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0" r:id="rId5"/>
    <p:sldId id="268" r:id="rId6"/>
    <p:sldId id="269" r:id="rId7"/>
    <p:sldId id="270" r:id="rId8"/>
    <p:sldId id="262" r:id="rId9"/>
    <p:sldId id="271" r:id="rId10"/>
    <p:sldId id="272" r:id="rId11"/>
    <p:sldId id="273" r:id="rId12"/>
    <p:sldId id="264" r:id="rId13"/>
    <p:sldId id="265" r:id="rId14"/>
    <p:sldId id="274"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80C764F-FA56-46B4-911B-75AB412B4FA4}" type="datetimeFigureOut">
              <a:rPr lang="en-IN" smtClean="0"/>
              <a:t>09-07-2025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C65B710-E68A-4D37-852A-7458F6CA2150}" type="slidenum">
              <a:rPr lang="en-IN" smtClean="0"/>
              <a:t>‹#›</a:t>
            </a:fld>
            <a:endParaRPr lang="en-IN"/>
          </a:p>
        </p:txBody>
      </p:sp>
    </p:spTree>
    <p:extLst>
      <p:ext uri="{BB962C8B-B14F-4D97-AF65-F5344CB8AC3E}">
        <p14:creationId xmlns:p14="http://schemas.microsoft.com/office/powerpoint/2010/main" val="300390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65B710-E68A-4D37-852A-7458F6CA2150}" type="slidenum">
              <a:rPr lang="en-IN" smtClean="0"/>
              <a:t>6</a:t>
            </a:fld>
            <a:endParaRPr lang="en-IN"/>
          </a:p>
        </p:txBody>
      </p:sp>
    </p:spTree>
    <p:extLst>
      <p:ext uri="{BB962C8B-B14F-4D97-AF65-F5344CB8AC3E}">
        <p14:creationId xmlns:p14="http://schemas.microsoft.com/office/powerpoint/2010/main" val="47177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35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35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35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5" name="Holder 5"/>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4" name="Holder 4"/>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8700" y="924877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17" name="bg object 17"/>
          <p:cNvSpPr/>
          <p:nvPr/>
        </p:nvSpPr>
        <p:spPr>
          <a:xfrm>
            <a:off x="1028700" y="103822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2" name="Holder 2"/>
          <p:cNvSpPr>
            <a:spLocks noGrp="1"/>
          </p:cNvSpPr>
          <p:nvPr>
            <p:ph type="title"/>
          </p:nvPr>
        </p:nvSpPr>
        <p:spPr>
          <a:xfrm>
            <a:off x="2559049" y="2326986"/>
            <a:ext cx="13169900" cy="1149985"/>
          </a:xfrm>
          <a:prstGeom prst="rect">
            <a:avLst/>
          </a:prstGeom>
        </p:spPr>
        <p:txBody>
          <a:bodyPr wrap="square" lIns="0" tIns="0" rIns="0" bIns="0">
            <a:spAutoFit/>
          </a:bodyPr>
          <a:lstStyle>
            <a:lvl1pPr>
              <a:defRPr sz="735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15567" y="4832867"/>
            <a:ext cx="16256864" cy="28047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727655" y="8682745"/>
            <a:ext cx="927734" cy="329565"/>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7/9/2025</a:t>
            </a:fld>
            <a:endParaRPr lang="en-US"/>
          </a:p>
        </p:txBody>
      </p:sp>
      <p:sp>
        <p:nvSpPr>
          <p:cNvPr id="6" name="Holder 6"/>
          <p:cNvSpPr>
            <a:spLocks noGrp="1"/>
          </p:cNvSpPr>
          <p:nvPr>
            <p:ph type="sldNum" sz="quarter" idx="7"/>
          </p:nvPr>
        </p:nvSpPr>
        <p:spPr>
          <a:xfrm>
            <a:off x="16855188" y="8682744"/>
            <a:ext cx="442594" cy="329565"/>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924877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3" name="object 3"/>
          <p:cNvSpPr/>
          <p:nvPr/>
        </p:nvSpPr>
        <p:spPr>
          <a:xfrm>
            <a:off x="1028700" y="8468582"/>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4" name="object 4"/>
          <p:cNvSpPr/>
          <p:nvPr/>
        </p:nvSpPr>
        <p:spPr>
          <a:xfrm>
            <a:off x="1028700" y="103822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5" name="object 5"/>
          <p:cNvSpPr/>
          <p:nvPr/>
        </p:nvSpPr>
        <p:spPr>
          <a:xfrm>
            <a:off x="1028700" y="2057400"/>
            <a:ext cx="3086100" cy="3086100"/>
          </a:xfrm>
          <a:custGeom>
            <a:avLst/>
            <a:gdLst/>
            <a:ahLst/>
            <a:cxnLst/>
            <a:rect l="l" t="t" r="r" b="b"/>
            <a:pathLst>
              <a:path w="3086100" h="3086100">
                <a:moveTo>
                  <a:pt x="1543051" y="3086099"/>
                </a:moveTo>
                <a:lnTo>
                  <a:pt x="1494987" y="3085365"/>
                </a:lnTo>
                <a:lnTo>
                  <a:pt x="1447291" y="3083177"/>
                </a:lnTo>
                <a:lnTo>
                  <a:pt x="1399983" y="3079555"/>
                </a:lnTo>
                <a:lnTo>
                  <a:pt x="1353083" y="3074522"/>
                </a:lnTo>
                <a:lnTo>
                  <a:pt x="1306613" y="3068099"/>
                </a:lnTo>
                <a:lnTo>
                  <a:pt x="1260594" y="3060306"/>
                </a:lnTo>
                <a:lnTo>
                  <a:pt x="1215048" y="3051166"/>
                </a:lnTo>
                <a:lnTo>
                  <a:pt x="1169996" y="3040700"/>
                </a:lnTo>
                <a:lnTo>
                  <a:pt x="1125460" y="3028929"/>
                </a:lnTo>
                <a:lnTo>
                  <a:pt x="1081460" y="3015874"/>
                </a:lnTo>
                <a:lnTo>
                  <a:pt x="1038018" y="3001557"/>
                </a:lnTo>
                <a:lnTo>
                  <a:pt x="995155" y="2985999"/>
                </a:lnTo>
                <a:lnTo>
                  <a:pt x="952894" y="2969221"/>
                </a:lnTo>
                <a:lnTo>
                  <a:pt x="911254" y="2951246"/>
                </a:lnTo>
                <a:lnTo>
                  <a:pt x="870258" y="2932093"/>
                </a:lnTo>
                <a:lnTo>
                  <a:pt x="829927" y="2911785"/>
                </a:lnTo>
                <a:lnTo>
                  <a:pt x="790281" y="2890342"/>
                </a:lnTo>
                <a:lnTo>
                  <a:pt x="751343" y="2867787"/>
                </a:lnTo>
                <a:lnTo>
                  <a:pt x="713134" y="2844140"/>
                </a:lnTo>
                <a:lnTo>
                  <a:pt x="675675" y="2819423"/>
                </a:lnTo>
                <a:lnTo>
                  <a:pt x="638987" y="2793657"/>
                </a:lnTo>
                <a:lnTo>
                  <a:pt x="603092" y="2766864"/>
                </a:lnTo>
                <a:lnTo>
                  <a:pt x="568012" y="2739065"/>
                </a:lnTo>
                <a:lnTo>
                  <a:pt x="533766" y="2710280"/>
                </a:lnTo>
                <a:lnTo>
                  <a:pt x="500378" y="2680532"/>
                </a:lnTo>
                <a:lnTo>
                  <a:pt x="467868" y="2649842"/>
                </a:lnTo>
                <a:lnTo>
                  <a:pt x="436257" y="2618231"/>
                </a:lnTo>
                <a:lnTo>
                  <a:pt x="405567" y="2585721"/>
                </a:lnTo>
                <a:lnTo>
                  <a:pt x="375819" y="2552333"/>
                </a:lnTo>
                <a:lnTo>
                  <a:pt x="347034" y="2518087"/>
                </a:lnTo>
                <a:lnTo>
                  <a:pt x="319235" y="2483007"/>
                </a:lnTo>
                <a:lnTo>
                  <a:pt x="292441" y="2447112"/>
                </a:lnTo>
                <a:lnTo>
                  <a:pt x="266676" y="2410424"/>
                </a:lnTo>
                <a:lnTo>
                  <a:pt x="241959" y="2372965"/>
                </a:lnTo>
                <a:lnTo>
                  <a:pt x="218312" y="2334756"/>
                </a:lnTo>
                <a:lnTo>
                  <a:pt x="195757" y="2295818"/>
                </a:lnTo>
                <a:lnTo>
                  <a:pt x="174314" y="2256172"/>
                </a:lnTo>
                <a:lnTo>
                  <a:pt x="154006" y="2215841"/>
                </a:lnTo>
                <a:lnTo>
                  <a:pt x="134853" y="2174845"/>
                </a:lnTo>
                <a:lnTo>
                  <a:pt x="116878" y="2133205"/>
                </a:lnTo>
                <a:lnTo>
                  <a:pt x="100100" y="2090943"/>
                </a:lnTo>
                <a:lnTo>
                  <a:pt x="84542" y="2048081"/>
                </a:lnTo>
                <a:lnTo>
                  <a:pt x="70225" y="2004639"/>
                </a:lnTo>
                <a:lnTo>
                  <a:pt x="57170" y="1960639"/>
                </a:lnTo>
                <a:lnTo>
                  <a:pt x="45399" y="1916103"/>
                </a:lnTo>
                <a:lnTo>
                  <a:pt x="34933" y="1871051"/>
                </a:lnTo>
                <a:lnTo>
                  <a:pt x="25793" y="1825505"/>
                </a:lnTo>
                <a:lnTo>
                  <a:pt x="18000" y="1779486"/>
                </a:lnTo>
                <a:lnTo>
                  <a:pt x="11577" y="1733016"/>
                </a:lnTo>
                <a:lnTo>
                  <a:pt x="6544" y="1686116"/>
                </a:lnTo>
                <a:lnTo>
                  <a:pt x="2922" y="1638808"/>
                </a:lnTo>
                <a:lnTo>
                  <a:pt x="734" y="1591112"/>
                </a:lnTo>
                <a:lnTo>
                  <a:pt x="0" y="1543050"/>
                </a:lnTo>
                <a:lnTo>
                  <a:pt x="734" y="1494987"/>
                </a:lnTo>
                <a:lnTo>
                  <a:pt x="2922" y="1447291"/>
                </a:lnTo>
                <a:lnTo>
                  <a:pt x="6544" y="1399983"/>
                </a:lnTo>
                <a:lnTo>
                  <a:pt x="11577" y="1353083"/>
                </a:lnTo>
                <a:lnTo>
                  <a:pt x="18000" y="1306613"/>
                </a:lnTo>
                <a:lnTo>
                  <a:pt x="25793" y="1260594"/>
                </a:lnTo>
                <a:lnTo>
                  <a:pt x="34933" y="1215048"/>
                </a:lnTo>
                <a:lnTo>
                  <a:pt x="45399" y="1169996"/>
                </a:lnTo>
                <a:lnTo>
                  <a:pt x="57170" y="1125460"/>
                </a:lnTo>
                <a:lnTo>
                  <a:pt x="70225" y="1081460"/>
                </a:lnTo>
                <a:lnTo>
                  <a:pt x="84542" y="1038018"/>
                </a:lnTo>
                <a:lnTo>
                  <a:pt x="100100" y="995156"/>
                </a:lnTo>
                <a:lnTo>
                  <a:pt x="116878" y="952894"/>
                </a:lnTo>
                <a:lnTo>
                  <a:pt x="134853" y="911254"/>
                </a:lnTo>
                <a:lnTo>
                  <a:pt x="154006" y="870258"/>
                </a:lnTo>
                <a:lnTo>
                  <a:pt x="174314" y="829927"/>
                </a:lnTo>
                <a:lnTo>
                  <a:pt x="195757" y="790281"/>
                </a:lnTo>
                <a:lnTo>
                  <a:pt x="218312" y="751343"/>
                </a:lnTo>
                <a:lnTo>
                  <a:pt x="241959" y="713134"/>
                </a:lnTo>
                <a:lnTo>
                  <a:pt x="266676" y="675675"/>
                </a:lnTo>
                <a:lnTo>
                  <a:pt x="292441" y="638987"/>
                </a:lnTo>
                <a:lnTo>
                  <a:pt x="319235" y="603092"/>
                </a:lnTo>
                <a:lnTo>
                  <a:pt x="347034" y="568012"/>
                </a:lnTo>
                <a:lnTo>
                  <a:pt x="375819" y="533766"/>
                </a:lnTo>
                <a:lnTo>
                  <a:pt x="405567" y="500378"/>
                </a:lnTo>
                <a:lnTo>
                  <a:pt x="436257" y="467868"/>
                </a:lnTo>
                <a:lnTo>
                  <a:pt x="467868" y="436257"/>
                </a:lnTo>
                <a:lnTo>
                  <a:pt x="500378" y="405567"/>
                </a:lnTo>
                <a:lnTo>
                  <a:pt x="533766" y="375819"/>
                </a:lnTo>
                <a:lnTo>
                  <a:pt x="568012" y="347034"/>
                </a:lnTo>
                <a:lnTo>
                  <a:pt x="603092" y="319235"/>
                </a:lnTo>
                <a:lnTo>
                  <a:pt x="638987" y="292441"/>
                </a:lnTo>
                <a:lnTo>
                  <a:pt x="675675" y="266676"/>
                </a:lnTo>
                <a:lnTo>
                  <a:pt x="713134" y="241959"/>
                </a:lnTo>
                <a:lnTo>
                  <a:pt x="751343" y="218312"/>
                </a:lnTo>
                <a:lnTo>
                  <a:pt x="790281" y="195757"/>
                </a:lnTo>
                <a:lnTo>
                  <a:pt x="829927" y="174314"/>
                </a:lnTo>
                <a:lnTo>
                  <a:pt x="870258" y="154006"/>
                </a:lnTo>
                <a:lnTo>
                  <a:pt x="911254" y="134853"/>
                </a:lnTo>
                <a:lnTo>
                  <a:pt x="952894" y="116878"/>
                </a:lnTo>
                <a:lnTo>
                  <a:pt x="995155" y="100100"/>
                </a:lnTo>
                <a:lnTo>
                  <a:pt x="1038018" y="84542"/>
                </a:lnTo>
                <a:lnTo>
                  <a:pt x="1081460" y="70225"/>
                </a:lnTo>
                <a:lnTo>
                  <a:pt x="1125460" y="57170"/>
                </a:lnTo>
                <a:lnTo>
                  <a:pt x="1169996" y="45399"/>
                </a:lnTo>
                <a:lnTo>
                  <a:pt x="1215048" y="34933"/>
                </a:lnTo>
                <a:lnTo>
                  <a:pt x="1260594" y="25793"/>
                </a:lnTo>
                <a:lnTo>
                  <a:pt x="1306613" y="18000"/>
                </a:lnTo>
                <a:lnTo>
                  <a:pt x="1353083" y="11577"/>
                </a:lnTo>
                <a:lnTo>
                  <a:pt x="1399983" y="6544"/>
                </a:lnTo>
                <a:lnTo>
                  <a:pt x="1447291" y="2922"/>
                </a:lnTo>
                <a:lnTo>
                  <a:pt x="1494987" y="734"/>
                </a:lnTo>
                <a:lnTo>
                  <a:pt x="1543049" y="0"/>
                </a:lnTo>
                <a:lnTo>
                  <a:pt x="1591111" y="734"/>
                </a:lnTo>
                <a:lnTo>
                  <a:pt x="1638808" y="2922"/>
                </a:lnTo>
                <a:lnTo>
                  <a:pt x="1686116" y="6544"/>
                </a:lnTo>
                <a:lnTo>
                  <a:pt x="1733016" y="11577"/>
                </a:lnTo>
                <a:lnTo>
                  <a:pt x="1779486" y="18000"/>
                </a:lnTo>
                <a:lnTo>
                  <a:pt x="1825505" y="25793"/>
                </a:lnTo>
                <a:lnTo>
                  <a:pt x="1871051" y="34933"/>
                </a:lnTo>
                <a:lnTo>
                  <a:pt x="1916103" y="45399"/>
                </a:lnTo>
                <a:lnTo>
                  <a:pt x="1960639" y="57170"/>
                </a:lnTo>
                <a:lnTo>
                  <a:pt x="2004639" y="70225"/>
                </a:lnTo>
                <a:lnTo>
                  <a:pt x="2048081" y="84542"/>
                </a:lnTo>
                <a:lnTo>
                  <a:pt x="2090943" y="100100"/>
                </a:lnTo>
                <a:lnTo>
                  <a:pt x="2133205" y="116878"/>
                </a:lnTo>
                <a:lnTo>
                  <a:pt x="2174845" y="134853"/>
                </a:lnTo>
                <a:lnTo>
                  <a:pt x="2215841" y="154006"/>
                </a:lnTo>
                <a:lnTo>
                  <a:pt x="2256172" y="174314"/>
                </a:lnTo>
                <a:lnTo>
                  <a:pt x="2295818" y="195757"/>
                </a:lnTo>
                <a:lnTo>
                  <a:pt x="2334756" y="218312"/>
                </a:lnTo>
                <a:lnTo>
                  <a:pt x="2372965" y="241959"/>
                </a:lnTo>
                <a:lnTo>
                  <a:pt x="2410424" y="266676"/>
                </a:lnTo>
                <a:lnTo>
                  <a:pt x="2447112" y="292441"/>
                </a:lnTo>
                <a:lnTo>
                  <a:pt x="2483006" y="319235"/>
                </a:lnTo>
                <a:lnTo>
                  <a:pt x="2518087" y="347034"/>
                </a:lnTo>
                <a:lnTo>
                  <a:pt x="2552333" y="375819"/>
                </a:lnTo>
                <a:lnTo>
                  <a:pt x="2585721" y="405567"/>
                </a:lnTo>
                <a:lnTo>
                  <a:pt x="2618231" y="436257"/>
                </a:lnTo>
                <a:lnTo>
                  <a:pt x="2649842" y="467868"/>
                </a:lnTo>
                <a:lnTo>
                  <a:pt x="2680532" y="500378"/>
                </a:lnTo>
                <a:lnTo>
                  <a:pt x="2710280" y="533766"/>
                </a:lnTo>
                <a:lnTo>
                  <a:pt x="2739065" y="568012"/>
                </a:lnTo>
                <a:lnTo>
                  <a:pt x="2766864" y="603092"/>
                </a:lnTo>
                <a:lnTo>
                  <a:pt x="2793657" y="638987"/>
                </a:lnTo>
                <a:lnTo>
                  <a:pt x="2819423" y="675675"/>
                </a:lnTo>
                <a:lnTo>
                  <a:pt x="2844140" y="713134"/>
                </a:lnTo>
                <a:lnTo>
                  <a:pt x="2867787" y="751343"/>
                </a:lnTo>
                <a:lnTo>
                  <a:pt x="2890342" y="790281"/>
                </a:lnTo>
                <a:lnTo>
                  <a:pt x="2911785" y="829927"/>
                </a:lnTo>
                <a:lnTo>
                  <a:pt x="2932093" y="870258"/>
                </a:lnTo>
                <a:lnTo>
                  <a:pt x="2951246" y="911254"/>
                </a:lnTo>
                <a:lnTo>
                  <a:pt x="2969221" y="952894"/>
                </a:lnTo>
                <a:lnTo>
                  <a:pt x="2985999" y="995156"/>
                </a:lnTo>
                <a:lnTo>
                  <a:pt x="3001557" y="1038018"/>
                </a:lnTo>
                <a:lnTo>
                  <a:pt x="3015874" y="1081460"/>
                </a:lnTo>
                <a:lnTo>
                  <a:pt x="3028929" y="1125460"/>
                </a:lnTo>
                <a:lnTo>
                  <a:pt x="3040700" y="1169996"/>
                </a:lnTo>
                <a:lnTo>
                  <a:pt x="3051166" y="1215048"/>
                </a:lnTo>
                <a:lnTo>
                  <a:pt x="3060306" y="1260594"/>
                </a:lnTo>
                <a:lnTo>
                  <a:pt x="3068098" y="1306613"/>
                </a:lnTo>
                <a:lnTo>
                  <a:pt x="3074522" y="1353083"/>
                </a:lnTo>
                <a:lnTo>
                  <a:pt x="3079555" y="1399983"/>
                </a:lnTo>
                <a:lnTo>
                  <a:pt x="3083177" y="1447291"/>
                </a:lnTo>
                <a:lnTo>
                  <a:pt x="3085365" y="1494987"/>
                </a:lnTo>
                <a:lnTo>
                  <a:pt x="3086099" y="1543048"/>
                </a:lnTo>
                <a:lnTo>
                  <a:pt x="3085365" y="1591112"/>
                </a:lnTo>
                <a:lnTo>
                  <a:pt x="3083177" y="1638808"/>
                </a:lnTo>
                <a:lnTo>
                  <a:pt x="3079555" y="1686116"/>
                </a:lnTo>
                <a:lnTo>
                  <a:pt x="3074522" y="1733016"/>
                </a:lnTo>
                <a:lnTo>
                  <a:pt x="3068098" y="1779486"/>
                </a:lnTo>
                <a:lnTo>
                  <a:pt x="3060306" y="1825505"/>
                </a:lnTo>
                <a:lnTo>
                  <a:pt x="3051166" y="1871051"/>
                </a:lnTo>
                <a:lnTo>
                  <a:pt x="3040700" y="1916103"/>
                </a:lnTo>
                <a:lnTo>
                  <a:pt x="3028929" y="1960639"/>
                </a:lnTo>
                <a:lnTo>
                  <a:pt x="3015874" y="2004639"/>
                </a:lnTo>
                <a:lnTo>
                  <a:pt x="3001557" y="2048081"/>
                </a:lnTo>
                <a:lnTo>
                  <a:pt x="2985999" y="2090943"/>
                </a:lnTo>
                <a:lnTo>
                  <a:pt x="2969221" y="2133205"/>
                </a:lnTo>
                <a:lnTo>
                  <a:pt x="2951246" y="2174845"/>
                </a:lnTo>
                <a:lnTo>
                  <a:pt x="2932093" y="2215841"/>
                </a:lnTo>
                <a:lnTo>
                  <a:pt x="2911785" y="2256172"/>
                </a:lnTo>
                <a:lnTo>
                  <a:pt x="2890342" y="2295818"/>
                </a:lnTo>
                <a:lnTo>
                  <a:pt x="2867787" y="2334756"/>
                </a:lnTo>
                <a:lnTo>
                  <a:pt x="2844140" y="2372965"/>
                </a:lnTo>
                <a:lnTo>
                  <a:pt x="2819423" y="2410424"/>
                </a:lnTo>
                <a:lnTo>
                  <a:pt x="2793657" y="2447112"/>
                </a:lnTo>
                <a:lnTo>
                  <a:pt x="2766864" y="2483007"/>
                </a:lnTo>
                <a:lnTo>
                  <a:pt x="2739065" y="2518087"/>
                </a:lnTo>
                <a:lnTo>
                  <a:pt x="2710280" y="2552333"/>
                </a:lnTo>
                <a:lnTo>
                  <a:pt x="2680532" y="2585721"/>
                </a:lnTo>
                <a:lnTo>
                  <a:pt x="2649842" y="2618231"/>
                </a:lnTo>
                <a:lnTo>
                  <a:pt x="2618231" y="2649842"/>
                </a:lnTo>
                <a:lnTo>
                  <a:pt x="2585721" y="2680532"/>
                </a:lnTo>
                <a:lnTo>
                  <a:pt x="2552333" y="2710280"/>
                </a:lnTo>
                <a:lnTo>
                  <a:pt x="2518087" y="2739065"/>
                </a:lnTo>
                <a:lnTo>
                  <a:pt x="2483006" y="2766864"/>
                </a:lnTo>
                <a:lnTo>
                  <a:pt x="2447112" y="2793657"/>
                </a:lnTo>
                <a:lnTo>
                  <a:pt x="2410424" y="2819423"/>
                </a:lnTo>
                <a:lnTo>
                  <a:pt x="2372965" y="2844140"/>
                </a:lnTo>
                <a:lnTo>
                  <a:pt x="2334756" y="2867787"/>
                </a:lnTo>
                <a:lnTo>
                  <a:pt x="2295818" y="2890342"/>
                </a:lnTo>
                <a:lnTo>
                  <a:pt x="2256172" y="2911785"/>
                </a:lnTo>
                <a:lnTo>
                  <a:pt x="2215841" y="2932093"/>
                </a:lnTo>
                <a:lnTo>
                  <a:pt x="2174845" y="2951246"/>
                </a:lnTo>
                <a:lnTo>
                  <a:pt x="2133205" y="2969221"/>
                </a:lnTo>
                <a:lnTo>
                  <a:pt x="2090943" y="2985999"/>
                </a:lnTo>
                <a:lnTo>
                  <a:pt x="2048081" y="3001557"/>
                </a:lnTo>
                <a:lnTo>
                  <a:pt x="2004639" y="3015874"/>
                </a:lnTo>
                <a:lnTo>
                  <a:pt x="1960639" y="3028929"/>
                </a:lnTo>
                <a:lnTo>
                  <a:pt x="1916103" y="3040700"/>
                </a:lnTo>
                <a:lnTo>
                  <a:pt x="1871051" y="3051166"/>
                </a:lnTo>
                <a:lnTo>
                  <a:pt x="1825505" y="3060306"/>
                </a:lnTo>
                <a:lnTo>
                  <a:pt x="1779486" y="3068099"/>
                </a:lnTo>
                <a:lnTo>
                  <a:pt x="1733016" y="3074522"/>
                </a:lnTo>
                <a:lnTo>
                  <a:pt x="1686116" y="3079555"/>
                </a:lnTo>
                <a:lnTo>
                  <a:pt x="1638808" y="3083177"/>
                </a:lnTo>
                <a:lnTo>
                  <a:pt x="1591111" y="3085365"/>
                </a:lnTo>
                <a:lnTo>
                  <a:pt x="1543051" y="3086099"/>
                </a:lnTo>
                <a:close/>
              </a:path>
            </a:pathLst>
          </a:custGeom>
          <a:solidFill>
            <a:srgbClr val="F4EFEC"/>
          </a:solidFill>
        </p:spPr>
        <p:txBody>
          <a:bodyPr wrap="square" lIns="0" tIns="0" rIns="0" bIns="0" rtlCol="0"/>
          <a:lstStyle/>
          <a:p>
            <a:endParaRPr/>
          </a:p>
        </p:txBody>
      </p:sp>
      <p:sp>
        <p:nvSpPr>
          <p:cNvPr id="6" name="object 6"/>
          <p:cNvSpPr txBox="1">
            <a:spLocks noGrp="1"/>
          </p:cNvSpPr>
          <p:nvPr>
            <p:ph type="title"/>
          </p:nvPr>
        </p:nvSpPr>
        <p:spPr>
          <a:xfrm>
            <a:off x="2286000" y="3046934"/>
            <a:ext cx="14654869" cy="3900683"/>
          </a:xfrm>
          <a:prstGeom prst="rect">
            <a:avLst/>
          </a:prstGeom>
        </p:spPr>
        <p:txBody>
          <a:bodyPr vert="horz" wrap="square" lIns="0" tIns="11430" rIns="0" bIns="0" rtlCol="0">
            <a:spAutoFit/>
          </a:bodyPr>
          <a:lstStyle/>
          <a:p>
            <a:pPr marL="12700" marR="5080">
              <a:lnSpc>
                <a:spcPct val="117100"/>
              </a:lnSpc>
              <a:spcBef>
                <a:spcPts val="90"/>
              </a:spcBef>
            </a:pPr>
            <a:r>
              <a:rPr lang="en-US" sz="7200" b="1" dirty="0">
                <a:latin typeface="MV Boli" panose="02000500030200090000" pitchFamily="2" charset="0"/>
                <a:cs typeface="MV Boli" panose="02000500030200090000" pitchFamily="2" charset="0"/>
              </a:rPr>
              <a:t>Bitcoin Price Prediction and Analysis Using Deep Learning Models</a:t>
            </a:r>
            <a:endParaRPr sz="7200" b="1" spc="1700" dirty="0">
              <a:latin typeface="MV Boli" panose="02000500030200090000" pitchFamily="2" charset="0"/>
              <a:cs typeface="MV Boli" panose="02000500030200090000" pitchFamily="2" charset="0"/>
            </a:endParaRPr>
          </a:p>
        </p:txBody>
      </p:sp>
      <p:sp>
        <p:nvSpPr>
          <p:cNvPr id="7" name="object 7"/>
          <p:cNvSpPr txBox="1"/>
          <p:nvPr/>
        </p:nvSpPr>
        <p:spPr>
          <a:xfrm>
            <a:off x="1242099" y="8673005"/>
            <a:ext cx="15293301" cy="764312"/>
          </a:xfrm>
          <a:prstGeom prst="rect">
            <a:avLst/>
          </a:prstGeom>
        </p:spPr>
        <p:txBody>
          <a:bodyPr vert="horz" wrap="square" lIns="0" tIns="12700" rIns="0" bIns="0" rtlCol="0">
            <a:spAutoFit/>
          </a:bodyPr>
          <a:lstStyle/>
          <a:p>
            <a:pPr marL="12700">
              <a:lnSpc>
                <a:spcPct val="100000"/>
              </a:lnSpc>
              <a:spcBef>
                <a:spcPts val="100"/>
              </a:spcBef>
            </a:pPr>
            <a:r>
              <a:rPr lang="en-IN" sz="2400" b="1" spc="190" dirty="0">
                <a:latin typeface="Arial Rounded MT Bold" panose="020F0704030504030204" pitchFamily="34" charset="0"/>
                <a:cs typeface="Trebuchet MS"/>
              </a:rPr>
              <a:t>S.NARTHANA – 21MIA1124          Sammeta Lekhana – 21MIA1080   </a:t>
            </a:r>
            <a:r>
              <a:rPr lang="en-IN" sz="2400" b="1" spc="190" dirty="0" err="1">
                <a:latin typeface="Arial Rounded MT Bold" panose="020F0704030504030204" pitchFamily="34" charset="0"/>
                <a:cs typeface="Trebuchet MS"/>
              </a:rPr>
              <a:t>Dillibabu</a:t>
            </a:r>
            <a:r>
              <a:rPr lang="en-IN" sz="2400" b="1" spc="190" err="1">
                <a:latin typeface="Arial Rounded MT Bold" panose="020F0704030504030204" pitchFamily="34" charset="0"/>
                <a:cs typeface="Trebuchet MS"/>
              </a:rPr>
              <a:t>.</a:t>
            </a:r>
            <a:r>
              <a:rPr lang="en-IN" sz="2400" b="1" spc="190">
                <a:latin typeface="Arial Rounded MT Bold" panose="020F0704030504030204" pitchFamily="34" charset="0"/>
                <a:cs typeface="Trebuchet MS"/>
              </a:rPr>
              <a:t>G-21MIA1148</a:t>
            </a:r>
            <a:endParaRPr lang="en-IN" sz="2400" b="1" spc="190" dirty="0">
              <a:latin typeface="Arial Rounded MT Bold" panose="020F0704030504030204" pitchFamily="34" charset="0"/>
              <a:cs typeface="Trebuchet MS"/>
            </a:endParaRPr>
          </a:p>
          <a:p>
            <a:pPr marL="12700">
              <a:lnSpc>
                <a:spcPct val="100000"/>
              </a:lnSpc>
              <a:spcBef>
                <a:spcPts val="100"/>
              </a:spcBef>
            </a:pPr>
            <a:r>
              <a:rPr lang="en-IN" sz="2400" b="1" spc="190" dirty="0">
                <a:latin typeface="Arial Rounded MT Bold" panose="020F0704030504030204" pitchFamily="34" charset="0"/>
                <a:cs typeface="Trebuchet MS"/>
              </a:rPr>
              <a:t>               </a:t>
            </a:r>
            <a:endParaRPr sz="2400" b="1" dirty="0">
              <a:latin typeface="Arial Rounded MT Bold" panose="020F0704030504030204" pitchFamily="34" charset="0"/>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B1DCB-5CE2-431C-A6E0-5CADBC63FAEC}"/>
              </a:ext>
            </a:extLst>
          </p:cNvPr>
          <p:cNvPicPr>
            <a:picLocks noChangeAspect="1"/>
          </p:cNvPicPr>
          <p:nvPr/>
        </p:nvPicPr>
        <p:blipFill>
          <a:blip r:embed="rId2"/>
          <a:stretch>
            <a:fillRect/>
          </a:stretch>
        </p:blipFill>
        <p:spPr>
          <a:xfrm>
            <a:off x="1842009" y="1409700"/>
            <a:ext cx="13941745" cy="896575"/>
          </a:xfrm>
          <a:prstGeom prst="rect">
            <a:avLst/>
          </a:prstGeom>
        </p:spPr>
      </p:pic>
      <p:pic>
        <p:nvPicPr>
          <p:cNvPr id="4" name="Picture 3">
            <a:extLst>
              <a:ext uri="{FF2B5EF4-FFF2-40B4-BE49-F238E27FC236}">
                <a16:creationId xmlns:a16="http://schemas.microsoft.com/office/drawing/2014/main" id="{EE32C6C2-150B-4F7A-8774-6189BAA77FA3}"/>
              </a:ext>
            </a:extLst>
          </p:cNvPr>
          <p:cNvPicPr>
            <a:picLocks noChangeAspect="1"/>
          </p:cNvPicPr>
          <p:nvPr/>
        </p:nvPicPr>
        <p:blipFill>
          <a:blip r:embed="rId3"/>
          <a:stretch>
            <a:fillRect/>
          </a:stretch>
        </p:blipFill>
        <p:spPr>
          <a:xfrm>
            <a:off x="1813916" y="2628900"/>
            <a:ext cx="13986103" cy="3541497"/>
          </a:xfrm>
          <a:prstGeom prst="rect">
            <a:avLst/>
          </a:prstGeom>
        </p:spPr>
      </p:pic>
      <p:pic>
        <p:nvPicPr>
          <p:cNvPr id="5" name="Picture 4">
            <a:extLst>
              <a:ext uri="{FF2B5EF4-FFF2-40B4-BE49-F238E27FC236}">
                <a16:creationId xmlns:a16="http://schemas.microsoft.com/office/drawing/2014/main" id="{397F4979-31CD-4FF7-8188-A798CCA06F0F}"/>
              </a:ext>
            </a:extLst>
          </p:cNvPr>
          <p:cNvPicPr>
            <a:picLocks noChangeAspect="1"/>
          </p:cNvPicPr>
          <p:nvPr/>
        </p:nvPicPr>
        <p:blipFill>
          <a:blip r:embed="rId4"/>
          <a:stretch>
            <a:fillRect/>
          </a:stretch>
        </p:blipFill>
        <p:spPr>
          <a:xfrm>
            <a:off x="1842009" y="6493022"/>
            <a:ext cx="13958010" cy="2536678"/>
          </a:xfrm>
          <a:prstGeom prst="rect">
            <a:avLst/>
          </a:prstGeom>
        </p:spPr>
      </p:pic>
    </p:spTree>
    <p:extLst>
      <p:ext uri="{BB962C8B-B14F-4D97-AF65-F5344CB8AC3E}">
        <p14:creationId xmlns:p14="http://schemas.microsoft.com/office/powerpoint/2010/main" val="25423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828B8-A64D-4922-887B-9760772A420D}"/>
              </a:ext>
            </a:extLst>
          </p:cNvPr>
          <p:cNvSpPr txBox="1"/>
          <p:nvPr/>
        </p:nvSpPr>
        <p:spPr>
          <a:xfrm>
            <a:off x="1143000" y="1333500"/>
            <a:ext cx="160782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One of the common ways to compare the time series models is to measure their performance for short- and long-term prediction. To validate the performance of these two models, we have used MAPE (Mean Absolute Percentage Error) and RMSE (Root Mean Square Error) as performance measure</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9607BBE-7E85-4185-BBC1-E0B338064EBD}"/>
              </a:ext>
            </a:extLst>
          </p:cNvPr>
          <p:cNvGraphicFramePr>
            <a:graphicFrameLocks noGrp="1"/>
          </p:cNvGraphicFramePr>
          <p:nvPr>
            <p:extLst>
              <p:ext uri="{D42A27DB-BD31-4B8C-83A1-F6EECF244321}">
                <p14:modId xmlns:p14="http://schemas.microsoft.com/office/powerpoint/2010/main" val="1850993943"/>
              </p:ext>
            </p:extLst>
          </p:nvPr>
        </p:nvGraphicFramePr>
        <p:xfrm>
          <a:off x="1295400" y="2968255"/>
          <a:ext cx="14325600" cy="3088640"/>
        </p:xfrm>
        <a:graphic>
          <a:graphicData uri="http://schemas.openxmlformats.org/drawingml/2006/table">
            <a:tbl>
              <a:tblPr firstRow="1" bandRow="1">
                <a:tableStyleId>{5940675A-B579-460E-94D1-54222C63F5DA}</a:tableStyleId>
              </a:tblPr>
              <a:tblGrid>
                <a:gridCol w="2387600">
                  <a:extLst>
                    <a:ext uri="{9D8B030D-6E8A-4147-A177-3AD203B41FA5}">
                      <a16:colId xmlns:a16="http://schemas.microsoft.com/office/drawing/2014/main" val="2265816034"/>
                    </a:ext>
                  </a:extLst>
                </a:gridCol>
                <a:gridCol w="2387600">
                  <a:extLst>
                    <a:ext uri="{9D8B030D-6E8A-4147-A177-3AD203B41FA5}">
                      <a16:colId xmlns:a16="http://schemas.microsoft.com/office/drawing/2014/main" val="743319052"/>
                    </a:ext>
                  </a:extLst>
                </a:gridCol>
                <a:gridCol w="2387600">
                  <a:extLst>
                    <a:ext uri="{9D8B030D-6E8A-4147-A177-3AD203B41FA5}">
                      <a16:colId xmlns:a16="http://schemas.microsoft.com/office/drawing/2014/main" val="1507838019"/>
                    </a:ext>
                  </a:extLst>
                </a:gridCol>
                <a:gridCol w="2387600">
                  <a:extLst>
                    <a:ext uri="{9D8B030D-6E8A-4147-A177-3AD203B41FA5}">
                      <a16:colId xmlns:a16="http://schemas.microsoft.com/office/drawing/2014/main" val="3657397956"/>
                    </a:ext>
                  </a:extLst>
                </a:gridCol>
                <a:gridCol w="2387600">
                  <a:extLst>
                    <a:ext uri="{9D8B030D-6E8A-4147-A177-3AD203B41FA5}">
                      <a16:colId xmlns:a16="http://schemas.microsoft.com/office/drawing/2014/main" val="3467187296"/>
                    </a:ext>
                  </a:extLst>
                </a:gridCol>
                <a:gridCol w="2387600">
                  <a:extLst>
                    <a:ext uri="{9D8B030D-6E8A-4147-A177-3AD203B41FA5}">
                      <a16:colId xmlns:a16="http://schemas.microsoft.com/office/drawing/2014/main" val="597816284"/>
                    </a:ext>
                  </a:extLst>
                </a:gridCol>
              </a:tblGrid>
              <a:tr h="596900">
                <a:tc>
                  <a:txBody>
                    <a:bodyPr/>
                    <a:lstStyle/>
                    <a:p>
                      <a:pPr algn="ctr"/>
                      <a:r>
                        <a:rPr lang="en-IN" sz="2000" dirty="0"/>
                        <a:t>Window size</a:t>
                      </a:r>
                    </a:p>
                  </a:txBody>
                  <a:tcPr/>
                </a:tc>
                <a:tc>
                  <a:txBody>
                    <a:bodyPr/>
                    <a:lstStyle/>
                    <a:p>
                      <a:pPr algn="ctr"/>
                      <a:r>
                        <a:rPr lang="en-IN" sz="2000" dirty="0"/>
                        <a:t>Number of days ahead</a:t>
                      </a:r>
                    </a:p>
                  </a:txBody>
                  <a:tcPr/>
                </a:tc>
                <a:tc>
                  <a:txBody>
                    <a:bodyPr/>
                    <a:lstStyle/>
                    <a:p>
                      <a:pPr algn="ctr"/>
                      <a:r>
                        <a:rPr lang="en-IN" sz="2000" dirty="0"/>
                        <a:t>LSTM  RMSE</a:t>
                      </a:r>
                    </a:p>
                  </a:txBody>
                  <a:tcPr/>
                </a:tc>
                <a:tc>
                  <a:txBody>
                    <a:bodyPr/>
                    <a:lstStyle/>
                    <a:p>
                      <a:pPr algn="ctr"/>
                      <a:r>
                        <a:rPr lang="en-IN" sz="2000" dirty="0"/>
                        <a:t>LSTM MAPE</a:t>
                      </a:r>
                    </a:p>
                  </a:txBody>
                  <a:tcPr/>
                </a:tc>
                <a:tc>
                  <a:txBody>
                    <a:bodyPr/>
                    <a:lstStyle/>
                    <a:p>
                      <a:pPr algn="ctr"/>
                      <a:r>
                        <a:rPr lang="en-IN" sz="2000" dirty="0"/>
                        <a:t>GRU RMSE</a:t>
                      </a:r>
                    </a:p>
                  </a:txBody>
                  <a:tcPr/>
                </a:tc>
                <a:tc>
                  <a:txBody>
                    <a:bodyPr/>
                    <a:lstStyle/>
                    <a:p>
                      <a:pPr algn="ctr"/>
                      <a:r>
                        <a:rPr lang="en-IN" sz="2000" dirty="0"/>
                        <a:t>GRU MAPE</a:t>
                      </a:r>
                    </a:p>
                  </a:txBody>
                  <a:tcPr/>
                </a:tc>
                <a:extLst>
                  <a:ext uri="{0D108BD9-81ED-4DB2-BD59-A6C34878D82A}">
                    <a16:rowId xmlns:a16="http://schemas.microsoft.com/office/drawing/2014/main" val="597740882"/>
                  </a:ext>
                </a:extLst>
              </a:tr>
              <a:tr h="596900">
                <a:tc>
                  <a:txBody>
                    <a:bodyPr/>
                    <a:lstStyle/>
                    <a:p>
                      <a:pPr algn="ctr"/>
                      <a:r>
                        <a:rPr lang="en-IN" sz="2000" dirty="0"/>
                        <a:t>5</a:t>
                      </a:r>
                    </a:p>
                  </a:txBody>
                  <a:tcPr/>
                </a:tc>
                <a:tc>
                  <a:txBody>
                    <a:bodyPr/>
                    <a:lstStyle/>
                    <a:p>
                      <a:pPr algn="ctr"/>
                      <a:r>
                        <a:rPr lang="en-IN" sz="2000" dirty="0"/>
                        <a:t>7</a:t>
                      </a:r>
                    </a:p>
                  </a:txBody>
                  <a:tcPr/>
                </a:tc>
                <a:tc>
                  <a:txBody>
                    <a:bodyPr/>
                    <a:lstStyle/>
                    <a:p>
                      <a:pPr algn="ctr"/>
                      <a:r>
                        <a:rPr lang="en-IN" sz="2000" dirty="0"/>
                        <a:t>13610.881</a:t>
                      </a:r>
                    </a:p>
                  </a:txBody>
                  <a:tcPr/>
                </a:tc>
                <a:tc>
                  <a:txBody>
                    <a:bodyPr/>
                    <a:lstStyle/>
                    <a:p>
                      <a:pPr algn="ctr"/>
                      <a:r>
                        <a:rPr lang="en-IN" sz="2000" dirty="0"/>
                        <a:t>0.254</a:t>
                      </a:r>
                    </a:p>
                  </a:txBody>
                  <a:tcPr/>
                </a:tc>
                <a:tc>
                  <a:txBody>
                    <a:bodyPr/>
                    <a:lstStyle/>
                    <a:p>
                      <a:pPr algn="ctr"/>
                      <a:r>
                        <a:rPr lang="en-IN" sz="2000" dirty="0"/>
                        <a:t>13687.475</a:t>
                      </a:r>
                    </a:p>
                  </a:txBody>
                  <a:tcPr/>
                </a:tc>
                <a:tc>
                  <a:txBody>
                    <a:bodyPr/>
                    <a:lstStyle/>
                    <a:p>
                      <a:pPr algn="ctr"/>
                      <a:r>
                        <a:rPr lang="en-IN" sz="2000" dirty="0"/>
                        <a:t>0.258</a:t>
                      </a:r>
                    </a:p>
                  </a:txBody>
                  <a:tcPr/>
                </a:tc>
                <a:extLst>
                  <a:ext uri="{0D108BD9-81ED-4DB2-BD59-A6C34878D82A}">
                    <a16:rowId xmlns:a16="http://schemas.microsoft.com/office/drawing/2014/main" val="3993104291"/>
                  </a:ext>
                </a:extLst>
              </a:tr>
              <a:tr h="596900">
                <a:tc>
                  <a:txBody>
                    <a:bodyPr/>
                    <a:lstStyle/>
                    <a:p>
                      <a:pPr algn="ctr"/>
                      <a:r>
                        <a:rPr lang="en-IN" sz="2000" dirty="0"/>
                        <a:t>5</a:t>
                      </a:r>
                    </a:p>
                  </a:txBody>
                  <a:tcPr/>
                </a:tc>
                <a:tc>
                  <a:txBody>
                    <a:bodyPr/>
                    <a:lstStyle/>
                    <a:p>
                      <a:pPr algn="ctr"/>
                      <a:r>
                        <a:rPr lang="en-IN" sz="2000" dirty="0"/>
                        <a:t>15</a:t>
                      </a:r>
                    </a:p>
                  </a:txBody>
                  <a:tcPr/>
                </a:tc>
                <a:tc>
                  <a:txBody>
                    <a:bodyPr/>
                    <a:lstStyle/>
                    <a:p>
                      <a:pPr algn="ctr"/>
                      <a:r>
                        <a:rPr lang="en-IN" sz="2000" dirty="0"/>
                        <a:t>24055.478</a:t>
                      </a:r>
                    </a:p>
                  </a:txBody>
                  <a:tcPr/>
                </a:tc>
                <a:tc>
                  <a:txBody>
                    <a:bodyPr/>
                    <a:lstStyle/>
                    <a:p>
                      <a:pPr algn="ctr"/>
                      <a:r>
                        <a:rPr lang="en-IN" sz="2000" dirty="0"/>
                        <a:t>0.457</a:t>
                      </a:r>
                    </a:p>
                  </a:txBody>
                  <a:tcPr/>
                </a:tc>
                <a:tc>
                  <a:txBody>
                    <a:bodyPr/>
                    <a:lstStyle/>
                    <a:p>
                      <a:pPr algn="ctr"/>
                      <a:r>
                        <a:rPr lang="en-IN" sz="2000" dirty="0"/>
                        <a:t>19849.991</a:t>
                      </a:r>
                    </a:p>
                  </a:txBody>
                  <a:tcPr/>
                </a:tc>
                <a:tc>
                  <a:txBody>
                    <a:bodyPr/>
                    <a:lstStyle/>
                    <a:p>
                      <a:pPr algn="ctr"/>
                      <a:r>
                        <a:rPr lang="en-IN" sz="2000" dirty="0"/>
                        <a:t>0.383</a:t>
                      </a:r>
                    </a:p>
                  </a:txBody>
                  <a:tcPr/>
                </a:tc>
                <a:extLst>
                  <a:ext uri="{0D108BD9-81ED-4DB2-BD59-A6C34878D82A}">
                    <a16:rowId xmlns:a16="http://schemas.microsoft.com/office/drawing/2014/main" val="1625461017"/>
                  </a:ext>
                </a:extLst>
              </a:tr>
              <a:tr h="596900">
                <a:tc>
                  <a:txBody>
                    <a:bodyPr/>
                    <a:lstStyle/>
                    <a:p>
                      <a:pPr algn="ctr"/>
                      <a:r>
                        <a:rPr lang="en-IN" sz="2000" dirty="0"/>
                        <a:t>7</a:t>
                      </a:r>
                    </a:p>
                  </a:txBody>
                  <a:tcPr/>
                </a:tc>
                <a:tc>
                  <a:txBody>
                    <a:bodyPr/>
                    <a:lstStyle/>
                    <a:p>
                      <a:pPr algn="ctr"/>
                      <a:r>
                        <a:rPr lang="en-IN" sz="2000" dirty="0"/>
                        <a:t>7</a:t>
                      </a:r>
                    </a:p>
                  </a:txBody>
                  <a:tcPr/>
                </a:tc>
                <a:tc>
                  <a:txBody>
                    <a:bodyPr/>
                    <a:lstStyle/>
                    <a:p>
                      <a:pPr algn="ctr"/>
                      <a:r>
                        <a:rPr lang="en-IN" sz="2000" dirty="0"/>
                        <a:t>15927.337</a:t>
                      </a:r>
                    </a:p>
                  </a:txBody>
                  <a:tcPr/>
                </a:tc>
                <a:tc>
                  <a:txBody>
                    <a:bodyPr/>
                    <a:lstStyle/>
                    <a:p>
                      <a:pPr algn="ctr"/>
                      <a:r>
                        <a:rPr lang="en-IN" sz="2000" dirty="0"/>
                        <a:t>0.295</a:t>
                      </a:r>
                    </a:p>
                  </a:txBody>
                  <a:tcPr/>
                </a:tc>
                <a:tc>
                  <a:txBody>
                    <a:bodyPr/>
                    <a:lstStyle/>
                    <a:p>
                      <a:pPr algn="ctr"/>
                      <a:r>
                        <a:rPr lang="en-IN" sz="2000" dirty="0"/>
                        <a:t>16270.945</a:t>
                      </a:r>
                    </a:p>
                  </a:txBody>
                  <a:tcPr/>
                </a:tc>
                <a:tc>
                  <a:txBody>
                    <a:bodyPr/>
                    <a:lstStyle/>
                    <a:p>
                      <a:pPr algn="ctr"/>
                      <a:r>
                        <a:rPr lang="en-IN" sz="2000" dirty="0"/>
                        <a:t>0.304</a:t>
                      </a:r>
                    </a:p>
                  </a:txBody>
                  <a:tcPr/>
                </a:tc>
                <a:extLst>
                  <a:ext uri="{0D108BD9-81ED-4DB2-BD59-A6C34878D82A}">
                    <a16:rowId xmlns:a16="http://schemas.microsoft.com/office/drawing/2014/main" val="3657026664"/>
                  </a:ext>
                </a:extLst>
              </a:tr>
              <a:tr h="596900">
                <a:tc>
                  <a:txBody>
                    <a:bodyPr/>
                    <a:lstStyle/>
                    <a:p>
                      <a:pPr algn="ctr"/>
                      <a:r>
                        <a:rPr lang="en-IN" sz="2000" dirty="0"/>
                        <a:t>7</a:t>
                      </a:r>
                    </a:p>
                  </a:txBody>
                  <a:tcPr/>
                </a:tc>
                <a:tc>
                  <a:txBody>
                    <a:bodyPr/>
                    <a:lstStyle/>
                    <a:p>
                      <a:pPr algn="ctr"/>
                      <a:r>
                        <a:rPr lang="en-IN" sz="2000" dirty="0"/>
                        <a:t>15</a:t>
                      </a:r>
                    </a:p>
                  </a:txBody>
                  <a:tcPr/>
                </a:tc>
                <a:tc>
                  <a:txBody>
                    <a:bodyPr/>
                    <a:lstStyle/>
                    <a:p>
                      <a:pPr algn="ctr"/>
                      <a:r>
                        <a:rPr lang="en-IN" sz="2000" dirty="0"/>
                        <a:t>22624.922</a:t>
                      </a:r>
                    </a:p>
                  </a:txBody>
                  <a:tcPr/>
                </a:tc>
                <a:tc>
                  <a:txBody>
                    <a:bodyPr/>
                    <a:lstStyle/>
                    <a:p>
                      <a:pPr algn="ctr"/>
                      <a:r>
                        <a:rPr lang="en-IN" sz="2000" dirty="0"/>
                        <a:t>0.428</a:t>
                      </a:r>
                    </a:p>
                  </a:txBody>
                  <a:tcPr/>
                </a:tc>
                <a:tc>
                  <a:txBody>
                    <a:bodyPr/>
                    <a:lstStyle/>
                    <a:p>
                      <a:pPr algn="ctr"/>
                      <a:r>
                        <a:rPr lang="en-IN" sz="2000" dirty="0"/>
                        <a:t>22152.185</a:t>
                      </a:r>
                    </a:p>
                  </a:txBody>
                  <a:tcPr/>
                </a:tc>
                <a:tc>
                  <a:txBody>
                    <a:bodyPr/>
                    <a:lstStyle/>
                    <a:p>
                      <a:pPr algn="ctr"/>
                      <a:r>
                        <a:rPr lang="en-IN" sz="2000" dirty="0"/>
                        <a:t>0.428</a:t>
                      </a:r>
                    </a:p>
                  </a:txBody>
                  <a:tcPr/>
                </a:tc>
                <a:extLst>
                  <a:ext uri="{0D108BD9-81ED-4DB2-BD59-A6C34878D82A}">
                    <a16:rowId xmlns:a16="http://schemas.microsoft.com/office/drawing/2014/main" val="1823263883"/>
                  </a:ext>
                </a:extLst>
              </a:tr>
            </a:tbl>
          </a:graphicData>
        </a:graphic>
      </p:graphicFrame>
      <p:sp>
        <p:nvSpPr>
          <p:cNvPr id="9" name="Rectangle 8">
            <a:extLst>
              <a:ext uri="{FF2B5EF4-FFF2-40B4-BE49-F238E27FC236}">
                <a16:creationId xmlns:a16="http://schemas.microsoft.com/office/drawing/2014/main" id="{E300EB7C-1742-43DA-A62B-DBA8B33136FC}"/>
              </a:ext>
            </a:extLst>
          </p:cNvPr>
          <p:cNvSpPr/>
          <p:nvPr/>
        </p:nvSpPr>
        <p:spPr>
          <a:xfrm>
            <a:off x="1143000" y="6453254"/>
            <a:ext cx="15849600" cy="2677656"/>
          </a:xfrm>
          <a:prstGeom prst="rect">
            <a:avLst/>
          </a:prstGeom>
        </p:spPr>
        <p:txBody>
          <a:bodyPr wrap="square">
            <a:spAutoFit/>
          </a:bodyPr>
          <a:lstStyle/>
          <a:p>
            <a:r>
              <a:rPr lang="en-US" sz="2400" dirty="0">
                <a:solidFill>
                  <a:srgbClr val="374151"/>
                </a:solidFill>
                <a:latin typeface="Times New Roman" panose="02020603050405020304" pitchFamily="18" charset="0"/>
                <a:cs typeface="Times New Roman" panose="02020603050405020304" pitchFamily="18" charset="0"/>
              </a:rPr>
              <a:t>Since their performance varies depending on the window size and number of days ahead. The LSTM model performs better for window size 5 and 7 days ahead, while the GRU model performs better for window size 5 and 15 days ahead. For window size 7 and 7 days ahead, the LSTM model performs slightly better, while for window size 7 and 15 days ahead, both models have similar performance.</a:t>
            </a:r>
          </a:p>
          <a:p>
            <a:r>
              <a:rPr lang="en-US" sz="2400" dirty="0">
                <a:latin typeface="Times New Roman" panose="02020603050405020304" pitchFamily="18" charset="0"/>
                <a:cs typeface="Times New Roman" panose="02020603050405020304" pitchFamily="18" charset="0"/>
              </a:rPr>
              <a:t>In summary, if you prioritize lower RMSE and MAPE, you may prefer the LSTM model for window size 5 and 7 days ahead, and window size 7 and 7 days ahead. If you prioritize lower RMSE, the GRU model may be preferred for window size 5 and 15 days ahead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81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3335" y="1352550"/>
            <a:ext cx="2246630" cy="2247900"/>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13" name="object 13"/>
          <p:cNvSpPr txBox="1">
            <a:spLocks noGrp="1"/>
          </p:cNvSpPr>
          <p:nvPr>
            <p:ph type="title"/>
          </p:nvPr>
        </p:nvSpPr>
        <p:spPr>
          <a:xfrm>
            <a:off x="2330132" y="1823739"/>
            <a:ext cx="14700251" cy="1493358"/>
          </a:xfrm>
          <a:prstGeom prst="rect">
            <a:avLst/>
          </a:prstGeom>
        </p:spPr>
        <p:txBody>
          <a:bodyPr vert="horz" wrap="square" lIns="0" tIns="15875" rIns="0" bIns="0" rtlCol="0">
            <a:spAutoFit/>
          </a:bodyPr>
          <a:lstStyle/>
          <a:p>
            <a:pPr marL="12700">
              <a:lnSpc>
                <a:spcPct val="100000"/>
              </a:lnSpc>
              <a:spcBef>
                <a:spcPts val="125"/>
              </a:spcBef>
              <a:tabLst>
                <a:tab pos="4655185" algn="l"/>
              </a:tabLst>
            </a:pPr>
            <a:r>
              <a:rPr lang="en-US" sz="4800" b="1" dirty="0">
                <a:latin typeface="MV Boli" panose="02000500030200090000" pitchFamily="2" charset="0"/>
                <a:cs typeface="MV Boli" panose="02000500030200090000" pitchFamily="2" charset="0"/>
              </a:rPr>
              <a:t>Comparison of compilation time required by both the deep learning-based models</a:t>
            </a:r>
            <a:endParaRPr sz="4800" b="1" spc="1950" dirty="0">
              <a:latin typeface="MV Boli" panose="02000500030200090000" pitchFamily="2" charset="0"/>
              <a:cs typeface="MV Boli" panose="02000500030200090000" pitchFamily="2" charset="0"/>
            </a:endParaRPr>
          </a:p>
        </p:txBody>
      </p:sp>
      <p:pic>
        <p:nvPicPr>
          <p:cNvPr id="20" name="Picture 19">
            <a:extLst>
              <a:ext uri="{FF2B5EF4-FFF2-40B4-BE49-F238E27FC236}">
                <a16:creationId xmlns:a16="http://schemas.microsoft.com/office/drawing/2014/main" id="{9724793A-F51A-434C-9117-6D543DECD09F}"/>
              </a:ext>
            </a:extLst>
          </p:cNvPr>
          <p:cNvPicPr>
            <a:picLocks noChangeAspect="1"/>
          </p:cNvPicPr>
          <p:nvPr/>
        </p:nvPicPr>
        <p:blipFill>
          <a:blip r:embed="rId2"/>
          <a:stretch>
            <a:fillRect/>
          </a:stretch>
        </p:blipFill>
        <p:spPr>
          <a:xfrm>
            <a:off x="1539758" y="5143500"/>
            <a:ext cx="12770085" cy="1341151"/>
          </a:xfrm>
          <a:prstGeom prst="rect">
            <a:avLst/>
          </a:prstGeom>
        </p:spPr>
      </p:pic>
      <p:pic>
        <p:nvPicPr>
          <p:cNvPr id="21" name="Picture 20">
            <a:extLst>
              <a:ext uri="{FF2B5EF4-FFF2-40B4-BE49-F238E27FC236}">
                <a16:creationId xmlns:a16="http://schemas.microsoft.com/office/drawing/2014/main" id="{FFD983F5-67DD-4547-98EE-DB0F3EF871AE}"/>
              </a:ext>
            </a:extLst>
          </p:cNvPr>
          <p:cNvPicPr>
            <a:picLocks noChangeAspect="1"/>
          </p:cNvPicPr>
          <p:nvPr/>
        </p:nvPicPr>
        <p:blipFill>
          <a:blip r:embed="rId3"/>
          <a:stretch>
            <a:fillRect/>
          </a:stretch>
        </p:blipFill>
        <p:spPr>
          <a:xfrm>
            <a:off x="11017682" y="3795220"/>
            <a:ext cx="6012701" cy="47476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028700" y="9248777"/>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4" name="object 4"/>
          <p:cNvSpPr/>
          <p:nvPr/>
        </p:nvSpPr>
        <p:spPr>
          <a:xfrm>
            <a:off x="1028700" y="1038228"/>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5" name="object 5"/>
          <p:cNvSpPr/>
          <p:nvPr/>
        </p:nvSpPr>
        <p:spPr>
          <a:xfrm>
            <a:off x="914400" y="1274689"/>
            <a:ext cx="2705100" cy="2570065"/>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6" name="object 6"/>
          <p:cNvSpPr txBox="1">
            <a:spLocks noGrp="1"/>
          </p:cNvSpPr>
          <p:nvPr>
            <p:ph type="title"/>
          </p:nvPr>
        </p:nvSpPr>
        <p:spPr>
          <a:xfrm>
            <a:off x="2266950" y="1783445"/>
            <a:ext cx="13747751" cy="1862689"/>
          </a:xfrm>
          <a:prstGeom prst="rect">
            <a:avLst/>
          </a:prstGeom>
        </p:spPr>
        <p:txBody>
          <a:bodyPr vert="horz" wrap="square" lIns="0" tIns="15875" rIns="0" bIns="0" rtlCol="0">
            <a:spAutoFit/>
          </a:bodyPr>
          <a:lstStyle/>
          <a:p>
            <a:pPr marL="12700">
              <a:lnSpc>
                <a:spcPct val="100000"/>
              </a:lnSpc>
              <a:spcBef>
                <a:spcPts val="125"/>
              </a:spcBef>
            </a:pPr>
            <a:r>
              <a:rPr lang="en-US" sz="6000" b="1" dirty="0">
                <a:latin typeface="MV Boli" panose="02000500030200090000" pitchFamily="2" charset="0"/>
                <a:cs typeface="MV Boli" panose="02000500030200090000" pitchFamily="2" charset="0"/>
              </a:rPr>
              <a:t>Comparison of actual and predicted bitcoin price </a:t>
            </a:r>
            <a:endParaRPr sz="6000" b="1" spc="2090" dirty="0">
              <a:latin typeface="MV Boli" panose="02000500030200090000" pitchFamily="2" charset="0"/>
              <a:cs typeface="MV Boli" panose="02000500030200090000" pitchFamily="2" charset="0"/>
            </a:endParaRPr>
          </a:p>
        </p:txBody>
      </p:sp>
      <p:pic>
        <p:nvPicPr>
          <p:cNvPr id="13" name="Picture 12">
            <a:extLst>
              <a:ext uri="{FF2B5EF4-FFF2-40B4-BE49-F238E27FC236}">
                <a16:creationId xmlns:a16="http://schemas.microsoft.com/office/drawing/2014/main" id="{A5FD3383-A864-4C88-91E4-A2A0BB4A5EF8}"/>
              </a:ext>
            </a:extLst>
          </p:cNvPr>
          <p:cNvPicPr>
            <a:picLocks noChangeAspect="1"/>
          </p:cNvPicPr>
          <p:nvPr/>
        </p:nvPicPr>
        <p:blipFill>
          <a:blip r:embed="rId2"/>
          <a:stretch>
            <a:fillRect/>
          </a:stretch>
        </p:blipFill>
        <p:spPr>
          <a:xfrm>
            <a:off x="602716" y="4154890"/>
            <a:ext cx="8449945" cy="4709057"/>
          </a:xfrm>
          <a:prstGeom prst="rect">
            <a:avLst/>
          </a:prstGeom>
        </p:spPr>
      </p:pic>
      <p:pic>
        <p:nvPicPr>
          <p:cNvPr id="14" name="Picture 13">
            <a:extLst>
              <a:ext uri="{FF2B5EF4-FFF2-40B4-BE49-F238E27FC236}">
                <a16:creationId xmlns:a16="http://schemas.microsoft.com/office/drawing/2014/main" id="{31E04776-FFD4-4144-998A-079249B670AC}"/>
              </a:ext>
            </a:extLst>
          </p:cNvPr>
          <p:cNvPicPr>
            <a:picLocks noChangeAspect="1"/>
          </p:cNvPicPr>
          <p:nvPr/>
        </p:nvPicPr>
        <p:blipFill>
          <a:blip r:embed="rId3"/>
          <a:stretch>
            <a:fillRect/>
          </a:stretch>
        </p:blipFill>
        <p:spPr>
          <a:xfrm>
            <a:off x="9052661" y="4381825"/>
            <a:ext cx="8449945" cy="43976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126C-A720-40D9-8484-C83BD75E74A2}"/>
              </a:ext>
            </a:extLst>
          </p:cNvPr>
          <p:cNvSpPr>
            <a:spLocks noGrp="1"/>
          </p:cNvSpPr>
          <p:nvPr>
            <p:ph type="title"/>
          </p:nvPr>
        </p:nvSpPr>
        <p:spPr>
          <a:xfrm>
            <a:off x="1066800" y="1337715"/>
            <a:ext cx="16154400" cy="1846659"/>
          </a:xfrm>
        </p:spPr>
        <p:txBody>
          <a:bodyPr/>
          <a:lstStyle/>
          <a:p>
            <a:r>
              <a:rPr lang="en-IN" sz="6000" b="1" dirty="0">
                <a:latin typeface="MV Boli" panose="02000500030200090000" pitchFamily="2" charset="0"/>
                <a:cs typeface="MV Boli" panose="02000500030200090000" pitchFamily="2" charset="0"/>
              </a:rPr>
              <a:t>Bitcoin price prediction for both LSTM AND GRU – 7 days ahead</a:t>
            </a:r>
          </a:p>
        </p:txBody>
      </p:sp>
      <p:pic>
        <p:nvPicPr>
          <p:cNvPr id="3" name="Picture 2">
            <a:extLst>
              <a:ext uri="{FF2B5EF4-FFF2-40B4-BE49-F238E27FC236}">
                <a16:creationId xmlns:a16="http://schemas.microsoft.com/office/drawing/2014/main" id="{D49935CD-5F79-4E15-835A-439607D35320}"/>
              </a:ext>
            </a:extLst>
          </p:cNvPr>
          <p:cNvPicPr>
            <a:picLocks noChangeAspect="1"/>
          </p:cNvPicPr>
          <p:nvPr/>
        </p:nvPicPr>
        <p:blipFill>
          <a:blip r:embed="rId2"/>
          <a:stretch>
            <a:fillRect/>
          </a:stretch>
        </p:blipFill>
        <p:spPr>
          <a:xfrm>
            <a:off x="381000" y="3632922"/>
            <a:ext cx="10432684" cy="5311600"/>
          </a:xfrm>
          <a:prstGeom prst="rect">
            <a:avLst/>
          </a:prstGeom>
        </p:spPr>
      </p:pic>
      <p:sp>
        <p:nvSpPr>
          <p:cNvPr id="4" name="Rectangle 3">
            <a:extLst>
              <a:ext uri="{FF2B5EF4-FFF2-40B4-BE49-F238E27FC236}">
                <a16:creationId xmlns:a16="http://schemas.microsoft.com/office/drawing/2014/main" id="{4103EB6E-AC73-47A7-A953-0A347A979DBF}"/>
              </a:ext>
            </a:extLst>
          </p:cNvPr>
          <p:cNvSpPr/>
          <p:nvPr/>
        </p:nvSpPr>
        <p:spPr>
          <a:xfrm>
            <a:off x="11582400" y="2942879"/>
            <a:ext cx="5943600" cy="6001643"/>
          </a:xfrm>
          <a:prstGeom prst="rect">
            <a:avLst/>
          </a:prstGeom>
        </p:spPr>
        <p:txBody>
          <a:bodyPr wrap="square">
            <a:spAutoFit/>
          </a:bodyPr>
          <a:lstStyle/>
          <a:p>
            <a:r>
              <a:rPr lang="en-US" sz="2400" dirty="0">
                <a:solidFill>
                  <a:srgbClr val="374151"/>
                </a:solidFill>
                <a:latin typeface="Times New Roman" panose="02020603050405020304" pitchFamily="18" charset="0"/>
                <a:cs typeface="Times New Roman" panose="02020603050405020304" pitchFamily="18" charset="0"/>
              </a:rPr>
              <a:t>Based on the provided mean squared error (MSE) values, the LSTM model has an MSE of 29,844,413.9899, while the GRU model has a lower MSE of 4,515,954.5030.</a:t>
            </a:r>
          </a:p>
          <a:p>
            <a:endParaRPr lang="en-US" sz="2400" dirty="0">
              <a:solidFill>
                <a:srgbClr val="374151"/>
              </a:solidFill>
              <a:latin typeface="Times New Roman" panose="02020603050405020304" pitchFamily="18" charset="0"/>
              <a:cs typeface="Times New Roman" panose="02020603050405020304" pitchFamily="18" charset="0"/>
            </a:endParaRPr>
          </a:p>
          <a:p>
            <a:r>
              <a:rPr lang="en-US" sz="2400" dirty="0">
                <a:solidFill>
                  <a:srgbClr val="374151"/>
                </a:solidFill>
                <a:latin typeface="Times New Roman" panose="02020603050405020304" pitchFamily="18" charset="0"/>
                <a:cs typeface="Times New Roman" panose="02020603050405020304" pitchFamily="18" charset="0"/>
              </a:rPr>
              <a:t>Since the goal is to minimize the MSE, the GRU model with a lower MSE of 4,515,954.5030 is considered better in this case. It indicates that the GRU model's predictions have a lower average squared difference from the actual values compared to the LSTM model. </a:t>
            </a:r>
          </a:p>
          <a:p>
            <a:endParaRPr lang="en-US" sz="2400" dirty="0">
              <a:solidFill>
                <a:srgbClr val="374151"/>
              </a:solidFill>
              <a:latin typeface="Times New Roman" panose="02020603050405020304" pitchFamily="18" charset="0"/>
              <a:cs typeface="Times New Roman" panose="02020603050405020304" pitchFamily="18" charset="0"/>
            </a:endParaRPr>
          </a:p>
          <a:p>
            <a:r>
              <a:rPr lang="en-US" sz="2400" dirty="0">
                <a:solidFill>
                  <a:srgbClr val="374151"/>
                </a:solidFill>
                <a:latin typeface="Times New Roman" panose="02020603050405020304" pitchFamily="18" charset="0"/>
                <a:cs typeface="Times New Roman" panose="02020603050405020304" pitchFamily="18" charset="0"/>
              </a:rPr>
              <a:t>Therefore, if the main evaluation criterion is the MSE, the GRU model outperforms the LSTM model.</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7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028700" y="924877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4" name="object 4"/>
          <p:cNvSpPr/>
          <p:nvPr/>
        </p:nvSpPr>
        <p:spPr>
          <a:xfrm>
            <a:off x="1028700" y="103822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5" name="object 5"/>
          <p:cNvSpPr/>
          <p:nvPr/>
        </p:nvSpPr>
        <p:spPr>
          <a:xfrm>
            <a:off x="1028700" y="1195850"/>
            <a:ext cx="2476500" cy="2195050"/>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7" name="object 7"/>
          <p:cNvSpPr txBox="1">
            <a:spLocks noGrp="1"/>
          </p:cNvSpPr>
          <p:nvPr>
            <p:ph type="title"/>
          </p:nvPr>
        </p:nvSpPr>
        <p:spPr>
          <a:xfrm>
            <a:off x="2362200" y="1687631"/>
            <a:ext cx="5797550" cy="1247136"/>
          </a:xfrm>
          <a:prstGeom prst="rect">
            <a:avLst/>
          </a:prstGeom>
        </p:spPr>
        <p:txBody>
          <a:bodyPr vert="horz" wrap="square" lIns="0" tIns="15875" rIns="0" bIns="0" rtlCol="0">
            <a:spAutoFit/>
          </a:bodyPr>
          <a:lstStyle/>
          <a:p>
            <a:pPr marL="12700">
              <a:lnSpc>
                <a:spcPct val="100000"/>
              </a:lnSpc>
              <a:spcBef>
                <a:spcPts val="125"/>
              </a:spcBef>
            </a:pPr>
            <a:r>
              <a:rPr lang="en-IN" sz="8000" b="1" spc="1700" dirty="0">
                <a:latin typeface="MV Boli" panose="02000500030200090000" pitchFamily="2" charset="0"/>
                <a:cs typeface="MV Boli" panose="02000500030200090000" pitchFamily="2" charset="0"/>
              </a:rPr>
              <a:t>Outline</a:t>
            </a:r>
            <a:endParaRPr sz="8000" b="1" spc="1700" dirty="0">
              <a:latin typeface="MV Boli" panose="02000500030200090000" pitchFamily="2" charset="0"/>
              <a:cs typeface="MV Boli" panose="02000500030200090000" pitchFamily="2" charset="0"/>
            </a:endParaRPr>
          </a:p>
        </p:txBody>
      </p:sp>
      <p:sp>
        <p:nvSpPr>
          <p:cNvPr id="8" name="object 8"/>
          <p:cNvSpPr txBox="1"/>
          <p:nvPr/>
        </p:nvSpPr>
        <p:spPr>
          <a:xfrm>
            <a:off x="1371600" y="3882681"/>
            <a:ext cx="10439400" cy="5611151"/>
          </a:xfrm>
          <a:prstGeom prst="rect">
            <a:avLst/>
          </a:prstGeom>
        </p:spPr>
        <p:txBody>
          <a:bodyPr vert="horz" wrap="square" lIns="0" tIns="154305" rIns="0" bIns="0" rtlCol="0">
            <a:spAutoFit/>
          </a:bodyPr>
          <a:lstStyle/>
          <a:p>
            <a:pPr marL="1115060" indent="-1102995">
              <a:lnSpc>
                <a:spcPct val="100000"/>
              </a:lnSpc>
              <a:spcBef>
                <a:spcPts val="1100"/>
              </a:spcBef>
              <a:buAutoNum type="arabicPeriod"/>
              <a:tabLst>
                <a:tab pos="1115060" algn="l"/>
                <a:tab pos="1115695" algn="l"/>
              </a:tabLst>
            </a:pPr>
            <a:r>
              <a:rPr lang="en-US" sz="2400" b="1" dirty="0">
                <a:latin typeface="Times New Roman" panose="02020603050405020304" pitchFamily="18" charset="0"/>
                <a:cs typeface="Times New Roman" panose="02020603050405020304" pitchFamily="18" charset="0"/>
              </a:rPr>
              <a:t>Recurrent neural network (RNN)</a:t>
            </a:r>
          </a:p>
          <a:p>
            <a:pPr marL="1115060" indent="-1102995">
              <a:lnSpc>
                <a:spcPct val="100000"/>
              </a:lnSpc>
              <a:spcBef>
                <a:spcPts val="1120"/>
              </a:spcBef>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Long Short-Term Memory (LSTM)</a:t>
            </a:r>
          </a:p>
          <a:p>
            <a:pPr marL="1115060" indent="-1102995">
              <a:spcBef>
                <a:spcPts val="1120"/>
              </a:spcBef>
              <a:buFontTx/>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LSTM Model Implementation:</a:t>
            </a:r>
          </a:p>
          <a:p>
            <a:pPr marL="1115060" indent="-1102995">
              <a:lnSpc>
                <a:spcPct val="100000"/>
              </a:lnSpc>
              <a:spcBef>
                <a:spcPts val="1120"/>
              </a:spcBef>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Gated Recurrent Unit (GRU)</a:t>
            </a:r>
          </a:p>
          <a:p>
            <a:pPr marL="1115060" indent="-1102995">
              <a:spcBef>
                <a:spcPts val="1120"/>
              </a:spcBef>
              <a:buFontTx/>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 GRU Model Implementation</a:t>
            </a:r>
          </a:p>
          <a:p>
            <a:pPr marL="1115060" indent="-1102995">
              <a:spcBef>
                <a:spcPts val="1120"/>
              </a:spcBef>
              <a:buFontTx/>
              <a:buAutoNum type="arabicPeriod"/>
              <a:tabLst>
                <a:tab pos="1115060" algn="l"/>
                <a:tab pos="1115695" algn="l"/>
              </a:tabLst>
            </a:pPr>
            <a:r>
              <a:rPr lang="en-US" sz="2400" b="1" dirty="0">
                <a:latin typeface="Times New Roman" panose="02020603050405020304" pitchFamily="18" charset="0"/>
                <a:cs typeface="Times New Roman" panose="02020603050405020304" pitchFamily="18" charset="0"/>
              </a:rPr>
              <a:t>Comparison of compilation time required by both the deep learning-based models</a:t>
            </a:r>
          </a:p>
          <a:p>
            <a:pPr marL="1115060" indent="-1102995">
              <a:spcBef>
                <a:spcPts val="1120"/>
              </a:spcBef>
              <a:buFontTx/>
              <a:buAutoNum type="arabicPeriod"/>
              <a:tabLst>
                <a:tab pos="1115060" algn="l"/>
                <a:tab pos="1115695" algn="l"/>
              </a:tabLst>
            </a:pPr>
            <a:r>
              <a:rPr lang="en-US" sz="2400" b="1" dirty="0">
                <a:latin typeface="Times New Roman" panose="02020603050405020304" pitchFamily="18" charset="0"/>
                <a:cs typeface="Times New Roman" panose="02020603050405020304" pitchFamily="18" charset="0"/>
              </a:rPr>
              <a:t>Comparison of actual and predicted bitcoin price</a:t>
            </a:r>
          </a:p>
          <a:p>
            <a:pPr marL="1115060" indent="-1102995">
              <a:spcBef>
                <a:spcPts val="1120"/>
              </a:spcBef>
              <a:buFontTx/>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Bitcoin price prediction for both LSTM AND GRU – 7 days ahead</a:t>
            </a:r>
            <a:r>
              <a:rPr lang="en-US" sz="2400" b="1" dirty="0">
                <a:latin typeface="Times New Roman" panose="02020603050405020304" pitchFamily="18" charset="0"/>
                <a:cs typeface="Times New Roman" panose="02020603050405020304" pitchFamily="18" charset="0"/>
              </a:rPr>
              <a:t> </a:t>
            </a:r>
          </a:p>
          <a:p>
            <a:pPr marL="1115060" indent="-1102995">
              <a:spcBef>
                <a:spcPts val="1120"/>
              </a:spcBef>
              <a:buFontTx/>
              <a:buAutoNum type="arabicPeriod"/>
              <a:tabLst>
                <a:tab pos="1115060" algn="l"/>
                <a:tab pos="1115695" algn="l"/>
              </a:tabLst>
            </a:pPr>
            <a:endParaRPr lang="en-IN" sz="2800" b="1" dirty="0">
              <a:latin typeface="MV Boli" panose="02000500030200090000" pitchFamily="2" charset="0"/>
              <a:cs typeface="MV Boli" panose="02000500030200090000" pitchFamily="2" charset="0"/>
            </a:endParaRPr>
          </a:p>
          <a:p>
            <a:pPr marL="1115060" indent="-1102995">
              <a:lnSpc>
                <a:spcPct val="100000"/>
              </a:lnSpc>
              <a:spcBef>
                <a:spcPts val="1120"/>
              </a:spcBef>
              <a:buAutoNum type="arabicPeriod"/>
              <a:tabLst>
                <a:tab pos="1115060" algn="l"/>
                <a:tab pos="1115695" algn="l"/>
              </a:tabLst>
            </a:pPr>
            <a:endParaRPr lang="en-IN" sz="2800" b="1" dirty="0">
              <a:latin typeface="MV Boli" panose="02000500030200090000" pitchFamily="2" charset="0"/>
              <a:cs typeface="MV Boli" panose="02000500030200090000" pitchFamily="2" charset="0"/>
            </a:endParaRPr>
          </a:p>
        </p:txBody>
      </p:sp>
      <p:pic>
        <p:nvPicPr>
          <p:cNvPr id="10" name="Picture 9">
            <a:extLst>
              <a:ext uri="{FF2B5EF4-FFF2-40B4-BE49-F238E27FC236}">
                <a16:creationId xmlns:a16="http://schemas.microsoft.com/office/drawing/2014/main" id="{E0376A8C-53BE-4B0A-B00A-40569C7D474F}"/>
              </a:ext>
            </a:extLst>
          </p:cNvPr>
          <p:cNvPicPr>
            <a:picLocks noChangeAspect="1"/>
          </p:cNvPicPr>
          <p:nvPr/>
        </p:nvPicPr>
        <p:blipFill>
          <a:blip r:embed="rId2"/>
          <a:stretch>
            <a:fillRect/>
          </a:stretch>
        </p:blipFill>
        <p:spPr>
          <a:xfrm>
            <a:off x="12039600" y="2621004"/>
            <a:ext cx="4744142" cy="5050028"/>
          </a:xfrm>
          <a:prstGeom prst="ellipse">
            <a:avLst/>
          </a:prstGeom>
          <a:ln w="63500" cap="rnd">
            <a:solidFill>
              <a:srgbClr val="333333"/>
            </a:solidFill>
          </a:ln>
          <a:effectLst>
            <a:glow rad="139700">
              <a:schemeClr val="accent4">
                <a:satMod val="175000"/>
                <a:alpha val="40000"/>
              </a:schemeClr>
            </a:glow>
            <a:outerShdw blurRad="381000" dist="292100" dir="5400000" sx="-80000" sy="-18000" rotWithShape="0">
              <a:srgbClr val="000000">
                <a:alpha val="22000"/>
              </a:srgbClr>
            </a:outerShdw>
            <a:softEdge rad="317500"/>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333500"/>
            <a:ext cx="3086100" cy="3086100"/>
          </a:xfrm>
          <a:custGeom>
            <a:avLst/>
            <a:gdLst/>
            <a:ahLst/>
            <a:cxnLst/>
            <a:rect l="l" t="t" r="r" b="b"/>
            <a:pathLst>
              <a:path w="3086100" h="3086100">
                <a:moveTo>
                  <a:pt x="1543049" y="3086099"/>
                </a:moveTo>
                <a:lnTo>
                  <a:pt x="1494987" y="3085365"/>
                </a:lnTo>
                <a:lnTo>
                  <a:pt x="1447291" y="3083176"/>
                </a:lnTo>
                <a:lnTo>
                  <a:pt x="1399983" y="3079555"/>
                </a:lnTo>
                <a:lnTo>
                  <a:pt x="1353083" y="3074522"/>
                </a:lnTo>
                <a:lnTo>
                  <a:pt x="1306613" y="3068098"/>
                </a:lnTo>
                <a:lnTo>
                  <a:pt x="1260594" y="3060306"/>
                </a:lnTo>
                <a:lnTo>
                  <a:pt x="1215048" y="3051166"/>
                </a:lnTo>
                <a:lnTo>
                  <a:pt x="1169996" y="3040700"/>
                </a:lnTo>
                <a:lnTo>
                  <a:pt x="1125460" y="3028928"/>
                </a:lnTo>
                <a:lnTo>
                  <a:pt x="1081460" y="3015874"/>
                </a:lnTo>
                <a:lnTo>
                  <a:pt x="1038018" y="3001557"/>
                </a:lnTo>
                <a:lnTo>
                  <a:pt x="995155" y="2985999"/>
                </a:lnTo>
                <a:lnTo>
                  <a:pt x="952894" y="2969221"/>
                </a:lnTo>
                <a:lnTo>
                  <a:pt x="911254" y="2951245"/>
                </a:lnTo>
                <a:lnTo>
                  <a:pt x="870258" y="2932093"/>
                </a:lnTo>
                <a:lnTo>
                  <a:pt x="829927" y="2911785"/>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5"/>
                </a:lnTo>
                <a:lnTo>
                  <a:pt x="218312" y="2334755"/>
                </a:lnTo>
                <a:lnTo>
                  <a:pt x="195757" y="2295818"/>
                </a:lnTo>
                <a:lnTo>
                  <a:pt x="174314" y="2256172"/>
                </a:lnTo>
                <a:lnTo>
                  <a:pt x="154006" y="2215841"/>
                </a:lnTo>
                <a:lnTo>
                  <a:pt x="134853" y="2174844"/>
                </a:lnTo>
                <a:lnTo>
                  <a:pt x="116878" y="2133205"/>
                </a:lnTo>
                <a:lnTo>
                  <a:pt x="100100" y="2090943"/>
                </a:lnTo>
                <a:lnTo>
                  <a:pt x="84542" y="2048081"/>
                </a:lnTo>
                <a:lnTo>
                  <a:pt x="70225" y="2004639"/>
                </a:lnTo>
                <a:lnTo>
                  <a:pt x="57170" y="1960639"/>
                </a:lnTo>
                <a:lnTo>
                  <a:pt x="45399" y="1916103"/>
                </a:lnTo>
                <a:lnTo>
                  <a:pt x="34933" y="1871051"/>
                </a:lnTo>
                <a:lnTo>
                  <a:pt x="25793" y="1825505"/>
                </a:lnTo>
                <a:lnTo>
                  <a:pt x="18000" y="1779486"/>
                </a:lnTo>
                <a:lnTo>
                  <a:pt x="11577" y="1733016"/>
                </a:lnTo>
                <a:lnTo>
                  <a:pt x="6544" y="1686116"/>
                </a:lnTo>
                <a:lnTo>
                  <a:pt x="2922" y="1638807"/>
                </a:lnTo>
                <a:lnTo>
                  <a:pt x="734" y="1591111"/>
                </a:lnTo>
                <a:lnTo>
                  <a:pt x="0" y="1543050"/>
                </a:lnTo>
                <a:lnTo>
                  <a:pt x="734" y="1494987"/>
                </a:lnTo>
                <a:lnTo>
                  <a:pt x="2922" y="1447291"/>
                </a:lnTo>
                <a:lnTo>
                  <a:pt x="6544" y="1399983"/>
                </a:lnTo>
                <a:lnTo>
                  <a:pt x="11577" y="1353082"/>
                </a:lnTo>
                <a:lnTo>
                  <a:pt x="18000" y="1306612"/>
                </a:lnTo>
                <a:lnTo>
                  <a:pt x="25793" y="1260594"/>
                </a:lnTo>
                <a:lnTo>
                  <a:pt x="34933" y="1215048"/>
                </a:lnTo>
                <a:lnTo>
                  <a:pt x="45399" y="1169996"/>
                </a:lnTo>
                <a:lnTo>
                  <a:pt x="57170" y="1125459"/>
                </a:lnTo>
                <a:lnTo>
                  <a:pt x="70225" y="1081460"/>
                </a:lnTo>
                <a:lnTo>
                  <a:pt x="84542" y="1038018"/>
                </a:lnTo>
                <a:lnTo>
                  <a:pt x="100100" y="995155"/>
                </a:lnTo>
                <a:lnTo>
                  <a:pt x="116878" y="952894"/>
                </a:lnTo>
                <a:lnTo>
                  <a:pt x="134853" y="911254"/>
                </a:lnTo>
                <a:lnTo>
                  <a:pt x="154006" y="870258"/>
                </a:lnTo>
                <a:lnTo>
                  <a:pt x="174314" y="829926"/>
                </a:lnTo>
                <a:lnTo>
                  <a:pt x="195757" y="790281"/>
                </a:lnTo>
                <a:lnTo>
                  <a:pt x="218312" y="751343"/>
                </a:lnTo>
                <a:lnTo>
                  <a:pt x="241959" y="713134"/>
                </a:lnTo>
                <a:lnTo>
                  <a:pt x="266676" y="675675"/>
                </a:lnTo>
                <a:lnTo>
                  <a:pt x="292441" y="638987"/>
                </a:lnTo>
                <a:lnTo>
                  <a:pt x="319235" y="603092"/>
                </a:lnTo>
                <a:lnTo>
                  <a:pt x="347034" y="568011"/>
                </a:lnTo>
                <a:lnTo>
                  <a:pt x="375819" y="533766"/>
                </a:lnTo>
                <a:lnTo>
                  <a:pt x="405567" y="500378"/>
                </a:lnTo>
                <a:lnTo>
                  <a:pt x="436257" y="467867"/>
                </a:lnTo>
                <a:lnTo>
                  <a:pt x="467868" y="436256"/>
                </a:lnTo>
                <a:lnTo>
                  <a:pt x="500378" y="405566"/>
                </a:lnTo>
                <a:lnTo>
                  <a:pt x="533766" y="375819"/>
                </a:lnTo>
                <a:lnTo>
                  <a:pt x="568012" y="347034"/>
                </a:lnTo>
                <a:lnTo>
                  <a:pt x="603092" y="319235"/>
                </a:lnTo>
                <a:lnTo>
                  <a:pt x="638987" y="292441"/>
                </a:lnTo>
                <a:lnTo>
                  <a:pt x="675675" y="266675"/>
                </a:lnTo>
                <a:lnTo>
                  <a:pt x="713134" y="241958"/>
                </a:lnTo>
                <a:lnTo>
                  <a:pt x="751343" y="218312"/>
                </a:lnTo>
                <a:lnTo>
                  <a:pt x="790281" y="195756"/>
                </a:lnTo>
                <a:lnTo>
                  <a:pt x="829927" y="174314"/>
                </a:lnTo>
                <a:lnTo>
                  <a:pt x="870258" y="154006"/>
                </a:lnTo>
                <a:lnTo>
                  <a:pt x="911254" y="134853"/>
                </a:lnTo>
                <a:lnTo>
                  <a:pt x="952894" y="116877"/>
                </a:lnTo>
                <a:lnTo>
                  <a:pt x="995155" y="100100"/>
                </a:lnTo>
                <a:lnTo>
                  <a:pt x="1038018" y="84542"/>
                </a:lnTo>
                <a:lnTo>
                  <a:pt x="1081460" y="70225"/>
                </a:lnTo>
                <a:lnTo>
                  <a:pt x="1125460" y="57170"/>
                </a:lnTo>
                <a:lnTo>
                  <a:pt x="1169996" y="45399"/>
                </a:lnTo>
                <a:lnTo>
                  <a:pt x="1215048" y="34933"/>
                </a:lnTo>
                <a:lnTo>
                  <a:pt x="1260594" y="25793"/>
                </a:lnTo>
                <a:lnTo>
                  <a:pt x="1306613" y="18000"/>
                </a:lnTo>
                <a:lnTo>
                  <a:pt x="1353083" y="11577"/>
                </a:lnTo>
                <a:lnTo>
                  <a:pt x="1399983" y="6544"/>
                </a:lnTo>
                <a:lnTo>
                  <a:pt x="1447291" y="2922"/>
                </a:lnTo>
                <a:lnTo>
                  <a:pt x="1494987" y="734"/>
                </a:lnTo>
                <a:lnTo>
                  <a:pt x="1543035" y="0"/>
                </a:lnTo>
                <a:lnTo>
                  <a:pt x="1591111" y="734"/>
                </a:lnTo>
                <a:lnTo>
                  <a:pt x="1638808" y="2922"/>
                </a:lnTo>
                <a:lnTo>
                  <a:pt x="1686116" y="6544"/>
                </a:lnTo>
                <a:lnTo>
                  <a:pt x="1733016" y="11577"/>
                </a:lnTo>
                <a:lnTo>
                  <a:pt x="1779486" y="18000"/>
                </a:lnTo>
                <a:lnTo>
                  <a:pt x="1825505" y="25793"/>
                </a:lnTo>
                <a:lnTo>
                  <a:pt x="1871051" y="34933"/>
                </a:lnTo>
                <a:lnTo>
                  <a:pt x="1916103" y="45399"/>
                </a:lnTo>
                <a:lnTo>
                  <a:pt x="1960639" y="57170"/>
                </a:lnTo>
                <a:lnTo>
                  <a:pt x="2004639" y="70225"/>
                </a:lnTo>
                <a:lnTo>
                  <a:pt x="2048081" y="84542"/>
                </a:lnTo>
                <a:lnTo>
                  <a:pt x="2090943" y="100100"/>
                </a:lnTo>
                <a:lnTo>
                  <a:pt x="2133205" y="116877"/>
                </a:lnTo>
                <a:lnTo>
                  <a:pt x="2174845" y="134853"/>
                </a:lnTo>
                <a:lnTo>
                  <a:pt x="2215841" y="154006"/>
                </a:lnTo>
                <a:lnTo>
                  <a:pt x="2256172" y="174314"/>
                </a:lnTo>
                <a:lnTo>
                  <a:pt x="2295818" y="195756"/>
                </a:lnTo>
                <a:lnTo>
                  <a:pt x="2334756" y="218312"/>
                </a:lnTo>
                <a:lnTo>
                  <a:pt x="2372965" y="241958"/>
                </a:lnTo>
                <a:lnTo>
                  <a:pt x="2410424" y="266675"/>
                </a:lnTo>
                <a:lnTo>
                  <a:pt x="2447112" y="292441"/>
                </a:lnTo>
                <a:lnTo>
                  <a:pt x="2483006" y="319235"/>
                </a:lnTo>
                <a:lnTo>
                  <a:pt x="2518087" y="347034"/>
                </a:lnTo>
                <a:lnTo>
                  <a:pt x="2552333" y="375819"/>
                </a:lnTo>
                <a:lnTo>
                  <a:pt x="2585721" y="405566"/>
                </a:lnTo>
                <a:lnTo>
                  <a:pt x="2618231" y="436256"/>
                </a:lnTo>
                <a:lnTo>
                  <a:pt x="2649842" y="467867"/>
                </a:lnTo>
                <a:lnTo>
                  <a:pt x="2680532" y="500378"/>
                </a:lnTo>
                <a:lnTo>
                  <a:pt x="2710280" y="533766"/>
                </a:lnTo>
                <a:lnTo>
                  <a:pt x="2739065" y="568011"/>
                </a:lnTo>
                <a:lnTo>
                  <a:pt x="2766864" y="603092"/>
                </a:lnTo>
                <a:lnTo>
                  <a:pt x="2793657" y="638987"/>
                </a:lnTo>
                <a:lnTo>
                  <a:pt x="2819423" y="675675"/>
                </a:lnTo>
                <a:lnTo>
                  <a:pt x="2844140" y="713134"/>
                </a:lnTo>
                <a:lnTo>
                  <a:pt x="2867787" y="751343"/>
                </a:lnTo>
                <a:lnTo>
                  <a:pt x="2890342" y="790281"/>
                </a:lnTo>
                <a:lnTo>
                  <a:pt x="2911785" y="829926"/>
                </a:lnTo>
                <a:lnTo>
                  <a:pt x="2932093" y="870258"/>
                </a:lnTo>
                <a:lnTo>
                  <a:pt x="2951246" y="911254"/>
                </a:lnTo>
                <a:lnTo>
                  <a:pt x="2969221" y="952894"/>
                </a:lnTo>
                <a:lnTo>
                  <a:pt x="2985999" y="995155"/>
                </a:lnTo>
                <a:lnTo>
                  <a:pt x="3001557" y="1038018"/>
                </a:lnTo>
                <a:lnTo>
                  <a:pt x="3015874" y="1081460"/>
                </a:lnTo>
                <a:lnTo>
                  <a:pt x="3028929" y="1125459"/>
                </a:lnTo>
                <a:lnTo>
                  <a:pt x="3040700" y="1169996"/>
                </a:lnTo>
                <a:lnTo>
                  <a:pt x="3051166" y="1215048"/>
                </a:lnTo>
                <a:lnTo>
                  <a:pt x="3060306" y="1260594"/>
                </a:lnTo>
                <a:lnTo>
                  <a:pt x="3068098" y="1306612"/>
                </a:lnTo>
                <a:lnTo>
                  <a:pt x="3074522" y="1353082"/>
                </a:lnTo>
                <a:lnTo>
                  <a:pt x="3079555" y="1399983"/>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5"/>
                </a:lnTo>
                <a:lnTo>
                  <a:pt x="3051166" y="1871051"/>
                </a:lnTo>
                <a:lnTo>
                  <a:pt x="3040700" y="1916103"/>
                </a:lnTo>
                <a:lnTo>
                  <a:pt x="3028929" y="1960639"/>
                </a:lnTo>
                <a:lnTo>
                  <a:pt x="3015874" y="2004639"/>
                </a:lnTo>
                <a:lnTo>
                  <a:pt x="3001557" y="2048081"/>
                </a:lnTo>
                <a:lnTo>
                  <a:pt x="2985999" y="2090943"/>
                </a:lnTo>
                <a:lnTo>
                  <a:pt x="2969221" y="2133205"/>
                </a:lnTo>
                <a:lnTo>
                  <a:pt x="2951246" y="2174844"/>
                </a:lnTo>
                <a:lnTo>
                  <a:pt x="2932093" y="2215841"/>
                </a:lnTo>
                <a:lnTo>
                  <a:pt x="2911785" y="2256172"/>
                </a:lnTo>
                <a:lnTo>
                  <a:pt x="2890342" y="2295818"/>
                </a:lnTo>
                <a:lnTo>
                  <a:pt x="2867787" y="2334755"/>
                </a:lnTo>
                <a:lnTo>
                  <a:pt x="2844140" y="2372965"/>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5"/>
                </a:lnTo>
                <a:lnTo>
                  <a:pt x="2215841" y="2932093"/>
                </a:lnTo>
                <a:lnTo>
                  <a:pt x="2174845" y="2951245"/>
                </a:lnTo>
                <a:lnTo>
                  <a:pt x="2133205" y="2969221"/>
                </a:lnTo>
                <a:lnTo>
                  <a:pt x="2090943" y="2985999"/>
                </a:lnTo>
                <a:lnTo>
                  <a:pt x="2048081" y="3001557"/>
                </a:lnTo>
                <a:lnTo>
                  <a:pt x="2004639" y="3015874"/>
                </a:lnTo>
                <a:lnTo>
                  <a:pt x="1960639" y="3028928"/>
                </a:lnTo>
                <a:lnTo>
                  <a:pt x="1916103" y="3040700"/>
                </a:lnTo>
                <a:lnTo>
                  <a:pt x="1871051" y="3051166"/>
                </a:lnTo>
                <a:lnTo>
                  <a:pt x="1825505" y="3060306"/>
                </a:lnTo>
                <a:lnTo>
                  <a:pt x="1779486" y="3068098"/>
                </a:lnTo>
                <a:lnTo>
                  <a:pt x="1733016" y="3074522"/>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3" name="object 3"/>
          <p:cNvSpPr txBox="1">
            <a:spLocks noGrp="1"/>
          </p:cNvSpPr>
          <p:nvPr>
            <p:ph type="title"/>
          </p:nvPr>
        </p:nvSpPr>
        <p:spPr>
          <a:xfrm>
            <a:off x="2362200" y="2552700"/>
            <a:ext cx="12147551" cy="939360"/>
          </a:xfrm>
          <a:prstGeom prst="rect">
            <a:avLst/>
          </a:prstGeom>
        </p:spPr>
        <p:txBody>
          <a:bodyPr vert="horz" wrap="square" lIns="0" tIns="15875" rIns="0" bIns="0" rtlCol="0">
            <a:spAutoFit/>
          </a:bodyPr>
          <a:lstStyle/>
          <a:p>
            <a:pPr marL="12700">
              <a:lnSpc>
                <a:spcPct val="100000"/>
              </a:lnSpc>
              <a:spcBef>
                <a:spcPts val="125"/>
              </a:spcBef>
            </a:pPr>
            <a:r>
              <a:rPr lang="en-US" sz="6000" b="1" dirty="0">
                <a:latin typeface="MV Boli" panose="02000500030200090000" pitchFamily="2" charset="0"/>
                <a:cs typeface="MV Boli" panose="02000500030200090000" pitchFamily="2" charset="0"/>
              </a:rPr>
              <a:t>Recurrent neural network (RNN)</a:t>
            </a:r>
            <a:endParaRPr sz="6000" b="1" spc="1695" dirty="0">
              <a:latin typeface="MV Boli" panose="02000500030200090000" pitchFamily="2" charset="0"/>
              <a:cs typeface="MV Boli" panose="02000500030200090000" pitchFamily="2" charset="0"/>
            </a:endParaRPr>
          </a:p>
        </p:txBody>
      </p:sp>
      <p:sp>
        <p:nvSpPr>
          <p:cNvPr id="4" name="object 4"/>
          <p:cNvSpPr txBox="1"/>
          <p:nvPr/>
        </p:nvSpPr>
        <p:spPr>
          <a:xfrm>
            <a:off x="1563176" y="4682685"/>
            <a:ext cx="15087600" cy="3493008"/>
          </a:xfrm>
          <a:prstGeom prst="rect">
            <a:avLst/>
          </a:prstGeom>
        </p:spPr>
        <p:txBody>
          <a:bodyPr vert="horz" wrap="square" lIns="0" tIns="12700" rIns="0" bIns="0" rtlCol="0">
            <a:spAutoFit/>
          </a:bodyPr>
          <a:lstStyle/>
          <a:p>
            <a:pPr marL="12700" marR="5080">
              <a:lnSpc>
                <a:spcPct val="114999"/>
              </a:lnSpc>
              <a:spcBef>
                <a:spcPts val="100"/>
              </a:spcBef>
            </a:pPr>
            <a:r>
              <a:rPr lang="en-US" sz="2800" dirty="0">
                <a:latin typeface="Times New Roman" panose="02020603050405020304" pitchFamily="18" charset="0"/>
                <a:cs typeface="Times New Roman" panose="02020603050405020304" pitchFamily="18" charset="0"/>
              </a:rPr>
              <a:t>A recurrent neural network (RNN) is a type of artificial neural network that is designed to process sequential data by utilizing feedback connections.</a:t>
            </a:r>
          </a:p>
          <a:p>
            <a:pPr marL="12700" marR="5080">
              <a:lnSpc>
                <a:spcPct val="114999"/>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14999"/>
              </a:lnSpc>
              <a:spcBef>
                <a:spcPts val="100"/>
              </a:spcBef>
            </a:pPr>
            <a:r>
              <a:rPr lang="en-US" sz="2800" dirty="0">
                <a:latin typeface="Times New Roman" panose="02020603050405020304" pitchFamily="18" charset="0"/>
                <a:cs typeface="Times New Roman" panose="02020603050405020304" pitchFamily="18" charset="0"/>
              </a:rPr>
              <a:t>RNNs are capable of capturing dependencies and patterns in sequential data by maintaining a memory state that allows them to incorporate information from previous inputs while processing current inputs.</a:t>
            </a:r>
          </a:p>
          <a:p>
            <a:pPr marL="12700" marR="5080">
              <a:lnSpc>
                <a:spcPct val="114999"/>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14999"/>
              </a:lnSpc>
              <a:spcBef>
                <a:spcPts val="100"/>
              </a:spcBef>
            </a:pPr>
            <a:r>
              <a:rPr lang="en-US" sz="2800" dirty="0">
                <a:latin typeface="Times New Roman" panose="02020603050405020304" pitchFamily="18" charset="0"/>
                <a:cs typeface="Times New Roman" panose="02020603050405020304" pitchFamily="18" charset="0"/>
              </a:rPr>
              <a:t>Two common RNN networks are LSTM and GRU and presented in the subsequent sections.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2037" y="1198355"/>
            <a:ext cx="3086100" cy="3086100"/>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3" name="object 3"/>
          <p:cNvSpPr txBox="1">
            <a:spLocks noGrp="1"/>
          </p:cNvSpPr>
          <p:nvPr>
            <p:ph type="title"/>
          </p:nvPr>
        </p:nvSpPr>
        <p:spPr>
          <a:xfrm>
            <a:off x="2619374" y="1943100"/>
            <a:ext cx="12833351" cy="1401025"/>
          </a:xfrm>
          <a:prstGeom prst="rect">
            <a:avLst/>
          </a:prstGeom>
        </p:spPr>
        <p:txBody>
          <a:bodyPr vert="horz" wrap="square" lIns="0" tIns="15875" rIns="0" bIns="0" rtlCol="0">
            <a:spAutoFit/>
          </a:bodyPr>
          <a:lstStyle/>
          <a:p>
            <a:pPr marL="12700">
              <a:lnSpc>
                <a:spcPct val="100000"/>
              </a:lnSpc>
              <a:spcBef>
                <a:spcPts val="125"/>
              </a:spcBef>
            </a:pPr>
            <a:br>
              <a:rPr lang="en-IN" sz="3600" dirty="0"/>
            </a:br>
            <a:r>
              <a:rPr lang="en-IN" sz="5400" b="1" dirty="0">
                <a:latin typeface="MV Boli" panose="02000500030200090000" pitchFamily="2" charset="0"/>
                <a:cs typeface="MV Boli" panose="02000500030200090000" pitchFamily="2" charset="0"/>
              </a:rPr>
              <a:t>Long Short-Term Memory (LSTM)</a:t>
            </a:r>
            <a:endParaRPr sz="5400" b="1" spc="1425" dirty="0">
              <a:latin typeface="MV Boli" panose="02000500030200090000" pitchFamily="2" charset="0"/>
              <a:cs typeface="MV Boli" panose="02000500030200090000" pitchFamily="2" charset="0"/>
            </a:endParaRPr>
          </a:p>
        </p:txBody>
      </p:sp>
      <p:sp>
        <p:nvSpPr>
          <p:cNvPr id="5" name="object 5"/>
          <p:cNvSpPr txBox="1"/>
          <p:nvPr/>
        </p:nvSpPr>
        <p:spPr>
          <a:xfrm>
            <a:off x="1395521" y="4431183"/>
            <a:ext cx="8441692" cy="4397999"/>
          </a:xfrm>
          <a:prstGeom prst="rect">
            <a:avLst/>
          </a:prstGeom>
        </p:spPr>
        <p:txBody>
          <a:bodyPr vert="horz" wrap="square" lIns="0" tIns="12065" rIns="0" bIns="0" rtlCol="0">
            <a:spAutoFit/>
          </a:bodyPr>
          <a:lstStyle/>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Long Short-Term Memory (LSTM) is a variant of recurrent neural networks (RNNs) that addresses the vanishing gradient problem and enables better capturing of long-term dependencies in sequential data.</a:t>
            </a:r>
          </a:p>
          <a:p>
            <a:pPr marR="287655">
              <a:lnSpc>
                <a:spcPct val="100000"/>
              </a:lnSpc>
              <a:spcBef>
                <a:spcPts val="95"/>
              </a:spcBef>
              <a:tabLst>
                <a:tab pos="2051685" algn="l"/>
              </a:tabLst>
            </a:pPr>
            <a:endParaRPr lang="en-US" sz="2000" dirty="0">
              <a:latin typeface="Times New Roman" panose="02020603050405020304" pitchFamily="18" charset="0"/>
              <a:cs typeface="Times New Roman" panose="02020603050405020304" pitchFamily="18" charset="0"/>
            </a:endParaRP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 LSTMs have a more complex structure with memory cells, input gates, forget gates, and output gates. The memory cells store and propagate information over time, while the gates regulate the flow of information.</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 </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The forget gate determines what information to discard, the input gate decides what new information to incorporate, and the output gate controls what information to output.</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 </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This architecture allows LSTMs to effectively model and remember important patterns in sequential data.</a:t>
            </a:r>
            <a:endParaRPr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42F9C82-A70E-4DCB-BE56-CFBE7D7BF6DF}"/>
              </a:ext>
            </a:extLst>
          </p:cNvPr>
          <p:cNvPicPr>
            <a:picLocks noChangeAspect="1"/>
          </p:cNvPicPr>
          <p:nvPr/>
        </p:nvPicPr>
        <p:blipFill>
          <a:blip r:embed="rId2"/>
          <a:stretch>
            <a:fillRect/>
          </a:stretch>
        </p:blipFill>
        <p:spPr>
          <a:xfrm>
            <a:off x="10134600" y="4293980"/>
            <a:ext cx="7046914" cy="38556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B0E41C-93E9-4E0A-BB16-525F12D7E197}"/>
              </a:ext>
            </a:extLst>
          </p:cNvPr>
          <p:cNvPicPr>
            <a:picLocks noChangeAspect="1"/>
          </p:cNvPicPr>
          <p:nvPr/>
        </p:nvPicPr>
        <p:blipFill>
          <a:blip r:embed="rId2"/>
          <a:stretch>
            <a:fillRect/>
          </a:stretch>
        </p:blipFill>
        <p:spPr>
          <a:xfrm>
            <a:off x="981073" y="1829584"/>
            <a:ext cx="16777518" cy="838200"/>
          </a:xfrm>
          <a:prstGeom prst="rect">
            <a:avLst/>
          </a:prstGeom>
        </p:spPr>
      </p:pic>
      <p:pic>
        <p:nvPicPr>
          <p:cNvPr id="5" name="Picture 4">
            <a:extLst>
              <a:ext uri="{FF2B5EF4-FFF2-40B4-BE49-F238E27FC236}">
                <a16:creationId xmlns:a16="http://schemas.microsoft.com/office/drawing/2014/main" id="{0DCEEB44-DA2E-446F-95CE-FCCA69329BAC}"/>
              </a:ext>
            </a:extLst>
          </p:cNvPr>
          <p:cNvPicPr>
            <a:picLocks noChangeAspect="1"/>
          </p:cNvPicPr>
          <p:nvPr/>
        </p:nvPicPr>
        <p:blipFill>
          <a:blip r:embed="rId3"/>
          <a:stretch>
            <a:fillRect/>
          </a:stretch>
        </p:blipFill>
        <p:spPr>
          <a:xfrm>
            <a:off x="981074" y="3470948"/>
            <a:ext cx="16777517" cy="1066800"/>
          </a:xfrm>
          <a:prstGeom prst="rect">
            <a:avLst/>
          </a:prstGeom>
        </p:spPr>
      </p:pic>
      <p:pic>
        <p:nvPicPr>
          <p:cNvPr id="6" name="Picture 5">
            <a:extLst>
              <a:ext uri="{FF2B5EF4-FFF2-40B4-BE49-F238E27FC236}">
                <a16:creationId xmlns:a16="http://schemas.microsoft.com/office/drawing/2014/main" id="{E40791AB-60EF-4910-96F0-5C2B59CAFFD2}"/>
              </a:ext>
            </a:extLst>
          </p:cNvPr>
          <p:cNvPicPr>
            <a:picLocks noChangeAspect="1"/>
          </p:cNvPicPr>
          <p:nvPr/>
        </p:nvPicPr>
        <p:blipFill>
          <a:blip r:embed="rId4"/>
          <a:stretch>
            <a:fillRect/>
          </a:stretch>
        </p:blipFill>
        <p:spPr>
          <a:xfrm>
            <a:off x="985835" y="5423797"/>
            <a:ext cx="16787043" cy="1066800"/>
          </a:xfrm>
          <a:prstGeom prst="rect">
            <a:avLst/>
          </a:prstGeom>
        </p:spPr>
      </p:pic>
      <p:pic>
        <p:nvPicPr>
          <p:cNvPr id="7" name="Picture 6">
            <a:extLst>
              <a:ext uri="{FF2B5EF4-FFF2-40B4-BE49-F238E27FC236}">
                <a16:creationId xmlns:a16="http://schemas.microsoft.com/office/drawing/2014/main" id="{45FDBA2A-33DE-4751-9A50-9527E3A8FB4F}"/>
              </a:ext>
            </a:extLst>
          </p:cNvPr>
          <p:cNvPicPr>
            <a:picLocks noChangeAspect="1"/>
          </p:cNvPicPr>
          <p:nvPr/>
        </p:nvPicPr>
        <p:blipFill>
          <a:blip r:embed="rId5"/>
          <a:stretch>
            <a:fillRect/>
          </a:stretch>
        </p:blipFill>
        <p:spPr>
          <a:xfrm>
            <a:off x="976310" y="7200900"/>
            <a:ext cx="16611600" cy="1780951"/>
          </a:xfrm>
          <a:prstGeom prst="rect">
            <a:avLst/>
          </a:prstGeom>
        </p:spPr>
      </p:pic>
      <p:sp>
        <p:nvSpPr>
          <p:cNvPr id="8" name="TextBox 7">
            <a:extLst>
              <a:ext uri="{FF2B5EF4-FFF2-40B4-BE49-F238E27FC236}">
                <a16:creationId xmlns:a16="http://schemas.microsoft.com/office/drawing/2014/main" id="{C36C8637-71BE-4D5A-9D3C-0B7EC1C8E4BE}"/>
              </a:ext>
            </a:extLst>
          </p:cNvPr>
          <p:cNvSpPr txBox="1"/>
          <p:nvPr/>
        </p:nvSpPr>
        <p:spPr>
          <a:xfrm>
            <a:off x="4540656" y="1126460"/>
            <a:ext cx="9677400" cy="707886"/>
          </a:xfrm>
          <a:prstGeom prst="rect">
            <a:avLst/>
          </a:prstGeom>
          <a:noFill/>
        </p:spPr>
        <p:txBody>
          <a:bodyPr wrap="square" rtlCol="0">
            <a:spAutoFit/>
          </a:bodyPr>
          <a:lstStyle/>
          <a:p>
            <a:r>
              <a:rPr lang="en-IN" sz="4000" b="1" dirty="0">
                <a:latin typeface="MV Boli" panose="02000500030200090000" pitchFamily="2" charset="0"/>
                <a:cs typeface="MV Boli" panose="02000500030200090000" pitchFamily="2" charset="0"/>
              </a:rPr>
              <a:t>LSTM Model Implementation:</a:t>
            </a:r>
          </a:p>
        </p:txBody>
      </p:sp>
      <p:pic>
        <p:nvPicPr>
          <p:cNvPr id="9" name="Picture 8">
            <a:extLst>
              <a:ext uri="{FF2B5EF4-FFF2-40B4-BE49-F238E27FC236}">
                <a16:creationId xmlns:a16="http://schemas.microsoft.com/office/drawing/2014/main" id="{927B616E-E6DF-4D9C-A414-CDD4C06E0374}"/>
              </a:ext>
            </a:extLst>
          </p:cNvPr>
          <p:cNvPicPr>
            <a:picLocks noChangeAspect="1"/>
          </p:cNvPicPr>
          <p:nvPr/>
        </p:nvPicPr>
        <p:blipFill>
          <a:blip r:embed="rId6"/>
          <a:stretch>
            <a:fillRect/>
          </a:stretch>
        </p:blipFill>
        <p:spPr>
          <a:xfrm>
            <a:off x="11199889" y="3451898"/>
            <a:ext cx="6587277" cy="4478579"/>
          </a:xfrm>
          <a:prstGeom prst="rect">
            <a:avLst/>
          </a:prstGeom>
        </p:spPr>
      </p:pic>
    </p:spTree>
    <p:extLst>
      <p:ext uri="{BB962C8B-B14F-4D97-AF65-F5344CB8AC3E}">
        <p14:creationId xmlns:p14="http://schemas.microsoft.com/office/powerpoint/2010/main" val="347539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4F1975-2AA4-48BA-8E60-EE163099B490}"/>
              </a:ext>
            </a:extLst>
          </p:cNvPr>
          <p:cNvPicPr>
            <a:picLocks noChangeAspect="1"/>
          </p:cNvPicPr>
          <p:nvPr/>
        </p:nvPicPr>
        <p:blipFill>
          <a:blip r:embed="rId3"/>
          <a:stretch>
            <a:fillRect/>
          </a:stretch>
        </p:blipFill>
        <p:spPr>
          <a:xfrm>
            <a:off x="2133600" y="1496027"/>
            <a:ext cx="13868400" cy="7294945"/>
          </a:xfrm>
          <a:prstGeom prst="rect">
            <a:avLst/>
          </a:prstGeom>
        </p:spPr>
      </p:pic>
    </p:spTree>
    <p:extLst>
      <p:ext uri="{BB962C8B-B14F-4D97-AF65-F5344CB8AC3E}">
        <p14:creationId xmlns:p14="http://schemas.microsoft.com/office/powerpoint/2010/main" val="399697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37ECB-0FAC-44C2-B8D4-ED2EF6D42519}"/>
              </a:ext>
            </a:extLst>
          </p:cNvPr>
          <p:cNvPicPr>
            <a:picLocks noChangeAspect="1"/>
          </p:cNvPicPr>
          <p:nvPr/>
        </p:nvPicPr>
        <p:blipFill>
          <a:blip r:embed="rId2"/>
          <a:stretch>
            <a:fillRect/>
          </a:stretch>
        </p:blipFill>
        <p:spPr>
          <a:xfrm>
            <a:off x="1157876" y="2318821"/>
            <a:ext cx="16078200" cy="1061523"/>
          </a:xfrm>
          <a:prstGeom prst="rect">
            <a:avLst/>
          </a:prstGeom>
        </p:spPr>
      </p:pic>
      <p:pic>
        <p:nvPicPr>
          <p:cNvPr id="4" name="Picture 3">
            <a:extLst>
              <a:ext uri="{FF2B5EF4-FFF2-40B4-BE49-F238E27FC236}">
                <a16:creationId xmlns:a16="http://schemas.microsoft.com/office/drawing/2014/main" id="{B1526EF7-3188-49F2-A42B-DEBA0953F66F}"/>
              </a:ext>
            </a:extLst>
          </p:cNvPr>
          <p:cNvPicPr>
            <a:picLocks noChangeAspect="1"/>
          </p:cNvPicPr>
          <p:nvPr/>
        </p:nvPicPr>
        <p:blipFill>
          <a:blip r:embed="rId3"/>
          <a:stretch>
            <a:fillRect/>
          </a:stretch>
        </p:blipFill>
        <p:spPr>
          <a:xfrm>
            <a:off x="1157876" y="4686300"/>
            <a:ext cx="16049036" cy="3281879"/>
          </a:xfrm>
          <a:prstGeom prst="rect">
            <a:avLst/>
          </a:prstGeom>
        </p:spPr>
      </p:pic>
    </p:spTree>
    <p:extLst>
      <p:ext uri="{BB962C8B-B14F-4D97-AF65-F5344CB8AC3E}">
        <p14:creationId xmlns:p14="http://schemas.microsoft.com/office/powerpoint/2010/main" val="244428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444588"/>
            <a:ext cx="2857500" cy="2860712"/>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4" name="object 4"/>
          <p:cNvSpPr txBox="1">
            <a:spLocks noGrp="1"/>
          </p:cNvSpPr>
          <p:nvPr>
            <p:ph type="title"/>
          </p:nvPr>
        </p:nvSpPr>
        <p:spPr>
          <a:xfrm>
            <a:off x="2362200" y="2590496"/>
            <a:ext cx="11842751" cy="939360"/>
          </a:xfrm>
          <a:prstGeom prst="rect">
            <a:avLst/>
          </a:prstGeom>
        </p:spPr>
        <p:txBody>
          <a:bodyPr vert="horz" wrap="square" lIns="0" tIns="15875" rIns="0" bIns="0" rtlCol="0">
            <a:spAutoFit/>
          </a:bodyPr>
          <a:lstStyle/>
          <a:p>
            <a:pPr marL="12700">
              <a:lnSpc>
                <a:spcPct val="100000"/>
              </a:lnSpc>
              <a:spcBef>
                <a:spcPts val="125"/>
              </a:spcBef>
              <a:tabLst>
                <a:tab pos="4371340" algn="l"/>
              </a:tabLst>
            </a:pPr>
            <a:r>
              <a:rPr lang="en-IN" sz="6000" b="1" dirty="0">
                <a:latin typeface="MV Boli" panose="02000500030200090000" pitchFamily="2" charset="0"/>
                <a:cs typeface="MV Boli" panose="02000500030200090000" pitchFamily="2" charset="0"/>
              </a:rPr>
              <a:t>Gated Recurrent Unit (GRU)</a:t>
            </a:r>
            <a:endParaRPr lang="en-IN" sz="6000" b="1" spc="1390" dirty="0">
              <a:latin typeface="MV Boli" panose="02000500030200090000" pitchFamily="2" charset="0"/>
              <a:cs typeface="MV Boli" panose="02000500030200090000" pitchFamily="2" charset="0"/>
            </a:endParaRPr>
          </a:p>
        </p:txBody>
      </p:sp>
      <p:sp>
        <p:nvSpPr>
          <p:cNvPr id="11" name="object 11"/>
          <p:cNvSpPr txBox="1"/>
          <p:nvPr/>
        </p:nvSpPr>
        <p:spPr>
          <a:xfrm>
            <a:off x="5105400" y="4530688"/>
            <a:ext cx="7700645" cy="418256"/>
          </a:xfrm>
          <a:prstGeom prst="rect">
            <a:avLst/>
          </a:prstGeom>
        </p:spPr>
        <p:txBody>
          <a:bodyPr vert="horz" wrap="square" lIns="0" tIns="12700" rIns="0" bIns="0" rtlCol="0">
            <a:spAutoFit/>
          </a:bodyPr>
          <a:lstStyle/>
          <a:p>
            <a:pPr marL="12700" marR="5080">
              <a:lnSpc>
                <a:spcPct val="114999"/>
              </a:lnSpc>
              <a:spcBef>
                <a:spcPts val="100"/>
              </a:spcBef>
            </a:pPr>
            <a:endParaRPr lang="en-IN" sz="2500" dirty="0">
              <a:latin typeface="Trebuchet MS"/>
              <a:cs typeface="Trebuchet MS"/>
            </a:endParaRPr>
          </a:p>
        </p:txBody>
      </p:sp>
      <p:sp>
        <p:nvSpPr>
          <p:cNvPr id="17" name="object 12">
            <a:extLst>
              <a:ext uri="{FF2B5EF4-FFF2-40B4-BE49-F238E27FC236}">
                <a16:creationId xmlns:a16="http://schemas.microsoft.com/office/drawing/2014/main" id="{2767CD52-13D2-454F-B529-12AD3C4A53F0}"/>
              </a:ext>
            </a:extLst>
          </p:cNvPr>
          <p:cNvSpPr txBox="1"/>
          <p:nvPr/>
        </p:nvSpPr>
        <p:spPr>
          <a:xfrm>
            <a:off x="1752600" y="4675764"/>
            <a:ext cx="9372600" cy="4065215"/>
          </a:xfrm>
          <a:prstGeom prst="rect">
            <a:avLst/>
          </a:prstGeom>
        </p:spPr>
        <p:txBody>
          <a:bodyPr vert="horz" wrap="square" lIns="0" tIns="2540" rIns="0" bIns="0" rtlCol="0">
            <a:spAutoFit/>
          </a:bodyPr>
          <a:lstStyle/>
          <a:p>
            <a:pPr marL="12700">
              <a:lnSpc>
                <a:spcPct val="100000"/>
              </a:lnSpc>
              <a:spcBef>
                <a:spcPts val="20"/>
              </a:spcBef>
            </a:pPr>
            <a:r>
              <a:rPr lang="en-US" sz="2400" dirty="0">
                <a:latin typeface="Times New Roman" panose="02020603050405020304" pitchFamily="18" charset="0"/>
                <a:cs typeface="Times New Roman" panose="02020603050405020304" pitchFamily="18" charset="0"/>
              </a:rPr>
              <a:t>The GRU is the newer generation of recurrent neural networks and is pretty similar to an LSTM. GRU got rid of the cell state and used the hidden state to transfer information. It has also only two gates, a reset gate and update gate as shown in Fig.</a:t>
            </a:r>
          </a:p>
          <a:p>
            <a:pPr marL="12700">
              <a:lnSpc>
                <a:spcPct val="100000"/>
              </a:lnSpc>
              <a:spcBef>
                <a:spcPts val="20"/>
              </a:spcBef>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20"/>
              </a:spcBef>
            </a:pPr>
            <a:r>
              <a:rPr lang="en-US" sz="2400" dirty="0">
                <a:latin typeface="Times New Roman" panose="02020603050405020304" pitchFamily="18" charset="0"/>
                <a:cs typeface="Times New Roman" panose="02020603050405020304" pitchFamily="18" charset="0"/>
              </a:rPr>
              <a:t>Reset Gate: The reset gate is another gate that is used to decide how much past information to forget. </a:t>
            </a:r>
          </a:p>
          <a:p>
            <a:pPr marL="12700">
              <a:lnSpc>
                <a:spcPct val="100000"/>
              </a:lnSpc>
              <a:spcBef>
                <a:spcPts val="20"/>
              </a:spcBef>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20"/>
              </a:spcBef>
            </a:pPr>
            <a:r>
              <a:rPr lang="en-US" sz="2400" dirty="0">
                <a:latin typeface="Times New Roman" panose="02020603050405020304" pitchFamily="18" charset="0"/>
                <a:cs typeface="Times New Roman" panose="02020603050405020304" pitchFamily="18" charset="0"/>
              </a:rPr>
              <a:t>Update Gate: The update gate acts similar to the forget and input gate of an LSTM. It decides what information to throw away and what new information to be added</a:t>
            </a:r>
            <a:endParaRPr sz="24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6235286-08D3-4003-8B90-B8C7F5918E76}"/>
              </a:ext>
            </a:extLst>
          </p:cNvPr>
          <p:cNvPicPr>
            <a:picLocks noChangeAspect="1"/>
          </p:cNvPicPr>
          <p:nvPr/>
        </p:nvPicPr>
        <p:blipFill>
          <a:blip r:embed="rId2"/>
          <a:stretch>
            <a:fillRect/>
          </a:stretch>
        </p:blipFill>
        <p:spPr>
          <a:xfrm>
            <a:off x="12232025" y="4540213"/>
            <a:ext cx="5099094" cy="31939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F2C0F2-5836-46AF-A6F4-72C81CA41DB6}"/>
              </a:ext>
            </a:extLst>
          </p:cNvPr>
          <p:cNvPicPr>
            <a:picLocks noChangeAspect="1"/>
          </p:cNvPicPr>
          <p:nvPr/>
        </p:nvPicPr>
        <p:blipFill>
          <a:blip r:embed="rId2"/>
          <a:stretch>
            <a:fillRect/>
          </a:stretch>
        </p:blipFill>
        <p:spPr>
          <a:xfrm>
            <a:off x="1081087" y="1333500"/>
            <a:ext cx="15896934" cy="2057400"/>
          </a:xfrm>
          <a:prstGeom prst="rect">
            <a:avLst/>
          </a:prstGeom>
        </p:spPr>
      </p:pic>
      <p:pic>
        <p:nvPicPr>
          <p:cNvPr id="4" name="Picture 3">
            <a:extLst>
              <a:ext uri="{FF2B5EF4-FFF2-40B4-BE49-F238E27FC236}">
                <a16:creationId xmlns:a16="http://schemas.microsoft.com/office/drawing/2014/main" id="{99944490-D6DF-42FE-89D3-8D7812D68DED}"/>
              </a:ext>
            </a:extLst>
          </p:cNvPr>
          <p:cNvPicPr>
            <a:picLocks noChangeAspect="1"/>
          </p:cNvPicPr>
          <p:nvPr/>
        </p:nvPicPr>
        <p:blipFill>
          <a:blip r:embed="rId3"/>
          <a:stretch>
            <a:fillRect/>
          </a:stretch>
        </p:blipFill>
        <p:spPr>
          <a:xfrm>
            <a:off x="3124200" y="3543300"/>
            <a:ext cx="12877800" cy="5592595"/>
          </a:xfrm>
          <a:prstGeom prst="rect">
            <a:avLst/>
          </a:prstGeom>
        </p:spPr>
      </p:pic>
      <p:sp>
        <p:nvSpPr>
          <p:cNvPr id="5" name="TextBox 4">
            <a:extLst>
              <a:ext uri="{FF2B5EF4-FFF2-40B4-BE49-F238E27FC236}">
                <a16:creationId xmlns:a16="http://schemas.microsoft.com/office/drawing/2014/main" id="{267EEA17-DF71-4B72-BD39-651B5B840ED6}"/>
              </a:ext>
            </a:extLst>
          </p:cNvPr>
          <p:cNvSpPr txBox="1"/>
          <p:nvPr/>
        </p:nvSpPr>
        <p:spPr>
          <a:xfrm>
            <a:off x="6248400" y="419100"/>
            <a:ext cx="12877800" cy="584775"/>
          </a:xfrm>
          <a:prstGeom prst="rect">
            <a:avLst/>
          </a:prstGeom>
          <a:noFill/>
        </p:spPr>
        <p:txBody>
          <a:bodyPr wrap="square" rtlCol="0">
            <a:spAutoFit/>
          </a:bodyPr>
          <a:lstStyle/>
          <a:p>
            <a:r>
              <a:rPr lang="en-IN" sz="3200" b="1" dirty="0">
                <a:latin typeface="MV Boli" panose="02000500030200090000" pitchFamily="2" charset="0"/>
                <a:cs typeface="MV Boli" panose="02000500030200090000" pitchFamily="2" charset="0"/>
              </a:rPr>
              <a:t>GRU Model Implementation</a:t>
            </a:r>
          </a:p>
        </p:txBody>
      </p:sp>
    </p:spTree>
    <p:extLst>
      <p:ext uri="{BB962C8B-B14F-4D97-AF65-F5344CB8AC3E}">
        <p14:creationId xmlns:p14="http://schemas.microsoft.com/office/powerpoint/2010/main" val="3939988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751</Words>
  <Application>Microsoft Office PowerPoint</Application>
  <PresentationFormat>Custom</PresentationFormat>
  <Paragraphs>76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Rounded MT Bold</vt:lpstr>
      <vt:lpstr>Calibri</vt:lpstr>
      <vt:lpstr>MV Boli</vt:lpstr>
      <vt:lpstr>Times New Roman</vt:lpstr>
      <vt:lpstr>Trebuchet MS</vt:lpstr>
      <vt:lpstr>Office Theme</vt:lpstr>
      <vt:lpstr>Bitcoin Price Prediction and Analysis Using Deep Learning Models</vt:lpstr>
      <vt:lpstr>Outline</vt:lpstr>
      <vt:lpstr>Recurrent neural network (RNN)</vt:lpstr>
      <vt:lpstr> Long Short-Term Memory (LSTM)</vt:lpstr>
      <vt:lpstr>PowerPoint Presentation</vt:lpstr>
      <vt:lpstr>PowerPoint Presentation</vt:lpstr>
      <vt:lpstr>PowerPoint Presentation</vt:lpstr>
      <vt:lpstr>Gated Recurrent Unit (GRU)</vt:lpstr>
      <vt:lpstr>PowerPoint Presentation</vt:lpstr>
      <vt:lpstr>PowerPoint Presentation</vt:lpstr>
      <vt:lpstr>PowerPoint Presentation</vt:lpstr>
      <vt:lpstr>Comparison of compilation time required by both the deep learning-based models</vt:lpstr>
      <vt:lpstr>Comparison of actual and predicted bitcoin price </vt:lpstr>
      <vt:lpstr>Bitcoin price prediction for both LSTM AND GRU – 7 days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Narthana 21MIA1124</dc:creator>
  <cp:keywords>DAFn3MP5rkg,BAFNhzth6kQ</cp:keywords>
  <cp:lastModifiedBy>918555993912</cp:lastModifiedBy>
  <cp:revision>17</cp:revision>
  <dcterms:created xsi:type="dcterms:W3CDTF">2023-07-06T12:06:38Z</dcterms:created>
  <dcterms:modified xsi:type="dcterms:W3CDTF">2025-07-09T07:42:15Z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2023-07-06T00:00:00Z</vt:filetime>
  </property>
  <property fmtid="{D5CDD505-2E9C-101B-9397-08002B2CF9AE}" pid="3" name="Creator">
    <vt:lpwstr>Canva</vt:lpwstr>
  </property>
  <property fmtid="{D5CDD505-2E9C-101B-9397-08002B2CF9AE}" pid="4" name="LastSaved">
    <vt:filetime>2023-07-06T00:00:00Z</vt:filetime>
  </property>
</Properties>
</file>