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1618D6-C575-4F59-A0AC-DBA120DF2152}">
          <p14:sldIdLst>
            <p14:sldId id="256"/>
            <p14:sldId id="257"/>
            <p14:sldId id="258"/>
          </p14:sldIdLst>
        </p14:section>
        <p14:section name="Untitled Section" id="{9B5E1924-EEF6-40FC-A588-2BAAE1DD0A6B}">
          <p14:sldIdLst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7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6" d="100"/>
          <a:sy n="76" d="100"/>
        </p:scale>
        <p:origin x="-4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54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 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</a:br>
            <a:endParaRPr spc="15" dirty="0">
              <a:latin typeface="Algerian" panose="04020705040A02060702" pitchFamily="82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971674" y="3337292"/>
            <a:ext cx="861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STUDENT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NAME: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DILLI BABU. S</a:t>
            </a:r>
            <a:endParaRPr lang="en-GB" sz="2000" dirty="0" smtClean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REGISTER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NO: </a:t>
            </a:r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312219075</a:t>
            </a:r>
            <a:endParaRPr lang="en-US" sz="2000" dirty="0" smtClean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DEPARTMENT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IIIrd B.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COM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(C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OMMERCE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)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COLLEGE: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AKSHEYAA COLLEGE OF ARTS AND SCIENCE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      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 dirty="0">
                <a:latin typeface="Baskerville Old Face" panose="02020602080505020303" pitchFamily="18" charset="0"/>
                <a:cs typeface="Trebuchet MS" panose="020B0603020202020204"/>
              </a:rPr>
              <a:t>M</a:t>
            </a:r>
            <a:r>
              <a:rPr sz="4000" b="1" dirty="0">
                <a:latin typeface="Baskerville Old Face" panose="02020602080505020303" pitchFamily="18" charset="0"/>
                <a:cs typeface="Trebuchet MS" panose="020B0603020202020204"/>
              </a:rPr>
              <a:t>O</a:t>
            </a:r>
            <a:r>
              <a:rPr sz="4000" b="1" spc="-15" dirty="0">
                <a:latin typeface="Baskerville Old Face" panose="02020602080505020303" pitchFamily="18" charset="0"/>
                <a:cs typeface="Trebuchet MS" panose="020B0603020202020204"/>
              </a:rPr>
              <a:t>D</a:t>
            </a:r>
            <a:r>
              <a:rPr sz="4000" b="1" spc="-35" dirty="0">
                <a:latin typeface="Baskerville Old Face" panose="02020602080505020303" pitchFamily="18" charset="0"/>
                <a:cs typeface="Trebuchet MS" panose="020B0603020202020204"/>
              </a:rPr>
              <a:t>E</a:t>
            </a:r>
            <a:r>
              <a:rPr sz="4000" b="1" spc="-30" dirty="0">
                <a:latin typeface="Baskerville Old Face" panose="02020602080505020303" pitchFamily="18" charset="0"/>
                <a:cs typeface="Trebuchet MS" panose="020B0603020202020204"/>
              </a:rPr>
              <a:t>LL</a:t>
            </a:r>
            <a:r>
              <a:rPr sz="4000" b="1" spc="-5" dirty="0">
                <a:latin typeface="Baskerville Old Face" panose="02020602080505020303" pitchFamily="18" charset="0"/>
                <a:cs typeface="Trebuchet MS" panose="020B0603020202020204"/>
              </a:rPr>
              <a:t>I</a:t>
            </a:r>
            <a:r>
              <a:rPr sz="4000" b="1" spc="30" dirty="0">
                <a:latin typeface="Baskerville Old Face" panose="02020602080505020303" pitchFamily="18" charset="0"/>
                <a:cs typeface="Trebuchet MS" panose="020B0603020202020204"/>
              </a:rPr>
              <a:t>N</a:t>
            </a:r>
            <a:r>
              <a:rPr sz="4000" b="1" spc="5" dirty="0">
                <a:latin typeface="Baskerville Old Face" panose="02020602080505020303" pitchFamily="18" charset="0"/>
                <a:cs typeface="Trebuchet MS" panose="020B0603020202020204"/>
              </a:rPr>
              <a:t>G</a:t>
            </a:r>
            <a:endParaRPr sz="4000" dirty="0">
              <a:latin typeface="Baskerville Old Face" panose="02020602080505020303" pitchFamily="18" charset="0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229600" cy="553997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collection:  Identify data sources from </a:t>
            </a:r>
            <a:r>
              <a:rPr lang="en-US" sz="2400" dirty="0" err="1">
                <a:latin typeface="Baskerville Old Face" panose="02020602080505020303" pitchFamily="18" charset="0"/>
              </a:rPr>
              <a:t>kaggle</a:t>
            </a:r>
            <a:r>
              <a:rPr lang="en-US" sz="2400" dirty="0">
                <a:latin typeface="Baskerville Old Face" panose="02020602080505020303" pitchFamily="18" charset="0"/>
              </a:rPr>
              <a:t> and collect the data in a row format ( e.g., excel)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transfer to excel: Import the data into excel using various methods (copy paste, power query, SQL connection ).Ensure that data is clean formatted and organized in a table structure.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Pivot table creation : select the data range and create a pivot table . Choose relevant fields for rows ,columns and values . Apply filters and aggregation (sum ,average ,count 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visualization in a graph: Select the pivot data and create a graph (graph ,</a:t>
            </a:r>
            <a:r>
              <a:rPr lang="en-US" sz="2400" dirty="0" err="1">
                <a:latin typeface="Baskerville Old Face" panose="02020602080505020303" pitchFamily="18" charset="0"/>
              </a:rPr>
              <a:t>barchat</a:t>
            </a:r>
            <a:r>
              <a:rPr lang="en-US" sz="2400" dirty="0">
                <a:latin typeface="Baskerville Old Face" panose="02020602080505020303" pitchFamily="18" charset="0"/>
              </a:rPr>
              <a:t> ,line graph)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Baskerville Old Face" panose="02020602080505020303" pitchFamily="18" charset="0"/>
              </a:rPr>
              <a:t>R</a:t>
            </a:r>
            <a:r>
              <a:rPr sz="4000" spc="-40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S</a:t>
            </a:r>
            <a:r>
              <a:rPr sz="4000" spc="-30" dirty="0">
                <a:latin typeface="Baskerville Old Face" panose="02020602080505020303" pitchFamily="18" charset="0"/>
              </a:rPr>
              <a:t>U</a:t>
            </a:r>
            <a:r>
              <a:rPr sz="4000" spc="-405" dirty="0">
                <a:latin typeface="Baskerville Old Face" panose="02020602080505020303" pitchFamily="18" charset="0"/>
              </a:rPr>
              <a:t>L</a:t>
            </a:r>
            <a:r>
              <a:rPr sz="4000" dirty="0">
                <a:latin typeface="Baskerville Old Face" panose="02020602080505020303" pitchFamily="18" charset="0"/>
              </a:rPr>
              <a:t>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743950" cy="397031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: Highest total salary in the search engine department and no salary recorded for AI and sales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Glasses : The largest salary is in the design department with notable amounts in with </a:t>
            </a:r>
            <a:r>
              <a:rPr lang="en-US" sz="2400" dirty="0" err="1">
                <a:latin typeface="Baskerville Old Face" panose="02020602080505020303" pitchFamily="18" charset="0"/>
              </a:rPr>
              <a:t>bigdata</a:t>
            </a:r>
            <a:r>
              <a:rPr lang="en-US" sz="2400" dirty="0">
                <a:latin typeface="Baskerville Old Face" panose="02020602080505020303" pitchFamily="18" charset="0"/>
              </a:rPr>
              <a:t> and searching engine and smaller amount in AI and support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Pear: Most salary are concentrated in he design department and sales department with no recorded salary in AI and support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US" sz="4000" dirty="0">
                <a:latin typeface="Baskerville Old Face" panose="02020602080505020303" pitchFamily="18" charset="0"/>
              </a:rPr>
              <a:t>Conclusion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34400" cy="406265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High performing employees and teams and opportunities to recognize and rewards their achievements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Development and implement targeted training and programs to address pivot table and graph its indicate that design and search engine and departments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Glasses as the most balanced distribution of </a:t>
            </a:r>
            <a:r>
              <a:rPr lang="en-US" sz="2400" dirty="0" err="1">
                <a:latin typeface="Baskerville Old Face" panose="02020602080505020303" pitchFamily="18" charset="0"/>
              </a:rPr>
              <a:t>salarys</a:t>
            </a:r>
            <a:r>
              <a:rPr lang="en-US" sz="2400" dirty="0">
                <a:latin typeface="Baskerville Old Face" panose="02020602080505020303" pitchFamily="18" charset="0"/>
              </a:rPr>
              <a:t> across the multiple </a:t>
            </a:r>
            <a:r>
              <a:rPr lang="en-US" sz="2400" dirty="0" err="1">
                <a:latin typeface="Baskerville Old Face" panose="02020602080505020303" pitchFamily="18" charset="0"/>
              </a:rPr>
              <a:t>departmets</a:t>
            </a: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 shows significant investment search engine </a:t>
            </a:r>
            <a:r>
              <a:rPr lang="en-US" sz="2400">
                <a:latin typeface="Baskerville Old Face" panose="02020602080505020303" pitchFamily="18" charset="0"/>
              </a:rPr>
              <a:t>and support .</a:t>
            </a:r>
          </a:p>
          <a:p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sz="3600" spc="-85" dirty="0">
                <a:latin typeface="Baskerville Old Face" panose="02020602080505020303" pitchFamily="18" charset="0"/>
              </a:rPr>
              <a:t> </a:t>
            </a:r>
            <a:r>
              <a:rPr sz="3600" spc="25" dirty="0">
                <a:latin typeface="Baskerville Old Face" panose="02020602080505020303" pitchFamily="18" charset="0"/>
              </a:rPr>
              <a:t>TITLE</a:t>
            </a:r>
            <a:endParaRPr sz="3600" dirty="0">
              <a:latin typeface="Baskerville Old Face" panose="02020602080505020303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036578" y="2642393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Company Employee Performance Analysis using Excel</a:t>
            </a:r>
            <a:endParaRPr lang="en-IN" sz="2800" dirty="0">
              <a:solidFill>
                <a:srgbClr val="7030A0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Baskerville Old Face" panose="02020602080505020303" pitchFamily="18" charset="0"/>
              </a:rPr>
              <a:t>A</a:t>
            </a:r>
            <a:r>
              <a:rPr sz="4000" spc="-5" dirty="0">
                <a:latin typeface="Baskerville Old Face" panose="02020602080505020303" pitchFamily="18" charset="0"/>
              </a:rPr>
              <a:t>G</a:t>
            </a:r>
            <a:r>
              <a:rPr sz="4000" spc="-35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N</a:t>
            </a:r>
            <a:r>
              <a:rPr sz="4000" dirty="0">
                <a:latin typeface="Baskerville Old Face" panose="02020602080505020303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Discussion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3200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3600" spc="-20" dirty="0">
                <a:latin typeface="Baskerville Old Face" panose="02020602080505020303" pitchFamily="18" charset="0"/>
              </a:rPr>
              <a:t>      </a:t>
            </a:r>
            <a:r>
              <a:rPr sz="3600" spc="-20" dirty="0">
                <a:latin typeface="Baskerville Old Face" panose="02020602080505020303" pitchFamily="18" charset="0"/>
              </a:rPr>
              <a:t>P</a:t>
            </a:r>
            <a:r>
              <a:rPr sz="3600" spc="15" dirty="0">
                <a:latin typeface="Baskerville Old Face" panose="02020602080505020303" pitchFamily="18" charset="0"/>
              </a:rPr>
              <a:t>ROB</a:t>
            </a:r>
            <a:r>
              <a:rPr sz="3600" spc="55" dirty="0">
                <a:latin typeface="Baskerville Old Face" panose="02020602080505020303" pitchFamily="18" charset="0"/>
              </a:rPr>
              <a:t>L</a:t>
            </a:r>
            <a:r>
              <a:rPr sz="3600" spc="-20" dirty="0">
                <a:latin typeface="Baskerville Old Face" panose="02020602080505020303" pitchFamily="18" charset="0"/>
              </a:rPr>
              <a:t>E</a:t>
            </a:r>
            <a:r>
              <a:rPr sz="3600" spc="20" dirty="0">
                <a:latin typeface="Baskerville Old Face" panose="02020602080505020303" pitchFamily="18" charset="0"/>
              </a:rPr>
              <a:t>M</a:t>
            </a:r>
            <a:r>
              <a:rPr lang="en-US" sz="3600" dirty="0">
                <a:latin typeface="Baskerville Old Face" panose="02020602080505020303" pitchFamily="18" charset="0"/>
              </a:rPr>
              <a:t> </a:t>
            </a:r>
            <a:r>
              <a:rPr sz="3600" spc="10" dirty="0">
                <a:latin typeface="Baskerville Old Face" panose="02020602080505020303" pitchFamily="18" charset="0"/>
              </a:rPr>
              <a:t>S</a:t>
            </a:r>
            <a:r>
              <a:rPr sz="3600" spc="-370" dirty="0">
                <a:latin typeface="Baskerville Old Face" panose="02020602080505020303" pitchFamily="18" charset="0"/>
              </a:rPr>
              <a:t>T</a:t>
            </a:r>
            <a:r>
              <a:rPr sz="3600" spc="-375" dirty="0">
                <a:latin typeface="Baskerville Old Face" panose="02020602080505020303" pitchFamily="18" charset="0"/>
              </a:rPr>
              <a:t>A</a:t>
            </a:r>
            <a:r>
              <a:rPr sz="3600" spc="15" dirty="0">
                <a:latin typeface="Baskerville Old Face" panose="02020602080505020303" pitchFamily="18" charset="0"/>
              </a:rPr>
              <a:t>T</a:t>
            </a:r>
            <a:r>
              <a:rPr sz="3600" spc="-10" dirty="0">
                <a:latin typeface="Baskerville Old Face" panose="02020602080505020303" pitchFamily="18" charset="0"/>
              </a:rPr>
              <a:t>E</a:t>
            </a:r>
            <a:r>
              <a:rPr sz="3600" spc="-20" dirty="0">
                <a:latin typeface="Baskerville Old Face" panose="02020602080505020303" pitchFamily="18" charset="0"/>
              </a:rPr>
              <a:t>ME</a:t>
            </a:r>
            <a:r>
              <a:rPr sz="3600" spc="10" dirty="0">
                <a:latin typeface="Baskerville Old Face" panose="02020602080505020303" pitchFamily="18" charset="0"/>
              </a:rPr>
              <a:t>NT</a:t>
            </a:r>
            <a:r>
              <a:rPr lang="en-US" sz="3600" spc="10" dirty="0">
                <a:latin typeface="Baskerville Old Face" panose="02020602080505020303" pitchFamily="18" charset="0"/>
              </a:rPr>
              <a:t/>
            </a:r>
            <a:br>
              <a:rPr lang="en-US" sz="3600" spc="10" dirty="0">
                <a:latin typeface="Baskerville Old Face" panose="02020602080505020303" pitchFamily="18" charset="0"/>
              </a:rPr>
            </a:b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33400" y="1234980"/>
            <a:ext cx="8458200" cy="553997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Problem Statement :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	“our company’s employees performance evaluation process is currently  manual, time-consuming, and lacks data – driven insights making it challenging to:</a:t>
            </a:r>
            <a:endParaRPr lang="en-US" dirty="0">
              <a:solidFill>
                <a:schemeClr val="tx1"/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Accurately assess individual and team performance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Identify areas for improvement and development needs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Inform data – driven decisions for </a:t>
            </a:r>
            <a:r>
              <a:rPr lang="en-US" sz="2000" b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promotins</a:t>
            </a: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, training , and resources allocation.                                                                 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We need a robust and scalable solution to collect, analyze, and visualize employee performance data, enabling us to :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Streamline the evaluation process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Gain actionable insights into employees strengths and weaknesses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Enhance employee growth and development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Drive business outcomes through data – informed decision- making”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This problem statement outlines the challenges and goals , providing a clear direction for the performance analysis project. It can be refined and tailored to the specific company’s needs and context.</a:t>
            </a:r>
          </a:p>
          <a:p>
            <a:pPr lvl="3" algn="l"/>
            <a:endParaRPr lang="en-US" sz="20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lang="en-US" sz="3600" spc="5" dirty="0">
                <a:latin typeface="Baskerville Old Face" panose="02020602080505020303" pitchFamily="18" charset="0"/>
              </a:rPr>
              <a:t> </a:t>
            </a:r>
            <a:r>
              <a:rPr sz="3600" spc="-20" dirty="0">
                <a:latin typeface="Baskerville Old Face" panose="02020602080505020303" pitchFamily="18" charset="0"/>
              </a:rPr>
              <a:t>OVERVIEW</a:t>
            </a: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1798" y="1659121"/>
            <a:ext cx="9372600" cy="461664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Project objective: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Develop a data – driven approach to </a:t>
            </a:r>
            <a:r>
              <a:rPr lang="en-US" sz="2000" b="1" dirty="0" err="1">
                <a:latin typeface="Baskerville Old Face" panose="02020602080505020303" pitchFamily="18" charset="0"/>
              </a:rPr>
              <a:t>analyse</a:t>
            </a:r>
            <a:r>
              <a:rPr lang="en-US" sz="2000" b="1" dirty="0">
                <a:latin typeface="Baskerville Old Face" panose="02020602080505020303" pitchFamily="18" charset="0"/>
              </a:rPr>
              <a:t> and evaluate employee performance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Provide actionable insights to support informed decisions on employee development, promotions and resources allocation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Enhance employee growth and business outcomes through data-informed strategies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Scope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Collect and integrate relevant data from HR system ,performance reviews, and other 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Develop a performance analysis framework and merits (e.g., KPIs, benchmarks)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 Design and implement data visualizations and reports for stakeholders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Identify areas for improvement and data – driven solutions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   This project overview provides a high level outlines of the project’s objects, timelines and  resources. It can be tailored and expanded to fit the specific needs and </a:t>
            </a:r>
            <a:r>
              <a:rPr lang="en-US" sz="2000" b="1" dirty="0" err="1">
                <a:latin typeface="Baskerville Old Face" panose="02020602080505020303" pitchFamily="18" charset="0"/>
              </a:rPr>
              <a:t>requirments</a:t>
            </a:r>
            <a:r>
              <a:rPr lang="en-US" sz="2000" b="1" dirty="0">
                <a:latin typeface="Baskerville Old Face" panose="02020602080505020303" pitchFamily="18" charset="0"/>
              </a:rPr>
              <a:t> of the organization.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99110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Baskerville Old Face" panose="02020602080505020303" pitchFamily="18" charset="0"/>
              </a:rPr>
              <a:t>W</a:t>
            </a:r>
            <a:r>
              <a:rPr sz="3200" spc="-20" dirty="0">
                <a:latin typeface="Baskerville Old Face" panose="02020602080505020303" pitchFamily="18" charset="0"/>
              </a:rPr>
              <a:t>H</a:t>
            </a:r>
            <a:r>
              <a:rPr sz="3200" spc="20" dirty="0">
                <a:latin typeface="Baskerville Old Face" panose="02020602080505020303" pitchFamily="18" charset="0"/>
              </a:rPr>
              <a:t>O</a:t>
            </a:r>
            <a:r>
              <a:rPr sz="3200" spc="-2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AR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T</a:t>
            </a:r>
            <a:r>
              <a:rPr sz="3200" spc="-15" dirty="0">
                <a:latin typeface="Baskerville Old Face" panose="02020602080505020303" pitchFamily="18" charset="0"/>
              </a:rPr>
              <a:t>H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20" dirty="0">
                <a:latin typeface="Baskerville Old Face" panose="02020602080505020303" pitchFamily="18" charset="0"/>
              </a:rPr>
              <a:t>E</a:t>
            </a:r>
            <a:r>
              <a:rPr sz="3200" spc="30" dirty="0">
                <a:latin typeface="Baskerville Old Face" panose="02020602080505020303" pitchFamily="18" charset="0"/>
              </a:rPr>
              <a:t>N</a:t>
            </a:r>
            <a:r>
              <a:rPr sz="3200" spc="15" dirty="0">
                <a:latin typeface="Baskerville Old Face" panose="02020602080505020303" pitchFamily="18" charset="0"/>
              </a:rPr>
              <a:t>D</a:t>
            </a:r>
            <a:r>
              <a:rPr sz="3200" spc="-45" dirty="0">
                <a:latin typeface="Baskerville Old Face" panose="02020602080505020303" pitchFamily="18" charset="0"/>
              </a:rPr>
              <a:t> </a:t>
            </a:r>
            <a:r>
              <a:rPr sz="3200" dirty="0">
                <a:latin typeface="Baskerville Old Face" panose="02020602080505020303" pitchFamily="18" charset="0"/>
              </a:rPr>
              <a:t>U</a:t>
            </a:r>
            <a:r>
              <a:rPr sz="3200" spc="10" dirty="0">
                <a:latin typeface="Baskerville Old Face" panose="02020602080505020303" pitchFamily="18" charset="0"/>
              </a:rPr>
              <a:t>S</a:t>
            </a:r>
            <a:r>
              <a:rPr sz="3200" spc="-25" dirty="0">
                <a:latin typeface="Baskerville Old Face" panose="02020602080505020303" pitchFamily="18" charset="0"/>
              </a:rPr>
              <a:t>E</a:t>
            </a:r>
            <a:r>
              <a:rPr sz="3200" spc="-1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S?</a:t>
            </a:r>
            <a:endParaRPr sz="3200" dirty="0">
              <a:latin typeface="Baskerville Old Face" panose="02020602080505020303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24925" cy="4431983"/>
          </a:xfrm>
        </p:spPr>
        <p:txBody>
          <a:bodyPr/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HR DEPARTMENT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MANAGERS AND SUPERVISORS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EMPLOYEES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SENIOR LEADERSHIP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TRAINING AND DEVELOPMENT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COMPENSATIONS AND BENEFITS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SUCCESSION PLANNING TEAM</a:t>
            </a:r>
          </a:p>
          <a:p>
            <a:pPr lvl="1"/>
            <a:endParaRPr lang="en-US" sz="2400" b="1" dirty="0">
              <a:latin typeface="Baskerville Old Face" panose="02020602080505020303" pitchFamily="18" charset="0"/>
            </a:endParaRPr>
          </a:p>
          <a:p>
            <a:pPr lvl="1"/>
            <a:r>
              <a:rPr lang="en-US" sz="2400" b="1" dirty="0">
                <a:latin typeface="Baskerville Old Face" panose="02020602080505020303" pitchFamily="18" charset="0"/>
              </a:rPr>
              <a:t>These end users will benefit from the insights and recommendations generated by the employees performance analysis, enabling them to make data-driven decisions and drive business outcomes.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U</a:t>
            </a:r>
            <a:r>
              <a:rPr sz="320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 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  <a:r>
              <a:rPr sz="3200" spc="-345" dirty="0">
                <a:latin typeface="Baskerville Old Face" panose="02020602080505020303" pitchFamily="18" charset="0"/>
              </a:rPr>
              <a:t> 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-5" dirty="0">
                <a:latin typeface="Baskerville Old Face" panose="02020602080505020303" pitchFamily="18" charset="0"/>
              </a:rPr>
              <a:t>N</a:t>
            </a:r>
            <a:r>
              <a:rPr sz="3200" dirty="0">
                <a:latin typeface="Baskerville Old Face" panose="02020602080505020303" pitchFamily="18" charset="0"/>
              </a:rPr>
              <a:t>D</a:t>
            </a:r>
            <a:r>
              <a:rPr sz="3200" spc="35" dirty="0">
                <a:latin typeface="Baskerville Old Face" panose="02020602080505020303" pitchFamily="18" charset="0"/>
              </a:rPr>
              <a:t> 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dirty="0">
                <a:latin typeface="Baskerville Old Face" panose="02020602080505020303" pitchFamily="18" charset="0"/>
              </a:rPr>
              <a:t>S</a:t>
            </a:r>
            <a:r>
              <a:rPr sz="3200" spc="60" dirty="0">
                <a:latin typeface="Baskerville Old Face" panose="02020602080505020303" pitchFamily="18" charset="0"/>
              </a:rPr>
              <a:t> </a:t>
            </a:r>
            <a:r>
              <a:rPr sz="3200" spc="-295" dirty="0">
                <a:latin typeface="Baskerville Old Face" panose="02020602080505020303" pitchFamily="18" charset="0"/>
              </a:rPr>
              <a:t>V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dirty="0">
                <a:latin typeface="Baskerville Old Face" panose="02020602080505020303" pitchFamily="18" charset="0"/>
              </a:rPr>
              <a:t>E</a:t>
            </a:r>
            <a:r>
              <a:rPr sz="3200" spc="-65" dirty="0">
                <a:latin typeface="Baskerville Old Face" panose="02020602080505020303" pitchFamily="18" charset="0"/>
              </a:rPr>
              <a:t> 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-30" dirty="0">
                <a:latin typeface="Baskerville Old Face" panose="02020602080505020303" pitchFamily="18" charset="0"/>
              </a:rPr>
              <a:t>R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276600" y="1476375"/>
            <a:ext cx="6076950" cy="4308872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 pivot table : summarized and </a:t>
            </a:r>
            <a:r>
              <a:rPr lang="en-US" sz="2000" b="1" dirty="0" err="1">
                <a:latin typeface="Baskerville Old Face" panose="02020602080505020303" pitchFamily="18" charset="0"/>
              </a:rPr>
              <a:t>organsizes</a:t>
            </a:r>
            <a:r>
              <a:rPr lang="en-US" sz="2000" b="1" dirty="0">
                <a:latin typeface="Baskerville Old Face" panose="02020602080505020303" pitchFamily="18" charset="0"/>
              </a:rPr>
              <a:t> data for easy comparison of salary distribution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Bold: The bold icon uses to make selected text thicker and more prominent .its represented by bold letter “B” or a bold font icon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Font: The design the characters example :Baskerville old font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Graph: Visualizes the summarized data ,high lighting the key trends and differences in salary allocation across departments and companies .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307776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Each company salary totals are broken down by department ,with a grand total for each company and over all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bar graph visually represents these salary sums by company ,using different color for each department </a:t>
            </a:r>
          </a:p>
          <a:p>
            <a:endParaRPr lang="en-US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data high lights how salary distribution various across departments and company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That table shows total salary sums for different departments like (sales ,support, AI ,Design) across three company : </a:t>
            </a:r>
            <a:r>
              <a:rPr lang="en-US" sz="20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cheerper</a:t>
            </a: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,glasses and pear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4483" y="796050"/>
            <a:ext cx="1068133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spc="15" dirty="0">
                <a:latin typeface="Baskerville Old Face" panose="02020602080505020303" pitchFamily="18" charset="0"/>
              </a:rPr>
              <a:t>     </a:t>
            </a:r>
            <a:r>
              <a:rPr sz="4000" spc="15" dirty="0">
                <a:latin typeface="Baskerville Old Face" panose="02020602080505020303" pitchFamily="18" charset="0"/>
              </a:rPr>
              <a:t>THE</a:t>
            </a:r>
            <a:r>
              <a:rPr sz="4000" spc="20" dirty="0">
                <a:latin typeface="Baskerville Old Face" panose="02020602080505020303" pitchFamily="18" charset="0"/>
              </a:rPr>
              <a:t> </a:t>
            </a:r>
            <a:r>
              <a:rPr lang="en-US" sz="4000" spc="20" dirty="0">
                <a:latin typeface="Baskerville Old Face" panose="02020602080505020303" pitchFamily="18" charset="0"/>
              </a:rPr>
              <a:t>"</a:t>
            </a:r>
            <a:r>
              <a:rPr sz="4000" spc="10" dirty="0">
                <a:latin typeface="Baskerville Old Face" panose="02020602080505020303" pitchFamily="18" charset="0"/>
              </a:rPr>
              <a:t>WOW</a:t>
            </a:r>
            <a:r>
              <a:rPr lang="en-US" sz="4000" spc="10" dirty="0">
                <a:latin typeface="Baskerville Old Face" panose="02020602080505020303" pitchFamily="18" charset="0"/>
              </a:rPr>
              <a:t>"</a:t>
            </a:r>
            <a:r>
              <a:rPr sz="4000" spc="85" dirty="0">
                <a:latin typeface="Baskerville Old Face" panose="02020602080505020303" pitchFamily="18" charset="0"/>
              </a:rPr>
              <a:t> </a:t>
            </a:r>
            <a:r>
              <a:rPr sz="4000" spc="10" dirty="0">
                <a:latin typeface="Baskerville Old Face" panose="02020602080505020303" pitchFamily="18" charset="0"/>
              </a:rPr>
              <a:t>IN</a:t>
            </a:r>
            <a:r>
              <a:rPr sz="4000" spc="-5" dirty="0">
                <a:latin typeface="Baskerville Old Face" panose="02020602080505020303" pitchFamily="18" charset="0"/>
              </a:rPr>
              <a:t> </a:t>
            </a:r>
            <a:r>
              <a:rPr sz="4000" spc="15" dirty="0">
                <a:latin typeface="Baskerville Old Face" panose="02020602080505020303" pitchFamily="18" charset="0"/>
              </a:rPr>
              <a:t>OUR</a:t>
            </a:r>
            <a:r>
              <a:rPr sz="4000" spc="-10" dirty="0">
                <a:latin typeface="Baskerville Old Face" panose="02020602080505020303" pitchFamily="18" charset="0"/>
              </a:rPr>
              <a:t> </a:t>
            </a:r>
            <a:r>
              <a:rPr sz="4000" spc="20" dirty="0">
                <a:latin typeface="Baskerville Old Face" panose="02020602080505020303" pitchFamily="18" charset="0"/>
              </a:rPr>
              <a:t>SOLUTION</a:t>
            </a:r>
            <a:endParaRPr sz="4000" dirty="0">
              <a:latin typeface="Baskerville Old Face" panose="02020602080505020303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286000" y="2348382"/>
            <a:ext cx="6858000" cy="258532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project will help full to identify the AI technology uses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will useful for communication skill development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The data science and Artificial intelligence will effectively help full to find solution for environment.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8457" y="27696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707</Words>
  <Application>Microsoft Office PowerPoint</Application>
  <PresentationFormat>Custom</PresentationFormat>
  <Paragraphs>107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Employee Data Analysis using Excel  </vt:lpstr>
      <vt:lpstr>PROJECT TITLE</vt:lpstr>
      <vt:lpstr>AGENDA</vt:lpstr>
      <vt:lpstr>      PROBLEM STATEMENT </vt:lpstr>
      <vt:lpstr>PROJECT OVERVIEW</vt:lpstr>
      <vt:lpstr>WHO ARE THE END USERS?</vt:lpstr>
      <vt:lpstr>OUR SOLUTION AND ITS VALUE PROPOSITION</vt:lpstr>
      <vt:lpstr>Dataset Description</vt:lpstr>
      <vt:lpstr>     THE "WOW" IN OUR SOLUTION</vt:lpstr>
      <vt:lpstr>PowerPoint Presentation</vt:lpstr>
      <vt:lpstr>RESULTS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pc</cp:lastModifiedBy>
  <cp:revision>55</cp:revision>
  <dcterms:created xsi:type="dcterms:W3CDTF">2024-03-29T15:07:00Z</dcterms:created>
  <dcterms:modified xsi:type="dcterms:W3CDTF">2024-09-26T07:17:13Z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2024-03-21T03:00:00Z</vt:filetime>
  </property>
  <property fmtid="{D5CDD505-2E9C-101B-9397-08002B2CF9AE}" pid="3" name="LastSaved">
    <vt:filetime>2024-03-29T03:00:00Z</vt:filetime>
  </property>
  <property fmtid="{D5CDD505-2E9C-101B-9397-08002B2CF9AE}" pid="4" name="ICV">
    <vt:lpwstr>7AD6B48DB83A40119BBF8D0FC36C8A72_12</vt:lpwstr>
  </property>
  <property fmtid="{D5CDD505-2E9C-101B-9397-08002B2CF9AE}" pid="5" name="KSOProductBuildVer">
    <vt:lpwstr>1033-12.2.0.18283</vt:lpwstr>
  </property>
</Properties>
</file>