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1970-4236-4538-B0F5-60E8195ACE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8C9CAA-6636-4FC3-BE8A-00F4453002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0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1970-4236-4538-B0F5-60E8195ACE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9CAA-6636-4FC3-BE8A-00F4453002D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02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1970-4236-4538-B0F5-60E8195ACE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9CAA-6636-4FC3-BE8A-00F4453002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19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1970-4236-4538-B0F5-60E8195ACE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9CAA-6636-4FC3-BE8A-00F4453002D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01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1970-4236-4538-B0F5-60E8195ACE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9CAA-6636-4FC3-BE8A-00F4453002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7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1970-4236-4538-B0F5-60E8195ACE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9CAA-6636-4FC3-BE8A-00F4453002D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38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1970-4236-4538-B0F5-60E8195ACE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9CAA-6636-4FC3-BE8A-00F4453002D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38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1970-4236-4538-B0F5-60E8195ACE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9CAA-6636-4FC3-BE8A-00F4453002D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50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1970-4236-4538-B0F5-60E8195ACE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9CAA-6636-4FC3-BE8A-00F445300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81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1970-4236-4538-B0F5-60E8195ACE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9CAA-6636-4FC3-BE8A-00F4453002D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4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EA11970-4236-4538-B0F5-60E8195ACE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9CAA-6636-4FC3-BE8A-00F4453002D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9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1970-4236-4538-B0F5-60E8195ACE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8C9CAA-6636-4FC3-BE8A-00F4453002D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8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ightgbm-light-gradient-boosting-machin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ightgbm.readthedocs.io/en/latest/pythonapi/lightgbm.LGBMRegressor.html#lightgbm.LGBMRegressor.feature_names_in_" TargetMode="External"/><Relationship Id="rId13" Type="http://schemas.openxmlformats.org/officeDocument/2006/relationships/hyperlink" Target="https://lightgbm.readthedocs.io/en/latest/pythonapi/lightgbm.LGBMRegressor.html#lightgbm.LGBMRegressor.objective_" TargetMode="External"/><Relationship Id="rId3" Type="http://schemas.openxmlformats.org/officeDocument/2006/relationships/hyperlink" Target="https://lightgbm.readthedocs.io/en/latest/pythonapi/lightgbm.LGBMRegressor.html#lightgbm.LGBMRegressor.best_score_" TargetMode="External"/><Relationship Id="rId7" Type="http://schemas.openxmlformats.org/officeDocument/2006/relationships/hyperlink" Target="https://lightgbm.readthedocs.io/en/latest/pythonapi/lightgbm.LGBMRegressor.html#lightgbm.LGBMRegressor.feature_name_" TargetMode="External"/><Relationship Id="rId12" Type="http://schemas.openxmlformats.org/officeDocument/2006/relationships/hyperlink" Target="https://lightgbm.readthedocs.io/en/latest/pythonapi/lightgbm.LGBMRegressor.html#lightgbm.LGBMRegressor.n_iter_" TargetMode="External"/><Relationship Id="rId2" Type="http://schemas.openxmlformats.org/officeDocument/2006/relationships/hyperlink" Target="https://lightgbm.readthedocs.io/en/latest/pythonapi/lightgbm.LGBMRegressor.html#lightgbm.LGBMRegressor.best_iteration_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ghtgbm.readthedocs.io/en/latest/pythonapi/lightgbm.LGBMRegressor.html#lightgbm.LGBMRegressor.feature_importances_" TargetMode="External"/><Relationship Id="rId11" Type="http://schemas.openxmlformats.org/officeDocument/2006/relationships/hyperlink" Target="https://lightgbm.readthedocs.io/en/latest/pythonapi/lightgbm.LGBMRegressor.html#lightgbm.LGBMRegressor.n_features_in_" TargetMode="External"/><Relationship Id="rId5" Type="http://schemas.openxmlformats.org/officeDocument/2006/relationships/hyperlink" Target="https://lightgbm.readthedocs.io/en/latest/pythonapi/lightgbm.LGBMRegressor.html#lightgbm.LGBMRegressor.evals_result_" TargetMode="External"/><Relationship Id="rId10" Type="http://schemas.openxmlformats.org/officeDocument/2006/relationships/hyperlink" Target="https://lightgbm.readthedocs.io/en/latest/pythonapi/lightgbm.LGBMRegressor.html#lightgbm.LGBMRegressor.n_features_" TargetMode="External"/><Relationship Id="rId4" Type="http://schemas.openxmlformats.org/officeDocument/2006/relationships/hyperlink" Target="https://lightgbm.readthedocs.io/en/latest/pythonapi/lightgbm.LGBMRegressor.html#lightgbm.LGBMRegressor.booster_" TargetMode="External"/><Relationship Id="rId9" Type="http://schemas.openxmlformats.org/officeDocument/2006/relationships/hyperlink" Target="https://lightgbm.readthedocs.io/en/latest/pythonapi/lightgbm.LGBMRegressor.html#lightgbm.LGBMRegressor.n_estimators_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CD77-5A57-6CC0-92EB-F896C6C89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Machine Learning</a:t>
            </a:r>
            <a:br>
              <a:rPr lang="en-IN" dirty="0"/>
            </a:br>
            <a:r>
              <a:rPr lang="en-IN" dirty="0" err="1"/>
              <a:t>LGboost</a:t>
            </a:r>
            <a:r>
              <a:rPr lang="en-IN" dirty="0"/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252253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30AA-64B2-2B35-503F-6EB0849D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LGBoost</a:t>
            </a:r>
            <a:r>
              <a:rPr lang="en-IN" dirty="0"/>
              <a:t> Regressor?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1B1D-3C2B-1492-26F4-853BB8A1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u="sng" dirty="0" err="1">
                <a:solidFill>
                  <a:srgbClr val="357960"/>
                </a:solidFill>
                <a:effectLst/>
                <a:latin typeface="Nunito" pitchFamily="2" charset="0"/>
                <a:hlinkClick r:id="rId2"/>
              </a:rPr>
              <a:t>LightGBM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or 'Light Gradient Boosting Machine', is an open source, high-performance gradient boosting framework designed for efficient and scalable machine learning tasks. It is specially tailored for speed and accuracy, making it a popular choice for both structured and unstructured data in diverse domains.</a:t>
            </a: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Key characteristics of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LightGBM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include its ability to handle large datasets with millions of rows and columns, support for parallel and distributed computing, and optimized gradient-boosting algorithms.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LightGBM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is known for its excellent speed and low memory consumption, thanks to histogram-based techniques and leaf-wise tree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94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5637-46B3-A223-1034-9A5921EE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000000"/>
                </a:solidFill>
                <a:effectLst/>
                <a:latin typeface="SFMono-Regular"/>
              </a:rPr>
              <a:t>lightgbm.LGBMRegressor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AA4BC-E4A2-0D86-2CC1-63D91131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classlightgbm.LGBMRegressor</a:t>
            </a:r>
            <a:r>
              <a:rPr lang="en-IN" dirty="0"/>
              <a:t>(*, </a:t>
            </a:r>
            <a:r>
              <a:rPr lang="en-IN" b="1" dirty="0" err="1"/>
              <a:t>boosting_type</a:t>
            </a:r>
            <a:r>
              <a:rPr lang="en-IN" dirty="0"/>
              <a:t>='</a:t>
            </a:r>
            <a:r>
              <a:rPr lang="en-IN" dirty="0" err="1"/>
              <a:t>gbdt</a:t>
            </a:r>
            <a:r>
              <a:rPr lang="en-IN" dirty="0"/>
              <a:t>', </a:t>
            </a:r>
            <a:r>
              <a:rPr lang="en-IN" b="1" dirty="0" err="1"/>
              <a:t>num_leaves</a:t>
            </a:r>
            <a:r>
              <a:rPr lang="en-IN" dirty="0"/>
              <a:t>=31, </a:t>
            </a:r>
            <a:r>
              <a:rPr lang="en-IN" b="1" dirty="0" err="1"/>
              <a:t>max_depth</a:t>
            </a:r>
            <a:r>
              <a:rPr lang="en-IN" dirty="0"/>
              <a:t>=-1, </a:t>
            </a:r>
            <a:r>
              <a:rPr lang="en-IN" b="1" dirty="0" err="1"/>
              <a:t>learning_rate</a:t>
            </a:r>
            <a:r>
              <a:rPr lang="en-IN" dirty="0"/>
              <a:t>=0.1, </a:t>
            </a:r>
            <a:r>
              <a:rPr lang="en-IN" b="1" dirty="0" err="1"/>
              <a:t>n_estimators</a:t>
            </a:r>
            <a:r>
              <a:rPr lang="en-IN" dirty="0"/>
              <a:t>=100, </a:t>
            </a:r>
            <a:r>
              <a:rPr lang="en-IN" dirty="0" err="1"/>
              <a:t>subsample_for_bin</a:t>
            </a:r>
            <a:r>
              <a:rPr lang="en-IN" dirty="0"/>
              <a:t>=200000, objective=None, </a:t>
            </a:r>
            <a:r>
              <a:rPr lang="en-IN" dirty="0" err="1"/>
              <a:t>class_weight</a:t>
            </a:r>
            <a:r>
              <a:rPr lang="en-IN" dirty="0"/>
              <a:t>=None, </a:t>
            </a:r>
            <a:r>
              <a:rPr lang="en-IN" dirty="0" err="1"/>
              <a:t>min_split_gain</a:t>
            </a:r>
            <a:r>
              <a:rPr lang="en-IN" dirty="0"/>
              <a:t>=0.0, </a:t>
            </a:r>
            <a:r>
              <a:rPr lang="en-IN" dirty="0" err="1"/>
              <a:t>min_child_weight</a:t>
            </a:r>
            <a:r>
              <a:rPr lang="en-IN" dirty="0"/>
              <a:t>=0.001, </a:t>
            </a:r>
            <a:r>
              <a:rPr lang="en-IN" dirty="0" err="1"/>
              <a:t>min_child_samples</a:t>
            </a:r>
            <a:r>
              <a:rPr lang="en-IN" dirty="0"/>
              <a:t>=20, subsample=1.0, </a:t>
            </a:r>
            <a:r>
              <a:rPr lang="en-IN" dirty="0" err="1"/>
              <a:t>subsample_freq</a:t>
            </a:r>
            <a:r>
              <a:rPr lang="en-IN" dirty="0"/>
              <a:t>=0, </a:t>
            </a:r>
            <a:r>
              <a:rPr lang="en-IN" dirty="0" err="1"/>
              <a:t>colsample_bytree</a:t>
            </a:r>
            <a:r>
              <a:rPr lang="en-IN" dirty="0"/>
              <a:t>=1.0, </a:t>
            </a:r>
            <a:r>
              <a:rPr lang="en-IN" dirty="0" err="1"/>
              <a:t>reg_alpha</a:t>
            </a:r>
            <a:r>
              <a:rPr lang="en-IN" dirty="0"/>
              <a:t>=0.0, </a:t>
            </a:r>
            <a:r>
              <a:rPr lang="en-IN" dirty="0" err="1"/>
              <a:t>reg_lambda</a:t>
            </a:r>
            <a:r>
              <a:rPr lang="en-IN" dirty="0"/>
              <a:t>=0.0, </a:t>
            </a:r>
            <a:r>
              <a:rPr lang="en-IN" dirty="0" err="1"/>
              <a:t>random_state</a:t>
            </a:r>
            <a:r>
              <a:rPr lang="en-IN" dirty="0"/>
              <a:t>=None, </a:t>
            </a:r>
            <a:r>
              <a:rPr lang="en-IN" dirty="0" err="1"/>
              <a:t>n_jobs</a:t>
            </a:r>
            <a:r>
              <a:rPr lang="en-IN" dirty="0"/>
              <a:t>=None, </a:t>
            </a:r>
            <a:r>
              <a:rPr lang="en-IN" dirty="0" err="1"/>
              <a:t>importance_type</a:t>
            </a:r>
            <a:r>
              <a:rPr lang="en-IN" dirty="0"/>
              <a:t>='split', **</a:t>
            </a:r>
            <a:r>
              <a:rPr lang="en-IN" dirty="0" err="1"/>
              <a:t>kwargs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707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FC50-27B9-9623-008C-A96ECF40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2FF2AD-84DA-64DB-019D-A29432BD3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132407"/>
              </p:ext>
            </p:extLst>
          </p:nvPr>
        </p:nvGraphicFramePr>
        <p:xfrm>
          <a:off x="1806824" y="1974434"/>
          <a:ext cx="8578352" cy="4423584"/>
        </p:xfrm>
        <a:graphic>
          <a:graphicData uri="http://schemas.openxmlformats.org/drawingml/2006/table">
            <a:tbl>
              <a:tblPr/>
              <a:tblGrid>
                <a:gridCol w="4289176">
                  <a:extLst>
                    <a:ext uri="{9D8B030D-6E8A-4147-A177-3AD203B41FA5}">
                      <a16:colId xmlns:a16="http://schemas.microsoft.com/office/drawing/2014/main" val="333680629"/>
                    </a:ext>
                  </a:extLst>
                </a:gridCol>
                <a:gridCol w="4289176">
                  <a:extLst>
                    <a:ext uri="{9D8B030D-6E8A-4147-A177-3AD203B41FA5}">
                      <a16:colId xmlns:a16="http://schemas.microsoft.com/office/drawing/2014/main" val="1522880118"/>
                    </a:ext>
                  </a:extLst>
                </a:gridCol>
              </a:tblGrid>
              <a:tr h="530449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IN" sz="1500" u="none" strike="noStrike">
                          <a:solidFill>
                            <a:srgbClr val="2980B9"/>
                          </a:solidFill>
                          <a:effectLst/>
                          <a:hlinkClick r:id="rId2" tooltip="lightgbm.LGBMRegressor.best_iteration_"/>
                        </a:rPr>
                        <a:t>best_iteration_</a:t>
                      </a:r>
                      <a:endParaRPr lang="en-IN" sz="1500">
                        <a:effectLst/>
                      </a:endParaRP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US" sz="1500">
                          <a:effectLst/>
                        </a:rPr>
                        <a:t>The best iteration of fitted model if early_stopping() callback has been specified.</a:t>
                      </a: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108655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IN" sz="1500" u="none" strike="noStrike">
                          <a:solidFill>
                            <a:srgbClr val="2980B9"/>
                          </a:solidFill>
                          <a:effectLst/>
                          <a:hlinkClick r:id="rId3" tooltip="lightgbm.LGBMRegressor.best_score_"/>
                        </a:rPr>
                        <a:t>best_score_</a:t>
                      </a:r>
                      <a:endParaRPr lang="en-IN" sz="1500">
                        <a:effectLst/>
                      </a:endParaRP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US" sz="1500">
                          <a:effectLst/>
                        </a:rPr>
                        <a:t>The best score of fitted model.</a:t>
                      </a: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339112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IN" sz="1500" u="none" strike="noStrike">
                          <a:solidFill>
                            <a:srgbClr val="2980B9"/>
                          </a:solidFill>
                          <a:effectLst/>
                          <a:hlinkClick r:id="rId4" tooltip="lightgbm.LGBMRegressor.booster_"/>
                        </a:rPr>
                        <a:t>booster_</a:t>
                      </a:r>
                      <a:endParaRPr lang="en-IN" sz="1500">
                        <a:effectLst/>
                      </a:endParaRP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US" sz="1500">
                          <a:effectLst/>
                        </a:rPr>
                        <a:t>The underlying Booster of this model.</a:t>
                      </a: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675717"/>
                  </a:ext>
                </a:extLst>
              </a:tr>
              <a:tr h="530449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IN" sz="1500" u="none" strike="noStrike" dirty="0" err="1">
                          <a:solidFill>
                            <a:srgbClr val="2980B9"/>
                          </a:solidFill>
                          <a:effectLst/>
                          <a:hlinkClick r:id="rId5" tooltip="lightgbm.LGBMRegressor.evals_result_"/>
                        </a:rPr>
                        <a:t>evals_result</a:t>
                      </a:r>
                      <a:r>
                        <a:rPr lang="en-IN" sz="1500" u="none" strike="noStrike" dirty="0">
                          <a:solidFill>
                            <a:srgbClr val="2980B9"/>
                          </a:solidFill>
                          <a:effectLst/>
                          <a:hlinkClick r:id="rId5" tooltip="lightgbm.LGBMRegressor.evals_result_"/>
                        </a:rPr>
                        <a:t>_</a:t>
                      </a:r>
                      <a:endParaRPr lang="en-IN" sz="1500" dirty="0">
                        <a:effectLst/>
                      </a:endParaRP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US" sz="1500">
                          <a:effectLst/>
                        </a:rPr>
                        <a:t>The evaluation results if validation sets have been specified.</a:t>
                      </a: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641831"/>
                  </a:ext>
                </a:extLst>
              </a:tr>
              <a:tr h="530449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IN" sz="1500" u="none" strike="noStrike" dirty="0" err="1">
                          <a:solidFill>
                            <a:srgbClr val="2980B9"/>
                          </a:solidFill>
                          <a:effectLst/>
                          <a:hlinkClick r:id="rId6" tooltip="lightgbm.LGBMRegressor.feature_importances_"/>
                        </a:rPr>
                        <a:t>feature_importances</a:t>
                      </a:r>
                      <a:r>
                        <a:rPr lang="en-IN" sz="1500" u="none" strike="noStrike" dirty="0">
                          <a:solidFill>
                            <a:srgbClr val="2980B9"/>
                          </a:solidFill>
                          <a:effectLst/>
                          <a:hlinkClick r:id="rId6" tooltip="lightgbm.LGBMRegressor.feature_importances_"/>
                        </a:rPr>
                        <a:t>_</a:t>
                      </a:r>
                      <a:endParaRPr lang="en-IN" sz="1500" dirty="0">
                        <a:effectLst/>
                      </a:endParaRP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US" sz="1500">
                          <a:effectLst/>
                        </a:rPr>
                        <a:t>The feature importances (the higher, the more important).</a:t>
                      </a: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743188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IN" sz="1500" u="none" strike="noStrike" dirty="0" err="1">
                          <a:solidFill>
                            <a:srgbClr val="2980B9"/>
                          </a:solidFill>
                          <a:effectLst/>
                          <a:hlinkClick r:id="rId7" tooltip="lightgbm.LGBMRegressor.feature_name_"/>
                        </a:rPr>
                        <a:t>feature_name</a:t>
                      </a:r>
                      <a:r>
                        <a:rPr lang="en-IN" sz="1500" u="none" strike="noStrike" dirty="0">
                          <a:solidFill>
                            <a:srgbClr val="2980B9"/>
                          </a:solidFill>
                          <a:effectLst/>
                          <a:hlinkClick r:id="rId7" tooltip="lightgbm.LGBMRegressor.feature_name_"/>
                        </a:rPr>
                        <a:t>_</a:t>
                      </a:r>
                      <a:endParaRPr lang="en-IN" sz="1500" dirty="0">
                        <a:effectLst/>
                      </a:endParaRP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IN" sz="1500">
                          <a:effectLst/>
                        </a:rPr>
                        <a:t>The names of features.</a:t>
                      </a: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61457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IN" sz="1500" u="none" strike="noStrike" dirty="0" err="1">
                          <a:solidFill>
                            <a:srgbClr val="2980B9"/>
                          </a:solidFill>
                          <a:effectLst/>
                          <a:hlinkClick r:id="rId8" tooltip="lightgbm.LGBMRegressor.feature_names_in_"/>
                        </a:rPr>
                        <a:t>feature_names_in</a:t>
                      </a:r>
                      <a:r>
                        <a:rPr lang="en-IN" sz="1500" u="none" strike="noStrike" dirty="0">
                          <a:solidFill>
                            <a:srgbClr val="2980B9"/>
                          </a:solidFill>
                          <a:effectLst/>
                          <a:hlinkClick r:id="rId8" tooltip="lightgbm.LGBMRegressor.feature_names_in_"/>
                        </a:rPr>
                        <a:t>_</a:t>
                      </a:r>
                      <a:endParaRPr lang="en-IN" sz="1500" dirty="0">
                        <a:effectLst/>
                      </a:endParaRP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US" sz="1500">
                          <a:effectLst/>
                        </a:rPr>
                        <a:t>scikit-learn compatible version of .feature_name_.</a:t>
                      </a: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46200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IN" sz="1500" u="none" strike="noStrike" dirty="0" err="1">
                          <a:solidFill>
                            <a:srgbClr val="2980B9"/>
                          </a:solidFill>
                          <a:effectLst/>
                          <a:hlinkClick r:id="rId9" tooltip="lightgbm.LGBMRegressor.n_estimators_"/>
                        </a:rPr>
                        <a:t>n_estimators</a:t>
                      </a:r>
                      <a:r>
                        <a:rPr lang="en-IN" sz="1500" u="none" strike="noStrike" dirty="0">
                          <a:solidFill>
                            <a:srgbClr val="2980B9"/>
                          </a:solidFill>
                          <a:effectLst/>
                          <a:hlinkClick r:id="rId9" tooltip="lightgbm.LGBMRegressor.n_estimators_"/>
                        </a:rPr>
                        <a:t>_</a:t>
                      </a:r>
                      <a:endParaRPr lang="en-IN" sz="1500" dirty="0">
                        <a:effectLst/>
                      </a:endParaRP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US" sz="1500">
                          <a:effectLst/>
                        </a:rPr>
                        <a:t>True number of boosting iterations performed.</a:t>
                      </a: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370849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IN" sz="1500" u="none" strike="noStrike">
                          <a:solidFill>
                            <a:srgbClr val="2980B9"/>
                          </a:solidFill>
                          <a:effectLst/>
                          <a:hlinkClick r:id="rId10" tooltip="lightgbm.LGBMRegressor.n_features_"/>
                        </a:rPr>
                        <a:t>n_features_</a:t>
                      </a:r>
                      <a:endParaRPr lang="en-IN" sz="1500">
                        <a:effectLst/>
                      </a:endParaRP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US" sz="1500">
                          <a:effectLst/>
                        </a:rPr>
                        <a:t>The number of features of fitted model.</a:t>
                      </a: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19042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IN" sz="1500" u="none" strike="noStrike">
                          <a:solidFill>
                            <a:srgbClr val="2980B9"/>
                          </a:solidFill>
                          <a:effectLst/>
                          <a:hlinkClick r:id="rId11" tooltip="lightgbm.LGBMRegressor.n_features_in_"/>
                        </a:rPr>
                        <a:t>n_features_in_</a:t>
                      </a:r>
                      <a:endParaRPr lang="en-IN" sz="1500">
                        <a:effectLst/>
                      </a:endParaRP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US" sz="1500">
                          <a:effectLst/>
                        </a:rPr>
                        <a:t>The number of features of fitted model.</a:t>
                      </a: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816947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IN" sz="1500" u="none" strike="noStrike">
                          <a:solidFill>
                            <a:srgbClr val="2980B9"/>
                          </a:solidFill>
                          <a:effectLst/>
                          <a:hlinkClick r:id="rId12" tooltip="lightgbm.LGBMRegressor.n_iter_"/>
                        </a:rPr>
                        <a:t>n_iter_</a:t>
                      </a:r>
                      <a:endParaRPr lang="en-IN" sz="1500">
                        <a:effectLst/>
                      </a:endParaRP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US" sz="1500">
                          <a:effectLst/>
                        </a:rPr>
                        <a:t>True number of boosting iterations performed.</a:t>
                      </a: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86442"/>
                  </a:ext>
                </a:extLst>
              </a:tr>
              <a:tr h="306666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IN" sz="1500" u="none" strike="noStrike">
                          <a:solidFill>
                            <a:srgbClr val="2980B9"/>
                          </a:solidFill>
                          <a:effectLst/>
                          <a:hlinkClick r:id="rId13" tooltip="lightgbm.LGBMRegressor.objective_"/>
                        </a:rPr>
                        <a:t>objective_</a:t>
                      </a:r>
                      <a:endParaRPr lang="en-IN" sz="1500">
                        <a:effectLst/>
                      </a:endParaRP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US" sz="1500" dirty="0">
                          <a:effectLst/>
                        </a:rPr>
                        <a:t>The concrete objective used while fitting this model.</a:t>
                      </a:r>
                    </a:p>
                  </a:txBody>
                  <a:tcPr marL="82883" marR="82883" marT="41441" marB="41441" anchor="ctr">
                    <a:lnL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588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0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A7FE66-3D90-B1B4-8AE9-0AABA126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82" y="698644"/>
            <a:ext cx="10397446" cy="557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1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A0A5-05C6-0EE8-1221-26599B8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>
              <a:buNone/>
            </a:pPr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Advantages of the </a:t>
            </a:r>
            <a:r>
              <a:rPr lang="en-IN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LightGBM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BA8C-1834-A14B-9B0B-8E355633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LightGBM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offers several key benefits: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Faster speed and higher accuracy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It outperforms other gradient boosting algorithms on large datasets.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Low memory usage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Optimized for memory efficiency and handling large datasets with minimal overhead.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Parallel and GPU learning support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Takes advantage of multiple cores or GPUs for faster training.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Effective on large datasets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Its optimized techniques such as leaf-wise growth and histogram-based learning make it suitable for big data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81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6E58-532F-D7FB-2183-8BCFB4BA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273239"/>
                </a:solidFill>
                <a:latin typeface="Nunito" pitchFamily="2" charset="0"/>
              </a:rPr>
              <a:t>Disa</a:t>
            </a:r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dvantages of the </a:t>
            </a:r>
            <a:r>
              <a:rPr lang="en-IN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LightGBM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A98F9-CB23-DB54-B9DA-9A15613E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It may under-perform on small datasets because of the complexity reduction methods used.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It may over-fit on noisy data because of the large number of trees used.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It may not be suitable for very deep trees, as the leaf-wise tree growth method used by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LightGBM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can cause over-fitting.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26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712C-F6FF-B4A9-812C-7BBC22EA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6" y="3089346"/>
            <a:ext cx="2809120" cy="73264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42569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531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Gill Sans MT</vt:lpstr>
      <vt:lpstr>Google Sans</vt:lpstr>
      <vt:lpstr>Nunito</vt:lpstr>
      <vt:lpstr>SFMono-Regular</vt:lpstr>
      <vt:lpstr>Gallery</vt:lpstr>
      <vt:lpstr>Machine Learning LGboost Regression</vt:lpstr>
      <vt:lpstr>What is LGBoost Regressor?</vt:lpstr>
      <vt:lpstr>lightgbm.LGBMRegressor</vt:lpstr>
      <vt:lpstr>Attributes</vt:lpstr>
      <vt:lpstr>PowerPoint Presentation</vt:lpstr>
      <vt:lpstr>Advantages of the LightGBM</vt:lpstr>
      <vt:lpstr>Disadvantages of the LightGBM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Dillibabu Saarva</dc:creator>
  <cp:lastModifiedBy>Dillibabu Saarva</cp:lastModifiedBy>
  <cp:revision>4</cp:revision>
  <dcterms:created xsi:type="dcterms:W3CDTF">2025-05-01T17:55:52Z</dcterms:created>
  <dcterms:modified xsi:type="dcterms:W3CDTF">2025-05-01T18:10:32Z</dcterms:modified>
</cp:coreProperties>
</file>