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281150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2312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5947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374554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738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53837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1832691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102946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14825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15D8B-68F0-4A3A-8EC9-9C830C4D40B7}" type="datetimeFigureOut">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337902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315D8B-68F0-4A3A-8EC9-9C830C4D40B7}"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39410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315D8B-68F0-4A3A-8EC9-9C830C4D40B7}" type="datetimeFigureOut">
              <a:rPr lang="en-IN" smtClean="0"/>
              <a:t>01-05-2025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331720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315D8B-68F0-4A3A-8EC9-9C830C4D40B7}" type="datetimeFigureOut">
              <a:rPr lang="en-IN" smtClean="0"/>
              <a:t>01-05-2025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348044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15D8B-68F0-4A3A-8EC9-9C830C4D40B7}" type="datetimeFigureOut">
              <a:rPr lang="en-IN" smtClean="0"/>
              <a:t>01-05-2025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416057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15D8B-68F0-4A3A-8EC9-9C830C4D40B7}"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238158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15D8B-68F0-4A3A-8EC9-9C830C4D40B7}" type="datetimeFigureOut">
              <a:rPr lang="en-IN" smtClean="0"/>
              <a:t>01-05-2025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0DE964-9784-4DA4-9414-2C1AC239F4C2}" type="slidenum">
              <a:rPr lang="en-IN" smtClean="0"/>
              <a:t>‹#›</a:t>
            </a:fld>
            <a:endParaRPr lang="en-IN"/>
          </a:p>
        </p:txBody>
      </p:sp>
    </p:spTree>
    <p:extLst>
      <p:ext uri="{BB962C8B-B14F-4D97-AF65-F5344CB8AC3E}">
        <p14:creationId xmlns:p14="http://schemas.microsoft.com/office/powerpoint/2010/main" val="236142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315D8B-68F0-4A3A-8EC9-9C830C4D40B7}" type="datetimeFigureOut">
              <a:rPr lang="en-IN" smtClean="0"/>
              <a:t>01-05-2025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E964-9784-4DA4-9414-2C1AC239F4C2}" type="slidenum">
              <a:rPr lang="en-IN" smtClean="0"/>
              <a:t>‹#›</a:t>
            </a:fld>
            <a:endParaRPr lang="en-IN"/>
          </a:p>
        </p:txBody>
      </p:sp>
    </p:spTree>
    <p:extLst>
      <p:ext uri="{BB962C8B-B14F-4D97-AF65-F5344CB8AC3E}">
        <p14:creationId xmlns:p14="http://schemas.microsoft.com/office/powerpoint/2010/main" val="880300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5C3-C93E-25F3-4FD3-4841B4F974EA}"/>
              </a:ext>
            </a:extLst>
          </p:cNvPr>
          <p:cNvSpPr>
            <a:spLocks noGrp="1"/>
          </p:cNvSpPr>
          <p:nvPr>
            <p:ph type="ctrTitle"/>
          </p:nvPr>
        </p:nvSpPr>
        <p:spPr/>
        <p:txBody>
          <a:bodyPr/>
          <a:lstStyle/>
          <a:p>
            <a:r>
              <a:rPr lang="en-IN" dirty="0"/>
              <a:t>XG Boosting Algorithm</a:t>
            </a:r>
          </a:p>
        </p:txBody>
      </p:sp>
    </p:spTree>
    <p:extLst>
      <p:ext uri="{BB962C8B-B14F-4D97-AF65-F5344CB8AC3E}">
        <p14:creationId xmlns:p14="http://schemas.microsoft.com/office/powerpoint/2010/main" val="167924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C95E-6AE6-8B17-BA3B-3A0426FFB741}"/>
              </a:ext>
            </a:extLst>
          </p:cNvPr>
          <p:cNvSpPr>
            <a:spLocks noGrp="1"/>
          </p:cNvSpPr>
          <p:nvPr>
            <p:ph type="title"/>
          </p:nvPr>
        </p:nvSpPr>
        <p:spPr/>
        <p:txBody>
          <a:bodyPr/>
          <a:lstStyle/>
          <a:p>
            <a:r>
              <a:rPr lang="en-IN" dirty="0"/>
              <a:t>What is </a:t>
            </a:r>
            <a:r>
              <a:rPr lang="en-IN" dirty="0" err="1"/>
              <a:t>XGBoost</a:t>
            </a:r>
            <a:r>
              <a:rPr lang="en-IN" dirty="0"/>
              <a:t> Regressor?</a:t>
            </a:r>
          </a:p>
        </p:txBody>
      </p:sp>
      <p:sp>
        <p:nvSpPr>
          <p:cNvPr id="3" name="Content Placeholder 2">
            <a:extLst>
              <a:ext uri="{FF2B5EF4-FFF2-40B4-BE49-F238E27FC236}">
                <a16:creationId xmlns:a16="http://schemas.microsoft.com/office/drawing/2014/main" id="{26C24E85-5DBB-DDC3-1AEF-957BC902D659}"/>
              </a:ext>
            </a:extLst>
          </p:cNvPr>
          <p:cNvSpPr>
            <a:spLocks noGrp="1"/>
          </p:cNvSpPr>
          <p:nvPr>
            <p:ph idx="1"/>
          </p:nvPr>
        </p:nvSpPr>
        <p:spPr/>
        <p:txBody>
          <a:bodyPr/>
          <a:lstStyle/>
          <a:p>
            <a:r>
              <a:rPr lang="en-US" b="0" i="0" dirty="0" err="1">
                <a:solidFill>
                  <a:srgbClr val="001D35"/>
                </a:solidFill>
                <a:effectLst/>
                <a:latin typeface="Google Sans"/>
              </a:rPr>
              <a:t>XGBoost</a:t>
            </a:r>
            <a:r>
              <a:rPr lang="en-US" b="0" i="0" dirty="0">
                <a:solidFill>
                  <a:srgbClr val="001D35"/>
                </a:solidFill>
                <a:effectLst/>
                <a:latin typeface="Google Sans"/>
              </a:rPr>
              <a:t> Regressor is a type of supervised machine learning algorithm used for making predictions on continuous numerical data, specifically for regression tasks. It's an implementation of the gradient boosting algorithm, an ensemble learning method that combines predictions from multiple weaker models to create a stronger, more accurate model. </a:t>
            </a:r>
            <a:r>
              <a:rPr lang="en-US" b="0" i="0" dirty="0" err="1">
                <a:solidFill>
                  <a:srgbClr val="001D35"/>
                </a:solidFill>
                <a:effectLst/>
                <a:latin typeface="Google Sans"/>
              </a:rPr>
              <a:t>XGBoost</a:t>
            </a:r>
            <a:r>
              <a:rPr lang="en-US" b="0" i="0" dirty="0">
                <a:solidFill>
                  <a:srgbClr val="001D35"/>
                </a:solidFill>
                <a:effectLst/>
                <a:latin typeface="Google Sans"/>
              </a:rPr>
              <a:t> is known for its efficiency, scalability, and ability to handle large datasets, making it popular for various regression problems.</a:t>
            </a:r>
            <a:endParaRPr lang="en-IN" dirty="0"/>
          </a:p>
        </p:txBody>
      </p:sp>
    </p:spTree>
    <p:extLst>
      <p:ext uri="{BB962C8B-B14F-4D97-AF65-F5344CB8AC3E}">
        <p14:creationId xmlns:p14="http://schemas.microsoft.com/office/powerpoint/2010/main" val="202924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76FA-578C-C22D-8DDD-0CA3F36280DA}"/>
              </a:ext>
            </a:extLst>
          </p:cNvPr>
          <p:cNvSpPr>
            <a:spLocks noGrp="1"/>
          </p:cNvSpPr>
          <p:nvPr>
            <p:ph type="title"/>
          </p:nvPr>
        </p:nvSpPr>
        <p:spPr>
          <a:xfrm>
            <a:off x="838199" y="365125"/>
            <a:ext cx="10925711" cy="1325563"/>
          </a:xfrm>
        </p:spPr>
        <p:txBody>
          <a:bodyPr/>
          <a:lstStyle/>
          <a:p>
            <a:r>
              <a:rPr lang="en-IN" b="1" i="0" dirty="0" err="1">
                <a:solidFill>
                  <a:srgbClr val="222832"/>
                </a:solidFill>
                <a:effectLst/>
                <a:latin typeface="SFMono-Regular"/>
              </a:rPr>
              <a:t>sklearn.ensemble.</a:t>
            </a:r>
            <a:r>
              <a:rPr lang="en-IN" b="1" i="0" dirty="0" err="1">
                <a:solidFill>
                  <a:srgbClr val="912583"/>
                </a:solidFill>
                <a:effectLst/>
                <a:latin typeface="SFMono-Regular"/>
              </a:rPr>
              <a:t>GradientBoostingRegressor</a:t>
            </a:r>
            <a:endParaRPr lang="en-IN" dirty="0"/>
          </a:p>
        </p:txBody>
      </p:sp>
      <p:sp>
        <p:nvSpPr>
          <p:cNvPr id="3" name="Content Placeholder 2">
            <a:extLst>
              <a:ext uri="{FF2B5EF4-FFF2-40B4-BE49-F238E27FC236}">
                <a16:creationId xmlns:a16="http://schemas.microsoft.com/office/drawing/2014/main" id="{6A184DC0-1EBF-007E-B666-083A6C8CB923}"/>
              </a:ext>
            </a:extLst>
          </p:cNvPr>
          <p:cNvSpPr>
            <a:spLocks noGrp="1"/>
          </p:cNvSpPr>
          <p:nvPr>
            <p:ph idx="1"/>
          </p:nvPr>
        </p:nvSpPr>
        <p:spPr/>
        <p:txBody>
          <a:bodyPr/>
          <a:lstStyle/>
          <a:p>
            <a:pPr marL="0" indent="0">
              <a:buNone/>
            </a:pPr>
            <a:r>
              <a:rPr lang="en-IN" dirty="0"/>
              <a:t>class </a:t>
            </a:r>
            <a:r>
              <a:rPr lang="en-IN" dirty="0" err="1"/>
              <a:t>sklearn.ensemble.</a:t>
            </a:r>
            <a:r>
              <a:rPr lang="en-IN" b="1" dirty="0" err="1"/>
              <a:t>GradientBoostingRegressor</a:t>
            </a:r>
            <a:r>
              <a:rPr lang="en-IN" dirty="0"/>
              <a:t>(*, </a:t>
            </a:r>
            <a:r>
              <a:rPr lang="en-IN" b="1" dirty="0"/>
              <a:t>loss</a:t>
            </a:r>
            <a:r>
              <a:rPr lang="en-IN" dirty="0"/>
              <a:t>='</a:t>
            </a:r>
            <a:r>
              <a:rPr lang="en-IN" dirty="0" err="1"/>
              <a:t>squared_error</a:t>
            </a:r>
            <a:r>
              <a:rPr lang="en-IN" dirty="0"/>
              <a:t>', </a:t>
            </a:r>
            <a:r>
              <a:rPr lang="en-IN" b="1" dirty="0" err="1"/>
              <a:t>learning_rate</a:t>
            </a:r>
            <a:r>
              <a:rPr lang="en-IN" dirty="0"/>
              <a:t>=0.1, </a:t>
            </a:r>
            <a:r>
              <a:rPr lang="en-IN" dirty="0" err="1"/>
              <a:t>n_</a:t>
            </a:r>
            <a:r>
              <a:rPr lang="en-IN" b="1" dirty="0" err="1"/>
              <a:t>estimators</a:t>
            </a:r>
            <a:r>
              <a:rPr lang="en-IN" dirty="0"/>
              <a:t>=100, subsample=1.0, </a:t>
            </a:r>
            <a:r>
              <a:rPr lang="en-IN" b="1" dirty="0"/>
              <a:t>criterion</a:t>
            </a:r>
            <a:r>
              <a:rPr lang="en-IN" dirty="0"/>
              <a:t>='</a:t>
            </a:r>
            <a:r>
              <a:rPr lang="en-IN" dirty="0" err="1"/>
              <a:t>friedman_mse</a:t>
            </a:r>
            <a:r>
              <a:rPr lang="en-IN" dirty="0"/>
              <a:t>', </a:t>
            </a:r>
            <a:r>
              <a:rPr lang="en-IN" b="1" dirty="0" err="1"/>
              <a:t>min</a:t>
            </a:r>
            <a:r>
              <a:rPr lang="en-IN" dirty="0" err="1"/>
              <a:t>_samples_split</a:t>
            </a:r>
            <a:r>
              <a:rPr lang="en-IN" dirty="0"/>
              <a:t>=2, </a:t>
            </a:r>
            <a:r>
              <a:rPr lang="en-IN" dirty="0" err="1"/>
              <a:t>min_samples_leaf</a:t>
            </a:r>
            <a:r>
              <a:rPr lang="en-IN" dirty="0"/>
              <a:t>=1, </a:t>
            </a:r>
            <a:r>
              <a:rPr lang="en-IN" dirty="0" err="1"/>
              <a:t>min_weight_fraction_leaf</a:t>
            </a:r>
            <a:r>
              <a:rPr lang="en-IN" dirty="0"/>
              <a:t>=0.0, </a:t>
            </a:r>
            <a:r>
              <a:rPr lang="en-IN" dirty="0" err="1"/>
              <a:t>max_depth</a:t>
            </a:r>
            <a:r>
              <a:rPr lang="en-IN" dirty="0"/>
              <a:t>=3, </a:t>
            </a:r>
            <a:r>
              <a:rPr lang="en-IN" dirty="0" err="1"/>
              <a:t>min_impurity_decrease</a:t>
            </a:r>
            <a:r>
              <a:rPr lang="en-IN" dirty="0"/>
              <a:t>=0.0, </a:t>
            </a:r>
            <a:r>
              <a:rPr lang="en-IN" dirty="0" err="1"/>
              <a:t>init</a:t>
            </a:r>
            <a:r>
              <a:rPr lang="en-IN" dirty="0"/>
              <a:t>=None, </a:t>
            </a:r>
            <a:r>
              <a:rPr lang="en-IN" dirty="0" err="1"/>
              <a:t>random_state</a:t>
            </a:r>
            <a:r>
              <a:rPr lang="en-IN" dirty="0"/>
              <a:t>=None, </a:t>
            </a:r>
            <a:r>
              <a:rPr lang="en-IN" dirty="0" err="1"/>
              <a:t>max_features</a:t>
            </a:r>
            <a:r>
              <a:rPr lang="en-IN" dirty="0"/>
              <a:t>=None, alpha=0.9, verbose=0, </a:t>
            </a:r>
            <a:r>
              <a:rPr lang="en-IN" dirty="0" err="1"/>
              <a:t>max_leaf_nodes</a:t>
            </a:r>
            <a:r>
              <a:rPr lang="en-IN" dirty="0"/>
              <a:t>=None, </a:t>
            </a:r>
            <a:r>
              <a:rPr lang="en-IN" dirty="0" err="1"/>
              <a:t>warm_start</a:t>
            </a:r>
            <a:r>
              <a:rPr lang="en-IN" dirty="0"/>
              <a:t>=False, </a:t>
            </a:r>
            <a:r>
              <a:rPr lang="en-IN" dirty="0" err="1"/>
              <a:t>validation_fraction</a:t>
            </a:r>
            <a:r>
              <a:rPr lang="en-IN" dirty="0"/>
              <a:t>=0.1, </a:t>
            </a:r>
            <a:r>
              <a:rPr lang="en-IN" dirty="0" err="1"/>
              <a:t>n_iter_no_change</a:t>
            </a:r>
            <a:r>
              <a:rPr lang="en-IN" dirty="0"/>
              <a:t>=None, </a:t>
            </a:r>
            <a:r>
              <a:rPr lang="en-IN" dirty="0" err="1"/>
              <a:t>tol</a:t>
            </a:r>
            <a:r>
              <a:rPr lang="en-IN" dirty="0"/>
              <a:t>=0.0001, </a:t>
            </a:r>
            <a:r>
              <a:rPr lang="en-IN" dirty="0" err="1"/>
              <a:t>ccp_alpha</a:t>
            </a:r>
            <a:r>
              <a:rPr lang="en-IN" dirty="0"/>
              <a:t>=0.0)[source]</a:t>
            </a:r>
          </a:p>
          <a:p>
            <a:pPr marL="0" indent="0">
              <a:buNone/>
            </a:pPr>
            <a:endParaRPr lang="en-IN" dirty="0"/>
          </a:p>
          <a:p>
            <a:pPr marL="0" indent="0">
              <a:buNone/>
            </a:pPr>
            <a:r>
              <a:rPr lang="en-IN" dirty="0"/>
              <a:t>This class implements the algorithm know as </a:t>
            </a:r>
            <a:r>
              <a:rPr lang="en-IN" dirty="0" err="1"/>
              <a:t>XGBoost</a:t>
            </a:r>
            <a:r>
              <a:rPr lang="en-IN" dirty="0"/>
              <a:t>.</a:t>
            </a:r>
          </a:p>
        </p:txBody>
      </p:sp>
    </p:spTree>
    <p:extLst>
      <p:ext uri="{BB962C8B-B14F-4D97-AF65-F5344CB8AC3E}">
        <p14:creationId xmlns:p14="http://schemas.microsoft.com/office/powerpoint/2010/main" val="240523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29C9EC-5EF9-82DF-16B7-8D61A121021B}"/>
              </a:ext>
            </a:extLst>
          </p:cNvPr>
          <p:cNvPicPr>
            <a:picLocks noChangeAspect="1"/>
          </p:cNvPicPr>
          <p:nvPr/>
        </p:nvPicPr>
        <p:blipFill>
          <a:blip r:embed="rId2"/>
          <a:stretch>
            <a:fillRect/>
          </a:stretch>
        </p:blipFill>
        <p:spPr>
          <a:xfrm>
            <a:off x="616449" y="493160"/>
            <a:ext cx="10531012" cy="5794624"/>
          </a:xfrm>
          <a:prstGeom prst="rect">
            <a:avLst/>
          </a:prstGeom>
        </p:spPr>
      </p:pic>
    </p:spTree>
    <p:extLst>
      <p:ext uri="{BB962C8B-B14F-4D97-AF65-F5344CB8AC3E}">
        <p14:creationId xmlns:p14="http://schemas.microsoft.com/office/powerpoint/2010/main" val="29752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4D4B-422D-4DBB-7A14-ABE95A139512}"/>
              </a:ext>
            </a:extLst>
          </p:cNvPr>
          <p:cNvSpPr>
            <a:spLocks noGrp="1"/>
          </p:cNvSpPr>
          <p:nvPr>
            <p:ph type="title"/>
          </p:nvPr>
        </p:nvSpPr>
        <p:spPr/>
        <p:txBody>
          <a:bodyPr/>
          <a:lstStyle/>
          <a:p>
            <a:r>
              <a:rPr lang="en-IN" dirty="0"/>
              <a:t>Advantages of </a:t>
            </a:r>
            <a:r>
              <a:rPr lang="en-IN" dirty="0" err="1"/>
              <a:t>XGBoost</a:t>
            </a:r>
            <a:r>
              <a:rPr lang="en-IN" dirty="0"/>
              <a:t> Algorithm</a:t>
            </a:r>
          </a:p>
        </p:txBody>
      </p:sp>
      <p:sp>
        <p:nvSpPr>
          <p:cNvPr id="3" name="Content Placeholder 2">
            <a:extLst>
              <a:ext uri="{FF2B5EF4-FFF2-40B4-BE49-F238E27FC236}">
                <a16:creationId xmlns:a16="http://schemas.microsoft.com/office/drawing/2014/main" id="{484F3693-29FF-1B0F-86AC-D4AEEBE982A9}"/>
              </a:ext>
            </a:extLst>
          </p:cNvPr>
          <p:cNvSpPr>
            <a:spLocks noGrp="1"/>
          </p:cNvSpPr>
          <p:nvPr>
            <p:ph idx="1"/>
          </p:nvPr>
        </p:nvSpPr>
        <p:spPr/>
        <p:txBody>
          <a:bodyPr>
            <a:normAutofit fontScale="70000" lnSpcReduction="20000"/>
          </a:bodyPr>
          <a:lstStyle/>
          <a:p>
            <a:pPr algn="l" fontAlgn="base">
              <a:spcAft>
                <a:spcPts val="1800"/>
              </a:spcAft>
              <a:buFont typeface="Arial" panose="020B0604020202020204" pitchFamily="34" charset="0"/>
              <a:buChar char="•"/>
            </a:pPr>
            <a:r>
              <a:rPr lang="en-US" b="0" i="0" dirty="0" err="1">
                <a:solidFill>
                  <a:srgbClr val="273239"/>
                </a:solidFill>
                <a:effectLst/>
              </a:rPr>
              <a:t>XGBoost</a:t>
            </a:r>
            <a:r>
              <a:rPr lang="en-US" b="0" i="0" dirty="0">
                <a:solidFill>
                  <a:srgbClr val="273239"/>
                </a:solidFill>
                <a:effectLst/>
              </a:rPr>
              <a:t> is highly scalable and efficient as It is designed to handle large datasets with millions or even billions of instances and features.</a:t>
            </a:r>
          </a:p>
          <a:p>
            <a:pPr algn="l" fontAlgn="base">
              <a:spcAft>
                <a:spcPts val="1800"/>
              </a:spcAft>
              <a:buFont typeface="Arial" panose="020B0604020202020204" pitchFamily="34" charset="0"/>
              <a:buChar char="•"/>
            </a:pPr>
            <a:r>
              <a:rPr lang="en-US" b="0" i="0" dirty="0" err="1">
                <a:solidFill>
                  <a:srgbClr val="273239"/>
                </a:solidFill>
                <a:effectLst/>
              </a:rPr>
              <a:t>XGBoost</a:t>
            </a:r>
            <a:r>
              <a:rPr lang="en-US" b="0" i="0" dirty="0">
                <a:solidFill>
                  <a:srgbClr val="273239"/>
                </a:solidFill>
                <a:effectLst/>
              </a:rPr>
              <a:t> implements parallel processing techniques and utilizes hardware optimization, such as GPU acceleration, to speed up the training process. This scalability and efficiency make </a:t>
            </a:r>
            <a:r>
              <a:rPr lang="en-US" b="0" i="0" dirty="0" err="1">
                <a:solidFill>
                  <a:srgbClr val="273239"/>
                </a:solidFill>
                <a:effectLst/>
              </a:rPr>
              <a:t>XGBoost</a:t>
            </a:r>
            <a:r>
              <a:rPr lang="en-US" b="0" i="0" dirty="0">
                <a:solidFill>
                  <a:srgbClr val="273239"/>
                </a:solidFill>
                <a:effectLst/>
              </a:rPr>
              <a:t> suitable for big data applications and real-time predictions.</a:t>
            </a:r>
          </a:p>
          <a:p>
            <a:pPr algn="l" fontAlgn="base">
              <a:spcAft>
                <a:spcPts val="1800"/>
              </a:spcAft>
              <a:buFont typeface="Arial" panose="020B0604020202020204" pitchFamily="34" charset="0"/>
              <a:buChar char="•"/>
            </a:pPr>
            <a:r>
              <a:rPr lang="en-US" b="0" i="0" dirty="0">
                <a:solidFill>
                  <a:srgbClr val="273239"/>
                </a:solidFill>
                <a:effectLst/>
              </a:rPr>
              <a:t>It provides a wide range of customizable parameters and regularization techniques, allowing users to fine-tune the model according to their specific needs.</a:t>
            </a:r>
          </a:p>
          <a:p>
            <a:pPr algn="l" fontAlgn="base">
              <a:spcAft>
                <a:spcPts val="1800"/>
              </a:spcAft>
              <a:buFont typeface="Arial" panose="020B0604020202020204" pitchFamily="34" charset="0"/>
              <a:buChar char="•"/>
            </a:pPr>
            <a:r>
              <a:rPr lang="en-US" b="0" i="0" dirty="0" err="1">
                <a:solidFill>
                  <a:srgbClr val="273239"/>
                </a:solidFill>
                <a:effectLst/>
              </a:rPr>
              <a:t>XGBoost</a:t>
            </a:r>
            <a:r>
              <a:rPr lang="en-US" b="0" i="0" dirty="0">
                <a:solidFill>
                  <a:srgbClr val="273239"/>
                </a:solidFill>
                <a:effectLst/>
              </a:rPr>
              <a:t> offers built-in feature importance analysis, which helps identify the most influential features in the dataset. This information can be valuable for feature selection, dimensionality reduction, and gaining insights into the underlying data patterns.</a:t>
            </a:r>
          </a:p>
          <a:p>
            <a:pPr algn="l" fontAlgn="base">
              <a:spcAft>
                <a:spcPts val="1800"/>
              </a:spcAft>
              <a:buFont typeface="Arial" panose="020B0604020202020204" pitchFamily="34" charset="0"/>
              <a:buChar char="•"/>
            </a:pPr>
            <a:r>
              <a:rPr lang="en-US" b="0" i="0" dirty="0" err="1">
                <a:solidFill>
                  <a:srgbClr val="273239"/>
                </a:solidFill>
                <a:effectLst/>
              </a:rPr>
              <a:t>XGBoost</a:t>
            </a:r>
            <a:r>
              <a:rPr lang="en-US" b="0" i="0" dirty="0">
                <a:solidFill>
                  <a:srgbClr val="273239"/>
                </a:solidFill>
                <a:effectLst/>
              </a:rPr>
              <a:t> has not only demonstrated exceptional performance but has also become a go-to tool for data scientists and machine learning practitioners across various languages. It has consistently outperformed other algorithms in Kaggle competitions, showcasing its effectiveness in producing high-quality predictive models.</a:t>
            </a:r>
          </a:p>
        </p:txBody>
      </p:sp>
    </p:spTree>
    <p:extLst>
      <p:ext uri="{BB962C8B-B14F-4D97-AF65-F5344CB8AC3E}">
        <p14:creationId xmlns:p14="http://schemas.microsoft.com/office/powerpoint/2010/main" val="343386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EF4A-C441-104B-A305-EC8742A07854}"/>
              </a:ext>
            </a:extLst>
          </p:cNvPr>
          <p:cNvSpPr>
            <a:spLocks noGrp="1"/>
          </p:cNvSpPr>
          <p:nvPr>
            <p:ph type="title"/>
          </p:nvPr>
        </p:nvSpPr>
        <p:spPr/>
        <p:txBody>
          <a:bodyPr/>
          <a:lstStyle/>
          <a:p>
            <a:r>
              <a:rPr lang="en-IN" dirty="0"/>
              <a:t>Disadvantages of </a:t>
            </a:r>
            <a:r>
              <a:rPr lang="en-IN" dirty="0" err="1"/>
              <a:t>XGBoost</a:t>
            </a:r>
            <a:r>
              <a:rPr lang="en-IN" dirty="0"/>
              <a:t> Algorithm</a:t>
            </a:r>
          </a:p>
        </p:txBody>
      </p:sp>
      <p:sp>
        <p:nvSpPr>
          <p:cNvPr id="3" name="Content Placeholder 2">
            <a:extLst>
              <a:ext uri="{FF2B5EF4-FFF2-40B4-BE49-F238E27FC236}">
                <a16:creationId xmlns:a16="http://schemas.microsoft.com/office/drawing/2014/main" id="{E78329BE-BB31-9707-DF42-F5A3712FAEC5}"/>
              </a:ext>
            </a:extLst>
          </p:cNvPr>
          <p:cNvSpPr>
            <a:spLocks noGrp="1"/>
          </p:cNvSpPr>
          <p:nvPr>
            <p:ph idx="1"/>
          </p:nvPr>
        </p:nvSpPr>
        <p:spPr/>
        <p:txBody>
          <a:bodyPr>
            <a:normAutofit lnSpcReduction="10000"/>
          </a:bodyPr>
          <a:lstStyle/>
          <a:p>
            <a:pPr algn="l" fontAlgn="base">
              <a:spcAft>
                <a:spcPts val="1800"/>
              </a:spcAft>
              <a:buFont typeface="Wingdings" panose="05000000000000000000" pitchFamily="2" charset="2"/>
              <a:buChar char="Ø"/>
            </a:pPr>
            <a:r>
              <a:rPr lang="en-US" b="0" i="0" dirty="0" err="1">
                <a:solidFill>
                  <a:srgbClr val="273239"/>
                </a:solidFill>
                <a:effectLst/>
                <a:latin typeface="Nunito" pitchFamily="2" charset="0"/>
              </a:rPr>
              <a:t>XGBoost</a:t>
            </a:r>
            <a:r>
              <a:rPr lang="en-US" b="0" i="0" dirty="0">
                <a:solidFill>
                  <a:srgbClr val="273239"/>
                </a:solidFill>
                <a:effectLst/>
                <a:latin typeface="Nunito" pitchFamily="2" charset="0"/>
              </a:rPr>
              <a:t> can be computationally intensive especially when training complex models making it less suitable for resource-constrained systems.</a:t>
            </a:r>
          </a:p>
          <a:p>
            <a:pPr algn="l" fontAlgn="base">
              <a:spcAft>
                <a:spcPts val="1800"/>
              </a:spcAft>
              <a:buFont typeface="Wingdings" panose="05000000000000000000" pitchFamily="2" charset="2"/>
              <a:buChar char="Ø"/>
            </a:pPr>
            <a:r>
              <a:rPr lang="en-US" b="0" i="0" dirty="0">
                <a:solidFill>
                  <a:srgbClr val="273239"/>
                </a:solidFill>
                <a:effectLst/>
                <a:latin typeface="Nunito" pitchFamily="2" charset="0"/>
              </a:rPr>
              <a:t>Despite its robustness, </a:t>
            </a:r>
            <a:r>
              <a:rPr lang="en-US" b="0" i="0" dirty="0" err="1">
                <a:solidFill>
                  <a:srgbClr val="273239"/>
                </a:solidFill>
                <a:effectLst/>
                <a:latin typeface="Nunito" pitchFamily="2" charset="0"/>
              </a:rPr>
              <a:t>XGBoost</a:t>
            </a:r>
            <a:r>
              <a:rPr lang="en-US" b="0" i="0" dirty="0">
                <a:solidFill>
                  <a:srgbClr val="273239"/>
                </a:solidFill>
                <a:effectLst/>
                <a:latin typeface="Nunito" pitchFamily="2" charset="0"/>
              </a:rPr>
              <a:t> can still be sensitive to noisy data or outliers, necessitating careful data preprocessing for optimal performance.</a:t>
            </a:r>
          </a:p>
          <a:p>
            <a:pPr algn="l" fontAlgn="base">
              <a:spcAft>
                <a:spcPts val="1800"/>
              </a:spcAft>
              <a:buFont typeface="Wingdings" panose="05000000000000000000" pitchFamily="2" charset="2"/>
              <a:buChar char="Ø"/>
            </a:pPr>
            <a:r>
              <a:rPr lang="en-US" b="0" i="0" dirty="0" err="1">
                <a:solidFill>
                  <a:srgbClr val="273239"/>
                </a:solidFill>
                <a:effectLst/>
                <a:latin typeface="Nunito" pitchFamily="2" charset="0"/>
              </a:rPr>
              <a:t>XGBoost</a:t>
            </a:r>
            <a:r>
              <a:rPr lang="en-US" b="0" i="0" dirty="0">
                <a:solidFill>
                  <a:srgbClr val="273239"/>
                </a:solidFill>
                <a:effectLst/>
                <a:latin typeface="Nunito" pitchFamily="2" charset="0"/>
              </a:rPr>
              <a:t> is prone to overfitting on small datasets or when too many trees are used in the model.</a:t>
            </a:r>
          </a:p>
          <a:p>
            <a:pPr algn="l" fontAlgn="base">
              <a:spcAft>
                <a:spcPts val="1800"/>
              </a:spcAft>
              <a:buFont typeface="Wingdings" panose="05000000000000000000" pitchFamily="2" charset="2"/>
              <a:buChar char="Ø"/>
            </a:pPr>
            <a:r>
              <a:rPr lang="en-US" b="0" i="0" dirty="0">
                <a:solidFill>
                  <a:srgbClr val="273239"/>
                </a:solidFill>
                <a:effectLst/>
                <a:latin typeface="Nunito" pitchFamily="2" charset="0"/>
              </a:rPr>
              <a:t>While feature importance scores are available, the overall model can be challenging to interpret compared to simpler methods like linear regression or decision trees. This lack of transparency may be a drawback in fields like healthcare or finance where interpretability is critical.</a:t>
            </a:r>
          </a:p>
        </p:txBody>
      </p:sp>
    </p:spTree>
    <p:extLst>
      <p:ext uri="{BB962C8B-B14F-4D97-AF65-F5344CB8AC3E}">
        <p14:creationId xmlns:p14="http://schemas.microsoft.com/office/powerpoint/2010/main" val="50958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8140-AD82-3182-3E4C-A144EE091755}"/>
              </a:ext>
            </a:extLst>
          </p:cNvPr>
          <p:cNvSpPr>
            <a:spLocks noGrp="1"/>
          </p:cNvSpPr>
          <p:nvPr>
            <p:ph type="title"/>
          </p:nvPr>
        </p:nvSpPr>
        <p:spPr>
          <a:xfrm>
            <a:off x="838200" y="2615169"/>
            <a:ext cx="10515600" cy="1325563"/>
          </a:xfrm>
        </p:spPr>
        <p:txBody>
          <a:bodyPr/>
          <a:lstStyle/>
          <a:p>
            <a:pPr algn="ctr"/>
            <a:r>
              <a:rPr lang="en-IN" b="1" dirty="0"/>
              <a:t>Thank you</a:t>
            </a:r>
          </a:p>
        </p:txBody>
      </p:sp>
    </p:spTree>
    <p:extLst>
      <p:ext uri="{BB962C8B-B14F-4D97-AF65-F5344CB8AC3E}">
        <p14:creationId xmlns:p14="http://schemas.microsoft.com/office/powerpoint/2010/main" val="183361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523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Google Sans</vt:lpstr>
      <vt:lpstr>Nunito</vt:lpstr>
      <vt:lpstr>SFMono-Regular</vt:lpstr>
      <vt:lpstr>Trebuchet MS</vt:lpstr>
      <vt:lpstr>Wingdings</vt:lpstr>
      <vt:lpstr>Wingdings 3</vt:lpstr>
      <vt:lpstr>Facet</vt:lpstr>
      <vt:lpstr>XG Boosting Algorithm</vt:lpstr>
      <vt:lpstr>What is XGBoost Regressor?</vt:lpstr>
      <vt:lpstr>sklearn.ensemble.GradientBoostingRegressor</vt:lpstr>
      <vt:lpstr>PowerPoint Presentation</vt:lpstr>
      <vt:lpstr>Advantages of XGBoost Algorithm</vt:lpstr>
      <vt:lpstr>Disadvantages of XGBoost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Dillibabu Saarva</dc:creator>
  <cp:lastModifiedBy>Dillibabu Saarva</cp:lastModifiedBy>
  <cp:revision>4</cp:revision>
  <dcterms:created xsi:type="dcterms:W3CDTF">2025-05-01T17:39:49Z</dcterms:created>
  <dcterms:modified xsi:type="dcterms:W3CDTF">2025-05-01T17:52:55Z</dcterms:modified>
</cp:coreProperties>
</file>