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382A-2672-4098-B034-B87068DF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A1BC4-DF68-4729-AF1C-1D80CAED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06FA-BC01-4090-9E4A-6F68505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A7E3-96CD-4FAB-A9DD-7921C0E8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5030-7D50-4453-BD16-B420DDF7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84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73B-E33A-4625-B43E-4072344E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4D9E-81CF-4BA5-A52F-839109DB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12C6-BBA9-44B1-B345-8A7E425D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6521-93EB-4944-B266-86B0D12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552C-5B4E-43E7-935F-87D32FCC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22253-6897-402F-8022-D990EF31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5E57D-4D5A-49D3-898F-58C6A258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4D8C-3A35-4B98-A985-AA61C10C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0676-308C-40D9-AD64-0025B253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9A83-D58A-4954-A880-90740AEA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8C8B-09A4-45CC-A0DF-73A993E7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5066-AE28-4C3F-A306-A51D48BA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4A43-14A1-47C0-B83F-8C11D8BC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F1BB-85C3-4C82-96C1-751E4C7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8EB4-0AC9-4DEF-A80A-07B9AC9A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AF2-6F8C-4FE5-82FE-19516FA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31B7F-B741-4408-843A-13884584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74BC-081B-4216-8C5D-C797EE60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BD27-4211-4B98-A83A-EA7AC0D3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9372-9A6B-43F1-A6AF-CDD71C2D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9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831F-87F1-4B1C-8277-DEEDBB7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F1C3-1D83-442E-A61C-2B557FE7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27A5-62DD-4149-A8F6-0C084552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0542-0BF5-4135-967C-FEEFCC7F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7E38-648C-488D-94B8-B621B82F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D95A-F37B-460E-B734-7BDE1537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183D-13A2-49EF-974B-44FFA9A1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09CE-EB4D-4636-91A4-D33F8263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CA825-473A-4989-AABF-1D6003F95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76836-7096-4849-AC0B-D193C0F99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B7EC-A837-45D5-9445-34E529109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8D90F-3734-46E7-B237-DF10538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E5171-D6B7-4480-A0B3-F64C35F4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B3339-B242-4D08-A90D-E1984E6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9783-AF45-4750-94FD-CB9020A4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5DC8C-86A4-4CD7-97DC-7FD27D63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F0230-C370-4B78-B5B3-113CBB10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9C8DF-E173-4993-8041-4B41C184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6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61BDB-853F-46D6-84BD-19A0FCA3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A1E52-026B-45A4-94AC-ED156007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3881-1DC1-4ECD-8744-8CF7A79A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170-1F29-451F-8A8B-274CC935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F5DB-9206-48A7-A7B1-DEBB07C9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65D9F-7B33-448D-8B3B-06147F66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1990-7DB4-4269-BA15-A32FA47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0C83-3B19-4251-A0AA-A46C1215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9739-6609-4F31-A2F9-0697745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5665-14D3-4204-A10B-911C5FDA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7EEF6-5A2D-4B58-B2A6-B94AFB1D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1491-6429-4F8E-903F-FA524C09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099E-B9A7-4AE7-8416-A6BB9771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91740-38C6-4CC9-A42C-DB6D509D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9AF0-CD65-423A-ADD7-60D200E8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08E1-55C0-4E66-9D87-0E6E53D6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6186-5860-4C51-A41A-F65C6A24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A6B9-64F6-4E85-AEFB-F0D81890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F1CE-A92F-4CE0-BDDB-CCA9E1297AA4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0C42-414E-4BE8-A92D-C235B4994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DF42-5A2B-4BA9-9D5C-D7BED363B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3244-ADE4-4BFC-BECE-8C7EFE661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96091" y="896983"/>
            <a:ext cx="11765280" cy="27693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algn="ctr">
              <a:lnSpc>
                <a:spcPct val="200000"/>
              </a:lnSpc>
              <a:spcAft>
                <a:spcPts val="800"/>
              </a:spcAft>
            </a:pPr>
            <a:r>
              <a:rPr lang="en-US" sz="3200" b="1" i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The Influence of Demographics and Financial Factors on Car Purchase Price Among Indian Automobile Buyers</a:t>
            </a:r>
            <a:endParaRPr lang="en-US" sz="3200" b="1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DFD0ED-77F0-4EF7-B8DA-B217E0ABD5CF}"/>
              </a:ext>
            </a:extLst>
          </p:cNvPr>
          <p:cNvSpPr/>
          <p:nvPr/>
        </p:nvSpPr>
        <p:spPr>
          <a:xfrm>
            <a:off x="3335382" y="4127863"/>
            <a:ext cx="5259977" cy="4354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Quantitative Analysis of Consumer Behavior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EC79C-655D-4A67-B718-68537307B1D9}"/>
              </a:ext>
            </a:extLst>
          </p:cNvPr>
          <p:cNvSpPr/>
          <p:nvPr/>
        </p:nvSpPr>
        <p:spPr>
          <a:xfrm>
            <a:off x="2699657" y="5199017"/>
            <a:ext cx="7550332" cy="11234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Name: </a:t>
            </a:r>
          </a:p>
        </p:txBody>
      </p:sp>
    </p:spTree>
    <p:extLst>
      <p:ext uri="{BB962C8B-B14F-4D97-AF65-F5344CB8AC3E}">
        <p14:creationId xmlns:p14="http://schemas.microsoft.com/office/powerpoint/2010/main" val="312197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Multiple Linear Regression –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EF479-0486-4497-9437-4403C3442D6A}"/>
              </a:ext>
            </a:extLst>
          </p:cNvPr>
          <p:cNvSpPr txBox="1"/>
          <p:nvPr/>
        </p:nvSpPr>
        <p:spPr>
          <a:xfrm>
            <a:off x="531223" y="1672553"/>
            <a:ext cx="5712823" cy="4503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(RQ3)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Does total salary predict car price while controlling for other factors?</a:t>
            </a:r>
          </a:p>
          <a:p>
            <a:pPr marL="457200"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Method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Regression model with the dependent variable: car price.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Independent variables: total salary, profession, education, loan status.</a:t>
            </a:r>
          </a:p>
          <a:p>
            <a:pPr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Regression Model Summary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R-squared</a:t>
            </a: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0.621 (62.1% of variability explained).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Significant predictor: </a:t>
            </a: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Total Salary (p &lt; 0.05)</a:t>
            </a: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12FC-DC95-411E-8152-E4F1597FC0D3}"/>
              </a:ext>
            </a:extLst>
          </p:cNvPr>
          <p:cNvSpPr txBox="1"/>
          <p:nvPr/>
        </p:nvSpPr>
        <p:spPr>
          <a:xfrm>
            <a:off x="6357257" y="1542755"/>
            <a:ext cx="5164183" cy="5016758"/>
          </a:xfrm>
          <a:custGeom>
            <a:avLst/>
            <a:gdLst>
              <a:gd name="connsiteX0" fmla="*/ 0 w 5164183"/>
              <a:gd name="connsiteY0" fmla="*/ 0 h 5016758"/>
              <a:gd name="connsiteX1" fmla="*/ 5164183 w 5164183"/>
              <a:gd name="connsiteY1" fmla="*/ 0 h 5016758"/>
              <a:gd name="connsiteX2" fmla="*/ 5164183 w 5164183"/>
              <a:gd name="connsiteY2" fmla="*/ 5016758 h 5016758"/>
              <a:gd name="connsiteX3" fmla="*/ 0 w 5164183"/>
              <a:gd name="connsiteY3" fmla="*/ 5016758 h 5016758"/>
              <a:gd name="connsiteX4" fmla="*/ 0 w 5164183"/>
              <a:gd name="connsiteY4" fmla="*/ 0 h 501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183" h="5016758" extrusionOk="0">
                <a:moveTo>
                  <a:pt x="0" y="0"/>
                </a:moveTo>
                <a:cubicBezTo>
                  <a:pt x="1530780" y="-5264"/>
                  <a:pt x="3383481" y="84467"/>
                  <a:pt x="5164183" y="0"/>
                </a:cubicBezTo>
                <a:cubicBezTo>
                  <a:pt x="5036010" y="2124035"/>
                  <a:pt x="5293333" y="3515493"/>
                  <a:pt x="5164183" y="5016758"/>
                </a:cubicBezTo>
                <a:cubicBezTo>
                  <a:pt x="3034397" y="5123078"/>
                  <a:pt x="2026342" y="5009109"/>
                  <a:pt x="0" y="5016758"/>
                </a:cubicBezTo>
                <a:cubicBezTo>
                  <a:pt x="160128" y="3403082"/>
                  <a:pt x="25049" y="1108791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28600"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Key Findings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Total salary is a significant predictor of car price.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Higher total salaries are associated with more expensive cars.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Other variables (profession, marital status, education) are not significant predictors.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Statistical Implications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Model confirms financial capacity (total salary) outweighs demographic attributes.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Total salary has a positive correlation (coefficient = 0.27).</a:t>
            </a:r>
          </a:p>
        </p:txBody>
      </p:sp>
    </p:spTree>
    <p:extLst>
      <p:ext uri="{BB962C8B-B14F-4D97-AF65-F5344CB8AC3E}">
        <p14:creationId xmlns:p14="http://schemas.microsoft.com/office/powerpoint/2010/main" val="82531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Multiple Linear Regression – Results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E46F25-B3E2-4045-B9E9-FBB4DD4A1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66589"/>
              </p:ext>
            </p:extLst>
          </p:nvPr>
        </p:nvGraphicFramePr>
        <p:xfrm>
          <a:off x="1985554" y="1558834"/>
          <a:ext cx="7889968" cy="4617918"/>
        </p:xfrm>
        <a:graphic>
          <a:graphicData uri="http://schemas.openxmlformats.org/drawingml/2006/table">
            <a:tbl>
              <a:tblPr/>
              <a:tblGrid>
                <a:gridCol w="1294969">
                  <a:extLst>
                    <a:ext uri="{9D8B030D-6E8A-4147-A177-3AD203B41FA5}">
                      <a16:colId xmlns:a16="http://schemas.microsoft.com/office/drawing/2014/main" val="493481229"/>
                    </a:ext>
                  </a:extLst>
                </a:gridCol>
                <a:gridCol w="640810">
                  <a:extLst>
                    <a:ext uri="{9D8B030D-6E8A-4147-A177-3AD203B41FA5}">
                      <a16:colId xmlns:a16="http://schemas.microsoft.com/office/drawing/2014/main" val="452850005"/>
                    </a:ext>
                  </a:extLst>
                </a:gridCol>
                <a:gridCol w="987915">
                  <a:extLst>
                    <a:ext uri="{9D8B030D-6E8A-4147-A177-3AD203B41FA5}">
                      <a16:colId xmlns:a16="http://schemas.microsoft.com/office/drawing/2014/main" val="2038090865"/>
                    </a:ext>
                  </a:extLst>
                </a:gridCol>
                <a:gridCol w="934514">
                  <a:extLst>
                    <a:ext uri="{9D8B030D-6E8A-4147-A177-3AD203B41FA5}">
                      <a16:colId xmlns:a16="http://schemas.microsoft.com/office/drawing/2014/main" val="224425033"/>
                    </a:ext>
                  </a:extLst>
                </a:gridCol>
                <a:gridCol w="894463">
                  <a:extLst>
                    <a:ext uri="{9D8B030D-6E8A-4147-A177-3AD203B41FA5}">
                      <a16:colId xmlns:a16="http://schemas.microsoft.com/office/drawing/2014/main" val="4044738031"/>
                    </a:ext>
                  </a:extLst>
                </a:gridCol>
                <a:gridCol w="961214">
                  <a:extLst>
                    <a:ext uri="{9D8B030D-6E8A-4147-A177-3AD203B41FA5}">
                      <a16:colId xmlns:a16="http://schemas.microsoft.com/office/drawing/2014/main" val="889232264"/>
                    </a:ext>
                  </a:extLst>
                </a:gridCol>
                <a:gridCol w="894463">
                  <a:extLst>
                    <a:ext uri="{9D8B030D-6E8A-4147-A177-3AD203B41FA5}">
                      <a16:colId xmlns:a16="http://schemas.microsoft.com/office/drawing/2014/main" val="3996541126"/>
                    </a:ext>
                  </a:extLst>
                </a:gridCol>
                <a:gridCol w="640810">
                  <a:extLst>
                    <a:ext uri="{9D8B030D-6E8A-4147-A177-3AD203B41FA5}">
                      <a16:colId xmlns:a16="http://schemas.microsoft.com/office/drawing/2014/main" val="34080242"/>
                    </a:ext>
                  </a:extLst>
                </a:gridCol>
                <a:gridCol w="640810">
                  <a:extLst>
                    <a:ext uri="{9D8B030D-6E8A-4147-A177-3AD203B41FA5}">
                      <a16:colId xmlns:a16="http://schemas.microsoft.com/office/drawing/2014/main" val="857277065"/>
                    </a:ext>
                  </a:extLst>
                </a:gridCol>
              </a:tblGrid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62865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11273"/>
                  </a:ext>
                </a:extLst>
              </a:tr>
              <a:tr h="1585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53725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0.788095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74569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0.621093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50460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0.566672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61992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284321.7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56761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544720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97556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508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1719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1.16608E+13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1.06007E+12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14.42471827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2.14839E-15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74509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7.11381E+12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80838801234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96268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1.87746E+13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55259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95152"/>
                  </a:ext>
                </a:extLst>
              </a:tr>
              <a:tr h="297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34523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721247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120274.2767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5.996685645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4.35406E-08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482227.1774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960266.8795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482227.2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960266.9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994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 Salary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0.11478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0.154661494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0.742134899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0.45998187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-0.192577528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0.422136913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-0.19258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0.422137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98297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Salary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0.270907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0.060440063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4.48223928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2.21506E-05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0.1507949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0.391018749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0.150795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0.391019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54202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#NUM!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8623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Dependents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34482.36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28709.11136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1.201094605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#NUM!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-22570.96726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91535.68481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-22571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91535.68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17084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Salaried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19090.87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64416.60399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0.296365657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0.767649156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-108923.595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147105.3334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-108924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147105.3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0809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Married_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-221349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120255.8173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-1.840649849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0.069043076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-460332.0188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17634.31496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-460332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17634.31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9413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post_grad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-36323.3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59425.20689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-0.611244559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0.542613447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-154418.4457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81771.77699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-154418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81771.78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6672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Personal_loan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-130546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77532.14485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-1.683760898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0.095772148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-284624.4395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23533.25186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-284624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23533.25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77394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House_loan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-142526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77881.68985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-1.830029782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0.07063118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-297299.3048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12247.681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-297299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12247.68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128129"/>
                  </a:ext>
                </a:extLst>
              </a:tr>
              <a:tr h="1585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 works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-36738.7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131046.5447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-0.280348685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0.779868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-297166.1965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223688.7436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-297166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223688.7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76112"/>
                  </a:ext>
                </a:extLst>
              </a:tr>
              <a:tr h="1651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Car_make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6702.345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12656.68366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0.52954982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0.59775753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-18450.1546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31854.84372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-18450.2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31854.84</a:t>
                      </a:r>
                    </a:p>
                  </a:txBody>
                  <a:tcPr marL="6225" marR="6225" marT="62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4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5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Discussion for RQ1 – Profession’s Influence on Car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F6C8A-511D-4A93-B68D-274E1308DBB3}"/>
              </a:ext>
            </a:extLst>
          </p:cNvPr>
          <p:cNvSpPr txBox="1"/>
          <p:nvPr/>
        </p:nvSpPr>
        <p:spPr>
          <a:xfrm>
            <a:off x="470263" y="1344119"/>
            <a:ext cx="6096000" cy="4877425"/>
          </a:xfrm>
          <a:custGeom>
            <a:avLst/>
            <a:gdLst>
              <a:gd name="connsiteX0" fmla="*/ 0 w 6096000"/>
              <a:gd name="connsiteY0" fmla="*/ 0 h 4877425"/>
              <a:gd name="connsiteX1" fmla="*/ 6096000 w 6096000"/>
              <a:gd name="connsiteY1" fmla="*/ 0 h 4877425"/>
              <a:gd name="connsiteX2" fmla="*/ 6096000 w 6096000"/>
              <a:gd name="connsiteY2" fmla="*/ 4877425 h 4877425"/>
              <a:gd name="connsiteX3" fmla="*/ 0 w 6096000"/>
              <a:gd name="connsiteY3" fmla="*/ 4877425 h 4877425"/>
              <a:gd name="connsiteX4" fmla="*/ 0 w 6096000"/>
              <a:gd name="connsiteY4" fmla="*/ 0 h 487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4877425" extrusionOk="0">
                <a:moveTo>
                  <a:pt x="0" y="0"/>
                </a:moveTo>
                <a:cubicBezTo>
                  <a:pt x="2515781" y="-5264"/>
                  <a:pt x="3870488" y="84467"/>
                  <a:pt x="6096000" y="0"/>
                </a:cubicBezTo>
                <a:cubicBezTo>
                  <a:pt x="5967827" y="978134"/>
                  <a:pt x="6225150" y="2940520"/>
                  <a:pt x="6096000" y="4877425"/>
                </a:cubicBezTo>
                <a:cubicBezTo>
                  <a:pt x="3298265" y="4983745"/>
                  <a:pt x="2586164" y="4869776"/>
                  <a:pt x="0" y="4877425"/>
                </a:cubicBezTo>
                <a:cubicBezTo>
                  <a:pt x="160128" y="2961206"/>
                  <a:pt x="25049" y="110381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</a:t>
            </a:r>
            <a:endParaRPr lang="en-US" sz="2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type of profession (salaried vs. business) significantly influence car price?</a:t>
            </a: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Findings from One-Way ANOVA</a:t>
            </a:r>
            <a:endParaRPr lang="en-US" sz="2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F-value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1.54; </a:t>
            </a:r>
            <a:r>
              <a:rPr lang="en-US" sz="24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p-value</a:t>
            </a: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0.219 (p &gt; 0.05).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significant difference in car prices based on profession.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E5B80-9728-45D5-811D-B317B446F338}"/>
              </a:ext>
            </a:extLst>
          </p:cNvPr>
          <p:cNvSpPr txBox="1"/>
          <p:nvPr/>
        </p:nvSpPr>
        <p:spPr>
          <a:xfrm>
            <a:off x="6853646" y="1344119"/>
            <a:ext cx="5007428" cy="3990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Reject the alternative hypothesis (Hₐ1).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Consumer car prices are unaffected by whether they are salaried or in business.</a:t>
            </a:r>
          </a:p>
          <a:p>
            <a:pPr>
              <a:spcAft>
                <a:spcPts val="800"/>
              </a:spcAft>
            </a:pPr>
            <a:r>
              <a:rPr lang="en-US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Practical Implications</a:t>
            </a:r>
            <a:endParaRPr lang="en-US" sz="20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Marketing strategies need not prioritize profession segmentation.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Focus on shared lifestyle preferences rather than employment type.</a:t>
            </a:r>
          </a:p>
        </p:txBody>
      </p:sp>
    </p:spTree>
    <p:extLst>
      <p:ext uri="{BB962C8B-B14F-4D97-AF65-F5344CB8AC3E}">
        <p14:creationId xmlns:p14="http://schemas.microsoft.com/office/powerpoint/2010/main" val="75657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ndara" panose="020E0502030303020204" pitchFamily="34" charset="0"/>
              </a:rPr>
              <a:t>Discussion for RQ2 – Marital Status and Car Price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1656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Is there a significant difference in car prices based on marital status (married vs. single)?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Findings from Independent Samples T-Test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t-statistic</a:t>
            </a: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1.49; </a:t>
            </a: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p-value</a:t>
            </a: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0.139 (p &gt; 0.05).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No significant difference between married and single buyers.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Reject the alternative hypothesis (Hₐ2).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Marital status does not significantly influence car prices.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20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EAC6B3-0C1B-4211-9D3B-B53CE6CA05AA}"/>
              </a:ext>
            </a:extLst>
          </p:cNvPr>
          <p:cNvSpPr/>
          <p:nvPr/>
        </p:nvSpPr>
        <p:spPr>
          <a:xfrm>
            <a:off x="6435633" y="2847702"/>
            <a:ext cx="5434149" cy="31350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Practical Implications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Car manufacturers should avoid marital-status-specific campaigns.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Strategies should focus on financial factors rather than demographic traits.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Discussion for RQ3 – Total Salary and Predicting Car Price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B424D5-B8D7-4109-8FE9-7765538B7FD9}"/>
              </a:ext>
            </a:extLst>
          </p:cNvPr>
          <p:cNvSpPr/>
          <p:nvPr/>
        </p:nvSpPr>
        <p:spPr>
          <a:xfrm>
            <a:off x="378823" y="1393372"/>
            <a:ext cx="5556069" cy="494646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</a:t>
            </a:r>
            <a:endParaRPr lang="en-US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Does total salary significantly predict car price while controlling for other factors?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Findings from Multiple Regression Analysis</a:t>
            </a:r>
            <a:endParaRPr lang="en-US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R-squared</a:t>
            </a: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0.621 (62.1% variability explained).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Significant Predictor:</a:t>
            </a: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Total salary (</a:t>
            </a: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 = 2.22E-05; coefficient = 0.27</a:t>
            </a: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Insignificant Predictors: Profession, marital status, education, loan status.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B8A7F4-74D0-4783-829C-3258952E42F7}"/>
              </a:ext>
            </a:extLst>
          </p:cNvPr>
          <p:cNvSpPr/>
          <p:nvPr/>
        </p:nvSpPr>
        <p:spPr>
          <a:xfrm>
            <a:off x="6174377" y="1532709"/>
            <a:ext cx="5799909" cy="466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12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Accept the alternative hypothesis (Hₐ3).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Total salary strongly predicts car price, with a positive correlation.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Practical Implications</a:t>
            </a:r>
            <a:endParaRPr lang="en-US" sz="12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Financial planning and income levels dominate car affordability considerations.</a:t>
            </a:r>
          </a:p>
          <a:p>
            <a:pPr algn="ctr"/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7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General Discussion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17364-630B-4FEE-AF11-2D744E9E9F83}"/>
              </a:ext>
            </a:extLst>
          </p:cNvPr>
          <p:cNvSpPr txBox="1"/>
          <p:nvPr/>
        </p:nvSpPr>
        <p:spPr>
          <a:xfrm>
            <a:off x="1484812" y="1440774"/>
            <a:ext cx="9222376" cy="4599336"/>
          </a:xfrm>
          <a:custGeom>
            <a:avLst/>
            <a:gdLst>
              <a:gd name="connsiteX0" fmla="*/ 0 w 9222376"/>
              <a:gd name="connsiteY0" fmla="*/ 0 h 4599336"/>
              <a:gd name="connsiteX1" fmla="*/ 9222376 w 9222376"/>
              <a:gd name="connsiteY1" fmla="*/ 0 h 4599336"/>
              <a:gd name="connsiteX2" fmla="*/ 9222376 w 9222376"/>
              <a:gd name="connsiteY2" fmla="*/ 4599336 h 4599336"/>
              <a:gd name="connsiteX3" fmla="*/ 0 w 9222376"/>
              <a:gd name="connsiteY3" fmla="*/ 4599336 h 4599336"/>
              <a:gd name="connsiteX4" fmla="*/ 0 w 9222376"/>
              <a:gd name="connsiteY4" fmla="*/ 0 h 459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2376" h="4599336" extrusionOk="0">
                <a:moveTo>
                  <a:pt x="0" y="0"/>
                </a:moveTo>
                <a:cubicBezTo>
                  <a:pt x="2682181" y="-109404"/>
                  <a:pt x="8115253" y="-69256"/>
                  <a:pt x="9222376" y="0"/>
                </a:cubicBezTo>
                <a:cubicBezTo>
                  <a:pt x="9205681" y="940999"/>
                  <a:pt x="9299805" y="2963006"/>
                  <a:pt x="9222376" y="4599336"/>
                </a:cubicBezTo>
                <a:cubicBezTo>
                  <a:pt x="7978620" y="4650256"/>
                  <a:pt x="1992082" y="4524646"/>
                  <a:pt x="0" y="4599336"/>
                </a:cubicBezTo>
                <a:cubicBezTo>
                  <a:pt x="127317" y="2366144"/>
                  <a:pt x="-72729" y="652136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Key Findings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Demographic factors (profession, marital status) do not significantly influence car price.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Financial capacity (total salary) is the strongest predictor of car price.</a:t>
            </a: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Comparison with Literature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Consistent with Kumar (2021): Income drives car purchase behavior.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Contrasts Sharma et al. (2023): Demographic factors are less critical in the presence of strong financial indicators.</a:t>
            </a: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Implications for Stakeholders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Car manufacturers and financial advisors should focus on financial segmentation and income-based strategies.</a:t>
            </a:r>
          </a:p>
        </p:txBody>
      </p:sp>
    </p:spTree>
    <p:extLst>
      <p:ext uri="{BB962C8B-B14F-4D97-AF65-F5344CB8AC3E}">
        <p14:creationId xmlns:p14="http://schemas.microsoft.com/office/powerpoint/2010/main" val="291912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Implications for Car Manufacturers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053027-0E2A-4F4C-B022-7370C04AD774}"/>
              </a:ext>
            </a:extLst>
          </p:cNvPr>
          <p:cNvSpPr/>
          <p:nvPr/>
        </p:nvSpPr>
        <p:spPr>
          <a:xfrm>
            <a:off x="400595" y="1700348"/>
            <a:ext cx="5007428" cy="34573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Marketing Strategies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Income-based advertising targeting high and middle-income groups.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profession- or marital-status-specific campaigns.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D36A92-E90D-45F8-A4EF-52C4303D2F0C}"/>
              </a:ext>
            </a:extLst>
          </p:cNvPr>
          <p:cNvSpPr/>
          <p:nvPr/>
        </p:nvSpPr>
        <p:spPr>
          <a:xfrm>
            <a:off x="7454537" y="1406205"/>
            <a:ext cx="4258492" cy="287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Product Design</a:t>
            </a:r>
            <a:endParaRPr lang="en-US" b="1" dirty="0"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228600" algn="ctr">
              <a:lnSpc>
                <a:spcPct val="20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functionality and lifestyle needs appealing to all income groups.</a:t>
            </a:r>
          </a:p>
          <a:p>
            <a:pPr algn="ctr"/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B3B01E34-F81D-4659-82A2-41FD683EF756}"/>
              </a:ext>
            </a:extLst>
          </p:cNvPr>
          <p:cNvSpPr/>
          <p:nvPr/>
        </p:nvSpPr>
        <p:spPr>
          <a:xfrm>
            <a:off x="5782491" y="4907279"/>
            <a:ext cx="3988526" cy="144562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Financing Solutions</a:t>
            </a:r>
            <a:endParaRPr lang="en-US" sz="1600" b="1" dirty="0">
              <a:solidFill>
                <a:schemeClr val="tx1"/>
              </a:solidFill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 with financial institutions for flexible car loans and EMI plans.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87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Implications for Financial Advisors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5558C-69B8-4081-8DD8-8E3712831101}"/>
              </a:ext>
            </a:extLst>
          </p:cNvPr>
          <p:cNvSpPr txBox="1"/>
          <p:nvPr/>
        </p:nvSpPr>
        <p:spPr>
          <a:xfrm>
            <a:off x="2647405" y="1370127"/>
            <a:ext cx="7175864" cy="5070875"/>
          </a:xfrm>
          <a:custGeom>
            <a:avLst/>
            <a:gdLst>
              <a:gd name="connsiteX0" fmla="*/ 0 w 7175864"/>
              <a:gd name="connsiteY0" fmla="*/ 0 h 5070875"/>
              <a:gd name="connsiteX1" fmla="*/ 7175864 w 7175864"/>
              <a:gd name="connsiteY1" fmla="*/ 0 h 5070875"/>
              <a:gd name="connsiteX2" fmla="*/ 7175864 w 7175864"/>
              <a:gd name="connsiteY2" fmla="*/ 5070875 h 5070875"/>
              <a:gd name="connsiteX3" fmla="*/ 0 w 7175864"/>
              <a:gd name="connsiteY3" fmla="*/ 5070875 h 5070875"/>
              <a:gd name="connsiteX4" fmla="*/ 0 w 7175864"/>
              <a:gd name="connsiteY4" fmla="*/ 0 h 507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864" h="5070875" fill="none" extrusionOk="0">
                <a:moveTo>
                  <a:pt x="0" y="0"/>
                </a:moveTo>
                <a:cubicBezTo>
                  <a:pt x="1881523" y="-14931"/>
                  <a:pt x="4259316" y="31643"/>
                  <a:pt x="7175864" y="0"/>
                </a:cubicBezTo>
                <a:cubicBezTo>
                  <a:pt x="7282076" y="541579"/>
                  <a:pt x="7065939" y="3858678"/>
                  <a:pt x="7175864" y="5070875"/>
                </a:cubicBezTo>
                <a:cubicBezTo>
                  <a:pt x="4114381" y="5008821"/>
                  <a:pt x="1605599" y="5017172"/>
                  <a:pt x="0" y="5070875"/>
                </a:cubicBezTo>
                <a:cubicBezTo>
                  <a:pt x="-26706" y="3069337"/>
                  <a:pt x="-6715" y="677692"/>
                  <a:pt x="0" y="0"/>
                </a:cubicBezTo>
                <a:close/>
              </a:path>
              <a:path w="7175864" h="5070875" stroke="0" extrusionOk="0">
                <a:moveTo>
                  <a:pt x="0" y="0"/>
                </a:moveTo>
                <a:cubicBezTo>
                  <a:pt x="2136028" y="-5264"/>
                  <a:pt x="4159423" y="84467"/>
                  <a:pt x="7175864" y="0"/>
                </a:cubicBezTo>
                <a:cubicBezTo>
                  <a:pt x="7047691" y="701675"/>
                  <a:pt x="7305014" y="2759121"/>
                  <a:pt x="7175864" y="5070875"/>
                </a:cubicBezTo>
                <a:cubicBezTo>
                  <a:pt x="5997925" y="5177195"/>
                  <a:pt x="1036171" y="5063226"/>
                  <a:pt x="0" y="5070875"/>
                </a:cubicBezTo>
                <a:cubicBezTo>
                  <a:pt x="160128" y="2900951"/>
                  <a:pt x="25049" y="773844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Income Planning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Encourage clients to align car purchases with sustainable budgets.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Highlight the importance of disposable income over demographic considerations.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Loan Management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Educate buyers on balancing personal loans, mortgages, and car financing.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Advisory Framework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Promote long-term financial health to support high-value investments.</a:t>
            </a:r>
          </a:p>
        </p:txBody>
      </p:sp>
    </p:spTree>
    <p:extLst>
      <p:ext uri="{BB962C8B-B14F-4D97-AF65-F5344CB8AC3E}">
        <p14:creationId xmlns:p14="http://schemas.microsoft.com/office/powerpoint/2010/main" val="156251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74779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Recommendations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2645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Manufacturers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Broaden product appeal across demographics.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Enhance partnerships with financial service providers.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Financial Advisors: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 clear budgeting frameworks for car buyers.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Address misconceptions about demographic influence on car prices.</a:t>
            </a:r>
          </a:p>
          <a:p>
            <a:pPr marL="4572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Future Research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Explore regional differences in car purchase behaviors.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Analyze the impact of brand loyalty and perception on car prices.</a:t>
            </a:r>
          </a:p>
        </p:txBody>
      </p:sp>
    </p:spTree>
    <p:extLst>
      <p:ext uri="{BB962C8B-B14F-4D97-AF65-F5344CB8AC3E}">
        <p14:creationId xmlns:p14="http://schemas.microsoft.com/office/powerpoint/2010/main" val="33465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Conclusion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31F4B-37C2-4E96-B714-49B76A87A050}"/>
              </a:ext>
            </a:extLst>
          </p:cNvPr>
          <p:cNvSpPr txBox="1"/>
          <p:nvPr/>
        </p:nvSpPr>
        <p:spPr>
          <a:xfrm>
            <a:off x="2403565" y="1565309"/>
            <a:ext cx="7680960" cy="43514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Summary of Findings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Demographic factors (profession, marital status) are less influential.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Total salary is the dominant factor in predicting car prices.</a:t>
            </a: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Significance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Highlights the need for income-centered approaches in marketing and financial advisory.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Final Remarks</a:t>
            </a:r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This study contributes to understanding Indian consumer behavior in the automotive sector.</a:t>
            </a:r>
          </a:p>
        </p:txBody>
      </p:sp>
    </p:spTree>
    <p:extLst>
      <p:ext uri="{BB962C8B-B14F-4D97-AF65-F5344CB8AC3E}">
        <p14:creationId xmlns:p14="http://schemas.microsoft.com/office/powerpoint/2010/main" val="12652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134558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pic>
        <p:nvPicPr>
          <p:cNvPr id="6" name="pic">
            <a:extLst>
              <a:ext uri="{FF2B5EF4-FFF2-40B4-BE49-F238E27FC236}">
                <a16:creationId xmlns:a16="http://schemas.microsoft.com/office/drawing/2014/main" id="{54B81E39-4CE7-4B7C-8BBD-0FFA3136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600" y="1551200"/>
            <a:ext cx="6703944" cy="3173200"/>
          </a:xfrm>
          <a:prstGeom prst="rect">
            <a:avLst/>
          </a:prstGeom>
        </p:spPr>
      </p:pic>
      <p:pic>
        <p:nvPicPr>
          <p:cNvPr id="7" name="pic">
            <a:extLst>
              <a:ext uri="{FF2B5EF4-FFF2-40B4-BE49-F238E27FC236}">
                <a16:creationId xmlns:a16="http://schemas.microsoft.com/office/drawing/2014/main" id="{4A78F857-9E68-4424-97B8-1519CD24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4269" y="1504400"/>
            <a:ext cx="4130000" cy="3220000"/>
          </a:xfrm>
          <a:prstGeom prst="rect">
            <a:avLst/>
          </a:prstGeom>
        </p:spPr>
      </p:pic>
      <p:pic>
        <p:nvPicPr>
          <p:cNvPr id="9" name="pic">
            <a:extLst>
              <a:ext uri="{FF2B5EF4-FFF2-40B4-BE49-F238E27FC236}">
                <a16:creationId xmlns:a16="http://schemas.microsoft.com/office/drawing/2014/main" id="{B8BF5CA9-F21E-44A6-B0AC-45AF90EF6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4533" y="5133442"/>
            <a:ext cx="4080000" cy="1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1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78816-6562-485E-8AF9-3B9DDB13FFB7}"/>
              </a:ext>
            </a:extLst>
          </p:cNvPr>
          <p:cNvSpPr txBox="1"/>
          <p:nvPr/>
        </p:nvSpPr>
        <p:spPr>
          <a:xfrm>
            <a:off x="714103" y="1776549"/>
            <a:ext cx="11120846" cy="3998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Bhatt, V. and Jigar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Nagvadia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(2021).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-FACTORS INFLUENCING CONSUMER’S ONLINE BUYING BEHAVIOR: AN EMPIRICAL STUDY‖ Doctor of Philosophy in Management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ResearchGate. Available at: https://www.researchgate.net/publication/355396679_-FACTORS_INFLUENCING_CONSUMER [Accessed 21 Nov. 2024].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Bryman, A. (2016).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Social Research Methods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Oxford University Press, pp.1–16. Available at: https://ktpu.kpi.ua/wp-content/uploads/2014/02/social-research-methods-alan-bryman.pdf [Accessed 21 Nov. 2024].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Field, A. (2018).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Discovering Statistics Using IBM SPSS Statistics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Available at: http://repo.darmajaya.ac.id/5678/1/Discovering%20Statistics%20Using%20IBM%20SPSS%20Statistics%20%28%20PDFDrive%20%29.pdf [Accessed 21 Nov. 2024].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Maheshwari, P., Seth, N. and Gupta, A.K. (2016). An Empirical Approach to Consumer Buying Behavior in Indian Automobile Sector.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Industrial and Commercial Training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[online] 48(3), pp.156–162.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://doi.org/10.1108/ict-09-2015-0061.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Saunders, M.N.K., Lewis, P. and Thornhill, A. (2019).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Saunders, Research Methods for Business Students, 8/E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[online] Pearson. Available at: https://www.researchgate.net/publication/240218229_Research_Methods_for_Business_Students [Accessed 21 Nov. 2024].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55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Q&amp;A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A54FF8CF-882C-44ED-8E40-E00C7F2FF1AE}"/>
              </a:ext>
            </a:extLst>
          </p:cNvPr>
          <p:cNvSpPr/>
          <p:nvPr/>
        </p:nvSpPr>
        <p:spPr>
          <a:xfrm>
            <a:off x="2495005" y="2307770"/>
            <a:ext cx="7201989" cy="2420983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i="1" spc="3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 for your attention! Any questions or clarifications?”</a:t>
            </a:r>
            <a:endParaRPr lang="en-GB" sz="2800" b="1" i="1" spc="3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Research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01783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7FDB6-B5EC-4B94-BC73-11F978E62D2B}"/>
              </a:ext>
            </a:extLst>
          </p:cNvPr>
          <p:cNvSpPr/>
          <p:nvPr/>
        </p:nvSpPr>
        <p:spPr>
          <a:xfrm>
            <a:off x="682655" y="1608183"/>
            <a:ext cx="4995333" cy="41994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Primary Objectives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 whether profession influences car purchase prices.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effect of marital status on car prices.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car prices based on total salary and other demographic variables.</a:t>
            </a:r>
          </a:p>
          <a:p>
            <a:pPr algn="ctr"/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927CBD-DCB1-4288-8E47-18E409D4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22936"/>
              </p:ext>
            </p:extLst>
          </p:nvPr>
        </p:nvGraphicFramePr>
        <p:xfrm>
          <a:off x="5808616" y="1933303"/>
          <a:ext cx="6043750" cy="296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1875">
                  <a:extLst>
                    <a:ext uri="{9D8B030D-6E8A-4147-A177-3AD203B41FA5}">
                      <a16:colId xmlns:a16="http://schemas.microsoft.com/office/drawing/2014/main" val="131297151"/>
                    </a:ext>
                  </a:extLst>
                </a:gridCol>
                <a:gridCol w="3021875">
                  <a:extLst>
                    <a:ext uri="{9D8B030D-6E8A-4147-A177-3AD203B41FA5}">
                      <a16:colId xmlns:a16="http://schemas.microsoft.com/office/drawing/2014/main" val="123018333"/>
                    </a:ext>
                  </a:extLst>
                </a:gridCol>
              </a:tblGrid>
              <a:tr h="8452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Objective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Key Variable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3964107"/>
                  </a:ext>
                </a:extLst>
              </a:tr>
              <a:tr h="73853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Influence of profession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Profession (salaried/business)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5425374"/>
                  </a:ext>
                </a:extLst>
              </a:tr>
              <a:tr h="6885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Impact of marital 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Marital status (married/single)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65328247"/>
                  </a:ext>
                </a:extLst>
              </a:tr>
              <a:tr h="6885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Predictive power of total salary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Total salary (continuous variable)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538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ndara" panose="020E0502030303020204" pitchFamily="34" charset="0"/>
              </a:rPr>
              <a:t>Research Questions &amp; Hypotheses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pic>
        <p:nvPicPr>
          <p:cNvPr id="6" name="pic">
            <a:extLst>
              <a:ext uri="{FF2B5EF4-FFF2-40B4-BE49-F238E27FC236}">
                <a16:creationId xmlns:a16="http://schemas.microsoft.com/office/drawing/2014/main" id="{2DA9ADD2-423B-4BD8-9FA4-A2FC6A5A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6000" y="1340565"/>
            <a:ext cx="101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Research Design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551FE1-8EE0-472E-98B0-84432B696B1E}"/>
              </a:ext>
            </a:extLst>
          </p:cNvPr>
          <p:cNvSpPr/>
          <p:nvPr/>
        </p:nvSpPr>
        <p:spPr>
          <a:xfrm>
            <a:off x="627017" y="1815508"/>
            <a:ext cx="5965372" cy="41801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Dataset</a:t>
            </a:r>
            <a:endParaRPr lang="en-US" sz="12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Secondary data with 99 observations, including demographic and financial variables.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Key Variables: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Independent Variables</a:t>
            </a: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Profession, marital status, education, loan status.</a:t>
            </a:r>
          </a:p>
          <a:p>
            <a:pPr marL="1143000" lvl="2" indent="-2286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Dependent Variable</a:t>
            </a: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Car price.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Data Preparation</a:t>
            </a:r>
            <a:endParaRPr lang="en-US" sz="12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Data cleaning ensured no missing values.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Coded variables for analysis: e.g., "1 = Married, 0 = Single."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Statistical Tools</a:t>
            </a:r>
            <a:endParaRPr lang="en-US" sz="12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Blip>
                <a:blip r:embed="rId2"/>
              </a:buBlip>
              <a:tabLst>
                <a:tab pos="914400" algn="l"/>
              </a:tabLst>
            </a:pPr>
            <a:r>
              <a:rPr lang="en-US" sz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Descriptive statistics, one-way ANOVA, independent t-tests, multiple regression.</a:t>
            </a:r>
          </a:p>
          <a:p>
            <a:pPr algn="ctr"/>
            <a:endParaRPr lang="en-GB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A580F3-76E7-4A12-BA52-CBA450675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370125"/>
              </p:ext>
            </p:extLst>
          </p:nvPr>
        </p:nvGraphicFramePr>
        <p:xfrm>
          <a:off x="6775269" y="1420616"/>
          <a:ext cx="5024845" cy="496989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102290">
                  <a:extLst>
                    <a:ext uri="{9D8B030D-6E8A-4147-A177-3AD203B41FA5}">
                      <a16:colId xmlns:a16="http://schemas.microsoft.com/office/drawing/2014/main" val="3275996047"/>
                    </a:ext>
                  </a:extLst>
                </a:gridCol>
                <a:gridCol w="573778">
                  <a:extLst>
                    <a:ext uri="{9D8B030D-6E8A-4147-A177-3AD203B41FA5}">
                      <a16:colId xmlns:a16="http://schemas.microsoft.com/office/drawing/2014/main" val="1014447327"/>
                    </a:ext>
                  </a:extLst>
                </a:gridCol>
                <a:gridCol w="1898683">
                  <a:extLst>
                    <a:ext uri="{9D8B030D-6E8A-4147-A177-3AD203B41FA5}">
                      <a16:colId xmlns:a16="http://schemas.microsoft.com/office/drawing/2014/main" val="2127072196"/>
                    </a:ext>
                  </a:extLst>
                </a:gridCol>
                <a:gridCol w="1450094">
                  <a:extLst>
                    <a:ext uri="{9D8B030D-6E8A-4147-A177-3AD203B41FA5}">
                      <a16:colId xmlns:a16="http://schemas.microsoft.com/office/drawing/2014/main" val="389802146"/>
                    </a:ext>
                  </a:extLst>
                </a:gridCol>
              </a:tblGrid>
              <a:tr h="33440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1032367415"/>
                  </a:ext>
                </a:extLst>
              </a:tr>
              <a:tr h="22015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Buyer's age.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1282721772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Profession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Categorical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Employment type.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Salaried (1), Business (0)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3249698423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Marital Status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Categorical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Marital status.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Married (1), Single (0)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1294628572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Categorical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Education level.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Postgraduate (1), Graduate (0)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40668938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Number of Dependents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Number of family dependents.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1897825590"/>
                  </a:ext>
                </a:extLst>
              </a:tr>
              <a:tr h="1926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Personal Loan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Binary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Possession of a personal loan.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Yes (1), No (0)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3699536947"/>
                  </a:ext>
                </a:extLst>
              </a:tr>
              <a:tr h="1926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House Loan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Binary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Possession of a house loan.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Yes (1), No (0)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18624223"/>
                  </a:ext>
                </a:extLst>
              </a:tr>
              <a:tr h="19262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Wife Working Status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Binary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Whether a spouse is employed.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Yes (1), No (0)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245547105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Salary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Buyer's income.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160633897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Wife Salary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Spouse's income.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633910094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Total Salary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The combined income of the buyer and spouse.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573669973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Car Make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Categorical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Coded for statistical clarity.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2095010539"/>
                  </a:ext>
                </a:extLst>
              </a:tr>
              <a:tr h="41656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Car Price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Primary dependent variable (car price).</a:t>
                      </a:r>
                      <a:endParaRPr lang="en-US" sz="90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</a:endParaRPr>
                    </a:p>
                  </a:txBody>
                  <a:tcPr marL="40450" marR="40450" marT="0" marB="0" anchor="b"/>
                </a:tc>
                <a:extLst>
                  <a:ext uri="{0D108BD9-81ED-4DB2-BD59-A6C34878D82A}">
                    <a16:rowId xmlns:a16="http://schemas.microsoft.com/office/drawing/2014/main" val="106655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2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>
                <a:latin typeface="Candara" panose="020E0502030303020204" pitchFamily="34" charset="0"/>
              </a:rPr>
              <a:t>Ethical Considerations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032FF-D7A2-4DFD-BE1D-3FC536B4C292}"/>
              </a:ext>
            </a:extLst>
          </p:cNvPr>
          <p:cNvSpPr txBox="1"/>
          <p:nvPr/>
        </p:nvSpPr>
        <p:spPr>
          <a:xfrm>
            <a:off x="348343" y="1432035"/>
            <a:ext cx="6096000" cy="2793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Ethical Guidelines</a:t>
            </a:r>
            <a:endParaRPr lang="en-US" sz="16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Anonymity of data (no personal identifiers).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field data collection; used mentor-provided secondary data.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Transparency and integrity in data handling and reporting.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28F4E-BDB5-4EA7-9F19-3C076F28E034}"/>
              </a:ext>
            </a:extLst>
          </p:cNvPr>
          <p:cNvSpPr/>
          <p:nvPr/>
        </p:nvSpPr>
        <p:spPr>
          <a:xfrm>
            <a:off x="7437120" y="1637211"/>
            <a:ext cx="3936274" cy="30371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Considerations</a:t>
            </a:r>
            <a:endParaRPr lang="en-US" sz="1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direct participant interaction.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Ethical concerns regarding informed consent were minimal.</a:t>
            </a:r>
          </a:p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3E4E81-C406-4332-9CDB-0230FA4D3E52}"/>
              </a:ext>
            </a:extLst>
          </p:cNvPr>
          <p:cNvSpPr/>
          <p:nvPr/>
        </p:nvSpPr>
        <p:spPr>
          <a:xfrm>
            <a:off x="2481945" y="4674379"/>
            <a:ext cx="2699656" cy="64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Anonymity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5353-033E-4D6E-A0EF-324CE241D67C}"/>
              </a:ext>
            </a:extLst>
          </p:cNvPr>
          <p:cNvSpPr/>
          <p:nvPr/>
        </p:nvSpPr>
        <p:spPr>
          <a:xfrm>
            <a:off x="6191794" y="5701883"/>
            <a:ext cx="2490651" cy="51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Integrity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AF33ED-0C29-4500-B76C-B24B2AA570E1}"/>
              </a:ext>
            </a:extLst>
          </p:cNvPr>
          <p:cNvSpPr/>
          <p:nvPr/>
        </p:nvSpPr>
        <p:spPr>
          <a:xfrm>
            <a:off x="2481944" y="5651863"/>
            <a:ext cx="2490651" cy="56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Accurate Reporting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4C51E-9C2E-4FC1-80B6-C1DE9FE97050}"/>
              </a:ext>
            </a:extLst>
          </p:cNvPr>
          <p:cNvSpPr/>
          <p:nvPr/>
        </p:nvSpPr>
        <p:spPr>
          <a:xfrm>
            <a:off x="6096000" y="4902926"/>
            <a:ext cx="2490651" cy="51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Bias </a:t>
            </a:r>
            <a:r>
              <a:rPr lang="en-US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56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Descriptive Statistics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124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 Continuous Variables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Age: Mean = 36 years; Range = 26–51 years.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 Price: Mean = ₹1,194,040; Range = ₹110,000–₹3,000,000.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 Salary: Mean = ₹2,270,707; Range = ₹200,000–₹5,200,000.</a:t>
            </a:r>
          </a:p>
          <a:p>
            <a:pPr marL="228600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 Categorical Variables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Profession: 64 salaried, 35 business.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Marital Status: 84 married, 15 single.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Education: 43 graduates, 56 postgraduates.</a:t>
            </a:r>
          </a:p>
          <a:p>
            <a:pPr lvl="1">
              <a:lnSpc>
                <a:spcPct val="20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20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lnSpc>
                <a:spcPct val="20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42CC5-1592-4012-8329-373C9E15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52" y="3400796"/>
            <a:ext cx="6171345" cy="2947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54B9D-141D-4900-89F6-219585EC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3" y="1326853"/>
            <a:ext cx="4871357" cy="19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One-Way ANOVA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B45EE-2923-4636-BB84-565CA3C5D65C}"/>
              </a:ext>
            </a:extLst>
          </p:cNvPr>
          <p:cNvSpPr txBox="1"/>
          <p:nvPr/>
        </p:nvSpPr>
        <p:spPr>
          <a:xfrm>
            <a:off x="217714" y="1227909"/>
            <a:ext cx="6096000" cy="490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(RQ1)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Does the type of profession (salaried vs. business) significantly influence car price?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Method</a:t>
            </a:r>
            <a:endParaRPr lang="en-US" sz="1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Compared mean car prices between salaried and business professionals using ANOVA.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Results</a:t>
            </a:r>
            <a:endParaRPr lang="en-US" sz="1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F-value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1.54; </a:t>
            </a: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p-value</a:t>
            </a: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0.219.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No significant difference between groups (p &gt; 0.05).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1400" dirty="0"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Reject the alternative hypothesis.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400" dirty="0"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Profession does not significantly influence car purchase price.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B3DBC-52C3-4A20-8809-12CC6EB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4" y="2230483"/>
            <a:ext cx="50825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BE519-C74E-4B44-A290-13838E62037C}"/>
              </a:ext>
            </a:extLst>
          </p:cNvPr>
          <p:cNvSpPr/>
          <p:nvPr/>
        </p:nvSpPr>
        <p:spPr>
          <a:xfrm>
            <a:off x="217714" y="226423"/>
            <a:ext cx="11765280" cy="827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Independent Samples T-Test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482B8-6744-47F5-9F65-ED094CDFE1F7}"/>
              </a:ext>
            </a:extLst>
          </p:cNvPr>
          <p:cNvSpPr txBox="1"/>
          <p:nvPr/>
        </p:nvSpPr>
        <p:spPr>
          <a:xfrm>
            <a:off x="217714" y="1227909"/>
            <a:ext cx="11765280" cy="5355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  <a:p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1F04E4-5803-475E-8AF0-B7D04659950C}"/>
              </a:ext>
            </a:extLst>
          </p:cNvPr>
          <p:cNvSpPr/>
          <p:nvPr/>
        </p:nvSpPr>
        <p:spPr>
          <a:xfrm>
            <a:off x="357051" y="1436914"/>
            <a:ext cx="5016138" cy="50074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Research Question (RQ2)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difference in car prices based on marital status (married vs. single)?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Method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Compared car prices using a two-sample t-test.</a:t>
            </a:r>
          </a:p>
          <a:p>
            <a:pPr marL="457200"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Results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t-statistic</a:t>
            </a: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1.49; </a:t>
            </a: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p-value</a:t>
            </a: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0.139.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significant difference between groups (p &gt; 0.05).</a:t>
            </a:r>
          </a:p>
          <a:p>
            <a:pPr marL="457200">
              <a:spcAft>
                <a:spcPts val="8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Interpretation</a:t>
            </a:r>
            <a:endParaRPr lang="en-US" sz="1600" dirty="0">
              <a:solidFill>
                <a:schemeClr val="tx1"/>
              </a:solidFill>
              <a:effectLst/>
              <a:latin typeface="Candara" panose="020E050203030302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 does not significantly influence car purchase price.</a:t>
            </a:r>
          </a:p>
          <a:p>
            <a:pPr algn="ctr"/>
            <a:endParaRPr lang="en-GB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57A92-55C8-4861-B5DA-AE1651CC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42" y="2116182"/>
            <a:ext cx="6240307" cy="3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1949</Words>
  <Application>Microsoft Office PowerPoint</Application>
  <PresentationFormat>Widescreen</PresentationFormat>
  <Paragraphs>741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Candara</vt:lpstr>
      <vt:lpstr>Courier New</vt:lpstr>
      <vt:lpstr>Segoe UI Emoji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Onduto</dc:creator>
  <cp:lastModifiedBy>Dominic Onduto</cp:lastModifiedBy>
  <cp:revision>8</cp:revision>
  <dcterms:created xsi:type="dcterms:W3CDTF">2024-11-21T05:46:22Z</dcterms:created>
  <dcterms:modified xsi:type="dcterms:W3CDTF">2024-11-21T07:20:33Z</dcterms:modified>
</cp:coreProperties>
</file>