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9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2" r:id="rId19"/>
    <p:sldId id="274" r:id="rId20"/>
    <p:sldId id="275" r:id="rId21"/>
    <p:sldId id="283" r:id="rId22"/>
    <p:sldId id="284" r:id="rId23"/>
    <p:sldId id="276" r:id="rId24"/>
    <p:sldId id="277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8EFF"/>
    <a:srgbClr val="799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6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11/21/2024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11/21/2024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11/21/2024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11/21/2024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09006" y="2292094"/>
            <a:ext cx="6629944" cy="2219691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i="1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Effect Of Workout Type And BMI On Calories Burned And Resting Heart Rate Among Gym Member</a:t>
            </a:r>
            <a:endParaRPr lang="en-US" sz="2800" b="1" cap="none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A9377-F098-4E2F-9B06-51B3611A24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57555" y="1310656"/>
            <a:ext cx="5634446" cy="4208604"/>
          </a:xfrm>
        </p:spPr>
      </p:sp>
      <p:pic>
        <p:nvPicPr>
          <p:cNvPr id="8" name="Picture 7" descr="Gym Background&quot; Images – Browse 5,051 Stock Photos, Vectors, and Video |  Adobe Stock">
            <a:extLst>
              <a:ext uri="{FF2B5EF4-FFF2-40B4-BE49-F238E27FC236}">
                <a16:creationId xmlns:a16="http://schemas.microsoft.com/office/drawing/2014/main" id="{786055AB-04E7-42F4-9BEA-AF5527A15F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555" y="1310656"/>
            <a:ext cx="5634446" cy="4208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5544A-B4B2-4080-9A58-4228318F7325}"/>
              </a:ext>
            </a:extLst>
          </p:cNvPr>
          <p:cNvSpPr txBox="1"/>
          <p:nvPr/>
        </p:nvSpPr>
        <p:spPr>
          <a:xfrm>
            <a:off x="862150" y="1576570"/>
            <a:ext cx="4598125" cy="36858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Candara" panose="020E0502030303020204" pitchFamily="34" charset="0"/>
                <a:ea typeface="Segoe UI Emoji" panose="020B0502040204020203" pitchFamily="34" charset="0"/>
              </a:rPr>
              <a:t>Key Measures</a:t>
            </a:r>
            <a:r>
              <a:rPr lang="en-US" sz="1600" dirty="0">
                <a:effectLst/>
                <a:latin typeface="Candara" panose="020E0502030303020204" pitchFamily="34" charset="0"/>
                <a:ea typeface="Segoe UI Emoji" panose="020B0502040204020203" pitchFamily="34" charset="0"/>
              </a:rPr>
              <a:t> (presented with ranges and means)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Candara" panose="020E0502030303020204" pitchFamily="34" charset="0"/>
                <a:ea typeface="Segoe UI Emoji" panose="020B0502040204020203" pitchFamily="34" charset="0"/>
                <a:cs typeface="Times New Roman" panose="02020603050405020304" pitchFamily="18" charset="0"/>
              </a:rPr>
              <a:t>BMI: Mean = 24.91 (Normal category); Range = 12.32 to 49.84.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Candara" panose="020E0502030303020204" pitchFamily="34" charset="0"/>
                <a:ea typeface="Segoe UI Emoji" panose="020B0502040204020203" pitchFamily="34" charset="0"/>
                <a:cs typeface="Times New Roman" panose="02020603050405020304" pitchFamily="18" charset="0"/>
              </a:rPr>
              <a:t>Resting BPM: Mean = 62.22 BPM; Normal range.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Candara" panose="020E0502030303020204" pitchFamily="34" charset="0"/>
                <a:ea typeface="Segoe UI Emoji" panose="020B0502040204020203" pitchFamily="34" charset="0"/>
                <a:cs typeface="Times New Roman" panose="02020603050405020304" pitchFamily="18" charset="0"/>
              </a:rPr>
              <a:t>Calories Burned: Mean = 905.42; High variation due to differences in duration and intensity.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047677-F9C7-4214-8FCA-0CEE8419A964}"/>
              </a:ext>
            </a:extLst>
          </p:cNvPr>
          <p:cNvSpPr/>
          <p:nvPr/>
        </p:nvSpPr>
        <p:spPr>
          <a:xfrm>
            <a:off x="5974080" y="2420636"/>
            <a:ext cx="5268686" cy="354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>
              <a:spcAft>
                <a:spcPts val="800"/>
              </a:spcAft>
            </a:pPr>
            <a:r>
              <a:rPr lang="en-US" sz="1200" dirty="0"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Interpretation of Descriptive Statistics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Segoe UI Emoji" panose="020B0502040204020203" pitchFamily="34" charset="0"/>
                <a:ea typeface="Segoe UI Emoji" panose="020B0502040204020203" pitchFamily="34" charset="0"/>
                <a:cs typeface="Times New Roman" panose="02020603050405020304" pitchFamily="18" charset="0"/>
              </a:rPr>
              <a:t>BMI indicates diverse body compositions among participants.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Segoe UI Emoji" panose="020B0502040204020203" pitchFamily="34" charset="0"/>
                <a:ea typeface="Segoe UI Emoji" panose="020B0502040204020203" pitchFamily="34" charset="0"/>
                <a:cs typeface="Times New Roman" panose="02020603050405020304" pitchFamily="18" charset="0"/>
              </a:rPr>
              <a:t>Stable resting BPM values suggest no significant outliers.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Segoe UI Emoji" panose="020B0502040204020203" pitchFamily="34" charset="0"/>
                <a:ea typeface="Segoe UI Emoji" panose="020B0502040204020203" pitchFamily="34" charset="0"/>
                <a:cs typeface="Times New Roman" panose="02020603050405020304" pitchFamily="18" charset="0"/>
              </a:rPr>
              <a:t>Calories burned show wide dispersion, likely due to differing exercise intensities.</a:t>
            </a:r>
          </a:p>
          <a:p>
            <a:pPr algn="ctr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2603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ANOVA Results (Calories Burned)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DEF2C-AA8E-47BF-8791-591769203CB0}"/>
              </a:ext>
            </a:extLst>
          </p:cNvPr>
          <p:cNvSpPr txBox="1"/>
          <p:nvPr/>
        </p:nvSpPr>
        <p:spPr>
          <a:xfrm>
            <a:off x="478974" y="1435636"/>
            <a:ext cx="5956660" cy="265713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marL="228600">
              <a:spcAft>
                <a:spcPts val="800"/>
              </a:spcAft>
            </a:pPr>
            <a:r>
              <a:rPr lang="en-US" sz="12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  <a:endParaRPr lang="en-US" sz="12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Comparison across workout types (Yoga, Cardio, HIIT, Strength).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Result: No significant difference (F = 0.949, p = 0.416).</a:t>
            </a:r>
          </a:p>
          <a:p>
            <a:pPr marL="228600">
              <a:spcAft>
                <a:spcPts val="800"/>
              </a:spcAft>
            </a:pPr>
            <a:r>
              <a:rPr lang="en-US" sz="12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Interpretation</a:t>
            </a:r>
            <a:endParaRPr lang="en-US" sz="12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Calories burned are not influenced by workout type.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Factors such as workout intensity and duration play a more significant role.</a:t>
            </a:r>
          </a:p>
          <a:p>
            <a:pPr marL="228600">
              <a:spcAft>
                <a:spcPts val="800"/>
              </a:spcAft>
            </a:pPr>
            <a:r>
              <a:rPr lang="en-US" sz="12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Practical Implication</a:t>
            </a:r>
            <a:endParaRPr lang="en-US" sz="12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Trainers should focus on customizing exercise plans for intensity and duration over type.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0BC911-9303-4A7A-82A0-43448D96D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259" y="2979420"/>
            <a:ext cx="522732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8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ANOVA Results (Resting BPM)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3EF77-687F-47FC-A799-8C4AEAE5F955}"/>
              </a:ext>
            </a:extLst>
          </p:cNvPr>
          <p:cNvSpPr txBox="1"/>
          <p:nvPr/>
        </p:nvSpPr>
        <p:spPr>
          <a:xfrm>
            <a:off x="304801" y="2019941"/>
            <a:ext cx="5791199" cy="39714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28600">
              <a:lnSpc>
                <a:spcPct val="200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  <a:endParaRPr lang="en-US" sz="12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Examined impact of workout type on resting BPM.</a:t>
            </a: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Result: No significant difference (F = 0.754, p = 0.520).</a:t>
            </a:r>
          </a:p>
          <a:p>
            <a:pPr marL="228600">
              <a:lnSpc>
                <a:spcPct val="200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Interpretation</a:t>
            </a:r>
            <a:endParaRPr lang="en-US" sz="12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Resting BPM is more influenced by long-term cardiovascular fitness or genetics than workout type.</a:t>
            </a:r>
          </a:p>
          <a:p>
            <a:pPr marL="228600">
              <a:lnSpc>
                <a:spcPct val="200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Practical Implication</a:t>
            </a:r>
            <a:endParaRPr lang="en-US" sz="12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Encourage consistent exercise regardless of type for cardiovascular benefits.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87BEF-D5E6-4673-BC8E-C53A02AAF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155" y="2274027"/>
            <a:ext cx="5181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Results (BMI and Calories Burned)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81274-3439-4E7F-BB72-528B6AEC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623" y="3233747"/>
            <a:ext cx="4319452" cy="934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4F54BD-AFF5-44A6-88F2-6D44C14A17AA}"/>
              </a:ext>
            </a:extLst>
          </p:cNvPr>
          <p:cNvSpPr txBox="1"/>
          <p:nvPr/>
        </p:nvSpPr>
        <p:spPr>
          <a:xfrm>
            <a:off x="1018903" y="2013017"/>
            <a:ext cx="6096000" cy="4340804"/>
          </a:xfrm>
          <a:custGeom>
            <a:avLst/>
            <a:gdLst>
              <a:gd name="connsiteX0" fmla="*/ 0 w 6096000"/>
              <a:gd name="connsiteY0" fmla="*/ 0 h 4340804"/>
              <a:gd name="connsiteX1" fmla="*/ 6096000 w 6096000"/>
              <a:gd name="connsiteY1" fmla="*/ 0 h 4340804"/>
              <a:gd name="connsiteX2" fmla="*/ 6096000 w 6096000"/>
              <a:gd name="connsiteY2" fmla="*/ 4340804 h 4340804"/>
              <a:gd name="connsiteX3" fmla="*/ 0 w 6096000"/>
              <a:gd name="connsiteY3" fmla="*/ 4340804 h 4340804"/>
              <a:gd name="connsiteX4" fmla="*/ 0 w 6096000"/>
              <a:gd name="connsiteY4" fmla="*/ 0 h 434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4340804" extrusionOk="0">
                <a:moveTo>
                  <a:pt x="0" y="0"/>
                </a:moveTo>
                <a:cubicBezTo>
                  <a:pt x="2515781" y="-5264"/>
                  <a:pt x="3870488" y="84467"/>
                  <a:pt x="6096000" y="0"/>
                </a:cubicBezTo>
                <a:cubicBezTo>
                  <a:pt x="5967827" y="490996"/>
                  <a:pt x="6225150" y="3179707"/>
                  <a:pt x="6096000" y="4340804"/>
                </a:cubicBezTo>
                <a:cubicBezTo>
                  <a:pt x="3298265" y="4447124"/>
                  <a:pt x="2586164" y="4333155"/>
                  <a:pt x="0" y="4340804"/>
                </a:cubicBezTo>
                <a:cubicBezTo>
                  <a:pt x="160128" y="2712050"/>
                  <a:pt x="25049" y="942842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228600">
              <a:lnSpc>
                <a:spcPct val="200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  <a:endParaRPr lang="en-US" sz="1200" dirty="0">
              <a:solidFill>
                <a:schemeClr val="tx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3"/>
              </a:buBlip>
              <a:tabLst>
                <a:tab pos="914400" algn="l"/>
              </a:tabLst>
            </a:pPr>
            <a:r>
              <a:rPr lang="en-US" sz="120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Pearson correlation coefficient: r = 0.059 (weak, positive).</a:t>
            </a:r>
          </a:p>
          <a:p>
            <a:pPr marL="228600">
              <a:lnSpc>
                <a:spcPct val="200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Interpretation</a:t>
            </a:r>
            <a:endParaRPr lang="en-US" sz="1200" dirty="0">
              <a:solidFill>
                <a:schemeClr val="tx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3"/>
              </a:buBlip>
              <a:tabLst>
                <a:tab pos="914400" algn="l"/>
              </a:tabLst>
            </a:pPr>
            <a:r>
              <a:rPr lang="en-US" sz="120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Minimal relationship; BMI alone is a poor predictor of calories burned.</a:t>
            </a: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3"/>
              </a:buBlip>
              <a:tabLst>
                <a:tab pos="914400" algn="l"/>
              </a:tabLst>
            </a:pPr>
            <a:r>
              <a:rPr lang="en-US" sz="120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Higher BMI may slightly increase energy expenditure due to weight.</a:t>
            </a:r>
          </a:p>
          <a:p>
            <a:pPr marL="228600">
              <a:lnSpc>
                <a:spcPct val="200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Practical Implication</a:t>
            </a:r>
            <a:endParaRPr lang="en-US" sz="1200" dirty="0">
              <a:solidFill>
                <a:schemeClr val="tx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3"/>
              </a:buBlip>
              <a:tabLst>
                <a:tab pos="914400" algn="l"/>
              </a:tabLst>
            </a:pPr>
            <a:r>
              <a:rPr lang="en-US" sz="120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Focus on personalized workout plans emphasizing other factors (e.g., intensity).</a:t>
            </a:r>
          </a:p>
        </p:txBody>
      </p:sp>
    </p:spTree>
    <p:extLst>
      <p:ext uri="{BB962C8B-B14F-4D97-AF65-F5344CB8AC3E}">
        <p14:creationId xmlns:p14="http://schemas.microsoft.com/office/powerpoint/2010/main" val="413862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 Analysis (BMI and Resting BPM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3182FF1-9477-4C74-AEB3-F08AB2BD2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725810"/>
              </p:ext>
            </p:extLst>
          </p:nvPr>
        </p:nvGraphicFramePr>
        <p:xfrm>
          <a:off x="3458817" y="1638798"/>
          <a:ext cx="8497955" cy="4454200"/>
        </p:xfrm>
        <a:graphic>
          <a:graphicData uri="http://schemas.openxmlformats.org/drawingml/2006/table">
            <a:tbl>
              <a:tblPr/>
              <a:tblGrid>
                <a:gridCol w="1820990">
                  <a:extLst>
                    <a:ext uri="{9D8B030D-6E8A-4147-A177-3AD203B41FA5}">
                      <a16:colId xmlns:a16="http://schemas.microsoft.com/office/drawing/2014/main" val="2609190155"/>
                    </a:ext>
                  </a:extLst>
                </a:gridCol>
                <a:gridCol w="809329">
                  <a:extLst>
                    <a:ext uri="{9D8B030D-6E8A-4147-A177-3AD203B41FA5}">
                      <a16:colId xmlns:a16="http://schemas.microsoft.com/office/drawing/2014/main" val="4200534318"/>
                    </a:ext>
                  </a:extLst>
                </a:gridCol>
                <a:gridCol w="868838">
                  <a:extLst>
                    <a:ext uri="{9D8B030D-6E8A-4147-A177-3AD203B41FA5}">
                      <a16:colId xmlns:a16="http://schemas.microsoft.com/office/drawing/2014/main" val="3901819359"/>
                    </a:ext>
                  </a:extLst>
                </a:gridCol>
                <a:gridCol w="809329">
                  <a:extLst>
                    <a:ext uri="{9D8B030D-6E8A-4147-A177-3AD203B41FA5}">
                      <a16:colId xmlns:a16="http://schemas.microsoft.com/office/drawing/2014/main" val="1648848496"/>
                    </a:ext>
                  </a:extLst>
                </a:gridCol>
                <a:gridCol w="773624">
                  <a:extLst>
                    <a:ext uri="{9D8B030D-6E8A-4147-A177-3AD203B41FA5}">
                      <a16:colId xmlns:a16="http://schemas.microsoft.com/office/drawing/2014/main" val="2771208053"/>
                    </a:ext>
                  </a:extLst>
                </a:gridCol>
                <a:gridCol w="809329">
                  <a:extLst>
                    <a:ext uri="{9D8B030D-6E8A-4147-A177-3AD203B41FA5}">
                      <a16:colId xmlns:a16="http://schemas.microsoft.com/office/drawing/2014/main" val="3324913210"/>
                    </a:ext>
                  </a:extLst>
                </a:gridCol>
                <a:gridCol w="809329">
                  <a:extLst>
                    <a:ext uri="{9D8B030D-6E8A-4147-A177-3AD203B41FA5}">
                      <a16:colId xmlns:a16="http://schemas.microsoft.com/office/drawing/2014/main" val="2910507770"/>
                    </a:ext>
                  </a:extLst>
                </a:gridCol>
                <a:gridCol w="809329">
                  <a:extLst>
                    <a:ext uri="{9D8B030D-6E8A-4147-A177-3AD203B41FA5}">
                      <a16:colId xmlns:a16="http://schemas.microsoft.com/office/drawing/2014/main" val="4275516804"/>
                    </a:ext>
                  </a:extLst>
                </a:gridCol>
                <a:gridCol w="987858">
                  <a:extLst>
                    <a:ext uri="{9D8B030D-6E8A-4147-A177-3AD203B41FA5}">
                      <a16:colId xmlns:a16="http://schemas.microsoft.com/office/drawing/2014/main" val="964709783"/>
                    </a:ext>
                  </a:extLst>
                </a:gridCol>
              </a:tblGrid>
              <a:tr h="203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0.095476706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58770"/>
                  </a:ext>
                </a:extLst>
              </a:tr>
              <a:tr h="203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Square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0.009115801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239464"/>
                  </a:ext>
                </a:extLst>
              </a:tr>
              <a:tr h="203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Adjusted R Square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0.00192804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219760"/>
                  </a:ext>
                </a:extLst>
              </a:tr>
              <a:tr h="203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7.319993067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550690"/>
                  </a:ext>
                </a:extLst>
              </a:tr>
              <a:tr h="211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694774"/>
                  </a:ext>
                </a:extLst>
              </a:tr>
              <a:tr h="203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196828"/>
                  </a:ext>
                </a:extLst>
              </a:tr>
              <a:tr h="211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185885"/>
                  </a:ext>
                </a:extLst>
              </a:tr>
              <a:tr h="2034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Significance 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90447"/>
                  </a:ext>
                </a:extLst>
              </a:tr>
              <a:tr h="203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475.6862607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67.9551801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1.268239363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0.262868329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20385"/>
                  </a:ext>
                </a:extLst>
              </a:tr>
              <a:tr h="203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51706.91806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53.5822985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946614"/>
                  </a:ext>
                </a:extLst>
              </a:tr>
              <a:tr h="211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52182.60432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677963"/>
                  </a:ext>
                </a:extLst>
              </a:tr>
              <a:tr h="211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47653"/>
                  </a:ext>
                </a:extLst>
              </a:tr>
              <a:tr h="2034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Stat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95%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95%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95.0%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95.0%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364748"/>
                  </a:ext>
                </a:extLst>
              </a:tr>
              <a:tr h="203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65.87465082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3.200653457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20.5816255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2.55156E-78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59.5936074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72.15569423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59.5936074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72.15569423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10269"/>
                  </a:ext>
                </a:extLst>
              </a:tr>
              <a:tr h="203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Session_Duration (hours)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-4.790461303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1.863332969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-2.570909968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0.010292049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-8.447113119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-1.133809486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-8.447113119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-1.133809486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602570"/>
                  </a:ext>
                </a:extLst>
              </a:tr>
              <a:tr h="203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Calories_Burned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0.005179591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0.002149848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2.409281822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0.016170356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0.000960674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0.009398508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0.000960674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0.009398508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948285"/>
                  </a:ext>
                </a:extLst>
              </a:tr>
              <a:tr h="203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Fat_Percentage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-0.032154912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0.059989727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-0.53600698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0.592077248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-0.149880272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0.085570447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-0.149880272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0.085570447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103243"/>
                  </a:ext>
                </a:extLst>
              </a:tr>
              <a:tr h="203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Water_Intake (liters)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-0.145837129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0.500476425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-0.2913966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0.770810637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-1.127984743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0.836310486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-1.127984743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0.836310486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60112"/>
                  </a:ext>
                </a:extLst>
              </a:tr>
              <a:tr h="203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Workout_Frequency (days/week)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-0.215989987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0.470569008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-0.458997475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0.646339345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-1.139446528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0.707466555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-1.139446528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0.707466555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13840"/>
                  </a:ext>
                </a:extLst>
              </a:tr>
              <a:tr h="203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Experience_Level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0.479784129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0.727633762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0.659375849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0.509811765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-0.948142796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1.907711054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-0.948142796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1.907711054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145060"/>
                  </a:ext>
                </a:extLst>
              </a:tr>
              <a:tr h="211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BMI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-0.051669962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0.036400387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-1.419489356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0.156079335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-0.123103004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0.01976308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-0.123103004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0.01976308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608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0737D44-3328-4893-AA53-02673091E272}"/>
              </a:ext>
            </a:extLst>
          </p:cNvPr>
          <p:cNvSpPr txBox="1"/>
          <p:nvPr/>
        </p:nvSpPr>
        <p:spPr>
          <a:xfrm>
            <a:off x="288235" y="1888435"/>
            <a:ext cx="2534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100" dirty="0">
              <a:latin typeface="Candara" panose="020E05020303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08EE5-65E0-467A-B404-6D4203D15B50}"/>
              </a:ext>
            </a:extLst>
          </p:cNvPr>
          <p:cNvSpPr/>
          <p:nvPr/>
        </p:nvSpPr>
        <p:spPr>
          <a:xfrm>
            <a:off x="235226" y="1638798"/>
            <a:ext cx="3034747" cy="5020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800"/>
              </a:spcAft>
            </a:pPr>
            <a:r>
              <a:rPr lang="en-US" sz="14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The overall model was not significant: R² = 0.0091, F = 1.268, p = 0.263, suggesting that independent variables in concert cannot explain a statistically significant portion of variance in resting BPM.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US" sz="1400" dirty="0">
                <a:latin typeface="Candara" panose="020E0502030303020204" pitchFamily="34" charset="0"/>
                <a:ea typeface="Calibri" panose="020F0502020204030204" pitchFamily="34" charset="0"/>
              </a:rPr>
              <a:t>longer workout sessions are associated with reduced resting heart rates.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US" sz="14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the higher the caloric burn the higher the resting BPM, though marginally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US" sz="14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The BMI, fat percentage, water intake, number of workouts, and experience didn't have a significant effect since their p values were &gt; 0.05</a:t>
            </a:r>
          </a:p>
          <a:p>
            <a:pPr algn="ctr"/>
            <a:endParaRPr lang="en-GB" sz="1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83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57" y="76200"/>
            <a:ext cx="10257181" cy="1096962"/>
          </a:xfrm>
        </p:spPr>
        <p:txBody>
          <a:bodyPr/>
          <a:lstStyle/>
          <a:p>
            <a:r>
              <a:rPr lang="en-US" dirty="0"/>
              <a:t>Independent Samples T-Test (Burned calories on Gender)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DBDB40-C031-48C9-9065-56385A514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227017"/>
              </p:ext>
            </p:extLst>
          </p:nvPr>
        </p:nvGraphicFramePr>
        <p:xfrm>
          <a:off x="5377070" y="1972254"/>
          <a:ext cx="5941391" cy="3901774"/>
        </p:xfrm>
        <a:graphic>
          <a:graphicData uri="http://schemas.openxmlformats.org/drawingml/2006/table">
            <a:tbl>
              <a:tblPr/>
              <a:tblGrid>
                <a:gridCol w="1992170">
                  <a:extLst>
                    <a:ext uri="{9D8B030D-6E8A-4147-A177-3AD203B41FA5}">
                      <a16:colId xmlns:a16="http://schemas.microsoft.com/office/drawing/2014/main" val="1305612936"/>
                    </a:ext>
                  </a:extLst>
                </a:gridCol>
                <a:gridCol w="1570749">
                  <a:extLst>
                    <a:ext uri="{9D8B030D-6E8A-4147-A177-3AD203B41FA5}">
                      <a16:colId xmlns:a16="http://schemas.microsoft.com/office/drawing/2014/main" val="2353953541"/>
                    </a:ext>
                  </a:extLst>
                </a:gridCol>
                <a:gridCol w="2378472">
                  <a:extLst>
                    <a:ext uri="{9D8B030D-6E8A-4147-A177-3AD203B41FA5}">
                      <a16:colId xmlns:a16="http://schemas.microsoft.com/office/drawing/2014/main" val="4157654960"/>
                    </a:ext>
                  </a:extLst>
                </a:gridCol>
              </a:tblGrid>
              <a:tr h="2770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t-Test: Two-Sample Assuming Equal Variances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3321"/>
                  </a:ext>
                </a:extLst>
              </a:tr>
              <a:tr h="288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687257"/>
                  </a:ext>
                </a:extLst>
              </a:tr>
              <a:tr h="2770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Female_Burned_calories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Male_burned_calories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211975"/>
                  </a:ext>
                </a:extLst>
              </a:tr>
              <a:tr h="277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862.2489177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944.4559687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9837"/>
                  </a:ext>
                </a:extLst>
              </a:tr>
              <a:tr h="277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62307.60602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82134.39365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599674"/>
                  </a:ext>
                </a:extLst>
              </a:tr>
              <a:tr h="277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32700"/>
                  </a:ext>
                </a:extLst>
              </a:tr>
              <a:tr h="277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Pooled Variance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72721.26378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472365"/>
                  </a:ext>
                </a:extLst>
              </a:tr>
              <a:tr h="277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Hypothesized Mean Difference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632467"/>
                  </a:ext>
                </a:extLst>
              </a:tr>
              <a:tr h="277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931122"/>
                  </a:ext>
                </a:extLst>
              </a:tr>
              <a:tr h="277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Stat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-4.748466492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616304"/>
                  </a:ext>
                </a:extLst>
              </a:tr>
              <a:tr h="277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P(T&lt;=t) one-tail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1.17906E-06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612845"/>
                  </a:ext>
                </a:extLst>
              </a:tr>
              <a:tr h="277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Critical one-tail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1.646424413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176211"/>
                  </a:ext>
                </a:extLst>
              </a:tr>
              <a:tr h="277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P(T&lt;=t) two-tail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2.35812E-06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607776"/>
                  </a:ext>
                </a:extLst>
              </a:tr>
              <a:tr h="288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Critical two-tail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1.962410103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55039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E9AFF48-B81D-4502-8717-DB05BCB7CB6B}"/>
              </a:ext>
            </a:extLst>
          </p:cNvPr>
          <p:cNvSpPr/>
          <p:nvPr/>
        </p:nvSpPr>
        <p:spPr>
          <a:xfrm>
            <a:off x="815009" y="2126974"/>
            <a:ext cx="4234069" cy="3901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Based on the results there was indeed a statistical significant difference between the two groups: t = - 4.748, p &lt; 0.001, two-tailed. Therefore, the male participants expended an average of 944.46 calories compared to females, Mean = 862.25.</a:t>
            </a:r>
          </a:p>
          <a:p>
            <a:pPr algn="ctr"/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That proves the interaction of gender with caloric expenditure in exercise sessions to be significant.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60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and non-statistical interpretation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877C5-71C0-4BD3-A765-53A1CE75D29F}"/>
              </a:ext>
            </a:extLst>
          </p:cNvPr>
          <p:cNvSpPr txBox="1"/>
          <p:nvPr/>
        </p:nvSpPr>
        <p:spPr>
          <a:xfrm>
            <a:off x="557348" y="1589899"/>
            <a:ext cx="6897189" cy="505779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8600">
              <a:spcAft>
                <a:spcPts val="800"/>
              </a:spcAft>
            </a:pPr>
            <a:r>
              <a:rPr lang="en-US" sz="16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Descriptive Statistics</a:t>
            </a:r>
            <a:endParaRPr lang="en-US" sz="16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Provided a summary of BMI, calories burned, and resting BPM.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Showed variability across participants but no extreme outliers.</a:t>
            </a:r>
          </a:p>
          <a:p>
            <a:pPr marL="228600">
              <a:spcAft>
                <a:spcPts val="800"/>
              </a:spcAft>
            </a:pPr>
            <a:r>
              <a:rPr lang="en-US" sz="16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One-Way ANOVA</a:t>
            </a:r>
            <a:endParaRPr lang="en-US" sz="16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Tested differences in calories burned and resting BPM by workout type.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significant differences were found between workout types (p &gt; 0.05).</a:t>
            </a:r>
          </a:p>
          <a:p>
            <a:pPr marL="228600">
              <a:spcAft>
                <a:spcPts val="800"/>
              </a:spcAft>
            </a:pPr>
            <a:r>
              <a:rPr lang="en-US" sz="16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Independent Samples T-Test</a:t>
            </a:r>
            <a:r>
              <a:rPr lang="en-US" sz="16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: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Showed that gender significantly influences calories burned (p &lt; 0.001), with males burning more than females.</a:t>
            </a:r>
          </a:p>
          <a:p>
            <a:pPr marL="228600">
              <a:spcAft>
                <a:spcPts val="800"/>
              </a:spcAft>
            </a:pPr>
            <a:r>
              <a:rPr lang="en-US" sz="16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Multiple Linear Regression</a:t>
            </a:r>
            <a:r>
              <a:rPr lang="en-US" sz="16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: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Revealed session duration significantly lowers resting BPM (p = 0.010).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BMI and calories burned had minimal predictive power on resting BPM.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22E8C-0B6F-426E-9857-878996331D48}"/>
              </a:ext>
            </a:extLst>
          </p:cNvPr>
          <p:cNvSpPr txBox="1"/>
          <p:nvPr/>
        </p:nvSpPr>
        <p:spPr>
          <a:xfrm>
            <a:off x="7532915" y="2020388"/>
            <a:ext cx="4267200" cy="4193712"/>
          </a:xfrm>
          <a:custGeom>
            <a:avLst/>
            <a:gdLst>
              <a:gd name="connsiteX0" fmla="*/ 0 w 4267200"/>
              <a:gd name="connsiteY0" fmla="*/ 0 h 4193712"/>
              <a:gd name="connsiteX1" fmla="*/ 4267200 w 4267200"/>
              <a:gd name="connsiteY1" fmla="*/ 0 h 4193712"/>
              <a:gd name="connsiteX2" fmla="*/ 4267200 w 4267200"/>
              <a:gd name="connsiteY2" fmla="*/ 4193712 h 4193712"/>
              <a:gd name="connsiteX3" fmla="*/ 0 w 4267200"/>
              <a:gd name="connsiteY3" fmla="*/ 4193712 h 4193712"/>
              <a:gd name="connsiteX4" fmla="*/ 0 w 4267200"/>
              <a:gd name="connsiteY4" fmla="*/ 0 h 419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0" h="4193712" extrusionOk="0">
                <a:moveTo>
                  <a:pt x="0" y="0"/>
                </a:moveTo>
                <a:cubicBezTo>
                  <a:pt x="2088955" y="-5264"/>
                  <a:pt x="2955746" y="84467"/>
                  <a:pt x="4267200" y="0"/>
                </a:cubicBezTo>
                <a:cubicBezTo>
                  <a:pt x="4139027" y="1603336"/>
                  <a:pt x="4396350" y="2536382"/>
                  <a:pt x="4267200" y="4193712"/>
                </a:cubicBezTo>
                <a:cubicBezTo>
                  <a:pt x="2140027" y="4300032"/>
                  <a:pt x="1672004" y="4186063"/>
                  <a:pt x="0" y="4193712"/>
                </a:cubicBezTo>
                <a:cubicBezTo>
                  <a:pt x="160128" y="3367999"/>
                  <a:pt x="25049" y="68948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Non-Statistical Implications</a:t>
            </a:r>
            <a:endParaRPr lang="en-US" sz="18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Workout type has minimal influence compared to intensity and duration.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Male participants burn more calories, likely due to physiological differences.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Longer workout sessions contribute to better cardiovascular health.</a:t>
            </a:r>
          </a:p>
        </p:txBody>
      </p:sp>
    </p:spTree>
    <p:extLst>
      <p:ext uri="{BB962C8B-B14F-4D97-AF65-F5344CB8AC3E}">
        <p14:creationId xmlns:p14="http://schemas.microsoft.com/office/powerpoint/2010/main" val="283810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Based on Research Questions and Hypotheses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51B7B-D856-4FD6-828A-3BD2B78C52D8}"/>
              </a:ext>
            </a:extLst>
          </p:cNvPr>
          <p:cNvSpPr txBox="1"/>
          <p:nvPr/>
        </p:nvSpPr>
        <p:spPr>
          <a:xfrm>
            <a:off x="539173" y="1518195"/>
            <a:ext cx="4842724" cy="45572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Research Question 1</a:t>
            </a:r>
            <a:r>
              <a:rPr lang="en-US" sz="12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: Does workout type significantly affect the number of calories burned?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12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One-Way ANOVA showed no significant difference in calories burned between workout types (F = 0.949, p = 0.416).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12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Null Hypothesis (H₀1)</a:t>
            </a:r>
            <a:r>
              <a:rPr lang="en-US" sz="12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is not rejected. Workout type does not significantly affect calories burned.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12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Other factors like session intensity and duration may have a greater influence.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Research Question 2</a:t>
            </a:r>
            <a:r>
              <a:rPr lang="en-US" sz="12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: Is there a significant relationship between BMI and calories burned?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12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Pearson Correlation showed a weak positive correlation between BMI and calories burned (r = 0.059).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12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Null Hypothesis (H₀2)</a:t>
            </a:r>
            <a:r>
              <a:rPr lang="en-US" sz="12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is not rejected. BMI has minimal influence on calories burned.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4D07EB-808E-454A-A477-91485CB5919B}"/>
              </a:ext>
            </a:extLst>
          </p:cNvPr>
          <p:cNvSpPr/>
          <p:nvPr/>
        </p:nvSpPr>
        <p:spPr>
          <a:xfrm>
            <a:off x="5582194" y="1518195"/>
            <a:ext cx="6426927" cy="504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800"/>
              </a:spcAft>
            </a:pPr>
            <a:r>
              <a:rPr lang="en-US" sz="14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Research Question 3</a:t>
            </a:r>
            <a:r>
              <a:rPr lang="en-US" sz="14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: Does workout type significantly influence resting heart rate?</a:t>
            </a: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14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One-Way ANOVA found no significant differences in resting BPM across workout types (F = 0.754, p = 0.520).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14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Null Hypothesis (H₀3)</a:t>
            </a:r>
            <a:r>
              <a:rPr lang="en-US" sz="14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is not rejected. Resting BPM is more influenced by long-term cardiovascular fitness than workout type.</a:t>
            </a:r>
          </a:p>
          <a:p>
            <a:pPr>
              <a:spcAft>
                <a:spcPts val="800"/>
              </a:spcAft>
            </a:pPr>
            <a:r>
              <a:rPr lang="en-US" sz="14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Research Question 4</a:t>
            </a:r>
            <a:r>
              <a:rPr lang="en-US" sz="14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: Does BMI predict resting heart rate, controlling for gender?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Linear Regression revealed BMI and gender did not significantly predict resting BPM (R² = 0.0017, p = 0.436).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 Hypothesis (H₀4)</a:t>
            </a:r>
            <a:r>
              <a:rPr lang="en-US" sz="1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not rejected. BMI and gender have minimal impact on resting BPM.</a:t>
            </a:r>
          </a:p>
          <a:p>
            <a:pPr>
              <a:spcAft>
                <a:spcPts val="800"/>
              </a:spcAft>
            </a:pPr>
            <a:r>
              <a:rPr lang="en-US" sz="14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Additional</a:t>
            </a:r>
            <a:endParaRPr lang="en-US" sz="14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Gender and Calories Burned</a:t>
            </a:r>
            <a:r>
              <a:rPr lang="en-US" sz="14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: Independent samples t-test showed that males burned significantly more calories than females (t = -4.748, p &lt; 0.001).</a:t>
            </a:r>
          </a:p>
          <a:p>
            <a:pPr algn="ctr"/>
            <a:endParaRPr lang="en-GB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58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7581382E-BA3F-46EF-A91C-97634C4BEA92}"/>
              </a:ext>
            </a:extLst>
          </p:cNvPr>
          <p:cNvSpPr/>
          <p:nvPr/>
        </p:nvSpPr>
        <p:spPr>
          <a:xfrm>
            <a:off x="1175658" y="1515291"/>
            <a:ext cx="9683932" cy="4685211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800"/>
              </a:spcAft>
            </a:pPr>
            <a:r>
              <a:rPr lang="en-US" sz="18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Summary of Key Findings</a:t>
            </a:r>
            <a:endParaRPr lang="en-US" sz="18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Workout type had no significant effect on calories burned or resting BPM.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Gender significantly impacts calories burned, with males expending more energy.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BMI was weakly correlated with calories burned and had no significant influence on resting BPM.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Session duration was the most significant factor affecting resting BPM, showing its importance for cardiovascular health.</a:t>
            </a:r>
          </a:p>
          <a:p>
            <a:pPr>
              <a:spcAft>
                <a:spcPts val="800"/>
              </a:spcAft>
            </a:pPr>
            <a:r>
              <a:rPr lang="en-US" sz="18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Interpretation</a:t>
            </a:r>
            <a:endParaRPr lang="en-US" sz="18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Individual workout outcomes depend on factors beyond workout type, such as intensity, duration, and personal fitness levels.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Tailoring workouts to individual characteristics is essential for optimal results.</a:t>
            </a:r>
          </a:p>
          <a:p>
            <a:pPr algn="ctr"/>
            <a:endParaRPr lang="en-GB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487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7581382E-BA3F-46EF-A91C-97634C4BEA92}"/>
              </a:ext>
            </a:extLst>
          </p:cNvPr>
          <p:cNvSpPr/>
          <p:nvPr/>
        </p:nvSpPr>
        <p:spPr>
          <a:xfrm>
            <a:off x="1175658" y="1515292"/>
            <a:ext cx="4606833" cy="2612572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800"/>
              </a:spcAft>
            </a:pPr>
            <a:r>
              <a:rPr lang="en-US" sz="16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For Fitness Trainers</a:t>
            </a:r>
            <a:endParaRPr lang="en-US" sz="16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on session duration and intensity rather than type of workout to maximize calories burned and cardiovascular benefits.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gender-specific caloric burn rates when designing personalized workout plans.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72B27D5F-37E2-4864-BB6C-E91EB02125F6}"/>
              </a:ext>
            </a:extLst>
          </p:cNvPr>
          <p:cNvSpPr/>
          <p:nvPr/>
        </p:nvSpPr>
        <p:spPr>
          <a:xfrm>
            <a:off x="6579327" y="1515292"/>
            <a:ext cx="4606833" cy="2612572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For Gym Members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6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Incorporate longer aerobic or endurance sessions for improved heart health.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6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Explore HIIT workouts for weight loss goals due to their high-calorie burn potential.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801DB8-1CAD-4DA0-B70D-79951BBE931A}"/>
              </a:ext>
            </a:extLst>
          </p:cNvPr>
          <p:cNvSpPr/>
          <p:nvPr/>
        </p:nvSpPr>
        <p:spPr>
          <a:xfrm>
            <a:off x="2894841" y="4310744"/>
            <a:ext cx="6400800" cy="2211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800"/>
              </a:spcAft>
            </a:pPr>
            <a:r>
              <a:rPr lang="en-US" sz="16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For Future Research</a:t>
            </a:r>
            <a:endParaRPr lang="en-US" sz="16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16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Investigate additional factors like age, metabolic rate, and workout intensity to provide more accurate predictors of exercise outcomes.</a:t>
            </a:r>
          </a:p>
        </p:txBody>
      </p:sp>
    </p:spTree>
    <p:extLst>
      <p:ext uri="{BB962C8B-B14F-4D97-AF65-F5344CB8AC3E}">
        <p14:creationId xmlns:p14="http://schemas.microsoft.com/office/powerpoint/2010/main" val="914675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16DB2C9-CFFC-4692-90DD-0A72BEC235F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2551971"/>
              </p:ext>
            </p:extLst>
          </p:nvPr>
        </p:nvGraphicFramePr>
        <p:xfrm>
          <a:off x="3045823" y="2600959"/>
          <a:ext cx="5375366" cy="250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721">
                  <a:extLst>
                    <a:ext uri="{9D8B030D-6E8A-4147-A177-3AD203B41FA5}">
                      <a16:colId xmlns:a16="http://schemas.microsoft.com/office/drawing/2014/main" val="3119249150"/>
                    </a:ext>
                  </a:extLst>
                </a:gridCol>
                <a:gridCol w="3877645">
                  <a:extLst>
                    <a:ext uri="{9D8B030D-6E8A-4147-A177-3AD203B41FA5}">
                      <a16:colId xmlns:a16="http://schemas.microsoft.com/office/drawing/2014/main" val="2710279246"/>
                    </a:ext>
                  </a:extLst>
                </a:gridCol>
              </a:tblGrid>
              <a:tr h="500453">
                <a:tc>
                  <a:txBody>
                    <a:bodyPr/>
                    <a:lstStyle/>
                    <a:p>
                      <a:r>
                        <a:rPr lang="en-GB" dirty="0"/>
                        <a:t>No.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512986"/>
                  </a:ext>
                </a:extLst>
              </a:tr>
              <a:tr h="500453">
                <a:tc>
                  <a:txBody>
                    <a:bodyPr/>
                    <a:lstStyle/>
                    <a:p>
                      <a:r>
                        <a:rPr lang="en-GB" dirty="0"/>
                        <a:t>1.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72317"/>
                  </a:ext>
                </a:extLst>
              </a:tr>
              <a:tr h="500453">
                <a:tc>
                  <a:txBody>
                    <a:bodyPr/>
                    <a:lstStyle/>
                    <a:p>
                      <a:r>
                        <a:rPr lang="en-GB" dirty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85024"/>
                  </a:ext>
                </a:extLst>
              </a:tr>
              <a:tr h="500453">
                <a:tc>
                  <a:txBody>
                    <a:bodyPr/>
                    <a:lstStyle/>
                    <a:p>
                      <a:r>
                        <a:rPr lang="en-GB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886683"/>
                  </a:ext>
                </a:extLst>
              </a:tr>
              <a:tr h="500453">
                <a:tc>
                  <a:txBody>
                    <a:bodyPr/>
                    <a:lstStyle/>
                    <a:p>
                      <a:r>
                        <a:rPr lang="en-GB" dirty="0"/>
                        <a:t>4.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431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the Study</a:t>
            </a:r>
          </a:p>
        </p:txBody>
      </p:sp>
      <p:pic>
        <p:nvPicPr>
          <p:cNvPr id="3" name="pic">
            <a:extLst>
              <a:ext uri="{FF2B5EF4-FFF2-40B4-BE49-F238E27FC236}">
                <a16:creationId xmlns:a16="http://schemas.microsoft.com/office/drawing/2014/main" id="{28FA5D87-736F-4579-95A4-98682C36F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6868" y="1724000"/>
            <a:ext cx="6660000" cy="3410000"/>
          </a:xfrm>
          <a:prstGeom prst="rect">
            <a:avLst/>
          </a:prstGeom>
        </p:spPr>
      </p:pic>
      <p:pic>
        <p:nvPicPr>
          <p:cNvPr id="4" name="pic">
            <a:extLst>
              <a:ext uri="{FF2B5EF4-FFF2-40B4-BE49-F238E27FC236}">
                <a16:creationId xmlns:a16="http://schemas.microsoft.com/office/drawing/2014/main" id="{EE5B747F-88EE-44C5-AD58-231F6293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85582" y="5420944"/>
            <a:ext cx="5300000" cy="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1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3C665-AA6F-4E0C-92A7-F35DB8C0600F}"/>
              </a:ext>
            </a:extLst>
          </p:cNvPr>
          <p:cNvSpPr txBox="1"/>
          <p:nvPr/>
        </p:nvSpPr>
        <p:spPr>
          <a:xfrm>
            <a:off x="2734491" y="1576759"/>
            <a:ext cx="6409509" cy="4216539"/>
          </a:xfrm>
          <a:custGeom>
            <a:avLst/>
            <a:gdLst>
              <a:gd name="connsiteX0" fmla="*/ 0 w 6409509"/>
              <a:gd name="connsiteY0" fmla="*/ 0 h 4216539"/>
              <a:gd name="connsiteX1" fmla="*/ 6409509 w 6409509"/>
              <a:gd name="connsiteY1" fmla="*/ 0 h 4216539"/>
              <a:gd name="connsiteX2" fmla="*/ 6409509 w 6409509"/>
              <a:gd name="connsiteY2" fmla="*/ 4216539 h 4216539"/>
              <a:gd name="connsiteX3" fmla="*/ 0 w 6409509"/>
              <a:gd name="connsiteY3" fmla="*/ 4216539 h 4216539"/>
              <a:gd name="connsiteX4" fmla="*/ 0 w 6409509"/>
              <a:gd name="connsiteY4" fmla="*/ 0 h 421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9509" h="4216539" extrusionOk="0">
                <a:moveTo>
                  <a:pt x="0" y="0"/>
                </a:moveTo>
                <a:cubicBezTo>
                  <a:pt x="2338098" y="-5264"/>
                  <a:pt x="3943549" y="84467"/>
                  <a:pt x="6409509" y="0"/>
                </a:cubicBezTo>
                <a:cubicBezTo>
                  <a:pt x="6281336" y="652431"/>
                  <a:pt x="6538659" y="3115292"/>
                  <a:pt x="6409509" y="4216539"/>
                </a:cubicBezTo>
                <a:cubicBezTo>
                  <a:pt x="4082038" y="4322859"/>
                  <a:pt x="1182406" y="4208890"/>
                  <a:pt x="0" y="4216539"/>
                </a:cubicBezTo>
                <a:cubicBezTo>
                  <a:pt x="160128" y="3705156"/>
                  <a:pt x="25049" y="1656859"/>
                  <a:pt x="0" y="0"/>
                </a:cubicBezTo>
                <a:close/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8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Key Takeaways</a:t>
            </a:r>
            <a:endParaRPr lang="en-US" sz="18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Fitness outcomes are complex and influenced by factors beyond workout type.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Personalized plans focusing on duration and intensity deliver the best results.</a:t>
            </a:r>
          </a:p>
          <a:p>
            <a:pPr>
              <a:spcAft>
                <a:spcPts val="800"/>
              </a:spcAft>
            </a:pPr>
            <a:r>
              <a:rPr lang="en-US" sz="18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Call to Action</a:t>
            </a:r>
            <a:endParaRPr lang="en-US" sz="18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Gym trainers and members should embrace data-driven approaches to design and implement personalized fitness programs.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Researchers should conduct broader studies, incorporating diverse variables, to advance the understanding of fitness outcomes.</a:t>
            </a:r>
          </a:p>
          <a:p>
            <a:pPr marL="228600">
              <a:spcAft>
                <a:spcPts val="800"/>
              </a:spcAft>
            </a:pPr>
            <a:endParaRPr lang="en-US" sz="1200" dirty="0">
              <a:effectLst/>
              <a:latin typeface="Candara" panose="020E050203030302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4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2D027-9D83-4134-AABA-A7161FA40222}"/>
              </a:ext>
            </a:extLst>
          </p:cNvPr>
          <p:cNvSpPr txBox="1"/>
          <p:nvPr/>
        </p:nvSpPr>
        <p:spPr>
          <a:xfrm>
            <a:off x="940526" y="1568635"/>
            <a:ext cx="10215154" cy="4173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CXOLearningAcademy</a:t>
            </a: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(2020). </a:t>
            </a:r>
            <a:r>
              <a:rPr lang="en-GB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Statistics in Excel Tutorial 1.1. Descriptive Statistics Using Microsoft Excel</a:t>
            </a: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[online] www.youtube.com. Available at: https://www.youtube.com/watch?v=3F_V5alJubk [Accessed 17 Nov. 2024].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Binsaeed</a:t>
            </a: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B.S.,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Aljohani</a:t>
            </a: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F.G., Faisal, M.D. Huda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Alraddadi</a:t>
            </a: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Alrehaili</a:t>
            </a: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A.A.,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Alnahdi</a:t>
            </a: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B.S.,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Almotairi</a:t>
            </a: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F.S., Mohammed Al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Jumah</a:t>
            </a: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Abdullah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AlRehaili</a:t>
            </a: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(2023). Barriers and Motivators to Weight Loss in People with Obesity. </a:t>
            </a:r>
            <a:r>
              <a:rPr lang="en-GB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Cureus</a:t>
            </a: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[online] 15(11).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doi:https</a:t>
            </a: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://doi.org/10.7759/cureus.49040.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Kato, B. (2024). </a:t>
            </a:r>
            <a:r>
              <a:rPr lang="en-GB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I’m a Personal Trainer — These Are the 6 Simplest and Most Effective Exercises to Burn Calories</a:t>
            </a: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[online] New York Post. Available at: https://nypost.com/2024/08/31/lifestyle/im-a-personal-trainer-these-are-the-6-simplest-and-most-effective-exercises-to-burn-calories/?utm_source=chatgpt.com [Accessed 17 Nov. 2024].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Laerd</a:t>
            </a: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Statistics (2018). </a:t>
            </a:r>
            <a:r>
              <a:rPr lang="en-GB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One-way ANOVA - an Introduction to When You Should Run This Test and the Test Hypothesis</a:t>
            </a: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[online] Laerd.com. Available at: https://statistics.laerd.com/statistical-guides/one-way-anova-statistical-guide.php [Accessed 17 Nov. 2024].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McCombes</a:t>
            </a: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S. (2021). </a:t>
            </a:r>
            <a:r>
              <a:rPr lang="en-GB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How to Create a Research Design</a:t>
            </a: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[online]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Scribbr</a:t>
            </a: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Available at: https://www.scribbr.com/methodology/research-design/ [Accessed 17 Nov. 2024].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Reimers, A., Knapp, G. and Reimers, C.-D. (2018). Effects of Exercise on the Resting Heart Rate: a Systematic Review and Meta-Analysis of Interventional Studies. </a:t>
            </a:r>
            <a:r>
              <a:rPr lang="en-GB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Journal of Clinical Medicine</a:t>
            </a: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[online] 7(12), p.503.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doi:https</a:t>
            </a: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://doi.org/10.3390/jcm7120503.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5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Executive Summary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E85C5-5556-46BB-AE95-B870F217CE3C}"/>
              </a:ext>
            </a:extLst>
          </p:cNvPr>
          <p:cNvSpPr txBox="1"/>
          <p:nvPr/>
        </p:nvSpPr>
        <p:spPr>
          <a:xfrm>
            <a:off x="644434" y="1593669"/>
            <a:ext cx="7114903" cy="4394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Study’s Focus</a:t>
            </a:r>
          </a:p>
          <a:p>
            <a:pPr marL="1143000" lvl="2" indent="-2286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Analyze the impact of workout type and BMI on calories burned and resting BPM.</a:t>
            </a:r>
          </a:p>
          <a:p>
            <a:pPr marL="1143000" lvl="2" indent="-2286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Statistical techniques: Descriptive stats, ANOVA, correlation, regression.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Findings</a:t>
            </a:r>
            <a:endParaRPr lang="en-US" sz="12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No significant difference between workout types on calories burned or resting BPM.</a:t>
            </a:r>
          </a:p>
          <a:p>
            <a:pPr marL="1143000" lvl="2" indent="-2286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Weak correlation between BMI and calories burned.</a:t>
            </a:r>
          </a:p>
          <a:p>
            <a:pPr marL="1143000" lvl="2" indent="-2286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BMI and gender do not predict resting BPM effectively.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Implications</a:t>
            </a:r>
            <a:endParaRPr lang="en-US" sz="12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Workout intensity and duration matter more than type.</a:t>
            </a:r>
          </a:p>
          <a:p>
            <a:pPr marL="1143000" lvl="2" indent="-2286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Personalized plans yield better results.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FDFEC9-9B25-4E10-90B5-A61AFB815C77}"/>
              </a:ext>
            </a:extLst>
          </p:cNvPr>
          <p:cNvSpPr/>
          <p:nvPr/>
        </p:nvSpPr>
        <p:spPr>
          <a:xfrm>
            <a:off x="548639" y="1471749"/>
            <a:ext cx="7663543" cy="50683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14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significance of exercise</a:t>
            </a:r>
          </a:p>
          <a:p>
            <a:pPr marL="1143000" lvl="2" indent="-2286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Benefits across physical, psychological, and social aspects.</a:t>
            </a:r>
          </a:p>
          <a:p>
            <a:pPr marL="1143000" lvl="2" indent="-2286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RHR as a cardiovascular health predictor (link to exercise, endurance, and yoga).</a:t>
            </a:r>
          </a:p>
          <a:p>
            <a:pPr marL="1143000" lvl="2" indent="-2286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Caloric expenditure as a tool for obesity management.</a:t>
            </a: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14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Factors affecting exercise outcomes</a:t>
            </a:r>
          </a:p>
          <a:p>
            <a:pPr marL="1143000" lvl="2" indent="-2286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BMI and workout type.</a:t>
            </a: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1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Global context - Rising health awareness and the need for individualized training regimens.</a:t>
            </a:r>
          </a:p>
          <a:p>
            <a:pPr algn="ctr"/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B7D370-8B1F-41C3-9FA6-C13A758852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653" y="2054951"/>
            <a:ext cx="7048500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FF2401-EF50-4E42-B1C2-5728B697DAA2}"/>
              </a:ext>
            </a:extLst>
          </p:cNvPr>
          <p:cNvSpPr txBox="1"/>
          <p:nvPr/>
        </p:nvSpPr>
        <p:spPr>
          <a:xfrm>
            <a:off x="714103" y="1550126"/>
            <a:ext cx="10432868" cy="4519748"/>
          </a:xfrm>
          <a:custGeom>
            <a:avLst/>
            <a:gdLst>
              <a:gd name="connsiteX0" fmla="*/ 0 w 10432868"/>
              <a:gd name="connsiteY0" fmla="*/ 0 h 4519748"/>
              <a:gd name="connsiteX1" fmla="*/ 10432868 w 10432868"/>
              <a:gd name="connsiteY1" fmla="*/ 0 h 4519748"/>
              <a:gd name="connsiteX2" fmla="*/ 10432868 w 10432868"/>
              <a:gd name="connsiteY2" fmla="*/ 4519748 h 4519748"/>
              <a:gd name="connsiteX3" fmla="*/ 0 w 10432868"/>
              <a:gd name="connsiteY3" fmla="*/ 4519748 h 4519748"/>
              <a:gd name="connsiteX4" fmla="*/ 0 w 10432868"/>
              <a:gd name="connsiteY4" fmla="*/ 0 h 451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2868" h="4519748" extrusionOk="0">
                <a:moveTo>
                  <a:pt x="0" y="0"/>
                </a:moveTo>
                <a:cubicBezTo>
                  <a:pt x="4301174" y="-5264"/>
                  <a:pt x="7195859" y="84467"/>
                  <a:pt x="10432868" y="0"/>
                </a:cubicBezTo>
                <a:cubicBezTo>
                  <a:pt x="10304695" y="863451"/>
                  <a:pt x="10562018" y="3619923"/>
                  <a:pt x="10432868" y="4519748"/>
                </a:cubicBezTo>
                <a:cubicBezTo>
                  <a:pt x="5794139" y="4626068"/>
                  <a:pt x="3869499" y="4512099"/>
                  <a:pt x="0" y="4519748"/>
                </a:cubicBezTo>
                <a:cubicBezTo>
                  <a:pt x="160128" y="3160474"/>
                  <a:pt x="25049" y="1757852"/>
                  <a:pt x="0" y="0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EB76E-E585-48A3-A1B9-95C197F36D8C}"/>
              </a:ext>
            </a:extLst>
          </p:cNvPr>
          <p:cNvSpPr txBox="1"/>
          <p:nvPr/>
        </p:nvSpPr>
        <p:spPr>
          <a:xfrm>
            <a:off x="1767081" y="1715589"/>
            <a:ext cx="8656320" cy="4679551"/>
          </a:xfrm>
          <a:custGeom>
            <a:avLst/>
            <a:gdLst>
              <a:gd name="connsiteX0" fmla="*/ 0 w 8656320"/>
              <a:gd name="connsiteY0" fmla="*/ 0 h 4679551"/>
              <a:gd name="connsiteX1" fmla="*/ 8656320 w 8656320"/>
              <a:gd name="connsiteY1" fmla="*/ 0 h 4679551"/>
              <a:gd name="connsiteX2" fmla="*/ 8656320 w 8656320"/>
              <a:gd name="connsiteY2" fmla="*/ 4679551 h 4679551"/>
              <a:gd name="connsiteX3" fmla="*/ 0 w 8656320"/>
              <a:gd name="connsiteY3" fmla="*/ 4679551 h 4679551"/>
              <a:gd name="connsiteX4" fmla="*/ 0 w 8656320"/>
              <a:gd name="connsiteY4" fmla="*/ 0 h 4679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56320" h="4679551" extrusionOk="0">
                <a:moveTo>
                  <a:pt x="0" y="0"/>
                </a:moveTo>
                <a:cubicBezTo>
                  <a:pt x="2576814" y="-5264"/>
                  <a:pt x="5053348" y="84467"/>
                  <a:pt x="8656320" y="0"/>
                </a:cubicBezTo>
                <a:cubicBezTo>
                  <a:pt x="8528147" y="1707950"/>
                  <a:pt x="8785470" y="2629078"/>
                  <a:pt x="8656320" y="4679551"/>
                </a:cubicBezTo>
                <a:cubicBezTo>
                  <a:pt x="6236536" y="4785871"/>
                  <a:pt x="2598190" y="4671902"/>
                  <a:pt x="0" y="4679551"/>
                </a:cubicBezTo>
                <a:cubicBezTo>
                  <a:pt x="160128" y="3635961"/>
                  <a:pt x="25049" y="811990"/>
                  <a:pt x="0" y="0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685800">
              <a:lnSpc>
                <a:spcPct val="200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Dataset size: 974 observations.</a:t>
            </a:r>
          </a:p>
          <a:p>
            <a:pPr marL="685800">
              <a:lnSpc>
                <a:spcPct val="200000"/>
              </a:lnSpc>
              <a:spcAft>
                <a:spcPts val="800"/>
              </a:spcAft>
            </a:pPr>
            <a:r>
              <a:rPr lang="en-US" sz="1400" b="1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Variables</a:t>
            </a:r>
          </a:p>
          <a:p>
            <a:pPr marL="1143000" lvl="2" indent="-2286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"/>
              <a:tabLst>
                <a:tab pos="1371600" algn="l"/>
              </a:tabLst>
            </a:pPr>
            <a:r>
              <a:rPr lang="en-US" sz="140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Independent: BMI, workout type.</a:t>
            </a:r>
          </a:p>
          <a:p>
            <a:pPr marL="1143000" lvl="2" indent="-2286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"/>
              <a:tabLst>
                <a:tab pos="1371600" algn="l"/>
              </a:tabLst>
            </a:pPr>
            <a:r>
              <a:rPr lang="en-US" sz="140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Dependent: Calories burned, resting BPM.</a:t>
            </a:r>
          </a:p>
          <a:p>
            <a:pPr marL="1143000" lvl="2" indent="-2286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"/>
              <a:tabLst>
                <a:tab pos="1371600" algn="l"/>
              </a:tabLst>
            </a:pPr>
            <a:r>
              <a:rPr lang="en-US" sz="140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Control: Gender.</a:t>
            </a:r>
          </a:p>
          <a:p>
            <a:pPr marL="1143000" lvl="2" indent="-2286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"/>
              <a:tabLst>
                <a:tab pos="1371600" algn="l"/>
              </a:tabLst>
            </a:pPr>
            <a:r>
              <a:rPr lang="en-US" sz="140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Additional: Max/avg BPM, fat percentage, water intake, frequency, and experience.</a:t>
            </a:r>
          </a:p>
          <a:p>
            <a:pPr marL="685800">
              <a:lnSpc>
                <a:spcPct val="200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Example data points</a:t>
            </a:r>
          </a:p>
          <a:p>
            <a:pPr marL="1143000" lvl="2" indent="-2286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"/>
              <a:tabLst>
                <a:tab pos="1371600" algn="l"/>
              </a:tabLst>
            </a:pPr>
            <a:r>
              <a:rPr lang="en-US" sz="140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Gender, BMI, session duration, and workout frequency details.</a:t>
            </a:r>
          </a:p>
        </p:txBody>
      </p:sp>
    </p:spTree>
    <p:extLst>
      <p:ext uri="{BB962C8B-B14F-4D97-AF65-F5344CB8AC3E}">
        <p14:creationId xmlns:p14="http://schemas.microsoft.com/office/powerpoint/2010/main" val="394958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3DD518-A938-4D2A-BFDE-C3B857F158A8}"/>
              </a:ext>
            </a:extLst>
          </p:cNvPr>
          <p:cNvSpPr/>
          <p:nvPr/>
        </p:nvSpPr>
        <p:spPr>
          <a:xfrm>
            <a:off x="418011" y="365760"/>
            <a:ext cx="11477898" cy="94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atin typeface="Verdana" panose="020B0604030504040204" pitchFamily="34" charset="0"/>
                <a:ea typeface="Verdana" panose="020B0604030504040204" pitchFamily="34" charset="0"/>
              </a:rPr>
              <a:t>Dataset Head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67F006-59BC-4680-A635-E46DB654C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528206"/>
              </p:ext>
            </p:extLst>
          </p:nvPr>
        </p:nvGraphicFramePr>
        <p:xfrm>
          <a:off x="522515" y="1881051"/>
          <a:ext cx="11373390" cy="3974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226">
                  <a:extLst>
                    <a:ext uri="{9D8B030D-6E8A-4147-A177-3AD203B41FA5}">
                      <a16:colId xmlns:a16="http://schemas.microsoft.com/office/drawing/2014/main" val="1430844360"/>
                    </a:ext>
                  </a:extLst>
                </a:gridCol>
                <a:gridCol w="758226">
                  <a:extLst>
                    <a:ext uri="{9D8B030D-6E8A-4147-A177-3AD203B41FA5}">
                      <a16:colId xmlns:a16="http://schemas.microsoft.com/office/drawing/2014/main" val="2699854441"/>
                    </a:ext>
                  </a:extLst>
                </a:gridCol>
                <a:gridCol w="758226">
                  <a:extLst>
                    <a:ext uri="{9D8B030D-6E8A-4147-A177-3AD203B41FA5}">
                      <a16:colId xmlns:a16="http://schemas.microsoft.com/office/drawing/2014/main" val="1433867520"/>
                    </a:ext>
                  </a:extLst>
                </a:gridCol>
                <a:gridCol w="758226">
                  <a:extLst>
                    <a:ext uri="{9D8B030D-6E8A-4147-A177-3AD203B41FA5}">
                      <a16:colId xmlns:a16="http://schemas.microsoft.com/office/drawing/2014/main" val="767629719"/>
                    </a:ext>
                  </a:extLst>
                </a:gridCol>
                <a:gridCol w="758226">
                  <a:extLst>
                    <a:ext uri="{9D8B030D-6E8A-4147-A177-3AD203B41FA5}">
                      <a16:colId xmlns:a16="http://schemas.microsoft.com/office/drawing/2014/main" val="597153428"/>
                    </a:ext>
                  </a:extLst>
                </a:gridCol>
                <a:gridCol w="758226">
                  <a:extLst>
                    <a:ext uri="{9D8B030D-6E8A-4147-A177-3AD203B41FA5}">
                      <a16:colId xmlns:a16="http://schemas.microsoft.com/office/drawing/2014/main" val="685532771"/>
                    </a:ext>
                  </a:extLst>
                </a:gridCol>
                <a:gridCol w="758226">
                  <a:extLst>
                    <a:ext uri="{9D8B030D-6E8A-4147-A177-3AD203B41FA5}">
                      <a16:colId xmlns:a16="http://schemas.microsoft.com/office/drawing/2014/main" val="3866304127"/>
                    </a:ext>
                  </a:extLst>
                </a:gridCol>
                <a:gridCol w="758226">
                  <a:extLst>
                    <a:ext uri="{9D8B030D-6E8A-4147-A177-3AD203B41FA5}">
                      <a16:colId xmlns:a16="http://schemas.microsoft.com/office/drawing/2014/main" val="595562811"/>
                    </a:ext>
                  </a:extLst>
                </a:gridCol>
                <a:gridCol w="758226">
                  <a:extLst>
                    <a:ext uri="{9D8B030D-6E8A-4147-A177-3AD203B41FA5}">
                      <a16:colId xmlns:a16="http://schemas.microsoft.com/office/drawing/2014/main" val="3426586419"/>
                    </a:ext>
                  </a:extLst>
                </a:gridCol>
                <a:gridCol w="758226">
                  <a:extLst>
                    <a:ext uri="{9D8B030D-6E8A-4147-A177-3AD203B41FA5}">
                      <a16:colId xmlns:a16="http://schemas.microsoft.com/office/drawing/2014/main" val="1016351016"/>
                    </a:ext>
                  </a:extLst>
                </a:gridCol>
                <a:gridCol w="758226">
                  <a:extLst>
                    <a:ext uri="{9D8B030D-6E8A-4147-A177-3AD203B41FA5}">
                      <a16:colId xmlns:a16="http://schemas.microsoft.com/office/drawing/2014/main" val="1704127860"/>
                    </a:ext>
                  </a:extLst>
                </a:gridCol>
                <a:gridCol w="758226">
                  <a:extLst>
                    <a:ext uri="{9D8B030D-6E8A-4147-A177-3AD203B41FA5}">
                      <a16:colId xmlns:a16="http://schemas.microsoft.com/office/drawing/2014/main" val="1673621899"/>
                    </a:ext>
                  </a:extLst>
                </a:gridCol>
                <a:gridCol w="758226">
                  <a:extLst>
                    <a:ext uri="{9D8B030D-6E8A-4147-A177-3AD203B41FA5}">
                      <a16:colId xmlns:a16="http://schemas.microsoft.com/office/drawing/2014/main" val="2914147360"/>
                    </a:ext>
                  </a:extLst>
                </a:gridCol>
                <a:gridCol w="758226">
                  <a:extLst>
                    <a:ext uri="{9D8B030D-6E8A-4147-A177-3AD203B41FA5}">
                      <a16:colId xmlns:a16="http://schemas.microsoft.com/office/drawing/2014/main" val="372401734"/>
                    </a:ext>
                  </a:extLst>
                </a:gridCol>
                <a:gridCol w="758226">
                  <a:extLst>
                    <a:ext uri="{9D8B030D-6E8A-4147-A177-3AD203B41FA5}">
                      <a16:colId xmlns:a16="http://schemas.microsoft.com/office/drawing/2014/main" val="4239356641"/>
                    </a:ext>
                  </a:extLst>
                </a:gridCol>
              </a:tblGrid>
              <a:tr h="891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gym_members_exercise_tracking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Weight (kg)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Height (m)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Max_BPM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Avg_BPM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Resting_BPM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Session_Duration</a:t>
                      </a:r>
                      <a:r>
                        <a:rPr lang="en-US" sz="1100" u="none" strike="noStrike" dirty="0">
                          <a:effectLst/>
                        </a:rPr>
                        <a:t> (hours)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Calories_Burned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Workout_Type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Fat_Percentage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Water_Intake</a:t>
                      </a:r>
                      <a:r>
                        <a:rPr lang="en-US" sz="1100" u="none" strike="noStrike" dirty="0">
                          <a:effectLst/>
                        </a:rPr>
                        <a:t> (liters)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Workout_Frequency</a:t>
                      </a:r>
                      <a:r>
                        <a:rPr lang="en-US" sz="1100" u="none" strike="noStrike" dirty="0">
                          <a:effectLst/>
                        </a:rPr>
                        <a:t> (days/week)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Experience_Level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BMI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840416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Yoga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6434255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889240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Cardio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5435478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8310664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4441989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3688712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Cardio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6846764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Cardio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3475701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121.7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32.34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8576856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Cardio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0646080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4836923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4168348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Cardio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3328629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5262246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117.7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Yoga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6854012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13.88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117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F6149B-341A-481E-B770-760C34313A25}"/>
              </a:ext>
            </a:extLst>
          </p:cNvPr>
          <p:cNvSpPr/>
          <p:nvPr/>
        </p:nvSpPr>
        <p:spPr>
          <a:xfrm>
            <a:off x="574766" y="1471750"/>
            <a:ext cx="10798628" cy="503355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">
            <a:extLst>
              <a:ext uri="{FF2B5EF4-FFF2-40B4-BE49-F238E27FC236}">
                <a16:creationId xmlns:a16="http://schemas.microsoft.com/office/drawing/2014/main" id="{8ED865D6-B235-47E1-A16E-21DF2CBBF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7699" y="1654629"/>
            <a:ext cx="7306895" cy="46197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and Hypotheses</a:t>
            </a:r>
          </a:p>
        </p:txBody>
      </p:sp>
    </p:spTree>
    <p:extLst>
      <p:ext uri="{BB962C8B-B14F-4D97-AF65-F5344CB8AC3E}">
        <p14:creationId xmlns:p14="http://schemas.microsoft.com/office/powerpoint/2010/main" val="413335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and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3F0B3D-2F3C-4160-96BA-D18CBA5E3475}"/>
              </a:ext>
            </a:extLst>
          </p:cNvPr>
          <p:cNvSpPr/>
          <p:nvPr/>
        </p:nvSpPr>
        <p:spPr>
          <a:xfrm>
            <a:off x="328582" y="1850077"/>
            <a:ext cx="5748745" cy="4650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685800">
              <a:spcAft>
                <a:spcPts val="800"/>
              </a:spcAft>
            </a:pPr>
            <a:r>
              <a:rPr lang="en-US" sz="1600" b="1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Research Design</a:t>
            </a:r>
            <a:endParaRPr lang="en-US" sz="1600" dirty="0">
              <a:solidFill>
                <a:schemeClr val="tx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0" lvl="2" indent="-228600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Quantitative approach.</a:t>
            </a:r>
          </a:p>
          <a:p>
            <a:pPr marL="1143000" lvl="2" indent="-228600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Secondary dataset: Pre-collected, anonymized data.</a:t>
            </a:r>
          </a:p>
          <a:p>
            <a:pPr marL="1143000" lvl="2" indent="-228600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Statistical tools: Descriptive stats, ANOVA, correlation, regression.</a:t>
            </a:r>
          </a:p>
          <a:p>
            <a:pPr marL="685800">
              <a:spcAft>
                <a:spcPts val="800"/>
              </a:spcAft>
            </a:pPr>
            <a:r>
              <a:rPr lang="en-US" sz="1600" b="1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Key Variables</a:t>
            </a:r>
            <a:endParaRPr lang="en-US" sz="1600" dirty="0">
              <a:solidFill>
                <a:schemeClr val="tx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0" lvl="2" indent="-228600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Independent: Workout type, BMI.</a:t>
            </a:r>
          </a:p>
          <a:p>
            <a:pPr marL="1143000" lvl="2" indent="-228600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Dependent: Calories burned, resting BPM.</a:t>
            </a:r>
          </a:p>
          <a:p>
            <a:pPr marL="1143000" lvl="2" indent="-228600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Control: Gender.</a:t>
            </a:r>
          </a:p>
          <a:p>
            <a:pPr marL="1143000" lvl="2" indent="-228600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Additional: Session duration, water intake, etc.</a:t>
            </a:r>
          </a:p>
          <a:p>
            <a:pPr algn="ctr"/>
            <a:endParaRPr lang="en-GB" sz="20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">
            <a:extLst>
              <a:ext uri="{FF2B5EF4-FFF2-40B4-BE49-F238E27FC236}">
                <a16:creationId xmlns:a16="http://schemas.microsoft.com/office/drawing/2014/main" id="{FBE07637-4CA3-4544-888C-A8B115147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9509" y="2234791"/>
            <a:ext cx="5210069" cy="3194757"/>
          </a:xfrm>
          <a:prstGeom prst="rect">
            <a:avLst/>
          </a:prstGeom>
          <a:ln>
            <a:solidFill>
              <a:srgbClr val="758EFF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47CB638-1022-46E0-BF18-231A98ED95C5}"/>
              </a:ext>
            </a:extLst>
          </p:cNvPr>
          <p:cNvSpPr/>
          <p:nvPr/>
        </p:nvSpPr>
        <p:spPr>
          <a:xfrm>
            <a:off x="9521686" y="4444181"/>
            <a:ext cx="1050519" cy="594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T-test &amp;Multiple Reg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722BD-932A-4555-A08A-73199FFF3FFE}"/>
              </a:ext>
            </a:extLst>
          </p:cNvPr>
          <p:cNvSpPr/>
          <p:nvPr/>
        </p:nvSpPr>
        <p:spPr>
          <a:xfrm>
            <a:off x="10443921" y="5039138"/>
            <a:ext cx="1175657" cy="3904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latin typeface="Candara" panose="020E0502030303020204" pitchFamily="34" charset="0"/>
              </a:rPr>
              <a:t>Calories- Male Vs Female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B0C85B-EACB-4672-BF4D-29C8B1DD7ABA}"/>
              </a:ext>
            </a:extLst>
          </p:cNvPr>
          <p:cNvSpPr/>
          <p:nvPr/>
        </p:nvSpPr>
        <p:spPr>
          <a:xfrm>
            <a:off x="10363199" y="3793181"/>
            <a:ext cx="1175657" cy="3904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latin typeface="Candara" panose="020E0502030303020204" pitchFamily="34" charset="0"/>
              </a:rPr>
              <a:t>Independent Var on Resting BPM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EC37EFE-7BAF-48A3-A233-2BA8E8378FFA}"/>
              </a:ext>
            </a:extLst>
          </p:cNvPr>
          <p:cNvCxnSpPr>
            <a:cxnSpLocks/>
            <a:endCxn id="8" idx="1"/>
          </p:cNvCxnSpPr>
          <p:nvPr/>
        </p:nvCxnSpPr>
        <p:spPr>
          <a:xfrm rot="5400000" flipH="1" flipV="1">
            <a:off x="10039616" y="4115368"/>
            <a:ext cx="450564" cy="196601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271</TotalTime>
  <Words>2437</Words>
  <Application>Microsoft Office PowerPoint</Application>
  <PresentationFormat>Widescreen</PresentationFormat>
  <Paragraphs>649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Candara</vt:lpstr>
      <vt:lpstr>Courier New</vt:lpstr>
      <vt:lpstr>Euphemia</vt:lpstr>
      <vt:lpstr>Plantagenet Cherokee</vt:lpstr>
      <vt:lpstr>Segoe UI Emoji</vt:lpstr>
      <vt:lpstr>Symbol</vt:lpstr>
      <vt:lpstr>Times New Roman</vt:lpstr>
      <vt:lpstr>Verdana</vt:lpstr>
      <vt:lpstr>Wingdings</vt:lpstr>
      <vt:lpstr>Academic Literature 16x9</vt:lpstr>
      <vt:lpstr>The Effect Of Workout Type And BMI On Calories Burned And Resting Heart Rate Among Gym Member</vt:lpstr>
      <vt:lpstr>Group Members</vt:lpstr>
      <vt:lpstr>Executive Summary</vt:lpstr>
      <vt:lpstr>Background</vt:lpstr>
      <vt:lpstr>Research Objectives </vt:lpstr>
      <vt:lpstr>Dataset Overview</vt:lpstr>
      <vt:lpstr>PowerPoint Presentation</vt:lpstr>
      <vt:lpstr>Research Questions and Hypotheses</vt:lpstr>
      <vt:lpstr>Research Design and Variables</vt:lpstr>
      <vt:lpstr>Descriptive Statistics Results</vt:lpstr>
      <vt:lpstr>One-Way ANOVA Results (Calories Burned)</vt:lpstr>
      <vt:lpstr>One-Way ANOVA Results (Resting BPM)</vt:lpstr>
      <vt:lpstr>Correlation Results (BMI and Calories Burned)</vt:lpstr>
      <vt:lpstr>Multiple Regression Analysis (BMI and Resting BPM</vt:lpstr>
      <vt:lpstr>Independent Samples T-Test (Burned calories on Gender)</vt:lpstr>
      <vt:lpstr>Statistical and non-statistical interpretation Summary</vt:lpstr>
      <vt:lpstr>Results Based on Research Questions and Hypotheses</vt:lpstr>
      <vt:lpstr>Conclusion</vt:lpstr>
      <vt:lpstr>Recommendations</vt:lpstr>
      <vt:lpstr>Limitations of the Study</vt:lpstr>
      <vt:lpstr>Call to Action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Workout Type And BMI On Calories Burned And Resting Heart Rate Among Gym Member</dc:title>
  <dc:creator>Dominic Onduto</dc:creator>
  <cp:lastModifiedBy>Dominic Onduto</cp:lastModifiedBy>
  <cp:revision>19</cp:revision>
  <dcterms:created xsi:type="dcterms:W3CDTF">2024-11-19T03:58:08Z</dcterms:created>
  <dcterms:modified xsi:type="dcterms:W3CDTF">2024-11-21T07:55:45Z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