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9" r:id="rId14"/>
    <p:sldId id="280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81" r:id="rId25"/>
    <p:sldId id="284" r:id="rId26"/>
    <p:sldId id="283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E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121A6-892C-F387-2F13-A8AEDFBD21DA}" v="32" dt="2024-04-30T13:58:50.915"/>
    <p1510:client id="{76E71F39-069A-CF8E-7042-ED443D0FF09E}" v="9" dt="2024-04-30T13:24:45.725"/>
    <p1510:client id="{926DEA16-F8C0-0AB6-A23F-51733012BE84}" v="1992" dt="2024-04-29T00:32:08.802"/>
    <p1510:client id="{AE97A2E0-838F-2CF4-03CF-A15EBABF2502}" v="870" dt="2024-04-30T01:05:10.957"/>
    <p1510:client id="{B33AEDCD-DA9D-1B2E-6C8E-8D997DF7E008}" v="206" dt="2024-04-30T17:19:16.169"/>
    <p1510:client id="{C1A5013F-B687-55A0-6237-F10E91B5F7D8}" v="917" dt="2024-04-29T18:41:01.805"/>
    <p1510:client id="{EE495CE4-5BCD-D255-462B-7CBA82322AA1}" v="2" dt="2024-04-30T15:17:04.682"/>
    <p1510:client id="{F3689167-7A5B-6806-1903-DAFD6ED917CD}" v="22" dt="2024-04-29T16:09:26.012"/>
  </p1510:revLst>
</p1510:revInfo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50A149-44AD-AE24-CD18-347511BB3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31879-4EED-4D8B-B126-C9EB96B74F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ADCEC-78CA-41DD-A756-3DCE4075091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DB9E5-6397-AC0A-011C-67E3DEDF71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013DC-FCFF-B4E5-5706-D5676216C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741C3-3F90-4E19-AA93-7E8E17FF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58AE8-1453-4182-A78A-6D136BC549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5E86-B513-4D5D-9E3C-8DA2B10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7EC2-2950-7087-66EB-2013AC4C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23" y="473342"/>
            <a:ext cx="10691553" cy="8235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9091-1A50-A16B-2D1F-30DEA20EE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23" y="1330037"/>
            <a:ext cx="10691553" cy="443068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114550" indent="-28575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F9A1E-BC31-ED16-FF17-AB2100661D05}"/>
              </a:ext>
            </a:extLst>
          </p:cNvPr>
          <p:cNvSpPr/>
          <p:nvPr userDrawn="1"/>
        </p:nvSpPr>
        <p:spPr>
          <a:xfrm>
            <a:off x="0" y="0"/>
            <a:ext cx="12192000" cy="440242"/>
          </a:xfrm>
          <a:prstGeom prst="rect">
            <a:avLst/>
          </a:prstGeom>
          <a:solidFill>
            <a:srgbClr val="4E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E14F-AEE3-9D35-5D9D-BB68B3EB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144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5391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88B5-DFF1-CF37-3D90-2CC00674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27788"/>
            <a:ext cx="10515600" cy="321906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8B3E-7FE4-5405-BFC8-26103C5D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49487"/>
            <a:ext cx="10515600" cy="1744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0C5C2-43E0-82EB-ECF3-E7852F6B54FD}"/>
              </a:ext>
            </a:extLst>
          </p:cNvPr>
          <p:cNvSpPr/>
          <p:nvPr userDrawn="1"/>
        </p:nvSpPr>
        <p:spPr>
          <a:xfrm>
            <a:off x="0" y="-63374"/>
            <a:ext cx="12192000" cy="440242"/>
          </a:xfrm>
          <a:prstGeom prst="rect">
            <a:avLst/>
          </a:prstGeom>
          <a:solidFill>
            <a:srgbClr val="4E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9223-3BF8-57F6-4959-76E93DFB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9" y="440576"/>
            <a:ext cx="11147367" cy="8136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9555-6CEF-90DB-DA48-4E1A8DACE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389" y="1317964"/>
            <a:ext cx="5353396" cy="443908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57350" indent="-285750">
              <a:buFont typeface="Wingdings" panose="05000000000000000000" pitchFamily="2" charset="2"/>
              <a:buChar char="q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A61C0-EAD6-AC7A-CD19-977CC7D74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4" y="1317964"/>
            <a:ext cx="5677593" cy="443908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57350" indent="-285750">
              <a:buFont typeface="Wingdings" panose="05000000000000000000" pitchFamily="2" charset="2"/>
              <a:buChar char="q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1B84-2706-3A33-ED59-88E8635B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011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A575A-C8A0-0586-B2FF-1F7D924EA858}"/>
              </a:ext>
            </a:extLst>
          </p:cNvPr>
          <p:cNvSpPr/>
          <p:nvPr userDrawn="1"/>
        </p:nvSpPr>
        <p:spPr>
          <a:xfrm>
            <a:off x="0" y="-63374"/>
            <a:ext cx="12192000" cy="440242"/>
          </a:xfrm>
          <a:prstGeom prst="rect">
            <a:avLst/>
          </a:prstGeom>
          <a:solidFill>
            <a:srgbClr val="4E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556F3-E700-74D1-F00A-C3557E37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440242"/>
            <a:ext cx="11205556" cy="95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1B72-7FF1-D2ED-C516-4008A7822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763" y="1455737"/>
            <a:ext cx="112055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BA86-552F-AD42-5A33-7E083C86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Machine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5B87-A103-5F18-CBD1-0A0FD5655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CS4347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F2CA-AD54-93FF-595E-BFA10EA3D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8FF3-BDE5-4EF3-8CE5-30B081FD5E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F6515-41EB-CAB7-163F-C3C018A39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08785"/>
            <a:ext cx="12192000" cy="1096108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71F60-4750-BBF8-760F-FB6F04226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9150"/>
            <a:ext cx="12192000" cy="123093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EF59A9B9-A5C0-24DA-1069-4DDD22041B8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0" y="5990493"/>
            <a:ext cx="2286000" cy="1108363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A959252-B79C-F215-F62E-6E6434190CE8}"/>
              </a:ext>
            </a:extLst>
          </p:cNvPr>
          <p:cNvSpPr txBox="1">
            <a:spLocks/>
          </p:cNvSpPr>
          <p:nvPr userDrawn="1"/>
        </p:nvSpPr>
        <p:spPr>
          <a:xfrm>
            <a:off x="11704320" y="6521959"/>
            <a:ext cx="4876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DA8FF3-BDE5-4EF3-8CE5-30B081FD5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logo with white text&#10;&#10;Description automatically generated">
            <a:extLst>
              <a:ext uri="{FF2B5EF4-FFF2-40B4-BE49-F238E27FC236}">
                <a16:creationId xmlns:a16="http://schemas.microsoft.com/office/drawing/2014/main" id="{EC5F19D7-9255-1F30-F3D4-9BD3EBA112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7" y="6110832"/>
            <a:ext cx="1314450" cy="739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Footer Placeholder 4" descr="DataLab12.github.io">
            <a:extLst>
              <a:ext uri="{FF2B5EF4-FFF2-40B4-BE49-F238E27FC236}">
                <a16:creationId xmlns:a16="http://schemas.microsoft.com/office/drawing/2014/main" id="{07134DE4-3104-B29D-79DB-A80690165172}"/>
              </a:ext>
            </a:extLst>
          </p:cNvPr>
          <p:cNvSpPr txBox="1">
            <a:spLocks/>
          </p:cNvSpPr>
          <p:nvPr userDrawn="1"/>
        </p:nvSpPr>
        <p:spPr>
          <a:xfrm>
            <a:off x="8572976" y="6604834"/>
            <a:ext cx="1430221" cy="1993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DataLab12.github.io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F4F92A-7BFC-6C4D-11DF-24A512F1BBBD}"/>
              </a:ext>
            </a:extLst>
          </p:cNvPr>
          <p:cNvSpPr/>
          <p:nvPr userDrawn="1"/>
        </p:nvSpPr>
        <p:spPr>
          <a:xfrm>
            <a:off x="0" y="0"/>
            <a:ext cx="12192000" cy="440242"/>
          </a:xfrm>
          <a:prstGeom prst="rect">
            <a:avLst/>
          </a:prstGeom>
          <a:solidFill>
            <a:srgbClr val="4E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2EE79-EE21-6F92-67EE-218D98AD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90613"/>
            <a:ext cx="10515600" cy="1666839"/>
          </a:xfrm>
        </p:spPr>
        <p:txBody>
          <a:bodyPr>
            <a:noAutofit/>
          </a:bodyPr>
          <a:lstStyle/>
          <a:p>
            <a:r>
              <a:rPr lang="en-US" sz="4000" b="1" dirty="0">
                <a:ea typeface="+mj-lt"/>
                <a:cs typeface="+mj-lt"/>
              </a:rPr>
              <a:t>Evaluating Alzheimer's Detection </a:t>
            </a:r>
            <a:br>
              <a:rPr lang="en-US" sz="4000" b="1" dirty="0">
                <a:ea typeface="+mj-lt"/>
                <a:cs typeface="+mj-lt"/>
              </a:rPr>
            </a:br>
            <a:r>
              <a:rPr lang="en-US" sz="4000" b="1" dirty="0">
                <a:ea typeface="+mj-lt"/>
                <a:cs typeface="+mj-lt"/>
              </a:rPr>
              <a:t>Comparing Use of Convolutional Neural Networks, Transfer Learning and Binary Classification.</a:t>
            </a:r>
            <a:endParaRPr lang="en-US" sz="4000" b="1" dirty="0">
              <a:ea typeface="Calibri Light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BFE2B-454B-9004-FDB3-76F136E9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49487"/>
            <a:ext cx="10515600" cy="521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Dillon Fleharty</a:t>
            </a:r>
          </a:p>
        </p:txBody>
      </p:sp>
    </p:spTree>
    <p:extLst>
      <p:ext uri="{BB962C8B-B14F-4D97-AF65-F5344CB8AC3E}">
        <p14:creationId xmlns:p14="http://schemas.microsoft.com/office/powerpoint/2010/main" val="279294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1 Training and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46" y="2093293"/>
            <a:ext cx="2767557" cy="18340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Test Accuracy: 79.42%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Precision: 0.6569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Recall: 0.7942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F1 Score: 0.7163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endParaRPr lang="en-US" sz="2000" b="1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Picture 1" descr="A graph on a screen&#10;&#10;Description automatically generated">
            <a:extLst>
              <a:ext uri="{FF2B5EF4-FFF2-40B4-BE49-F238E27FC236}">
                <a16:creationId xmlns:a16="http://schemas.microsoft.com/office/drawing/2014/main" id="{01B8B7C8-DF0F-36DE-D741-B82D1366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14" y="1326469"/>
            <a:ext cx="4518237" cy="3633159"/>
          </a:xfrm>
          <a:prstGeom prst="rect">
            <a:avLst/>
          </a:prstGeom>
        </p:spPr>
      </p:pic>
      <p:pic>
        <p:nvPicPr>
          <p:cNvPr id="5" name="Picture 4" descr="A graph on a screen&#10;&#10;Description automatically generated">
            <a:extLst>
              <a:ext uri="{FF2B5EF4-FFF2-40B4-BE49-F238E27FC236}">
                <a16:creationId xmlns:a16="http://schemas.microsoft.com/office/drawing/2014/main" id="{57DE616F-6D63-5A14-9837-F335BF39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818" y="1326470"/>
            <a:ext cx="4516944" cy="36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1 K-Fold Cross 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4" y="3150028"/>
            <a:ext cx="4471273" cy="2100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Average Test Accuracy: 0.7660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Average Precision: 0.7238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Average Recall: 0.7660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Average F1 Score: 0.7028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E8BC3-6F7A-B020-F07C-FEEBA5C893D6}"/>
              </a:ext>
            </a:extLst>
          </p:cNvPr>
          <p:cNvSpPr txBox="1"/>
          <p:nvPr/>
        </p:nvSpPr>
        <p:spPr>
          <a:xfrm>
            <a:off x="468702" y="1604513"/>
            <a:ext cx="61434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K-fold validation is a statistical technique that divides a dataset into multiple subsets, using each in turn for testing a model trained on the remaining data to ensure a robust and generalized evaluation of its performance.</a:t>
            </a:r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11BF7E05-761E-AEC0-483D-46C51754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10" y="1373180"/>
            <a:ext cx="525178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1 Feature Maps</a:t>
            </a:r>
          </a:p>
        </p:txBody>
      </p:sp>
      <p:pic>
        <p:nvPicPr>
          <p:cNvPr id="8" name="Content Placeholder 7" descr="A close-up of a blue and green scan&#10;&#10;Description automatically generated">
            <a:extLst>
              <a:ext uri="{FF2B5EF4-FFF2-40B4-BE49-F238E27FC236}">
                <a16:creationId xmlns:a16="http://schemas.microsoft.com/office/drawing/2014/main" id="{5B3D51C8-81EB-B570-EB0B-AB6E90193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143" y="1196153"/>
            <a:ext cx="3208630" cy="445862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6D09E-3648-277F-16EE-CE80F965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96" y="1205186"/>
            <a:ext cx="4374997" cy="44586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7360FB-0D5D-0E5A-6F12-B884DB5B7154}"/>
              </a:ext>
            </a:extLst>
          </p:cNvPr>
          <p:cNvSpPr txBox="1"/>
          <p:nvPr/>
        </p:nvSpPr>
        <p:spPr>
          <a:xfrm>
            <a:off x="307510" y="1260148"/>
            <a:ext cx="3095446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Highlight Key Visual Cues</a:t>
            </a:r>
            <a:r>
              <a:rPr lang="en-US" sz="1600">
                <a:latin typeface="Calibri"/>
                <a:ea typeface="Calibri"/>
                <a:cs typeface="Calibri"/>
              </a:rPr>
              <a:t> to reveal textures, edges, pattens the network detect at different layers.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Calibri"/>
                <a:cs typeface="Calibri"/>
              </a:rPr>
              <a:t>Understanding Model Focus</a:t>
            </a:r>
            <a:r>
              <a:rPr lang="en-US" sz="1600">
                <a:ea typeface="Calibri"/>
                <a:cs typeface="Calibri"/>
              </a:rPr>
              <a:t> by examining the feature maps it helps to understand the models decision-making process and to ensure it aligns as expected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Calibri"/>
                <a:cs typeface="Calibri"/>
              </a:rPr>
              <a:t>Progressive Complexity</a:t>
            </a:r>
            <a:r>
              <a:rPr lang="en-US" sz="1600">
                <a:ea typeface="Calibri"/>
                <a:cs typeface="Calibri"/>
              </a:rPr>
              <a:t> in feature maps increases with each layer, moving from simple edges in early layers to more abstract features in deeper layers, indicating the hierarchical nature of feature extraction in CNNs.</a:t>
            </a:r>
          </a:p>
        </p:txBody>
      </p:sp>
    </p:spTree>
    <p:extLst>
      <p:ext uri="{BB962C8B-B14F-4D97-AF65-F5344CB8AC3E}">
        <p14:creationId xmlns:p14="http://schemas.microsoft.com/office/powerpoint/2010/main" val="9179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1 Feature Maps</a:t>
            </a:r>
          </a:p>
        </p:txBody>
      </p:sp>
      <p:pic>
        <p:nvPicPr>
          <p:cNvPr id="8" name="Content Placeholder 7" descr="A close-up of a blue and green scan&#10;&#10;Description automatically generated">
            <a:extLst>
              <a:ext uri="{FF2B5EF4-FFF2-40B4-BE49-F238E27FC236}">
                <a16:creationId xmlns:a16="http://schemas.microsoft.com/office/drawing/2014/main" id="{5B3D51C8-81EB-B570-EB0B-AB6E90193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40" r="40044" b="73298"/>
          <a:stretch/>
        </p:blipFill>
        <p:spPr>
          <a:xfrm>
            <a:off x="1636515" y="1333984"/>
            <a:ext cx="8915096" cy="4475059"/>
          </a:xfrm>
        </p:spPr>
      </p:pic>
    </p:spTree>
    <p:extLst>
      <p:ext uri="{BB962C8B-B14F-4D97-AF65-F5344CB8AC3E}">
        <p14:creationId xmlns:p14="http://schemas.microsoft.com/office/powerpoint/2010/main" val="213087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1 Feature Maps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A6D09E-3648-277F-16EE-CE80F9653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4" t="26399" r="31070" b="44779"/>
          <a:stretch/>
        </p:blipFill>
        <p:spPr>
          <a:xfrm>
            <a:off x="521942" y="1134938"/>
            <a:ext cx="10786493" cy="45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31" y="391561"/>
            <a:ext cx="9362700" cy="628449"/>
          </a:xfrm>
        </p:spPr>
        <p:txBody>
          <a:bodyPr>
            <a:normAutofit fontScale="90000"/>
          </a:bodyPr>
          <a:lstStyle/>
          <a:p>
            <a:r>
              <a:rPr lang="en-US" sz="4000"/>
              <a:t>Model 1 Heat Map</a:t>
            </a:r>
          </a:p>
        </p:txBody>
      </p:sp>
      <p:pic>
        <p:nvPicPr>
          <p:cNvPr id="12" name="Picture 11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DD54DBE2-D93C-A313-A9AE-BEE10D0B3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5"/>
          <a:stretch/>
        </p:blipFill>
        <p:spPr>
          <a:xfrm>
            <a:off x="1078075" y="1113729"/>
            <a:ext cx="4329140" cy="2157632"/>
          </a:xfrm>
          <a:prstGeom prst="rect">
            <a:avLst/>
          </a:prstGeom>
        </p:spPr>
      </p:pic>
      <p:pic>
        <p:nvPicPr>
          <p:cNvPr id="15" name="Picture 14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3E6B371D-2445-F7DE-FC4F-34E2CDE2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35" y="3527909"/>
            <a:ext cx="4326816" cy="2216685"/>
          </a:xfrm>
          <a:prstGeom prst="rect">
            <a:avLst/>
          </a:prstGeom>
        </p:spPr>
      </p:pic>
      <p:pic>
        <p:nvPicPr>
          <p:cNvPr id="16" name="Picture 15" descr="A grid of squares with different colors&#10;&#10;Description automatically generated">
            <a:extLst>
              <a:ext uri="{FF2B5EF4-FFF2-40B4-BE49-F238E27FC236}">
                <a16:creationId xmlns:a16="http://schemas.microsoft.com/office/drawing/2014/main" id="{787BB3A4-BFCC-0CA2-62F9-9066477F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662" y="1116251"/>
            <a:ext cx="4330391" cy="2208977"/>
          </a:xfrm>
          <a:prstGeom prst="rect">
            <a:avLst/>
          </a:prstGeom>
        </p:spPr>
      </p:pic>
      <p:pic>
        <p:nvPicPr>
          <p:cNvPr id="17" name="Picture 16" descr="A grid of squares with different colors&#10;&#10;Description automatically generated">
            <a:extLst>
              <a:ext uri="{FF2B5EF4-FFF2-40B4-BE49-F238E27FC236}">
                <a16:creationId xmlns:a16="http://schemas.microsoft.com/office/drawing/2014/main" id="{8FEDE5BC-E3BC-95F8-944B-064371071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913" y="3530063"/>
            <a:ext cx="4330391" cy="22142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4C8A7F-3587-E011-2B1C-CF8E70B4B518}"/>
              </a:ext>
            </a:extLst>
          </p:cNvPr>
          <p:cNvSpPr txBox="1"/>
          <p:nvPr/>
        </p:nvSpPr>
        <p:spPr>
          <a:xfrm>
            <a:off x="2420350" y="836876"/>
            <a:ext cx="1647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Non-Demented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D931E-BF3A-F3BE-1B68-03432195D21F}"/>
              </a:ext>
            </a:extLst>
          </p:cNvPr>
          <p:cNvSpPr txBox="1"/>
          <p:nvPr/>
        </p:nvSpPr>
        <p:spPr>
          <a:xfrm>
            <a:off x="2647663" y="3269594"/>
            <a:ext cx="1647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Very Mild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38DDA5-2389-8800-D922-002B9AB7E519}"/>
              </a:ext>
            </a:extLst>
          </p:cNvPr>
          <p:cNvSpPr txBox="1"/>
          <p:nvPr/>
        </p:nvSpPr>
        <p:spPr>
          <a:xfrm>
            <a:off x="8003465" y="836876"/>
            <a:ext cx="1426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Mild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77A8E5-5B57-925C-72AF-372B5EA0BCFF}"/>
              </a:ext>
            </a:extLst>
          </p:cNvPr>
          <p:cNvSpPr txBox="1"/>
          <p:nvPr/>
        </p:nvSpPr>
        <p:spPr>
          <a:xfrm>
            <a:off x="7820291" y="3240108"/>
            <a:ext cx="1127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Moderate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31" y="391561"/>
            <a:ext cx="9362700" cy="628449"/>
          </a:xfrm>
        </p:spPr>
        <p:txBody>
          <a:bodyPr>
            <a:normAutofit fontScale="90000"/>
          </a:bodyPr>
          <a:lstStyle/>
          <a:p>
            <a:r>
              <a:rPr lang="en-US" sz="4000"/>
              <a:t>Model 1 Heatmap Layers 1 to 4</a:t>
            </a:r>
            <a:endParaRPr lang="en-US" sz="4000">
              <a:ea typeface="Calibri Light"/>
              <a:cs typeface="Calibri Light"/>
            </a:endParaRPr>
          </a:p>
        </p:txBody>
      </p:sp>
      <p:pic>
        <p:nvPicPr>
          <p:cNvPr id="2" name="Picture 1" descr="A close-up of a brain&#10;&#10;Description automatically generated">
            <a:extLst>
              <a:ext uri="{FF2B5EF4-FFF2-40B4-BE49-F238E27FC236}">
                <a16:creationId xmlns:a16="http://schemas.microsoft.com/office/drawing/2014/main" id="{B17F0171-DDF2-E4A4-D95D-97240C5FE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3" b="-302"/>
          <a:stretch/>
        </p:blipFill>
        <p:spPr>
          <a:xfrm>
            <a:off x="368658" y="3559445"/>
            <a:ext cx="2916797" cy="15079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36DA24-85CD-9162-A200-73F335B5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56" y="3563946"/>
            <a:ext cx="2916796" cy="1502267"/>
          </a:xfrm>
          <a:prstGeom prst="rect">
            <a:avLst/>
          </a:prstGeom>
        </p:spPr>
      </p:pic>
      <p:pic>
        <p:nvPicPr>
          <p:cNvPr id="5" name="Picture 4" descr="A grid of red and purple squares&#10;&#10;Description automatically generated">
            <a:extLst>
              <a:ext uri="{FF2B5EF4-FFF2-40B4-BE49-F238E27FC236}">
                <a16:creationId xmlns:a16="http://schemas.microsoft.com/office/drawing/2014/main" id="{3A210EE5-FEB3-421A-7295-C11520F3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034" y="3559935"/>
            <a:ext cx="2754555" cy="1507124"/>
          </a:xfrm>
          <a:prstGeom prst="rect">
            <a:avLst/>
          </a:prstGeom>
        </p:spPr>
      </p:pic>
      <p:pic>
        <p:nvPicPr>
          <p:cNvPr id="6" name="Picture 5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37D092CE-6530-C71F-FB3C-F99D18080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882" y="3561357"/>
            <a:ext cx="2747009" cy="1508955"/>
          </a:xfrm>
          <a:prstGeom prst="rect">
            <a:avLst/>
          </a:prstGeom>
        </p:spPr>
      </p:pic>
      <p:pic>
        <p:nvPicPr>
          <p:cNvPr id="7" name="Picture 6" descr="A close-up of a brain&#10;&#10;Description automatically generated">
            <a:extLst>
              <a:ext uri="{FF2B5EF4-FFF2-40B4-BE49-F238E27FC236}">
                <a16:creationId xmlns:a16="http://schemas.microsoft.com/office/drawing/2014/main" id="{894F4814-0C8E-83F2-D35D-77738FC67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69" y="1570445"/>
            <a:ext cx="2813539" cy="1497869"/>
          </a:xfrm>
          <a:prstGeom prst="rect">
            <a:avLst/>
          </a:prstGeom>
        </p:spPr>
      </p:pic>
      <p:pic>
        <p:nvPicPr>
          <p:cNvPr id="8" name="Picture 7" descr="A close-up of a red oval&#10;&#10;Description automatically generated">
            <a:extLst>
              <a:ext uri="{FF2B5EF4-FFF2-40B4-BE49-F238E27FC236}">
                <a16:creationId xmlns:a16="http://schemas.microsoft.com/office/drawing/2014/main" id="{74F73188-50CA-3EA8-B804-21BC83F52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902" y="1570538"/>
            <a:ext cx="2753382" cy="1498506"/>
          </a:xfrm>
          <a:prstGeom prst="rect">
            <a:avLst/>
          </a:prstGeom>
        </p:spPr>
      </p:pic>
      <p:pic>
        <p:nvPicPr>
          <p:cNvPr id="9" name="Picture 8" descr="A grid of red and white squares&#10;&#10;Description automatically generated">
            <a:extLst>
              <a:ext uri="{FF2B5EF4-FFF2-40B4-BE49-F238E27FC236}">
                <a16:creationId xmlns:a16="http://schemas.microsoft.com/office/drawing/2014/main" id="{84F07EFE-67FE-CA72-1F9D-F50723DCF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9800" y="1520774"/>
            <a:ext cx="2673685" cy="1593313"/>
          </a:xfrm>
          <a:prstGeom prst="rect">
            <a:avLst/>
          </a:prstGeom>
        </p:spPr>
      </p:pic>
      <p:pic>
        <p:nvPicPr>
          <p:cNvPr id="10" name="Picture 9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0D4686CA-39E9-E318-D1D2-4660AA5ABD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6591" y="1520604"/>
            <a:ext cx="2681471" cy="1544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7A6DE-5F65-E2AD-6C3D-6F7B0A0EE264}"/>
              </a:ext>
            </a:extLst>
          </p:cNvPr>
          <p:cNvSpPr txBox="1"/>
          <p:nvPr/>
        </p:nvSpPr>
        <p:spPr>
          <a:xfrm>
            <a:off x="5251048" y="1141071"/>
            <a:ext cx="3702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Non-Demented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F5631-EDBF-D419-497B-F809A9C0393A}"/>
              </a:ext>
            </a:extLst>
          </p:cNvPr>
          <p:cNvSpPr txBox="1"/>
          <p:nvPr/>
        </p:nvSpPr>
        <p:spPr>
          <a:xfrm>
            <a:off x="5077428" y="3243805"/>
            <a:ext cx="3702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Moderate Demented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5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31" y="391561"/>
            <a:ext cx="9362700" cy="628449"/>
          </a:xfrm>
        </p:spPr>
        <p:txBody>
          <a:bodyPr>
            <a:normAutofit fontScale="90000"/>
          </a:bodyPr>
          <a:lstStyle/>
          <a:p>
            <a:r>
              <a:rPr lang="en-US" sz="4000"/>
              <a:t>Model 2 EfficientNetB0  Architecture</a:t>
            </a:r>
            <a:endParaRPr lang="en-US" sz="4000">
              <a:ea typeface="Calibri Light"/>
              <a:cs typeface="Calibri Light"/>
            </a:endParaRPr>
          </a:p>
        </p:txBody>
      </p:sp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7CB7238D-9EC1-9806-BB74-DAC7B808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96714" y="2599149"/>
            <a:ext cx="5247190" cy="11167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E2737F-F569-6221-2D06-CC5147C17FE2}"/>
              </a:ext>
            </a:extLst>
          </p:cNvPr>
          <p:cNvSpPr txBox="1"/>
          <p:nvPr/>
        </p:nvSpPr>
        <p:spPr>
          <a:xfrm>
            <a:off x="391610" y="1249101"/>
            <a:ext cx="685414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Developed by: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Minxing</a:t>
            </a:r>
            <a:r>
              <a:rPr lang="en-US">
                <a:ea typeface="Calibri"/>
                <a:cs typeface="Calibri"/>
              </a:rPr>
              <a:t> Tan and Quoc V. Le at Google Research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Scalable Architecture</a:t>
            </a:r>
            <a:r>
              <a:rPr lang="en-US">
                <a:ea typeface="Calibri"/>
                <a:cs typeface="Calibri"/>
              </a:rPr>
              <a:t>: EfficientNetB0 is a convolutional neural network that uses a compound scaling method to uniformly scale the depth, width, and resolution of the network.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Mobile Inverted Bottleneck Convolution (</a:t>
            </a:r>
            <a:r>
              <a:rPr lang="en-US" b="1" err="1">
                <a:ea typeface="Calibri"/>
                <a:cs typeface="Calibri"/>
              </a:rPr>
              <a:t>MBConv</a:t>
            </a:r>
            <a:r>
              <a:rPr lang="en-US" b="1">
                <a:ea typeface="Calibri"/>
                <a:cs typeface="Calibri"/>
              </a:rPr>
              <a:t>)</a:t>
            </a:r>
            <a:r>
              <a:rPr lang="en-US">
                <a:ea typeface="Calibri"/>
                <a:cs typeface="Calibri"/>
              </a:rPr>
              <a:t>: It employs </a:t>
            </a:r>
            <a:r>
              <a:rPr lang="en-US" err="1">
                <a:ea typeface="Calibri"/>
                <a:cs typeface="Calibri"/>
              </a:rPr>
              <a:t>MBConv</a:t>
            </a:r>
            <a:r>
              <a:rPr lang="en-US">
                <a:ea typeface="Calibri"/>
                <a:cs typeface="Calibri"/>
              </a:rPr>
              <a:t> blocks, an efficient variant of convolutional layers that use </a:t>
            </a:r>
            <a:r>
              <a:rPr lang="en-US" err="1">
                <a:ea typeface="Calibri"/>
                <a:cs typeface="Calibri"/>
              </a:rPr>
              <a:t>depthwise</a:t>
            </a:r>
            <a:r>
              <a:rPr lang="en-US">
                <a:ea typeface="Calibri"/>
                <a:cs typeface="Calibri"/>
              </a:rPr>
              <a:t> separable convolutions to reduce the number of parameters and computational cost.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ImageNet Datase</a:t>
            </a:r>
            <a:r>
              <a:rPr lang="en-US">
                <a:ea typeface="Calibri"/>
                <a:cs typeface="Calibri"/>
              </a:rPr>
              <a:t>t: Original model was trained on the ImageNet dataset (+14 million images with 1000 different classes) 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Dataset Subset</a:t>
            </a:r>
            <a:r>
              <a:rPr lang="en-US">
                <a:ea typeface="Calibri"/>
                <a:cs typeface="Calibri"/>
              </a:rPr>
              <a:t>: 1.2 million images. 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The Mobile Inverted Bottleneck Convolution (</a:t>
            </a:r>
            <a:r>
              <a:rPr lang="en-US" err="1">
                <a:ea typeface="Calibri"/>
                <a:cs typeface="Calibri"/>
              </a:rPr>
              <a:t>MBConv</a:t>
            </a:r>
            <a:r>
              <a:rPr lang="en-US">
                <a:ea typeface="Calibri"/>
                <a:cs typeface="Calibri"/>
              </a:rPr>
              <a:t>) utilizes inverted residuals and linear bottlenecks, combining </a:t>
            </a:r>
            <a:r>
              <a:rPr lang="en-US" err="1">
                <a:ea typeface="Calibri"/>
                <a:cs typeface="Calibri"/>
              </a:rPr>
              <a:t>depthwise</a:t>
            </a:r>
            <a:r>
              <a:rPr lang="en-US">
                <a:ea typeface="Calibri"/>
                <a:cs typeface="Calibri"/>
              </a:rPr>
              <a:t> separable convolutions with shortcut connections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686339"/>
            <a:ext cx="10691553" cy="823595"/>
          </a:xfrm>
        </p:spPr>
        <p:txBody>
          <a:bodyPr>
            <a:normAutofit/>
          </a:bodyPr>
          <a:lstStyle/>
          <a:p>
            <a:r>
              <a:rPr lang="en-US" sz="3600"/>
              <a:t>Model 2 EfficientNetB0  Parameters</a:t>
            </a:r>
          </a:p>
          <a:p>
            <a:endParaRPr lang="en-US" sz="40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00" y="1331293"/>
            <a:ext cx="5650215" cy="3739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Optimization Techniques</a:t>
            </a:r>
            <a:r>
              <a:rPr lang="en-US" sz="2000">
                <a:ea typeface="Calibri" panose="020F0502020204030204"/>
                <a:cs typeface="Calibri" panose="020F0502020204030204"/>
              </a:rPr>
              <a:t>: </a:t>
            </a: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Adam optimizer </a:t>
            </a: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Loss Function: Categorical Cross Entropy</a:t>
            </a:r>
          </a:p>
          <a:p>
            <a:pPr>
              <a:spcAft>
                <a:spcPts val="500"/>
              </a:spcAft>
            </a:pPr>
            <a:r>
              <a:rPr lang="en-US" sz="2000">
                <a:ea typeface="Calibri" panose="020F0502020204030204"/>
                <a:cs typeface="Calibri" panose="020F0502020204030204"/>
              </a:rPr>
              <a:t>Processing 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one-hot encoding for label categorization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20% validation split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764F12-00F5-9255-F62B-081764A4AD19}"/>
              </a:ext>
            </a:extLst>
          </p:cNvPr>
          <p:cNvSpPr txBox="1">
            <a:spLocks/>
          </p:cNvSpPr>
          <p:nvPr/>
        </p:nvSpPr>
        <p:spPr>
          <a:xfrm>
            <a:off x="242684" y="1181768"/>
            <a:ext cx="5650215" cy="3882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Model Architecture</a:t>
            </a:r>
            <a:r>
              <a:rPr lang="en-US" sz="2000">
                <a:ea typeface="Calibri"/>
                <a:cs typeface="Calibri"/>
              </a:rPr>
              <a:t>: Sequential CNN </a:t>
            </a:r>
          </a:p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Training Images: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Non-Demented: 4000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Very Mild: 2000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Mild: 4001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Moderate: 390</a:t>
            </a:r>
            <a:endParaRPr lang="en-US"/>
          </a:p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Test Images: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Non-Demented: 2599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Very Mild: 248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Mild: 496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Moderate: 3</a:t>
            </a:r>
          </a:p>
          <a:p>
            <a:pPr>
              <a:spcAft>
                <a:spcPts val="500"/>
              </a:spcAft>
            </a:pPr>
            <a:endParaRPr lang="en-US" sz="2000" b="1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666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888896"/>
            <a:ext cx="10691553" cy="823595"/>
          </a:xfrm>
        </p:spPr>
        <p:txBody>
          <a:bodyPr>
            <a:normAutofit fontScale="90000"/>
          </a:bodyPr>
          <a:lstStyle/>
          <a:p>
            <a:r>
              <a:rPr lang="en-US" sz="3600"/>
              <a:t>Model 2 EfficientNetB0  Training Results</a:t>
            </a:r>
            <a:br>
              <a:rPr lang="en-US" sz="3600"/>
            </a:br>
            <a:endParaRPr lang="en-US" sz="3600">
              <a:ea typeface="Calibri Light"/>
              <a:cs typeface="Calibri Light"/>
            </a:endParaRPr>
          </a:p>
          <a:p>
            <a:endParaRPr lang="en-US" sz="40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46" y="2093293"/>
            <a:ext cx="2767557" cy="18340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Test Accuracy: 68.99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Precision: 0.7174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Recall: 0.6899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F1 Score: 0.7021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endParaRPr lang="en-US" sz="2000" b="1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D31DC-B3E4-5575-9897-C6EE8754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68" y="1557881"/>
            <a:ext cx="4002552" cy="3208117"/>
          </a:xfrm>
          <a:prstGeom prst="rect">
            <a:avLst/>
          </a:prstGeom>
        </p:spPr>
      </p:pic>
      <p:pic>
        <p:nvPicPr>
          <p:cNvPr id="9" name="Picture 8" descr="A graph of a graph with orange and blue lines&#10;&#10;Description automatically generated">
            <a:extLst>
              <a:ext uri="{FF2B5EF4-FFF2-40B4-BE49-F238E27FC236}">
                <a16:creationId xmlns:a16="http://schemas.microsoft.com/office/drawing/2014/main" id="{870B3802-4113-0822-BAE2-FC88C461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337" y="1559810"/>
            <a:ext cx="4134904" cy="32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7220EF-E62D-9EF0-B199-02CE505D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45" y="1113045"/>
            <a:ext cx="7069702" cy="136856"/>
          </a:xfrm>
        </p:spPr>
        <p:txBody>
          <a:bodyPr>
            <a:normAutofit fontScale="90000"/>
          </a:bodyPr>
          <a:lstStyle/>
          <a:p>
            <a:r>
              <a:rPr lang="en-US" sz="3600"/>
              <a:t>Classifying Alzheimer's Disease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D4DEC-C553-3CDC-C653-C994D712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45" y="1487094"/>
            <a:ext cx="10691553" cy="3264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Exploratory Data Analysis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Classifying Multiple Classes with Convolutional Neural Network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Classifying Multiple Classes with Pre-Trained Model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Binary Classification with Convolutional Neural Network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Results 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224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1 Feature Maps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360FB-0D5D-0E5A-6F12-B884DB5B7154}"/>
              </a:ext>
            </a:extLst>
          </p:cNvPr>
          <p:cNvSpPr txBox="1"/>
          <p:nvPr/>
        </p:nvSpPr>
        <p:spPr>
          <a:xfrm>
            <a:off x="307510" y="1260148"/>
            <a:ext cx="3095446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Highlight Key Visual Cues</a:t>
            </a:r>
            <a:r>
              <a:rPr lang="en-US" sz="1600">
                <a:latin typeface="Calibri"/>
                <a:ea typeface="Calibri"/>
                <a:cs typeface="Calibri"/>
              </a:rPr>
              <a:t> to reveal textures, edges, pattens the network detect at different layers.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Calibri"/>
                <a:cs typeface="Calibri"/>
              </a:rPr>
              <a:t>Understanding Model Focus</a:t>
            </a:r>
            <a:r>
              <a:rPr lang="en-US" sz="1600">
                <a:ea typeface="Calibri"/>
                <a:cs typeface="Calibri"/>
              </a:rPr>
              <a:t> by examining the feature maps it helps to understand the models decision-making process and to ensure it aligns as expected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Calibri"/>
                <a:cs typeface="Calibri"/>
              </a:rPr>
              <a:t>Progressive Complexity</a:t>
            </a:r>
            <a:r>
              <a:rPr lang="en-US" sz="1600">
                <a:ea typeface="Calibri"/>
                <a:cs typeface="Calibri"/>
              </a:rPr>
              <a:t> in feature maps increases with each layer, moving from simple edges in early layers to more abstract features in deeper layers, indicating the hierarchical nature of feature extraction in CNNs.</a:t>
            </a:r>
          </a:p>
        </p:txBody>
      </p:sp>
      <p:pic>
        <p:nvPicPr>
          <p:cNvPr id="2" name="Content Placeholder 1" descr="A close-up of a scan of a brain&#10;&#10;Description automatically generated">
            <a:extLst>
              <a:ext uri="{FF2B5EF4-FFF2-40B4-BE49-F238E27FC236}">
                <a16:creationId xmlns:a16="http://schemas.microsoft.com/office/drawing/2014/main" id="{FD260256-3D67-923C-188D-95A4B1701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721" y="1174019"/>
            <a:ext cx="2992660" cy="2258391"/>
          </a:xfrm>
        </p:spPr>
      </p:pic>
      <p:pic>
        <p:nvPicPr>
          <p:cNvPr id="5" name="Picture 4" descr="A green oval with text&#10;&#10;Description automatically generated">
            <a:extLst>
              <a:ext uri="{FF2B5EF4-FFF2-40B4-BE49-F238E27FC236}">
                <a16:creationId xmlns:a16="http://schemas.microsoft.com/office/drawing/2014/main" id="{17A80D45-18B4-8A2B-C9EF-502473F1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49" y="1104334"/>
            <a:ext cx="3311445" cy="239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CE098-30DC-A627-387A-1BE0F6FE7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39" y="3486194"/>
            <a:ext cx="2927976" cy="2195831"/>
          </a:xfrm>
          <a:prstGeom prst="rect">
            <a:avLst/>
          </a:prstGeom>
        </p:spPr>
      </p:pic>
      <p:pic>
        <p:nvPicPr>
          <p:cNvPr id="8" name="Picture 7" descr="A green and yellow pixelated map&#10;&#10;Description automatically generated">
            <a:extLst>
              <a:ext uri="{FF2B5EF4-FFF2-40B4-BE49-F238E27FC236}">
                <a16:creationId xmlns:a16="http://schemas.microsoft.com/office/drawing/2014/main" id="{2D698BCC-5D73-B4E7-8F15-979E918E6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626" y="3483315"/>
            <a:ext cx="3052082" cy="23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0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7" y="624611"/>
            <a:ext cx="10691553" cy="823595"/>
          </a:xfrm>
        </p:spPr>
        <p:txBody>
          <a:bodyPr>
            <a:normAutofit fontScale="90000"/>
          </a:bodyPr>
          <a:lstStyle/>
          <a:p>
            <a:r>
              <a:rPr lang="en-US"/>
              <a:t>Model 3 Binary Classification</a:t>
            </a:r>
            <a:br>
              <a:rPr lang="en-US">
                <a:ea typeface="Calibri Light"/>
                <a:cs typeface="Calibri Light"/>
              </a:rPr>
            </a:br>
            <a:r>
              <a:rPr lang="en-US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23" y="1038408"/>
            <a:ext cx="11782812" cy="4524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500"/>
              </a:spcAft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8A11936-9CF1-EB5E-C306-21951F93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088" y="477376"/>
            <a:ext cx="5020732" cy="5333093"/>
          </a:xfrm>
          <a:prstGeom prst="rect">
            <a:avLst/>
          </a:prstGeom>
        </p:spPr>
      </p:pic>
      <p:pic>
        <p:nvPicPr>
          <p:cNvPr id="5" name="Picture 4" descr="A colorful rectangular object with a long stick&#10;&#10;Description automatically generated">
            <a:extLst>
              <a:ext uri="{FF2B5EF4-FFF2-40B4-BE49-F238E27FC236}">
                <a16:creationId xmlns:a16="http://schemas.microsoft.com/office/drawing/2014/main" id="{30970AFC-0097-64AA-198F-3DD5AB9E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50" y="1032645"/>
            <a:ext cx="1967543" cy="47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7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3 Binary Classification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00" y="1331293"/>
            <a:ext cx="5650215" cy="4353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Optimization Techniques</a:t>
            </a:r>
            <a:r>
              <a:rPr lang="en-US" sz="2000">
                <a:ea typeface="Calibri" panose="020F0502020204030204"/>
                <a:cs typeface="Calibri" panose="020F0502020204030204"/>
              </a:rPr>
              <a:t>: </a:t>
            </a: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Adam optimizer with .0001 learning rate </a:t>
            </a: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Custom learning rate scheduler with linear decay</a:t>
            </a:r>
            <a:endParaRPr lang="en-US" sz="2000">
              <a:cs typeface="Calibri"/>
            </a:endParaRP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L2 Regularization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Kernal size 5 x 2 </a:t>
            </a:r>
            <a:endParaRPr lang="en-US">
              <a:cs typeface="Calibri"/>
            </a:endParaRP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Loss: </a:t>
            </a:r>
            <a:r>
              <a:rPr lang="en-US" sz="2000" err="1">
                <a:ea typeface="Calibri" panose="020F0502020204030204"/>
                <a:cs typeface="Calibri" panose="020F0502020204030204"/>
              </a:rPr>
              <a:t>binary_crossentropy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764F12-00F5-9255-F62B-081764A4AD19}"/>
              </a:ext>
            </a:extLst>
          </p:cNvPr>
          <p:cNvSpPr txBox="1">
            <a:spLocks/>
          </p:cNvSpPr>
          <p:nvPr/>
        </p:nvSpPr>
        <p:spPr>
          <a:xfrm>
            <a:off x="242684" y="1181768"/>
            <a:ext cx="5650215" cy="3882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Model Architecture</a:t>
            </a:r>
            <a:r>
              <a:rPr lang="en-US" sz="2000">
                <a:ea typeface="Calibri"/>
                <a:cs typeface="Calibri"/>
              </a:rPr>
              <a:t>: Sequential CNN </a:t>
            </a:r>
          </a:p>
          <a:p>
            <a:pPr>
              <a:spcAft>
                <a:spcPts val="500"/>
              </a:spcAft>
            </a:pPr>
            <a:r>
              <a:rPr lang="en-US" sz="2000" b="1">
                <a:latin typeface="Calibri"/>
                <a:cs typeface="Arial"/>
              </a:rPr>
              <a:t>Processing</a:t>
            </a:r>
            <a:endParaRPr lang="en-US" sz="2000">
              <a:latin typeface="Calibri"/>
              <a:cs typeface="Arial"/>
            </a:endParaRP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latin typeface="Calibri"/>
                <a:cs typeface="Arial"/>
              </a:rPr>
              <a:t>one-hot encoding for label categorization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latin typeface="Calibri"/>
                <a:cs typeface="Arial"/>
              </a:rPr>
              <a:t>20% validation split</a:t>
            </a:r>
            <a:endParaRPr lang="en-US" sz="2000">
              <a:latin typeface="Calibri"/>
              <a:cs typeface="Calibri"/>
            </a:endParaRPr>
          </a:p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Training Images: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Non-Demented: 7000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cs typeface="Calibri"/>
              </a:rPr>
              <a:t>Demented: 7000</a:t>
            </a:r>
          </a:p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Test Images: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Non-Demented: 1400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Demented: 1400</a:t>
            </a:r>
          </a:p>
          <a:p>
            <a:pPr>
              <a:spcAft>
                <a:spcPts val="500"/>
              </a:spcAft>
            </a:pPr>
            <a:endParaRPr lang="en-US" sz="2000" b="1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073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 fontScale="90000"/>
          </a:bodyPr>
          <a:lstStyle/>
          <a:p>
            <a:r>
              <a:rPr lang="en-US" sz="4000"/>
              <a:t>Model 3 Binary Classification Training and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43" y="2093293"/>
            <a:ext cx="3006392" cy="1890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Test Accuracy: .9600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Precision: .9321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Recall: .9484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F1 Score: .9642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endParaRPr lang="en-US" sz="2000" b="1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AD467FF7-D8A3-DC2D-CA52-A090F077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189" y="1200170"/>
            <a:ext cx="6859501" cy="44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5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3 K-Fold Cross 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4" y="3150028"/>
            <a:ext cx="4471273" cy="2100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Average Test Accuracy: .9127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Average Precision: .8756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Average Recall: .9864</a:t>
            </a:r>
          </a:p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Average F1 Score: 0.9206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E8BC3-6F7A-B020-F07C-FEEBA5C893D6}"/>
              </a:ext>
            </a:extLst>
          </p:cNvPr>
          <p:cNvSpPr txBox="1"/>
          <p:nvPr/>
        </p:nvSpPr>
        <p:spPr>
          <a:xfrm>
            <a:off x="468702" y="1604513"/>
            <a:ext cx="61434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K-fold validation is a statistical technique that divides a dataset into multiple subsets, using each in turn for testing a model trained on the remaining data to ensure generalized evaluation of its performance.</a:t>
            </a:r>
            <a:endParaRPr lang="en-US">
              <a:cs typeface="Calibri" panose="020F0502020204030204"/>
            </a:endParaRP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B6BEA37-1CEE-80EE-7A07-B74497AA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822" y="1369318"/>
            <a:ext cx="51412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20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2056803" cy="8235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300"/>
              <a:t>Model 1 Feature Maps Layer 1 and 3 Non-Demented</a:t>
            </a:r>
          </a:p>
        </p:txBody>
      </p:sp>
      <p:pic>
        <p:nvPicPr>
          <p:cNvPr id="2" name="Picture 1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C49963D8-F67D-1985-85EF-C06D2F13B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963" y="1447800"/>
            <a:ext cx="4672012" cy="3954461"/>
          </a:xfrm>
          <a:prstGeom prst="rect">
            <a:avLst/>
          </a:prstGeom>
        </p:spPr>
      </p:pic>
      <p:pic>
        <p:nvPicPr>
          <p:cNvPr id="3" name="Picture 2" descr="A collage of images of a brain&#10;&#10;Description automatically generated">
            <a:extLst>
              <a:ext uri="{FF2B5EF4-FFF2-40B4-BE49-F238E27FC236}">
                <a16:creationId xmlns:a16="http://schemas.microsoft.com/office/drawing/2014/main" id="{B44854BB-911C-7ADD-98E4-876DA1D4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13" y="1510605"/>
            <a:ext cx="4548186" cy="38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03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1 Heat Map Layer 3</a:t>
            </a:r>
            <a:endParaRPr lang="en-US" sz="4000">
              <a:cs typeface="Calibri Light"/>
            </a:endParaRPr>
          </a:p>
        </p:txBody>
      </p:sp>
      <p:pic>
        <p:nvPicPr>
          <p:cNvPr id="2" name="Content Placeholder 1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5E15BE72-9754-72E9-06C5-B6D8B6AA3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52" y="1322758"/>
            <a:ext cx="4206876" cy="2132013"/>
          </a:xfrm>
        </p:spPr>
      </p:pic>
      <p:pic>
        <p:nvPicPr>
          <p:cNvPr id="5" name="Picture 4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DEFDC723-5A4C-379C-CF91-090EB977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79" y="3675316"/>
            <a:ext cx="4198937" cy="2102884"/>
          </a:xfrm>
          <a:prstGeom prst="rect">
            <a:avLst/>
          </a:prstGeom>
        </p:spPr>
      </p:pic>
      <p:pic>
        <p:nvPicPr>
          <p:cNvPr id="6" name="Picture 5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6B75A999-19C4-8881-549C-5C77407A4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03" y="3676905"/>
            <a:ext cx="4206875" cy="2126696"/>
          </a:xfrm>
          <a:prstGeom prst="rect">
            <a:avLst/>
          </a:prstGeom>
        </p:spPr>
      </p:pic>
      <p:pic>
        <p:nvPicPr>
          <p:cNvPr id="8" name="Picture 7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7DBE87DE-B815-E5F0-E555-90DA07CF8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454" y="1320261"/>
            <a:ext cx="4198938" cy="2134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89B091-75C1-174D-896C-2EC97499412A}"/>
              </a:ext>
            </a:extLst>
          </p:cNvPr>
          <p:cNvSpPr txBox="1"/>
          <p:nvPr/>
        </p:nvSpPr>
        <p:spPr>
          <a:xfrm>
            <a:off x="2205831" y="1078706"/>
            <a:ext cx="16859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Non-Demented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8126D-B504-53A5-BC7C-403F14F001B5}"/>
              </a:ext>
            </a:extLst>
          </p:cNvPr>
          <p:cNvSpPr txBox="1"/>
          <p:nvPr/>
        </p:nvSpPr>
        <p:spPr>
          <a:xfrm>
            <a:off x="2161622" y="3410623"/>
            <a:ext cx="16859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Mild-Demented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3915C-10E8-4CDE-3090-D7D73FD6ECB5}"/>
              </a:ext>
            </a:extLst>
          </p:cNvPr>
          <p:cNvSpPr txBox="1"/>
          <p:nvPr/>
        </p:nvSpPr>
        <p:spPr>
          <a:xfrm>
            <a:off x="7730331" y="1078706"/>
            <a:ext cx="2305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Very Mild-Demented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5B4A6-1CE5-B38A-E452-261CA60A5401}"/>
              </a:ext>
            </a:extLst>
          </p:cNvPr>
          <p:cNvSpPr txBox="1"/>
          <p:nvPr/>
        </p:nvSpPr>
        <p:spPr>
          <a:xfrm>
            <a:off x="7495622" y="3450310"/>
            <a:ext cx="222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Moderate Demented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042" y="346219"/>
            <a:ext cx="1332313" cy="770434"/>
          </a:xfrm>
        </p:spPr>
        <p:txBody>
          <a:bodyPr>
            <a:normAutofit/>
          </a:bodyPr>
          <a:lstStyle/>
          <a:p>
            <a:r>
              <a:rPr lang="en-US" sz="2800" b="1"/>
              <a:t>Results</a:t>
            </a:r>
            <a:endParaRPr lang="en-US" sz="2800" b="1">
              <a:cs typeface="Calibri Ligh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72C6B73-34DD-5AAB-93F1-126566F36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10791"/>
              </p:ext>
            </p:extLst>
          </p:nvPr>
        </p:nvGraphicFramePr>
        <p:xfrm>
          <a:off x="108857" y="1023257"/>
          <a:ext cx="4627665" cy="14997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1505">
                  <a:extLst>
                    <a:ext uri="{9D8B030D-6E8A-4147-A177-3AD203B41FA5}">
                      <a16:colId xmlns:a16="http://schemas.microsoft.com/office/drawing/2014/main" val="39885167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12338078"/>
                    </a:ext>
                  </a:extLst>
                </a:gridCol>
                <a:gridCol w="706479">
                  <a:extLst>
                    <a:ext uri="{9D8B030D-6E8A-4147-A177-3AD203B41FA5}">
                      <a16:colId xmlns:a16="http://schemas.microsoft.com/office/drawing/2014/main" val="4001392440"/>
                    </a:ext>
                  </a:extLst>
                </a:gridCol>
                <a:gridCol w="823544">
                  <a:extLst>
                    <a:ext uri="{9D8B030D-6E8A-4147-A177-3AD203B41FA5}">
                      <a16:colId xmlns:a16="http://schemas.microsoft.com/office/drawing/2014/main" val="770182359"/>
                    </a:ext>
                  </a:extLst>
                </a:gridCol>
                <a:gridCol w="1097937">
                  <a:extLst>
                    <a:ext uri="{9D8B030D-6E8A-4147-A177-3AD203B41FA5}">
                      <a16:colId xmlns:a16="http://schemas.microsoft.com/office/drawing/2014/main" val="153357454"/>
                    </a:ext>
                  </a:extLst>
                </a:gridCol>
              </a:tblGrid>
              <a:tr h="37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Categorical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Default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L1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No Reg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Kernal 2x2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12194"/>
                  </a:ext>
                </a:extLst>
              </a:tr>
              <a:tr h="24801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Test Acc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0.7934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0.7607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0.7772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0.7364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154404"/>
                  </a:ext>
                </a:extLst>
              </a:tr>
              <a:tr h="24801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Precision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0.6661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0.6226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0.7343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0.5873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364490"/>
                  </a:ext>
                </a:extLst>
              </a:tr>
              <a:tr h="24801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Recall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0.7934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0.7607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0.7772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0.7226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48401"/>
                  </a:ext>
                </a:extLst>
              </a:tr>
              <a:tr h="24801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F1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0.7171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0.6832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0.6994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0.6462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2047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73960CA-9FD0-04A9-1AD0-445F4D696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90202"/>
              </p:ext>
            </p:extLst>
          </p:nvPr>
        </p:nvGraphicFramePr>
        <p:xfrm>
          <a:off x="9419529" y="1004255"/>
          <a:ext cx="2299194" cy="1493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3988516727"/>
                    </a:ext>
                  </a:extLst>
                </a:gridCol>
                <a:gridCol w="982023">
                  <a:extLst>
                    <a:ext uri="{9D8B030D-6E8A-4147-A177-3AD203B41FA5}">
                      <a16:colId xmlns:a16="http://schemas.microsoft.com/office/drawing/2014/main" val="3512338078"/>
                    </a:ext>
                  </a:extLst>
                </a:gridCol>
              </a:tblGrid>
              <a:tr h="36582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EfficientNetB0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Default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12194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Test Acc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0.7934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154404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Precision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0.6661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364490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Recall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0.7934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48401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F1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0.7171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204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85CADC9-D77C-CFC0-2D80-872C805EA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88177"/>
              </p:ext>
            </p:extLst>
          </p:nvPr>
        </p:nvGraphicFramePr>
        <p:xfrm>
          <a:off x="4824829" y="1006286"/>
          <a:ext cx="4495820" cy="15089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1044">
                  <a:extLst>
                    <a:ext uri="{9D8B030D-6E8A-4147-A177-3AD203B41FA5}">
                      <a16:colId xmlns:a16="http://schemas.microsoft.com/office/drawing/2014/main" val="3988516727"/>
                    </a:ext>
                  </a:extLst>
                </a:gridCol>
                <a:gridCol w="852983">
                  <a:extLst>
                    <a:ext uri="{9D8B030D-6E8A-4147-A177-3AD203B41FA5}">
                      <a16:colId xmlns:a16="http://schemas.microsoft.com/office/drawing/2014/main" val="3512338078"/>
                    </a:ext>
                  </a:extLst>
                </a:gridCol>
                <a:gridCol w="659924">
                  <a:extLst>
                    <a:ext uri="{9D8B030D-6E8A-4147-A177-3AD203B41FA5}">
                      <a16:colId xmlns:a16="http://schemas.microsoft.com/office/drawing/2014/main" val="4001392440"/>
                    </a:ext>
                  </a:extLst>
                </a:gridCol>
                <a:gridCol w="750626">
                  <a:extLst>
                    <a:ext uri="{9D8B030D-6E8A-4147-A177-3AD203B41FA5}">
                      <a16:colId xmlns:a16="http://schemas.microsoft.com/office/drawing/2014/main" val="770182359"/>
                    </a:ext>
                  </a:extLst>
                </a:gridCol>
                <a:gridCol w="981243">
                  <a:extLst>
                    <a:ext uri="{9D8B030D-6E8A-4147-A177-3AD203B41FA5}">
                      <a16:colId xmlns:a16="http://schemas.microsoft.com/office/drawing/2014/main" val="153357454"/>
                    </a:ext>
                  </a:extLst>
                </a:gridCol>
              </a:tblGrid>
              <a:tr h="38115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Binary Model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Default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L1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No Reg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highlight>
                            <a:srgbClr val="D0E0E3"/>
                          </a:highlight>
                        </a:rPr>
                        <a:t>Kernal 2x2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12194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Test Acc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0.9600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.8050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.8890.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.8590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154404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Precision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</a:rPr>
                        <a:t>0.9321</a:t>
                      </a:r>
                      <a:endParaRPr lang="en-US" sz="160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.7195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.8123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.7885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36449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Recall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0.9484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.8050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.9989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484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F1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0.9642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.8369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.8960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.8817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20474"/>
                  </a:ext>
                </a:extLst>
              </a:tr>
            </a:tbl>
          </a:graphicData>
        </a:graphic>
      </p:graphicFrame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483A99D-2323-E9D7-9E79-154C3E0B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2" y="2619046"/>
            <a:ext cx="4746047" cy="3029961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58CB24D-6576-25F4-C4D4-AF8882246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29" y="2551864"/>
            <a:ext cx="5110760" cy="31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294601"/>
            <a:ext cx="10691553" cy="823595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23" y="1038408"/>
            <a:ext cx="11782812" cy="452475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Aft>
                <a:spcPts val="500"/>
              </a:spcAft>
            </a:pPr>
            <a:r>
              <a:rPr lang="en-US">
                <a:ea typeface="Calibri" panose="020F0502020204030204"/>
                <a:cs typeface="Calibri" panose="020F0502020204030204"/>
              </a:rPr>
              <a:t>Alzheimer's disease (AD) effects more than 55 million individuals world-wide. </a:t>
            </a:r>
          </a:p>
          <a:p>
            <a:pPr>
              <a:spcAft>
                <a:spcPts val="500"/>
              </a:spcAft>
            </a:pPr>
            <a:r>
              <a:rPr lang="en-US">
                <a:ea typeface="Calibri" panose="020F0502020204030204"/>
                <a:cs typeface="Calibri" panose="020F0502020204030204"/>
              </a:rPr>
              <a:t>No current cure, early detection is critical </a:t>
            </a:r>
          </a:p>
          <a:p>
            <a:pPr>
              <a:spcAft>
                <a:spcPts val="500"/>
              </a:spcAft>
            </a:pPr>
            <a:r>
              <a:rPr lang="en-US">
                <a:ea typeface="Calibri" panose="020F0502020204030204"/>
                <a:cs typeface="Calibri" panose="020F0502020204030204"/>
              </a:rPr>
              <a:t>This research aims to enhance early diagnostics by using Convolutional Neural Networks (CNNs) analyzing MRI scans</a:t>
            </a:r>
          </a:p>
          <a:p>
            <a:pPr>
              <a:spcAft>
                <a:spcPts val="500"/>
              </a:spcAft>
            </a:pPr>
            <a:r>
              <a:rPr lang="en-US">
                <a:ea typeface="Calibri" panose="020F0502020204030204"/>
                <a:cs typeface="Calibri" panose="020F0502020204030204"/>
              </a:rPr>
              <a:t>Dataset used is from </a:t>
            </a:r>
            <a:r>
              <a:rPr lang="en-US" sz="2900">
                <a:ea typeface="Calibri" panose="020F0502020204030204"/>
                <a:cs typeface="Calibri" panose="020F0502020204030204"/>
              </a:rPr>
              <a:t>Open Access Series of Imaging (OASIS-1)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80,000 cross-sectional MRI scans from 416 subjects aged 18-96, including 100 elderly subjects diagnosed with Alzheimer's</a:t>
            </a:r>
            <a:endParaRPr lang="en-US" sz="2500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500"/>
              </a:spcAft>
            </a:pPr>
            <a:r>
              <a:rPr lang="en-US">
                <a:ea typeface="Calibri" panose="020F0502020204030204"/>
                <a:cs typeface="Calibri" panose="020F0502020204030204"/>
              </a:rPr>
              <a:t>Three CNNs: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Model 1: Classifies subjects into four categories: Non-Demented, Very Mild, Mild, and Moderate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Model 2:  Employs transfer learning techniques using a pre-trained 'EfficientNetB0' base, supplemented with a custom layer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Model 3: Using binary classification for either Non-Demented or Demented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836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close-up of a brain scan&#10;&#10;Description automatically generated">
            <a:extLst>
              <a:ext uri="{FF2B5EF4-FFF2-40B4-BE49-F238E27FC236}">
                <a16:creationId xmlns:a16="http://schemas.microsoft.com/office/drawing/2014/main" id="{EA9C0200-6BB9-A338-945A-3DE5A8EA2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308"/>
          <a:stretch/>
        </p:blipFill>
        <p:spPr>
          <a:xfrm>
            <a:off x="2485149" y="675076"/>
            <a:ext cx="6755475" cy="1215125"/>
          </a:xfrm>
        </p:spPr>
      </p:pic>
      <p:pic>
        <p:nvPicPr>
          <p:cNvPr id="3" name="Picture 2" descr="A close-up of a brain scan&#10;&#10;Description automatically generated">
            <a:extLst>
              <a:ext uri="{FF2B5EF4-FFF2-40B4-BE49-F238E27FC236}">
                <a16:creationId xmlns:a16="http://schemas.microsoft.com/office/drawing/2014/main" id="{E84887A6-C779-9ABA-8218-DFF7E2224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32" b="719"/>
          <a:stretch/>
        </p:blipFill>
        <p:spPr>
          <a:xfrm>
            <a:off x="2476057" y="1866802"/>
            <a:ext cx="6754678" cy="1223314"/>
          </a:xfrm>
          <a:prstGeom prst="rect">
            <a:avLst/>
          </a:prstGeom>
        </p:spPr>
      </p:pic>
      <p:pic>
        <p:nvPicPr>
          <p:cNvPr id="5" name="Picture 4" descr="A close-up of a brain scan&#10;&#10;Description automatically generated">
            <a:extLst>
              <a:ext uri="{FF2B5EF4-FFF2-40B4-BE49-F238E27FC236}">
                <a16:creationId xmlns:a16="http://schemas.microsoft.com/office/drawing/2014/main" id="{2790CC54-0FF2-108E-D713-2995A1C7DF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8" t="34783" r="148" b="-2174"/>
          <a:stretch/>
        </p:blipFill>
        <p:spPr>
          <a:xfrm>
            <a:off x="2479932" y="3064047"/>
            <a:ext cx="6754678" cy="1218951"/>
          </a:xfrm>
          <a:prstGeom prst="rect">
            <a:avLst/>
          </a:prstGeom>
        </p:spPr>
      </p:pic>
      <p:pic>
        <p:nvPicPr>
          <p:cNvPr id="6" name="Picture 5" descr="A close-up of a brain scan&#10;&#10;Description automatically generated">
            <a:extLst>
              <a:ext uri="{FF2B5EF4-FFF2-40B4-BE49-F238E27FC236}">
                <a16:creationId xmlns:a16="http://schemas.microsoft.com/office/drawing/2014/main" id="{AC577DBD-C307-E745-EF80-5B5C5538E1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117" b="719"/>
          <a:stretch/>
        </p:blipFill>
        <p:spPr>
          <a:xfrm>
            <a:off x="2482514" y="4260427"/>
            <a:ext cx="6754677" cy="12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71B642C5-C24A-3EF1-F910-3E592E943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95" y="1297120"/>
            <a:ext cx="5090004" cy="3662767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BAD9E7-426A-4B1D-1544-27692F8E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Dataset and Statistics</a:t>
            </a:r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EDBBE76-AB8A-F917-48FB-F0DB09E90354}"/>
              </a:ext>
            </a:extLst>
          </p:cNvPr>
          <p:cNvSpPr txBox="1">
            <a:spLocks/>
          </p:cNvSpPr>
          <p:nvPr/>
        </p:nvSpPr>
        <p:spPr>
          <a:xfrm>
            <a:off x="5916772" y="1227817"/>
            <a:ext cx="6025478" cy="385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/>
              <a:buChar char="•"/>
            </a:pPr>
            <a:r>
              <a:rPr lang="en-US" sz="3600" b="1">
                <a:ea typeface="Calibri Light"/>
                <a:cs typeface="Calibri Light"/>
              </a:rPr>
              <a:t>Non-Demented</a:t>
            </a:r>
            <a:r>
              <a:rPr lang="en-US" sz="3600">
                <a:ea typeface="Calibri Light"/>
                <a:cs typeface="Calibri Light"/>
              </a:rPr>
              <a:t>: 67,222</a:t>
            </a:r>
          </a:p>
          <a:p>
            <a:pPr marL="571500" indent="-571500">
              <a:buFont typeface="Arial"/>
              <a:buChar char="•"/>
            </a:pPr>
            <a:r>
              <a:rPr lang="en-US" sz="3600" b="1">
                <a:ea typeface="Calibri Light"/>
                <a:cs typeface="Calibri Light"/>
              </a:rPr>
              <a:t>Very Mild</a:t>
            </a:r>
            <a:r>
              <a:rPr lang="en-US" sz="3600">
                <a:ea typeface="Calibri Light"/>
                <a:cs typeface="Calibri Light"/>
              </a:rPr>
              <a:t>: 13,725</a:t>
            </a:r>
          </a:p>
          <a:p>
            <a:pPr marL="571500" indent="-571500">
              <a:buFont typeface="Arial"/>
              <a:buChar char="•"/>
            </a:pPr>
            <a:r>
              <a:rPr lang="en-US" sz="3600" b="1">
                <a:ea typeface="Calibri Light"/>
                <a:cs typeface="Calibri Light"/>
              </a:rPr>
              <a:t>Mild</a:t>
            </a:r>
            <a:r>
              <a:rPr lang="en-US" sz="3600">
                <a:ea typeface="Calibri Light"/>
                <a:cs typeface="Calibri Light"/>
              </a:rPr>
              <a:t>: 5002</a:t>
            </a:r>
          </a:p>
          <a:p>
            <a:pPr marL="571500" indent="-571500">
              <a:buFont typeface="Arial"/>
              <a:buChar char="•"/>
            </a:pPr>
            <a:r>
              <a:rPr lang="en-US" sz="3600" b="1">
                <a:ea typeface="Calibri Light"/>
                <a:cs typeface="Calibri Light"/>
              </a:rPr>
              <a:t>Moderate</a:t>
            </a:r>
            <a:r>
              <a:rPr lang="en-US" sz="3600">
                <a:ea typeface="Calibri Light"/>
                <a:cs typeface="Calibri Light"/>
              </a:rPr>
              <a:t>: 488</a:t>
            </a:r>
          </a:p>
        </p:txBody>
      </p:sp>
    </p:spTree>
    <p:extLst>
      <p:ext uri="{BB962C8B-B14F-4D97-AF65-F5344CB8AC3E}">
        <p14:creationId xmlns:p14="http://schemas.microsoft.com/office/powerpoint/2010/main" val="359682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B5B3C9-E1A2-EB93-59EE-B79A41C8C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59" y="1397497"/>
            <a:ext cx="5633441" cy="34101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72C7D-0000-B04B-6BBB-143ACFA5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30" y="1397724"/>
            <a:ext cx="5445295" cy="3411282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CF0BA99B-2004-0F20-B850-5857E31B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764972"/>
            <a:ext cx="10691553" cy="362632"/>
          </a:xfrm>
        </p:spPr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Image Stats</a:t>
            </a:r>
          </a:p>
        </p:txBody>
      </p:sp>
    </p:spTree>
    <p:extLst>
      <p:ext uri="{BB962C8B-B14F-4D97-AF65-F5344CB8AC3E}">
        <p14:creationId xmlns:p14="http://schemas.microsoft.com/office/powerpoint/2010/main" val="107116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C42F-DB32-4CD9-98E5-120481C7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23" y="598636"/>
            <a:ext cx="11238854" cy="568565"/>
          </a:xfrm>
        </p:spPr>
        <p:txBody>
          <a:bodyPr>
            <a:normAutofit fontScale="90000"/>
          </a:bodyPr>
          <a:lstStyle/>
          <a:p>
            <a:r>
              <a:rPr lang="en-US" sz="4000">
                <a:ea typeface="Calibri Light"/>
                <a:cs typeface="Calibri Light"/>
              </a:rPr>
              <a:t>Display of Mean Pixel Values for Non-Demented / Demented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AAF59-B85C-E7D4-BB6B-CAE5DB33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50" y="1453899"/>
            <a:ext cx="6078211" cy="3367570"/>
          </a:xfrm>
          <a:prstGeom prst="rect">
            <a:avLst/>
          </a:prstGeom>
        </p:spPr>
      </p:pic>
      <p:pic>
        <p:nvPicPr>
          <p:cNvPr id="6" name="Picture 5" descr="A blurry image of a grey oval&#10;&#10;Description automatically generated">
            <a:extLst>
              <a:ext uri="{FF2B5EF4-FFF2-40B4-BE49-F238E27FC236}">
                <a16:creationId xmlns:a16="http://schemas.microsoft.com/office/drawing/2014/main" id="{9447CC33-F86D-DF99-CE18-813940D6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7" y="1457003"/>
            <a:ext cx="5952801" cy="33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0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7" y="325598"/>
            <a:ext cx="10691553" cy="823595"/>
          </a:xfrm>
        </p:spPr>
        <p:txBody>
          <a:bodyPr/>
          <a:lstStyle/>
          <a:p>
            <a:r>
              <a:rPr lang="en-US"/>
              <a:t>Model 1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23" y="1038408"/>
            <a:ext cx="11782812" cy="4524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500"/>
              </a:spcAft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8A11936-9CF1-EB5E-C306-21951F93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563" y="803721"/>
            <a:ext cx="4456942" cy="4767942"/>
          </a:xfrm>
          <a:prstGeom prst="rect">
            <a:avLst/>
          </a:prstGeom>
        </p:spPr>
      </p:pic>
      <p:pic>
        <p:nvPicPr>
          <p:cNvPr id="2" name="Picture 1" descr="A colorful rectangular object with a long stick&#10;&#10;Description automatically generated">
            <a:extLst>
              <a:ext uri="{FF2B5EF4-FFF2-40B4-BE49-F238E27FC236}">
                <a16:creationId xmlns:a16="http://schemas.microsoft.com/office/drawing/2014/main" id="{30F0A02E-6B07-315E-0145-D08EAEFF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75" y="917212"/>
            <a:ext cx="1967543" cy="47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8F47-DF64-3D9F-B6BB-2984F1E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3" y="503073"/>
            <a:ext cx="10691553" cy="823595"/>
          </a:xfrm>
        </p:spPr>
        <p:txBody>
          <a:bodyPr>
            <a:normAutofit/>
          </a:bodyPr>
          <a:lstStyle/>
          <a:p>
            <a:r>
              <a:rPr lang="en-US" sz="4000"/>
              <a:t>Model 1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8AB-5260-F82F-9DAA-B518DFEA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00" y="1331293"/>
            <a:ext cx="5650215" cy="37390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Aft>
                <a:spcPts val="500"/>
              </a:spcAft>
              <a:buFont typeface="Wingdings"/>
              <a:buChar char="Ø"/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Optimization Techniques</a:t>
            </a:r>
            <a:r>
              <a:rPr lang="en-US" sz="2000">
                <a:ea typeface="Calibri" panose="020F0502020204030204"/>
                <a:cs typeface="Calibri" panose="020F0502020204030204"/>
              </a:rPr>
              <a:t>: </a:t>
            </a: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Adam optimizer with .0001 learning rate</a:t>
            </a: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Learning rate scheduler with linear decay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L2 Regularization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971550" lvl="1" indent="-285750">
              <a:spcAft>
                <a:spcPts val="500"/>
              </a:spcAft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 Kernal size variations</a:t>
            </a:r>
            <a:endParaRPr lang="en-US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Strategy</a:t>
            </a:r>
            <a:r>
              <a:rPr lang="en-US" sz="2000">
                <a:ea typeface="Calibri" panose="020F0502020204030204"/>
                <a:cs typeface="Calibri" panose="020F0502020204030204"/>
              </a:rPr>
              <a:t>: 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Data augmentation on MRI scans to prevent overfitting, 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one-hot encoding for label categorization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20% validation split</a:t>
            </a: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764F12-00F5-9255-F62B-081764A4AD19}"/>
              </a:ext>
            </a:extLst>
          </p:cNvPr>
          <p:cNvSpPr txBox="1">
            <a:spLocks/>
          </p:cNvSpPr>
          <p:nvPr/>
        </p:nvSpPr>
        <p:spPr>
          <a:xfrm>
            <a:off x="242684" y="1181768"/>
            <a:ext cx="5650215" cy="3882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Model Architecture</a:t>
            </a:r>
            <a:r>
              <a:rPr lang="en-US" sz="2000">
                <a:ea typeface="Calibri"/>
                <a:cs typeface="Calibri"/>
              </a:rPr>
              <a:t>: Sequential CNN </a:t>
            </a:r>
          </a:p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Training Images: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Non-Demented: 4000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Very Mild: 2000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Mild: 4001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Moderate: 390</a:t>
            </a:r>
            <a:endParaRPr lang="en-US"/>
          </a:p>
          <a:p>
            <a:pPr>
              <a:spcAft>
                <a:spcPts val="500"/>
              </a:spcAft>
            </a:pPr>
            <a:r>
              <a:rPr lang="en-US" sz="2000" b="1">
                <a:ea typeface="Calibri" panose="020F0502020204030204"/>
                <a:cs typeface="Calibri" panose="020F0502020204030204"/>
              </a:rPr>
              <a:t>Test Images: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Non-Demented: 1000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Very Mild: 248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Mild: 496</a:t>
            </a:r>
          </a:p>
          <a:p>
            <a:pPr lvl="1">
              <a:spcAft>
                <a:spcPts val="500"/>
              </a:spcAft>
              <a:buFont typeface="Courier New,monospace" panose="05000000000000000000" pitchFamily="2" charset="2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Moderate: 3</a:t>
            </a:r>
          </a:p>
          <a:p>
            <a:pPr>
              <a:spcAft>
                <a:spcPts val="500"/>
              </a:spcAft>
            </a:pPr>
            <a:endParaRPr lang="en-US" sz="2000" b="1">
              <a:ea typeface="Calibri" panose="020F0502020204030204"/>
              <a:cs typeface="Calibri" panose="020F0502020204030204"/>
            </a:endParaRPr>
          </a:p>
          <a:p>
            <a:pPr lvl="1">
              <a:spcAft>
                <a:spcPts val="500"/>
              </a:spcAft>
              <a:buFont typeface="Courier New" panose="05000000000000000000" pitchFamily="2" charset="2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500"/>
              </a:spcAft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104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Evaluating Alzheimer's Detection  Comparing Use of Convolutional Neural Networks, Transfer Learning and Binary Classification.</vt:lpstr>
      <vt:lpstr>Classifying Alzheimer's Disease </vt:lpstr>
      <vt:lpstr>Introduction</vt:lpstr>
      <vt:lpstr>PowerPoint Presentation</vt:lpstr>
      <vt:lpstr>Dataset and Statistics</vt:lpstr>
      <vt:lpstr>Image Stats</vt:lpstr>
      <vt:lpstr>Display of Mean Pixel Values for Non-Demented / Demented</vt:lpstr>
      <vt:lpstr>Model 1 Architecture</vt:lpstr>
      <vt:lpstr>Model 1 </vt:lpstr>
      <vt:lpstr>Model 1 Training and Test Results</vt:lpstr>
      <vt:lpstr>Model 1 K-Fold Cross Validation Results</vt:lpstr>
      <vt:lpstr>Model 1 Feature Maps</vt:lpstr>
      <vt:lpstr>Model 1 Feature Maps</vt:lpstr>
      <vt:lpstr>Model 1 Feature Maps</vt:lpstr>
      <vt:lpstr>Model 1 Heat Map</vt:lpstr>
      <vt:lpstr>Model 1 Heatmap Layers 1 to 4</vt:lpstr>
      <vt:lpstr>Model 2 EfficientNetB0  Architecture</vt:lpstr>
      <vt:lpstr>Model 2 EfficientNetB0  Parameters </vt:lpstr>
      <vt:lpstr>Model 2 EfficientNetB0  Training Results  </vt:lpstr>
      <vt:lpstr>Model 1 Feature Maps</vt:lpstr>
      <vt:lpstr>Model 3 Binary Classification Architecture</vt:lpstr>
      <vt:lpstr>Model 3 Binary Classification Parameters</vt:lpstr>
      <vt:lpstr>Model 3 Binary Classification Training and Test Results</vt:lpstr>
      <vt:lpstr>Model 3 K-Fold Cross Validation Results</vt:lpstr>
      <vt:lpstr>Model 1 Feature Maps Layer 1 and 3 Non-Demented</vt:lpstr>
      <vt:lpstr>Model 1 Heat Map Layer 3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Parameter-Free Optimal Hierarchical Clustering For Signed Graphs</dc:title>
  <dc:creator>Muhieddine Shebaro</dc:creator>
  <cp:revision>16</cp:revision>
  <dcterms:created xsi:type="dcterms:W3CDTF">2023-12-17T09:46:12Z</dcterms:created>
  <dcterms:modified xsi:type="dcterms:W3CDTF">2024-05-10T15:40:03Z</dcterms:modified>
</cp:coreProperties>
</file>