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6BAE0A-6735-8EC2-DE24-E4C08CFA6FBE}" v="814" dt="2023-02-21T03:47:05.0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A79470-85C7-4947-B451-A5F17941420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0F172C2-9452-4BC7-B4AA-EAAC54DC5F30}">
      <dgm:prSet/>
      <dgm:spPr/>
      <dgm:t>
        <a:bodyPr/>
        <a:lstStyle/>
        <a:p>
          <a:r>
            <a:rPr lang="en-US"/>
            <a:t>Requirement gathering an analysis: Information gathered from client for development for the product owner and developers</a:t>
          </a:r>
        </a:p>
      </dgm:t>
    </dgm:pt>
    <dgm:pt modelId="{5F2CEB63-6B21-4FCD-A688-890E91CE7076}" type="parTrans" cxnId="{AE5598FB-9414-43E9-99B1-2F23D731890A}">
      <dgm:prSet/>
      <dgm:spPr/>
      <dgm:t>
        <a:bodyPr/>
        <a:lstStyle/>
        <a:p>
          <a:endParaRPr lang="en-US"/>
        </a:p>
      </dgm:t>
    </dgm:pt>
    <dgm:pt modelId="{65DAE5D7-FCD6-4C91-8944-2A0ACB1765DF}" type="sibTrans" cxnId="{AE5598FB-9414-43E9-99B1-2F23D731890A}">
      <dgm:prSet/>
      <dgm:spPr/>
      <dgm:t>
        <a:bodyPr/>
        <a:lstStyle/>
        <a:p>
          <a:endParaRPr lang="en-US"/>
        </a:p>
      </dgm:t>
    </dgm:pt>
    <dgm:pt modelId="{6F9FB1A9-49D2-4D85-99BA-E0D58585C3C4}">
      <dgm:prSet/>
      <dgm:spPr/>
      <dgm:t>
        <a:bodyPr/>
        <a:lstStyle/>
        <a:p>
          <a:r>
            <a:rPr lang="en-US"/>
            <a:t>Design: Creating a framework from the requirements to be used by the scrum master and developers to layout the project plan</a:t>
          </a:r>
        </a:p>
      </dgm:t>
    </dgm:pt>
    <dgm:pt modelId="{7878FB84-93DC-49D4-A3EB-3312C564C9F1}" type="parTrans" cxnId="{87B6B1A0-0A0A-41FF-B6E2-5FB0AAB3CFFB}">
      <dgm:prSet/>
      <dgm:spPr/>
      <dgm:t>
        <a:bodyPr/>
        <a:lstStyle/>
        <a:p>
          <a:endParaRPr lang="en-US"/>
        </a:p>
      </dgm:t>
    </dgm:pt>
    <dgm:pt modelId="{937BC1C0-DF23-432F-A5EB-A3A1C862222F}" type="sibTrans" cxnId="{87B6B1A0-0A0A-41FF-B6E2-5FB0AAB3CFFB}">
      <dgm:prSet/>
      <dgm:spPr/>
      <dgm:t>
        <a:bodyPr/>
        <a:lstStyle/>
        <a:p>
          <a:endParaRPr lang="en-US"/>
        </a:p>
      </dgm:t>
    </dgm:pt>
    <dgm:pt modelId="{19DFA81A-DEC3-47B5-90C8-FD0CD5324150}">
      <dgm:prSet/>
      <dgm:spPr/>
      <dgm:t>
        <a:bodyPr/>
        <a:lstStyle/>
        <a:p>
          <a:r>
            <a:rPr lang="en-US"/>
            <a:t>Implementation: Developers received the design or framework and begin developing according to the needs as laid out in scrum meetings</a:t>
          </a:r>
        </a:p>
      </dgm:t>
    </dgm:pt>
    <dgm:pt modelId="{849510FE-37F6-4D4A-AB2B-B9136EDEFF19}" type="parTrans" cxnId="{E13FE864-7AF5-4130-A772-40BD96FA969A}">
      <dgm:prSet/>
      <dgm:spPr/>
      <dgm:t>
        <a:bodyPr/>
        <a:lstStyle/>
        <a:p>
          <a:endParaRPr lang="en-US"/>
        </a:p>
      </dgm:t>
    </dgm:pt>
    <dgm:pt modelId="{FB27356B-6416-4CA6-B15F-2B006B373F78}" type="sibTrans" cxnId="{E13FE864-7AF5-4130-A772-40BD96FA969A}">
      <dgm:prSet/>
      <dgm:spPr/>
      <dgm:t>
        <a:bodyPr/>
        <a:lstStyle/>
        <a:p>
          <a:endParaRPr lang="en-US"/>
        </a:p>
      </dgm:t>
    </dgm:pt>
    <dgm:pt modelId="{B5B71510-2621-40D3-BAC2-85A4CFF82B82}">
      <dgm:prSet/>
      <dgm:spPr/>
      <dgm:t>
        <a:bodyPr/>
        <a:lstStyle/>
        <a:p>
          <a:r>
            <a:rPr lang="en-US"/>
            <a:t>Testing: Testers of the scrum team provide testing to make sure the project works accordingly and report any issues or defects</a:t>
          </a:r>
        </a:p>
      </dgm:t>
    </dgm:pt>
    <dgm:pt modelId="{0256CAAF-3122-4E1B-AD2E-FDF225C141F7}" type="parTrans" cxnId="{59DEFF16-2C9B-4BF0-BDBA-BBF7A021E7AB}">
      <dgm:prSet/>
      <dgm:spPr/>
      <dgm:t>
        <a:bodyPr/>
        <a:lstStyle/>
        <a:p>
          <a:endParaRPr lang="en-US"/>
        </a:p>
      </dgm:t>
    </dgm:pt>
    <dgm:pt modelId="{755CF211-3CC3-45FB-AE9E-88118F2B9D3D}" type="sibTrans" cxnId="{59DEFF16-2C9B-4BF0-BDBA-BBF7A021E7AB}">
      <dgm:prSet/>
      <dgm:spPr/>
      <dgm:t>
        <a:bodyPr/>
        <a:lstStyle/>
        <a:p>
          <a:endParaRPr lang="en-US"/>
        </a:p>
      </dgm:t>
    </dgm:pt>
    <dgm:pt modelId="{D0568B15-8B4B-4001-AB50-4430D88B79A7}">
      <dgm:prSet/>
      <dgm:spPr/>
      <dgm:t>
        <a:bodyPr/>
        <a:lstStyle/>
        <a:p>
          <a:r>
            <a:rPr lang="en-US"/>
            <a:t>Development: After being tested the project deployed for production and use by the clients through the product owner</a:t>
          </a:r>
        </a:p>
      </dgm:t>
    </dgm:pt>
    <dgm:pt modelId="{22FA8ABD-982A-4AEC-ABBC-850D77DC08DC}" type="parTrans" cxnId="{12846E5C-3E54-4668-9AA5-CE2758913AF7}">
      <dgm:prSet/>
      <dgm:spPr/>
      <dgm:t>
        <a:bodyPr/>
        <a:lstStyle/>
        <a:p>
          <a:endParaRPr lang="en-US"/>
        </a:p>
      </dgm:t>
    </dgm:pt>
    <dgm:pt modelId="{89D737C8-0F5D-46E9-9215-B987949969D2}" type="sibTrans" cxnId="{12846E5C-3E54-4668-9AA5-CE2758913AF7}">
      <dgm:prSet/>
      <dgm:spPr/>
      <dgm:t>
        <a:bodyPr/>
        <a:lstStyle/>
        <a:p>
          <a:endParaRPr lang="en-US"/>
        </a:p>
      </dgm:t>
    </dgm:pt>
    <dgm:pt modelId="{4DA116FB-6DE0-4EE3-AE4E-DA99B6E44727}">
      <dgm:prSet/>
      <dgm:spPr/>
      <dgm:t>
        <a:bodyPr/>
        <a:lstStyle/>
        <a:p>
          <a:r>
            <a:rPr lang="en-US"/>
            <a:t>Maintenance: The deployment is maintenanced for any future potential errors relayed by the product owner for the developers to fix</a:t>
          </a:r>
        </a:p>
      </dgm:t>
    </dgm:pt>
    <dgm:pt modelId="{5C203BA5-95CA-4FDC-B401-D6CF111B894B}" type="parTrans" cxnId="{BA82D9A6-075E-49DF-9A67-7B7F652FFCC5}">
      <dgm:prSet/>
      <dgm:spPr/>
      <dgm:t>
        <a:bodyPr/>
        <a:lstStyle/>
        <a:p>
          <a:endParaRPr lang="en-US"/>
        </a:p>
      </dgm:t>
    </dgm:pt>
    <dgm:pt modelId="{D4E49914-1E3F-463F-9B46-9A3B1034CCF5}" type="sibTrans" cxnId="{BA82D9A6-075E-49DF-9A67-7B7F652FFCC5}">
      <dgm:prSet/>
      <dgm:spPr/>
      <dgm:t>
        <a:bodyPr/>
        <a:lstStyle/>
        <a:p>
          <a:endParaRPr lang="en-US"/>
        </a:p>
      </dgm:t>
    </dgm:pt>
    <dgm:pt modelId="{DFF7ECC3-EEB3-46B7-BB8A-9F12F388ADEE}" type="pres">
      <dgm:prSet presAssocID="{9FA79470-85C7-4947-B451-A5F179414203}" presName="root" presStyleCnt="0">
        <dgm:presLayoutVars>
          <dgm:dir/>
          <dgm:resizeHandles val="exact"/>
        </dgm:presLayoutVars>
      </dgm:prSet>
      <dgm:spPr/>
    </dgm:pt>
    <dgm:pt modelId="{4C624879-5451-4E51-9816-402DD88E19C6}" type="pres">
      <dgm:prSet presAssocID="{90F172C2-9452-4BC7-B4AA-EAAC54DC5F30}" presName="compNode" presStyleCnt="0"/>
      <dgm:spPr/>
    </dgm:pt>
    <dgm:pt modelId="{8F8EBD46-0B83-4095-B937-A8BC2F0E4D32}" type="pres">
      <dgm:prSet presAssocID="{90F172C2-9452-4BC7-B4AA-EAAC54DC5F30}" presName="bgRect" presStyleLbl="bgShp" presStyleIdx="0" presStyleCnt="6"/>
      <dgm:spPr/>
    </dgm:pt>
    <dgm:pt modelId="{FD76F1CA-6B78-49B2-9AAB-4F72EFB3530F}" type="pres">
      <dgm:prSet presAssocID="{90F172C2-9452-4BC7-B4AA-EAAC54DC5F3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F124D7B0-810E-453F-AF6C-765C5D893308}" type="pres">
      <dgm:prSet presAssocID="{90F172C2-9452-4BC7-B4AA-EAAC54DC5F30}" presName="spaceRect" presStyleCnt="0"/>
      <dgm:spPr/>
    </dgm:pt>
    <dgm:pt modelId="{8B4929A8-1251-496E-8BE2-AEAAEDF4F93A}" type="pres">
      <dgm:prSet presAssocID="{90F172C2-9452-4BC7-B4AA-EAAC54DC5F30}" presName="parTx" presStyleLbl="revTx" presStyleIdx="0" presStyleCnt="6">
        <dgm:presLayoutVars>
          <dgm:chMax val="0"/>
          <dgm:chPref val="0"/>
        </dgm:presLayoutVars>
      </dgm:prSet>
      <dgm:spPr/>
    </dgm:pt>
    <dgm:pt modelId="{74F84742-77BF-4602-9891-C6E6605FCB32}" type="pres">
      <dgm:prSet presAssocID="{65DAE5D7-FCD6-4C91-8944-2A0ACB1765DF}" presName="sibTrans" presStyleCnt="0"/>
      <dgm:spPr/>
    </dgm:pt>
    <dgm:pt modelId="{CB2CD809-2A4B-4FEC-AFF2-AE83CF4BADD1}" type="pres">
      <dgm:prSet presAssocID="{6F9FB1A9-49D2-4D85-99BA-E0D58585C3C4}" presName="compNode" presStyleCnt="0"/>
      <dgm:spPr/>
    </dgm:pt>
    <dgm:pt modelId="{15FA7B23-5A06-4822-8D11-1981637A2421}" type="pres">
      <dgm:prSet presAssocID="{6F9FB1A9-49D2-4D85-99BA-E0D58585C3C4}" presName="bgRect" presStyleLbl="bgShp" presStyleIdx="1" presStyleCnt="6"/>
      <dgm:spPr/>
    </dgm:pt>
    <dgm:pt modelId="{C0BC48C8-50C0-43FB-9D9F-1536467F9A80}" type="pres">
      <dgm:prSet presAssocID="{6F9FB1A9-49D2-4D85-99BA-E0D58585C3C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76DC7D9C-4696-448C-970B-906AC2F105FB}" type="pres">
      <dgm:prSet presAssocID="{6F9FB1A9-49D2-4D85-99BA-E0D58585C3C4}" presName="spaceRect" presStyleCnt="0"/>
      <dgm:spPr/>
    </dgm:pt>
    <dgm:pt modelId="{866D5761-20C6-44B1-B26F-50A91FE3C8FC}" type="pres">
      <dgm:prSet presAssocID="{6F9FB1A9-49D2-4D85-99BA-E0D58585C3C4}" presName="parTx" presStyleLbl="revTx" presStyleIdx="1" presStyleCnt="6">
        <dgm:presLayoutVars>
          <dgm:chMax val="0"/>
          <dgm:chPref val="0"/>
        </dgm:presLayoutVars>
      </dgm:prSet>
      <dgm:spPr/>
    </dgm:pt>
    <dgm:pt modelId="{C17CEE5C-B107-4DD4-B3E8-D390CD1DC4AF}" type="pres">
      <dgm:prSet presAssocID="{937BC1C0-DF23-432F-A5EB-A3A1C862222F}" presName="sibTrans" presStyleCnt="0"/>
      <dgm:spPr/>
    </dgm:pt>
    <dgm:pt modelId="{855BD15F-B778-439E-BDA0-AE117A17CC10}" type="pres">
      <dgm:prSet presAssocID="{19DFA81A-DEC3-47B5-90C8-FD0CD5324150}" presName="compNode" presStyleCnt="0"/>
      <dgm:spPr/>
    </dgm:pt>
    <dgm:pt modelId="{C6E1F487-65E4-4145-B359-3F1524756411}" type="pres">
      <dgm:prSet presAssocID="{19DFA81A-DEC3-47B5-90C8-FD0CD5324150}" presName="bgRect" presStyleLbl="bgShp" presStyleIdx="2" presStyleCnt="6"/>
      <dgm:spPr/>
    </dgm:pt>
    <dgm:pt modelId="{87645213-FD6B-40FE-947F-CC13E6814643}" type="pres">
      <dgm:prSet presAssocID="{19DFA81A-DEC3-47B5-90C8-FD0CD532415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174B853A-C962-4867-80A8-9639F7DB4438}" type="pres">
      <dgm:prSet presAssocID="{19DFA81A-DEC3-47B5-90C8-FD0CD5324150}" presName="spaceRect" presStyleCnt="0"/>
      <dgm:spPr/>
    </dgm:pt>
    <dgm:pt modelId="{70DFBAA0-6BD8-4E02-AFC5-FB7F067D38A4}" type="pres">
      <dgm:prSet presAssocID="{19DFA81A-DEC3-47B5-90C8-FD0CD5324150}" presName="parTx" presStyleLbl="revTx" presStyleIdx="2" presStyleCnt="6">
        <dgm:presLayoutVars>
          <dgm:chMax val="0"/>
          <dgm:chPref val="0"/>
        </dgm:presLayoutVars>
      </dgm:prSet>
      <dgm:spPr/>
    </dgm:pt>
    <dgm:pt modelId="{82394966-F30A-4041-887F-E055A0189ED9}" type="pres">
      <dgm:prSet presAssocID="{FB27356B-6416-4CA6-B15F-2B006B373F78}" presName="sibTrans" presStyleCnt="0"/>
      <dgm:spPr/>
    </dgm:pt>
    <dgm:pt modelId="{37B40473-51CC-4FE6-BBCE-2E20C17CF537}" type="pres">
      <dgm:prSet presAssocID="{B5B71510-2621-40D3-BAC2-85A4CFF82B82}" presName="compNode" presStyleCnt="0"/>
      <dgm:spPr/>
    </dgm:pt>
    <dgm:pt modelId="{4B6A0134-51E2-43BD-81A4-7381A236B071}" type="pres">
      <dgm:prSet presAssocID="{B5B71510-2621-40D3-BAC2-85A4CFF82B82}" presName="bgRect" presStyleLbl="bgShp" presStyleIdx="3" presStyleCnt="6"/>
      <dgm:spPr/>
    </dgm:pt>
    <dgm:pt modelId="{96512BB2-F14F-486C-B7B0-A2B431A7DC62}" type="pres">
      <dgm:prSet presAssocID="{B5B71510-2621-40D3-BAC2-85A4CFF82B8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85536984-67C7-4F83-B25A-5C0667EFA6C9}" type="pres">
      <dgm:prSet presAssocID="{B5B71510-2621-40D3-BAC2-85A4CFF82B82}" presName="spaceRect" presStyleCnt="0"/>
      <dgm:spPr/>
    </dgm:pt>
    <dgm:pt modelId="{1A9DA626-ACD2-4A4C-A75B-DF94F1DD8B12}" type="pres">
      <dgm:prSet presAssocID="{B5B71510-2621-40D3-BAC2-85A4CFF82B82}" presName="parTx" presStyleLbl="revTx" presStyleIdx="3" presStyleCnt="6">
        <dgm:presLayoutVars>
          <dgm:chMax val="0"/>
          <dgm:chPref val="0"/>
        </dgm:presLayoutVars>
      </dgm:prSet>
      <dgm:spPr/>
    </dgm:pt>
    <dgm:pt modelId="{0C5FDDB7-C35F-4BEA-B7EB-4ADCF4357DCC}" type="pres">
      <dgm:prSet presAssocID="{755CF211-3CC3-45FB-AE9E-88118F2B9D3D}" presName="sibTrans" presStyleCnt="0"/>
      <dgm:spPr/>
    </dgm:pt>
    <dgm:pt modelId="{C310CBDC-AEE7-444A-9048-BD60641C1B76}" type="pres">
      <dgm:prSet presAssocID="{D0568B15-8B4B-4001-AB50-4430D88B79A7}" presName="compNode" presStyleCnt="0"/>
      <dgm:spPr/>
    </dgm:pt>
    <dgm:pt modelId="{6BA2198E-46F9-45A5-8D7B-0E50EEB7CB49}" type="pres">
      <dgm:prSet presAssocID="{D0568B15-8B4B-4001-AB50-4430D88B79A7}" presName="bgRect" presStyleLbl="bgShp" presStyleIdx="4" presStyleCnt="6"/>
      <dgm:spPr/>
    </dgm:pt>
    <dgm:pt modelId="{E49B511E-593D-462F-8333-3094E0F83A34}" type="pres">
      <dgm:prSet presAssocID="{D0568B15-8B4B-4001-AB50-4430D88B79A7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177EA679-78B8-4212-AEC6-17FEBD590F45}" type="pres">
      <dgm:prSet presAssocID="{D0568B15-8B4B-4001-AB50-4430D88B79A7}" presName="spaceRect" presStyleCnt="0"/>
      <dgm:spPr/>
    </dgm:pt>
    <dgm:pt modelId="{2EC8D462-613F-469F-90C0-961C9966437F}" type="pres">
      <dgm:prSet presAssocID="{D0568B15-8B4B-4001-AB50-4430D88B79A7}" presName="parTx" presStyleLbl="revTx" presStyleIdx="4" presStyleCnt="6">
        <dgm:presLayoutVars>
          <dgm:chMax val="0"/>
          <dgm:chPref val="0"/>
        </dgm:presLayoutVars>
      </dgm:prSet>
      <dgm:spPr/>
    </dgm:pt>
    <dgm:pt modelId="{8A30CE0B-6B46-4ABD-B004-C2BF6CC55AFB}" type="pres">
      <dgm:prSet presAssocID="{89D737C8-0F5D-46E9-9215-B987949969D2}" presName="sibTrans" presStyleCnt="0"/>
      <dgm:spPr/>
    </dgm:pt>
    <dgm:pt modelId="{9F281635-BAA7-4125-B4E0-7225C59B120E}" type="pres">
      <dgm:prSet presAssocID="{4DA116FB-6DE0-4EE3-AE4E-DA99B6E44727}" presName="compNode" presStyleCnt="0"/>
      <dgm:spPr/>
    </dgm:pt>
    <dgm:pt modelId="{B5B9211A-8A60-4164-803D-1808042E1479}" type="pres">
      <dgm:prSet presAssocID="{4DA116FB-6DE0-4EE3-AE4E-DA99B6E44727}" presName="bgRect" presStyleLbl="bgShp" presStyleIdx="5" presStyleCnt="6"/>
      <dgm:spPr/>
    </dgm:pt>
    <dgm:pt modelId="{45DEE974-44E5-48D4-9B6B-56FB7176165E}" type="pres">
      <dgm:prSet presAssocID="{4DA116FB-6DE0-4EE3-AE4E-DA99B6E44727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9BE33021-47EB-4C4A-8873-0A353091C216}" type="pres">
      <dgm:prSet presAssocID="{4DA116FB-6DE0-4EE3-AE4E-DA99B6E44727}" presName="spaceRect" presStyleCnt="0"/>
      <dgm:spPr/>
    </dgm:pt>
    <dgm:pt modelId="{66063662-F2EA-4D49-9239-ACBE7B2E3AED}" type="pres">
      <dgm:prSet presAssocID="{4DA116FB-6DE0-4EE3-AE4E-DA99B6E44727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59DEFF16-2C9B-4BF0-BDBA-BBF7A021E7AB}" srcId="{9FA79470-85C7-4947-B451-A5F179414203}" destId="{B5B71510-2621-40D3-BAC2-85A4CFF82B82}" srcOrd="3" destOrd="0" parTransId="{0256CAAF-3122-4E1B-AD2E-FDF225C141F7}" sibTransId="{755CF211-3CC3-45FB-AE9E-88118F2B9D3D}"/>
    <dgm:cxn modelId="{8E798131-2C1A-40A3-9F74-38619D548430}" type="presOf" srcId="{D0568B15-8B4B-4001-AB50-4430D88B79A7}" destId="{2EC8D462-613F-469F-90C0-961C9966437F}" srcOrd="0" destOrd="0" presId="urn:microsoft.com/office/officeart/2018/2/layout/IconVerticalSolidList"/>
    <dgm:cxn modelId="{40AB7735-6A63-4589-9223-C0DF2019816C}" type="presOf" srcId="{6F9FB1A9-49D2-4D85-99BA-E0D58585C3C4}" destId="{866D5761-20C6-44B1-B26F-50A91FE3C8FC}" srcOrd="0" destOrd="0" presId="urn:microsoft.com/office/officeart/2018/2/layout/IconVerticalSolidList"/>
    <dgm:cxn modelId="{12846E5C-3E54-4668-9AA5-CE2758913AF7}" srcId="{9FA79470-85C7-4947-B451-A5F179414203}" destId="{D0568B15-8B4B-4001-AB50-4430D88B79A7}" srcOrd="4" destOrd="0" parTransId="{22FA8ABD-982A-4AEC-ABBC-850D77DC08DC}" sibTransId="{89D737C8-0F5D-46E9-9215-B987949969D2}"/>
    <dgm:cxn modelId="{E13FE864-7AF5-4130-A772-40BD96FA969A}" srcId="{9FA79470-85C7-4947-B451-A5F179414203}" destId="{19DFA81A-DEC3-47B5-90C8-FD0CD5324150}" srcOrd="2" destOrd="0" parTransId="{849510FE-37F6-4D4A-AB2B-B9136EDEFF19}" sibTransId="{FB27356B-6416-4CA6-B15F-2B006B373F78}"/>
    <dgm:cxn modelId="{BE6D7445-FB28-41B3-B2E7-3A2EC80AD715}" type="presOf" srcId="{4DA116FB-6DE0-4EE3-AE4E-DA99B6E44727}" destId="{66063662-F2EA-4D49-9239-ACBE7B2E3AED}" srcOrd="0" destOrd="0" presId="urn:microsoft.com/office/officeart/2018/2/layout/IconVerticalSolidList"/>
    <dgm:cxn modelId="{1B0B109B-1372-46F0-89EE-5C09AE181559}" type="presOf" srcId="{19DFA81A-DEC3-47B5-90C8-FD0CD5324150}" destId="{70DFBAA0-6BD8-4E02-AFC5-FB7F067D38A4}" srcOrd="0" destOrd="0" presId="urn:microsoft.com/office/officeart/2018/2/layout/IconVerticalSolidList"/>
    <dgm:cxn modelId="{87B6B1A0-0A0A-41FF-B6E2-5FB0AAB3CFFB}" srcId="{9FA79470-85C7-4947-B451-A5F179414203}" destId="{6F9FB1A9-49D2-4D85-99BA-E0D58585C3C4}" srcOrd="1" destOrd="0" parTransId="{7878FB84-93DC-49D4-A3EB-3312C564C9F1}" sibTransId="{937BC1C0-DF23-432F-A5EB-A3A1C862222F}"/>
    <dgm:cxn modelId="{BA82D9A6-075E-49DF-9A67-7B7F652FFCC5}" srcId="{9FA79470-85C7-4947-B451-A5F179414203}" destId="{4DA116FB-6DE0-4EE3-AE4E-DA99B6E44727}" srcOrd="5" destOrd="0" parTransId="{5C203BA5-95CA-4FDC-B401-D6CF111B894B}" sibTransId="{D4E49914-1E3F-463F-9B46-9A3B1034CCF5}"/>
    <dgm:cxn modelId="{0BE18AAB-C24B-41B6-ACB0-D889C001D46A}" type="presOf" srcId="{90F172C2-9452-4BC7-B4AA-EAAC54DC5F30}" destId="{8B4929A8-1251-496E-8BE2-AEAAEDF4F93A}" srcOrd="0" destOrd="0" presId="urn:microsoft.com/office/officeart/2018/2/layout/IconVerticalSolidList"/>
    <dgm:cxn modelId="{F92FB2B6-398F-4C2C-94CF-E333EAD34844}" type="presOf" srcId="{B5B71510-2621-40D3-BAC2-85A4CFF82B82}" destId="{1A9DA626-ACD2-4A4C-A75B-DF94F1DD8B12}" srcOrd="0" destOrd="0" presId="urn:microsoft.com/office/officeart/2018/2/layout/IconVerticalSolidList"/>
    <dgm:cxn modelId="{F2957FE0-EF3A-45FB-BDCC-78919472A869}" type="presOf" srcId="{9FA79470-85C7-4947-B451-A5F179414203}" destId="{DFF7ECC3-EEB3-46B7-BB8A-9F12F388ADEE}" srcOrd="0" destOrd="0" presId="urn:microsoft.com/office/officeart/2018/2/layout/IconVerticalSolidList"/>
    <dgm:cxn modelId="{AE5598FB-9414-43E9-99B1-2F23D731890A}" srcId="{9FA79470-85C7-4947-B451-A5F179414203}" destId="{90F172C2-9452-4BC7-B4AA-EAAC54DC5F30}" srcOrd="0" destOrd="0" parTransId="{5F2CEB63-6B21-4FCD-A688-890E91CE7076}" sibTransId="{65DAE5D7-FCD6-4C91-8944-2A0ACB1765DF}"/>
    <dgm:cxn modelId="{2E7A9622-5652-4D55-93BC-4822CA4A4462}" type="presParOf" srcId="{DFF7ECC3-EEB3-46B7-BB8A-9F12F388ADEE}" destId="{4C624879-5451-4E51-9816-402DD88E19C6}" srcOrd="0" destOrd="0" presId="urn:microsoft.com/office/officeart/2018/2/layout/IconVerticalSolidList"/>
    <dgm:cxn modelId="{4DA4F097-C4AD-4C1D-870D-19209157E452}" type="presParOf" srcId="{4C624879-5451-4E51-9816-402DD88E19C6}" destId="{8F8EBD46-0B83-4095-B937-A8BC2F0E4D32}" srcOrd="0" destOrd="0" presId="urn:microsoft.com/office/officeart/2018/2/layout/IconVerticalSolidList"/>
    <dgm:cxn modelId="{E6EE57D8-6AE4-49D6-B24B-CFC3067BDB12}" type="presParOf" srcId="{4C624879-5451-4E51-9816-402DD88E19C6}" destId="{FD76F1CA-6B78-49B2-9AAB-4F72EFB3530F}" srcOrd="1" destOrd="0" presId="urn:microsoft.com/office/officeart/2018/2/layout/IconVerticalSolidList"/>
    <dgm:cxn modelId="{AB27C4A9-CDB5-4F0B-BBF9-BE862E39FE6E}" type="presParOf" srcId="{4C624879-5451-4E51-9816-402DD88E19C6}" destId="{F124D7B0-810E-453F-AF6C-765C5D893308}" srcOrd="2" destOrd="0" presId="urn:microsoft.com/office/officeart/2018/2/layout/IconVerticalSolidList"/>
    <dgm:cxn modelId="{50284611-9552-4DEC-A77A-40271152F06B}" type="presParOf" srcId="{4C624879-5451-4E51-9816-402DD88E19C6}" destId="{8B4929A8-1251-496E-8BE2-AEAAEDF4F93A}" srcOrd="3" destOrd="0" presId="urn:microsoft.com/office/officeart/2018/2/layout/IconVerticalSolidList"/>
    <dgm:cxn modelId="{7F27EB3E-0839-4AB1-A8E6-3E13728C7F16}" type="presParOf" srcId="{DFF7ECC3-EEB3-46B7-BB8A-9F12F388ADEE}" destId="{74F84742-77BF-4602-9891-C6E6605FCB32}" srcOrd="1" destOrd="0" presId="urn:microsoft.com/office/officeart/2018/2/layout/IconVerticalSolidList"/>
    <dgm:cxn modelId="{37059F54-D7D1-46B2-862B-2943C581B8E1}" type="presParOf" srcId="{DFF7ECC3-EEB3-46B7-BB8A-9F12F388ADEE}" destId="{CB2CD809-2A4B-4FEC-AFF2-AE83CF4BADD1}" srcOrd="2" destOrd="0" presId="urn:microsoft.com/office/officeart/2018/2/layout/IconVerticalSolidList"/>
    <dgm:cxn modelId="{73476153-EABD-428E-8252-AD2113EF2B89}" type="presParOf" srcId="{CB2CD809-2A4B-4FEC-AFF2-AE83CF4BADD1}" destId="{15FA7B23-5A06-4822-8D11-1981637A2421}" srcOrd="0" destOrd="0" presId="urn:microsoft.com/office/officeart/2018/2/layout/IconVerticalSolidList"/>
    <dgm:cxn modelId="{4753BF02-16F1-483B-ACF9-CE4630F4AB41}" type="presParOf" srcId="{CB2CD809-2A4B-4FEC-AFF2-AE83CF4BADD1}" destId="{C0BC48C8-50C0-43FB-9D9F-1536467F9A80}" srcOrd="1" destOrd="0" presId="urn:microsoft.com/office/officeart/2018/2/layout/IconVerticalSolidList"/>
    <dgm:cxn modelId="{27B4AF9E-2B3E-4ADA-B5DE-FA025111265E}" type="presParOf" srcId="{CB2CD809-2A4B-4FEC-AFF2-AE83CF4BADD1}" destId="{76DC7D9C-4696-448C-970B-906AC2F105FB}" srcOrd="2" destOrd="0" presId="urn:microsoft.com/office/officeart/2018/2/layout/IconVerticalSolidList"/>
    <dgm:cxn modelId="{4B1296BA-BCDD-4FAC-930A-82169FDF3142}" type="presParOf" srcId="{CB2CD809-2A4B-4FEC-AFF2-AE83CF4BADD1}" destId="{866D5761-20C6-44B1-B26F-50A91FE3C8FC}" srcOrd="3" destOrd="0" presId="urn:microsoft.com/office/officeart/2018/2/layout/IconVerticalSolidList"/>
    <dgm:cxn modelId="{8641EDD0-8025-4222-929B-6EC29E59DCEC}" type="presParOf" srcId="{DFF7ECC3-EEB3-46B7-BB8A-9F12F388ADEE}" destId="{C17CEE5C-B107-4DD4-B3E8-D390CD1DC4AF}" srcOrd="3" destOrd="0" presId="urn:microsoft.com/office/officeart/2018/2/layout/IconVerticalSolidList"/>
    <dgm:cxn modelId="{3B4EB710-CB27-4353-8C75-91D35095A782}" type="presParOf" srcId="{DFF7ECC3-EEB3-46B7-BB8A-9F12F388ADEE}" destId="{855BD15F-B778-439E-BDA0-AE117A17CC10}" srcOrd="4" destOrd="0" presId="urn:microsoft.com/office/officeart/2018/2/layout/IconVerticalSolidList"/>
    <dgm:cxn modelId="{C11AD812-7407-4925-8F6C-8F48C010BFF1}" type="presParOf" srcId="{855BD15F-B778-439E-BDA0-AE117A17CC10}" destId="{C6E1F487-65E4-4145-B359-3F1524756411}" srcOrd="0" destOrd="0" presId="urn:microsoft.com/office/officeart/2018/2/layout/IconVerticalSolidList"/>
    <dgm:cxn modelId="{3D023BE2-E661-4F19-8672-98331D4C2015}" type="presParOf" srcId="{855BD15F-B778-439E-BDA0-AE117A17CC10}" destId="{87645213-FD6B-40FE-947F-CC13E6814643}" srcOrd="1" destOrd="0" presId="urn:microsoft.com/office/officeart/2018/2/layout/IconVerticalSolidList"/>
    <dgm:cxn modelId="{E78F5576-FA11-484E-8978-71B1E89DAEE1}" type="presParOf" srcId="{855BD15F-B778-439E-BDA0-AE117A17CC10}" destId="{174B853A-C962-4867-80A8-9639F7DB4438}" srcOrd="2" destOrd="0" presId="urn:microsoft.com/office/officeart/2018/2/layout/IconVerticalSolidList"/>
    <dgm:cxn modelId="{B10DD0F2-F4E7-4E6A-AFB4-B93BD186F6BA}" type="presParOf" srcId="{855BD15F-B778-439E-BDA0-AE117A17CC10}" destId="{70DFBAA0-6BD8-4E02-AFC5-FB7F067D38A4}" srcOrd="3" destOrd="0" presId="urn:microsoft.com/office/officeart/2018/2/layout/IconVerticalSolidList"/>
    <dgm:cxn modelId="{854B8267-823F-4B51-8DB4-609E61DA8B00}" type="presParOf" srcId="{DFF7ECC3-EEB3-46B7-BB8A-9F12F388ADEE}" destId="{82394966-F30A-4041-887F-E055A0189ED9}" srcOrd="5" destOrd="0" presId="urn:microsoft.com/office/officeart/2018/2/layout/IconVerticalSolidList"/>
    <dgm:cxn modelId="{48BB8D4E-3B37-40BA-ACA8-536C2322225E}" type="presParOf" srcId="{DFF7ECC3-EEB3-46B7-BB8A-9F12F388ADEE}" destId="{37B40473-51CC-4FE6-BBCE-2E20C17CF537}" srcOrd="6" destOrd="0" presId="urn:microsoft.com/office/officeart/2018/2/layout/IconVerticalSolidList"/>
    <dgm:cxn modelId="{188C6379-5D97-4C8B-A719-67D3866F018C}" type="presParOf" srcId="{37B40473-51CC-4FE6-BBCE-2E20C17CF537}" destId="{4B6A0134-51E2-43BD-81A4-7381A236B071}" srcOrd="0" destOrd="0" presId="urn:microsoft.com/office/officeart/2018/2/layout/IconVerticalSolidList"/>
    <dgm:cxn modelId="{6BE27ADF-932D-453C-ACED-A32FEA790B36}" type="presParOf" srcId="{37B40473-51CC-4FE6-BBCE-2E20C17CF537}" destId="{96512BB2-F14F-486C-B7B0-A2B431A7DC62}" srcOrd="1" destOrd="0" presId="urn:microsoft.com/office/officeart/2018/2/layout/IconVerticalSolidList"/>
    <dgm:cxn modelId="{4A623C4E-00F9-4609-9A4B-13C716A74877}" type="presParOf" srcId="{37B40473-51CC-4FE6-BBCE-2E20C17CF537}" destId="{85536984-67C7-4F83-B25A-5C0667EFA6C9}" srcOrd="2" destOrd="0" presId="urn:microsoft.com/office/officeart/2018/2/layout/IconVerticalSolidList"/>
    <dgm:cxn modelId="{2DC85697-1189-424C-BE9E-50892451C9F7}" type="presParOf" srcId="{37B40473-51CC-4FE6-BBCE-2E20C17CF537}" destId="{1A9DA626-ACD2-4A4C-A75B-DF94F1DD8B12}" srcOrd="3" destOrd="0" presId="urn:microsoft.com/office/officeart/2018/2/layout/IconVerticalSolidList"/>
    <dgm:cxn modelId="{BA506C24-C8DD-4ABF-8BE8-04270C6039F8}" type="presParOf" srcId="{DFF7ECC3-EEB3-46B7-BB8A-9F12F388ADEE}" destId="{0C5FDDB7-C35F-4BEA-B7EB-4ADCF4357DCC}" srcOrd="7" destOrd="0" presId="urn:microsoft.com/office/officeart/2018/2/layout/IconVerticalSolidList"/>
    <dgm:cxn modelId="{35639544-B1E8-428F-AA8C-3A4FDD1EC99F}" type="presParOf" srcId="{DFF7ECC3-EEB3-46B7-BB8A-9F12F388ADEE}" destId="{C310CBDC-AEE7-444A-9048-BD60641C1B76}" srcOrd="8" destOrd="0" presId="urn:microsoft.com/office/officeart/2018/2/layout/IconVerticalSolidList"/>
    <dgm:cxn modelId="{7F04BBB8-F3B6-43F0-86E8-4A4E7066E941}" type="presParOf" srcId="{C310CBDC-AEE7-444A-9048-BD60641C1B76}" destId="{6BA2198E-46F9-45A5-8D7B-0E50EEB7CB49}" srcOrd="0" destOrd="0" presId="urn:microsoft.com/office/officeart/2018/2/layout/IconVerticalSolidList"/>
    <dgm:cxn modelId="{1CF7579F-449A-4C68-BC14-DA8B6C38DC7A}" type="presParOf" srcId="{C310CBDC-AEE7-444A-9048-BD60641C1B76}" destId="{E49B511E-593D-462F-8333-3094E0F83A34}" srcOrd="1" destOrd="0" presId="urn:microsoft.com/office/officeart/2018/2/layout/IconVerticalSolidList"/>
    <dgm:cxn modelId="{E9478DDD-195A-4197-9F9D-5219E31573D7}" type="presParOf" srcId="{C310CBDC-AEE7-444A-9048-BD60641C1B76}" destId="{177EA679-78B8-4212-AEC6-17FEBD590F45}" srcOrd="2" destOrd="0" presId="urn:microsoft.com/office/officeart/2018/2/layout/IconVerticalSolidList"/>
    <dgm:cxn modelId="{6DD7E086-ACCB-40CE-BB23-7451963224DC}" type="presParOf" srcId="{C310CBDC-AEE7-444A-9048-BD60641C1B76}" destId="{2EC8D462-613F-469F-90C0-961C9966437F}" srcOrd="3" destOrd="0" presId="urn:microsoft.com/office/officeart/2018/2/layout/IconVerticalSolidList"/>
    <dgm:cxn modelId="{5E142816-ACF6-48D0-9B23-9CFEE69E63B5}" type="presParOf" srcId="{DFF7ECC3-EEB3-46B7-BB8A-9F12F388ADEE}" destId="{8A30CE0B-6B46-4ABD-B004-C2BF6CC55AFB}" srcOrd="9" destOrd="0" presId="urn:microsoft.com/office/officeart/2018/2/layout/IconVerticalSolidList"/>
    <dgm:cxn modelId="{AF2556EB-49BD-44B7-B847-0828C2A6878B}" type="presParOf" srcId="{DFF7ECC3-EEB3-46B7-BB8A-9F12F388ADEE}" destId="{9F281635-BAA7-4125-B4E0-7225C59B120E}" srcOrd="10" destOrd="0" presId="urn:microsoft.com/office/officeart/2018/2/layout/IconVerticalSolidList"/>
    <dgm:cxn modelId="{CA0A720D-697A-4045-80E7-5B83CF680D6D}" type="presParOf" srcId="{9F281635-BAA7-4125-B4E0-7225C59B120E}" destId="{B5B9211A-8A60-4164-803D-1808042E1479}" srcOrd="0" destOrd="0" presId="urn:microsoft.com/office/officeart/2018/2/layout/IconVerticalSolidList"/>
    <dgm:cxn modelId="{F3B62051-2686-4539-8A1D-281301B45851}" type="presParOf" srcId="{9F281635-BAA7-4125-B4E0-7225C59B120E}" destId="{45DEE974-44E5-48D4-9B6B-56FB7176165E}" srcOrd="1" destOrd="0" presId="urn:microsoft.com/office/officeart/2018/2/layout/IconVerticalSolidList"/>
    <dgm:cxn modelId="{91F2D9BF-7AA0-4E6D-9E08-81808C914151}" type="presParOf" srcId="{9F281635-BAA7-4125-B4E0-7225C59B120E}" destId="{9BE33021-47EB-4C4A-8873-0A353091C216}" srcOrd="2" destOrd="0" presId="urn:microsoft.com/office/officeart/2018/2/layout/IconVerticalSolidList"/>
    <dgm:cxn modelId="{E6F1F18A-56EE-42C6-A526-4C5170FF9646}" type="presParOf" srcId="{9F281635-BAA7-4125-B4E0-7225C59B120E}" destId="{66063662-F2EA-4D49-9239-ACBE7B2E3AE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EBD46-0B83-4095-B937-A8BC2F0E4D32}">
      <dsp:nvSpPr>
        <dsp:cNvPr id="0" name=""/>
        <dsp:cNvSpPr/>
      </dsp:nvSpPr>
      <dsp:spPr>
        <a:xfrm>
          <a:off x="0" y="1720"/>
          <a:ext cx="5889686" cy="7332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76F1CA-6B78-49B2-9AAB-4F72EFB3530F}">
      <dsp:nvSpPr>
        <dsp:cNvPr id="0" name=""/>
        <dsp:cNvSpPr/>
      </dsp:nvSpPr>
      <dsp:spPr>
        <a:xfrm>
          <a:off x="221797" y="166693"/>
          <a:ext cx="403267" cy="4032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4929A8-1251-496E-8BE2-AEAAEDF4F93A}">
      <dsp:nvSpPr>
        <dsp:cNvPr id="0" name=""/>
        <dsp:cNvSpPr/>
      </dsp:nvSpPr>
      <dsp:spPr>
        <a:xfrm>
          <a:off x="846861" y="1720"/>
          <a:ext cx="5042824" cy="7332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598" tIns="77598" rIns="77598" bIns="7759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Requirement gathering an analysis: Information gathered from client for development for the product owner and developers</a:t>
          </a:r>
        </a:p>
      </dsp:txBody>
      <dsp:txXfrm>
        <a:off x="846861" y="1720"/>
        <a:ext cx="5042824" cy="733213"/>
      </dsp:txXfrm>
    </dsp:sp>
    <dsp:sp modelId="{15FA7B23-5A06-4822-8D11-1981637A2421}">
      <dsp:nvSpPr>
        <dsp:cNvPr id="0" name=""/>
        <dsp:cNvSpPr/>
      </dsp:nvSpPr>
      <dsp:spPr>
        <a:xfrm>
          <a:off x="0" y="918237"/>
          <a:ext cx="5889686" cy="7332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C48C8-50C0-43FB-9D9F-1536467F9A80}">
      <dsp:nvSpPr>
        <dsp:cNvPr id="0" name=""/>
        <dsp:cNvSpPr/>
      </dsp:nvSpPr>
      <dsp:spPr>
        <a:xfrm>
          <a:off x="221797" y="1083210"/>
          <a:ext cx="403267" cy="4032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6D5761-20C6-44B1-B26F-50A91FE3C8FC}">
      <dsp:nvSpPr>
        <dsp:cNvPr id="0" name=""/>
        <dsp:cNvSpPr/>
      </dsp:nvSpPr>
      <dsp:spPr>
        <a:xfrm>
          <a:off x="846861" y="918237"/>
          <a:ext cx="5042824" cy="7332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598" tIns="77598" rIns="77598" bIns="7759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Design: Creating a framework from the requirements to be used by the scrum master and developers to layout the project plan</a:t>
          </a:r>
        </a:p>
      </dsp:txBody>
      <dsp:txXfrm>
        <a:off x="846861" y="918237"/>
        <a:ext cx="5042824" cy="733213"/>
      </dsp:txXfrm>
    </dsp:sp>
    <dsp:sp modelId="{C6E1F487-65E4-4145-B359-3F1524756411}">
      <dsp:nvSpPr>
        <dsp:cNvPr id="0" name=""/>
        <dsp:cNvSpPr/>
      </dsp:nvSpPr>
      <dsp:spPr>
        <a:xfrm>
          <a:off x="0" y="1834755"/>
          <a:ext cx="5889686" cy="7332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645213-FD6B-40FE-947F-CC13E6814643}">
      <dsp:nvSpPr>
        <dsp:cNvPr id="0" name=""/>
        <dsp:cNvSpPr/>
      </dsp:nvSpPr>
      <dsp:spPr>
        <a:xfrm>
          <a:off x="221797" y="1999728"/>
          <a:ext cx="403267" cy="4032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DFBAA0-6BD8-4E02-AFC5-FB7F067D38A4}">
      <dsp:nvSpPr>
        <dsp:cNvPr id="0" name=""/>
        <dsp:cNvSpPr/>
      </dsp:nvSpPr>
      <dsp:spPr>
        <a:xfrm>
          <a:off x="846861" y="1834755"/>
          <a:ext cx="5042824" cy="7332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598" tIns="77598" rIns="77598" bIns="7759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Implementation: Developers received the design or framework and begin developing according to the needs as laid out in scrum meetings</a:t>
          </a:r>
        </a:p>
      </dsp:txBody>
      <dsp:txXfrm>
        <a:off x="846861" y="1834755"/>
        <a:ext cx="5042824" cy="733213"/>
      </dsp:txXfrm>
    </dsp:sp>
    <dsp:sp modelId="{4B6A0134-51E2-43BD-81A4-7381A236B071}">
      <dsp:nvSpPr>
        <dsp:cNvPr id="0" name=""/>
        <dsp:cNvSpPr/>
      </dsp:nvSpPr>
      <dsp:spPr>
        <a:xfrm>
          <a:off x="0" y="2751272"/>
          <a:ext cx="5889686" cy="7332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512BB2-F14F-486C-B7B0-A2B431A7DC62}">
      <dsp:nvSpPr>
        <dsp:cNvPr id="0" name=""/>
        <dsp:cNvSpPr/>
      </dsp:nvSpPr>
      <dsp:spPr>
        <a:xfrm>
          <a:off x="221797" y="2916245"/>
          <a:ext cx="403267" cy="4032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9DA626-ACD2-4A4C-A75B-DF94F1DD8B12}">
      <dsp:nvSpPr>
        <dsp:cNvPr id="0" name=""/>
        <dsp:cNvSpPr/>
      </dsp:nvSpPr>
      <dsp:spPr>
        <a:xfrm>
          <a:off x="846861" y="2751272"/>
          <a:ext cx="5042824" cy="7332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598" tIns="77598" rIns="77598" bIns="7759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Testing: Testers of the scrum team provide testing to make sure the project works accordingly and report any issues or defects</a:t>
          </a:r>
        </a:p>
      </dsp:txBody>
      <dsp:txXfrm>
        <a:off x="846861" y="2751272"/>
        <a:ext cx="5042824" cy="733213"/>
      </dsp:txXfrm>
    </dsp:sp>
    <dsp:sp modelId="{6BA2198E-46F9-45A5-8D7B-0E50EEB7CB49}">
      <dsp:nvSpPr>
        <dsp:cNvPr id="0" name=""/>
        <dsp:cNvSpPr/>
      </dsp:nvSpPr>
      <dsp:spPr>
        <a:xfrm>
          <a:off x="0" y="3667789"/>
          <a:ext cx="5889686" cy="7332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9B511E-593D-462F-8333-3094E0F83A34}">
      <dsp:nvSpPr>
        <dsp:cNvPr id="0" name=""/>
        <dsp:cNvSpPr/>
      </dsp:nvSpPr>
      <dsp:spPr>
        <a:xfrm>
          <a:off x="221797" y="3832762"/>
          <a:ext cx="403267" cy="40326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C8D462-613F-469F-90C0-961C9966437F}">
      <dsp:nvSpPr>
        <dsp:cNvPr id="0" name=""/>
        <dsp:cNvSpPr/>
      </dsp:nvSpPr>
      <dsp:spPr>
        <a:xfrm>
          <a:off x="846861" y="3667789"/>
          <a:ext cx="5042824" cy="7332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598" tIns="77598" rIns="77598" bIns="7759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Development: After being tested the project deployed for production and use by the clients through the product owner</a:t>
          </a:r>
        </a:p>
      </dsp:txBody>
      <dsp:txXfrm>
        <a:off x="846861" y="3667789"/>
        <a:ext cx="5042824" cy="733213"/>
      </dsp:txXfrm>
    </dsp:sp>
    <dsp:sp modelId="{B5B9211A-8A60-4164-803D-1808042E1479}">
      <dsp:nvSpPr>
        <dsp:cNvPr id="0" name=""/>
        <dsp:cNvSpPr/>
      </dsp:nvSpPr>
      <dsp:spPr>
        <a:xfrm>
          <a:off x="0" y="4584306"/>
          <a:ext cx="5889686" cy="7332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DEE974-44E5-48D4-9B6B-56FB7176165E}">
      <dsp:nvSpPr>
        <dsp:cNvPr id="0" name=""/>
        <dsp:cNvSpPr/>
      </dsp:nvSpPr>
      <dsp:spPr>
        <a:xfrm>
          <a:off x="221797" y="4749279"/>
          <a:ext cx="403267" cy="40326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063662-F2EA-4D49-9239-ACBE7B2E3AED}">
      <dsp:nvSpPr>
        <dsp:cNvPr id="0" name=""/>
        <dsp:cNvSpPr/>
      </dsp:nvSpPr>
      <dsp:spPr>
        <a:xfrm>
          <a:off x="846861" y="4584306"/>
          <a:ext cx="5042824" cy="7332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598" tIns="77598" rIns="77598" bIns="7759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Maintenance: The deployment is maintenanced for any future potential errors relayed by the product owner for the developers to fix</a:t>
          </a:r>
        </a:p>
      </dsp:txBody>
      <dsp:txXfrm>
        <a:off x="846861" y="4584306"/>
        <a:ext cx="5042824" cy="7332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257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243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11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247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225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39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450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81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23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816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60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56564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Agile Methodology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146490"/>
            <a:ext cx="5357600" cy="1160213"/>
          </a:xfrm>
        </p:spPr>
        <p:txBody>
          <a:bodyPr/>
          <a:lstStyle/>
          <a:p>
            <a:r>
              <a:rPr lang="en-US" dirty="0">
                <a:cs typeface="Arial"/>
              </a:rPr>
              <a:t>The Scrum-Agile Approach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69929A-54C0-D07F-6DA4-81FF949F4F3C}"/>
              </a:ext>
            </a:extLst>
          </p:cNvPr>
          <p:cNvSpPr txBox="1"/>
          <p:nvPr/>
        </p:nvSpPr>
        <p:spPr>
          <a:xfrm>
            <a:off x="6096000" y="5465703"/>
            <a:ext cx="36782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Arial"/>
              </a:rPr>
              <a:t>By Dillon Belanger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FAADFB1-A9D8-4319-BAC8-6B3FD36BF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7C5FC5-1BC6-470E-A163-7EE80D227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316889-BCD7-49B5-89BD-4FC1D29FE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E12F873-5B9B-482F-9FB3-6355C4F3B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245259-4364-4D53-AC48-3E893885A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1EEDD-DCBB-ECDB-56C8-C87E76057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475" y="808056"/>
            <a:ext cx="4203364" cy="107722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cs typeface="Arial"/>
              </a:rPr>
              <a:t>The Scrum Team</a:t>
            </a:r>
            <a:endParaRPr lang="en-US"/>
          </a:p>
        </p:txBody>
      </p:sp>
      <p:pic>
        <p:nvPicPr>
          <p:cNvPr id="5" name="Picture 4" descr="Sphere of mesh and nodes">
            <a:extLst>
              <a:ext uri="{FF2B5EF4-FFF2-40B4-BE49-F238E27FC236}">
                <a16:creationId xmlns:a16="http://schemas.microsoft.com/office/drawing/2014/main" id="{362AB413-D6EB-5129-779C-C9C94EE1858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670" r="10950" b="3"/>
          <a:stretch/>
        </p:blipFill>
        <p:spPr>
          <a:xfrm>
            <a:off x="1005401" y="227"/>
            <a:ext cx="4424045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B9C7619-9AF0-4D6F-B2E3-21032A5C3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56580-2BE8-27AB-6299-A2B27E189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9474" y="2052116"/>
            <a:ext cx="4203365" cy="3997828"/>
          </a:xfrm>
        </p:spPr>
        <p:txBody>
          <a:bodyPr>
            <a:normAutofit/>
          </a:bodyPr>
          <a:lstStyle/>
          <a:p>
            <a:pPr marL="344170" indent="-337820">
              <a:lnSpc>
                <a:spcPct val="110000"/>
              </a:lnSpc>
            </a:pPr>
            <a:r>
              <a:rPr lang="en-US" sz="1500">
                <a:cs typeface="Arial"/>
              </a:rPr>
              <a:t>Product Owner - Gets the requirements and feedback from the client</a:t>
            </a:r>
          </a:p>
          <a:p>
            <a:pPr marL="344170" indent="-337820">
              <a:lnSpc>
                <a:spcPct val="110000"/>
              </a:lnSpc>
            </a:pPr>
            <a:r>
              <a:rPr lang="en-US" sz="1500">
                <a:cs typeface="Arial"/>
              </a:rPr>
              <a:t>Scrum Master - Establishes and implements the scrum-agile method to the team through meetings and scrum events</a:t>
            </a:r>
          </a:p>
          <a:p>
            <a:pPr marL="344170" indent="-337820">
              <a:lnSpc>
                <a:spcPct val="110000"/>
              </a:lnSpc>
            </a:pPr>
            <a:r>
              <a:rPr lang="en-US" sz="1500">
                <a:cs typeface="Arial"/>
              </a:rPr>
              <a:t>Testers - Tests the project development with user stories to generate feedback for developers</a:t>
            </a:r>
          </a:p>
          <a:p>
            <a:pPr marL="344170" indent="-337820">
              <a:lnSpc>
                <a:spcPct val="110000"/>
              </a:lnSpc>
            </a:pPr>
            <a:r>
              <a:rPr lang="en-US" sz="1500">
                <a:cs typeface="Arial"/>
              </a:rPr>
              <a:t>Developers - Develops the project with the feedback from testers and product owner to make changes to the project to fit the client's requirements</a:t>
            </a:r>
          </a:p>
          <a:p>
            <a:pPr marL="344170" indent="-337820">
              <a:lnSpc>
                <a:spcPct val="110000"/>
              </a:lnSpc>
            </a:pPr>
            <a:endParaRPr lang="en-US" sz="1500">
              <a:cs typeface="Arial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FBE0AC-23B1-4352-95D2-C71EB6D15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83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2290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153D8A-43AB-0985-4DF0-DD9390FB5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191" y="1064365"/>
            <a:ext cx="2856582" cy="3313671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Software Development Life Cycle and Agile method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769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DBE48B90-30AD-624F-1704-673751376A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5799636"/>
              </p:ext>
            </p:extLst>
          </p:nvPr>
        </p:nvGraphicFramePr>
        <p:xfrm>
          <a:off x="5507182" y="897534"/>
          <a:ext cx="5889686" cy="5319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4107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8">
            <a:extLst>
              <a:ext uri="{FF2B5EF4-FFF2-40B4-BE49-F238E27FC236}">
                <a16:creationId xmlns:a16="http://schemas.microsoft.com/office/drawing/2014/main" id="{43BBAF34-367D-4E18-A62E-4602BD908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" descr="Cascade of waterfalls">
            <a:extLst>
              <a:ext uri="{FF2B5EF4-FFF2-40B4-BE49-F238E27FC236}">
                <a16:creationId xmlns:a16="http://schemas.microsoft.com/office/drawing/2014/main" id="{0C5156CB-6138-5B90-FE92-AEB4C9DAB5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388" r="9087" b="-4"/>
          <a:stretch/>
        </p:blipFill>
        <p:spPr>
          <a:xfrm>
            <a:off x="20" y="227"/>
            <a:ext cx="12191675" cy="6858000"/>
          </a:xfrm>
          <a:prstGeom prst="rect">
            <a:avLst/>
          </a:prstGeom>
        </p:spPr>
      </p:pic>
      <p:pic>
        <p:nvPicPr>
          <p:cNvPr id="48" name="Picture 10">
            <a:extLst>
              <a:ext uri="{FF2B5EF4-FFF2-40B4-BE49-F238E27FC236}">
                <a16:creationId xmlns:a16="http://schemas.microsoft.com/office/drawing/2014/main" id="{D445918B-6272-4727-A3FA-F23651AEC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9" name="Picture 12">
            <a:extLst>
              <a:ext uri="{FF2B5EF4-FFF2-40B4-BE49-F238E27FC236}">
                <a16:creationId xmlns:a16="http://schemas.microsoft.com/office/drawing/2014/main" id="{A9A96FF2-ACD7-48C4-BCE1-FC7F42108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0" name="Rectangle 14">
            <a:extLst>
              <a:ext uri="{FF2B5EF4-FFF2-40B4-BE49-F238E27FC236}">
                <a16:creationId xmlns:a16="http://schemas.microsoft.com/office/drawing/2014/main" id="{99A4CF08-858A-49E4-B707-4E7585D11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16">
            <a:extLst>
              <a:ext uri="{FF2B5EF4-FFF2-40B4-BE49-F238E27FC236}">
                <a16:creationId xmlns:a16="http://schemas.microsoft.com/office/drawing/2014/main" id="{56938E62-910D-4D69-AA09-567AAAC37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18">
            <a:extLst>
              <a:ext uri="{FF2B5EF4-FFF2-40B4-BE49-F238E27FC236}">
                <a16:creationId xmlns:a16="http://schemas.microsoft.com/office/drawing/2014/main" id="{A74E54C6-D084-4BC8-B3F9-8B9EC22A6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5" y="0"/>
            <a:ext cx="589207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FD7B49-B7CB-81AD-6412-62EFB7305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738" y="808056"/>
            <a:ext cx="4119672" cy="1077229"/>
          </a:xfrm>
        </p:spPr>
        <p:txBody>
          <a:bodyPr>
            <a:normAutofit/>
          </a:bodyPr>
          <a:lstStyle/>
          <a:p>
            <a:pPr algn="l"/>
            <a:r>
              <a:rPr lang="en-US">
                <a:cs typeface="Arial"/>
              </a:rPr>
              <a:t>The Waterfall Method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FF43D-7CDD-B1D5-00C0-CC2D7DE78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4739" y="2052116"/>
            <a:ext cx="4119672" cy="3997828"/>
          </a:xfrm>
        </p:spPr>
        <p:txBody>
          <a:bodyPr>
            <a:normAutofit/>
          </a:bodyPr>
          <a:lstStyle/>
          <a:p>
            <a:pPr marL="344170" indent="-337820">
              <a:lnSpc>
                <a:spcPct val="110000"/>
              </a:lnSpc>
            </a:pPr>
            <a:r>
              <a:rPr lang="en-US" sz="1500">
                <a:cs typeface="Arial"/>
              </a:rPr>
              <a:t>With the waterfall method the development would have been different as follows:</a:t>
            </a:r>
            <a:endParaRPr lang="en-US" sz="1500"/>
          </a:p>
          <a:p>
            <a:pPr marL="344170" indent="-337820">
              <a:lnSpc>
                <a:spcPct val="110000"/>
              </a:lnSpc>
              <a:buFont typeface="Calibri" panose="05000000000000000000" pitchFamily="2" charset="2"/>
              <a:buChar char="-"/>
            </a:pPr>
            <a:r>
              <a:rPr lang="en-US" sz="1500">
                <a:cs typeface="Arial"/>
              </a:rPr>
              <a:t>The model would have been simpler with little adaptability</a:t>
            </a:r>
          </a:p>
          <a:p>
            <a:pPr marL="344170" indent="-337820">
              <a:lnSpc>
                <a:spcPct val="110000"/>
              </a:lnSpc>
              <a:buFont typeface="Calibri" panose="05000000000000000000" pitchFamily="2" charset="2"/>
              <a:buChar char="-"/>
            </a:pPr>
            <a:r>
              <a:rPr lang="en-US" sz="1500">
                <a:cs typeface="Arial"/>
              </a:rPr>
              <a:t>Lack of complexity to the project</a:t>
            </a:r>
          </a:p>
          <a:p>
            <a:pPr marL="344170" indent="-337820">
              <a:lnSpc>
                <a:spcPct val="110000"/>
              </a:lnSpc>
              <a:buFont typeface="Calibri" panose="05000000000000000000" pitchFamily="2" charset="2"/>
              <a:buChar char="-"/>
            </a:pPr>
            <a:r>
              <a:rPr lang="en-US" sz="1500">
                <a:cs typeface="Arial"/>
              </a:rPr>
              <a:t>Time consuming development meaning short duration project would not be possible</a:t>
            </a:r>
          </a:p>
          <a:p>
            <a:pPr marL="344170" indent="-337820">
              <a:lnSpc>
                <a:spcPct val="110000"/>
              </a:lnSpc>
              <a:buFont typeface="Calibri" panose="05000000000000000000" pitchFamily="2" charset="2"/>
              <a:buChar char="-"/>
            </a:pPr>
            <a:r>
              <a:rPr lang="en-US" sz="1500">
                <a:cs typeface="Arial"/>
              </a:rPr>
              <a:t>Sudden or many changes would not be possible with uncertain requirements</a:t>
            </a:r>
          </a:p>
          <a:p>
            <a:pPr marL="344170" indent="-337820">
              <a:lnSpc>
                <a:spcPct val="110000"/>
              </a:lnSpc>
              <a:buFont typeface="Calibri" panose="05000000000000000000" pitchFamily="2" charset="2"/>
              <a:buChar char="-"/>
            </a:pPr>
            <a:endParaRPr lang="en-US" sz="1500">
              <a:cs typeface="Arial"/>
            </a:endParaRPr>
          </a:p>
        </p:txBody>
      </p:sp>
      <p:sp>
        <p:nvSpPr>
          <p:cNvPr id="53" name="Rectangle 20">
            <a:extLst>
              <a:ext uri="{FF2B5EF4-FFF2-40B4-BE49-F238E27FC236}">
                <a16:creationId xmlns:a16="http://schemas.microsoft.com/office/drawing/2014/main" id="{777713DB-A0B1-4507-9991-B6DCAE436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9610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79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01900C-265D-4146-A578-477541E3D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1F8C064-2DC5-4758-B49C-76BFF6405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tx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7875912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15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421698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ECBDB6-FDCA-2929-AAEF-99FB71BD4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8901" y="808056"/>
            <a:ext cx="8381238" cy="1077229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cs typeface="Arial"/>
              </a:rPr>
              <a:t>Agile or Waterfall?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52EC4-9CC0-E5EF-0161-049C1AC4C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639" y="2052116"/>
            <a:ext cx="6572814" cy="3997828"/>
          </a:xfrm>
        </p:spPr>
        <p:txBody>
          <a:bodyPr anchor="t">
            <a:normAutofit/>
          </a:bodyPr>
          <a:lstStyle/>
          <a:p>
            <a:pPr marL="344170" indent="-337820"/>
            <a:r>
              <a:rPr lang="en-US" sz="1600">
                <a:cs typeface="Arial"/>
              </a:rPr>
              <a:t>Factors for choosing the Agile method or Waterfall method would depend on the project:</a:t>
            </a:r>
          </a:p>
          <a:p>
            <a:pPr marL="344170" indent="-337820">
              <a:buFont typeface="Calibri" panose="05000000000000000000" pitchFamily="2" charset="2"/>
              <a:buChar char="-"/>
            </a:pPr>
            <a:r>
              <a:rPr lang="en-US" sz="1600">
                <a:cs typeface="Arial"/>
              </a:rPr>
              <a:t>Complexity of the project – It is too vast for the waterfall method, is it simple enough</a:t>
            </a:r>
          </a:p>
          <a:p>
            <a:pPr marL="344170" indent="-337820">
              <a:buFont typeface="Calibri" panose="05000000000000000000" pitchFamily="2" charset="2"/>
              <a:buChar char="-"/>
            </a:pPr>
            <a:r>
              <a:rPr lang="en-US" sz="1600">
                <a:cs typeface="Arial"/>
              </a:rPr>
              <a:t>Time for development – Is the project needed to be completed in a short amount of time with agile or longer for waterfall</a:t>
            </a:r>
          </a:p>
          <a:p>
            <a:pPr marL="344170" indent="-337820">
              <a:buFont typeface="Calibri" panose="05000000000000000000" pitchFamily="2" charset="2"/>
              <a:buChar char="-"/>
            </a:pPr>
            <a:r>
              <a:rPr lang="en-US" sz="1600">
                <a:cs typeface="Arial"/>
              </a:rPr>
              <a:t>Adaptbility – Is there many requirements and changes needed for the project to develop, is there too many changes for the waterfall method to handle in which agile is better</a:t>
            </a:r>
          </a:p>
        </p:txBody>
      </p:sp>
    </p:spTree>
    <p:extLst>
      <p:ext uri="{BB962C8B-B14F-4D97-AF65-F5344CB8AC3E}">
        <p14:creationId xmlns:p14="http://schemas.microsoft.com/office/powerpoint/2010/main" val="1413474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AD17B9-9E6C-4DD1-9728-97B5E5FCC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7AC3F90-A588-42FF-B41D-062A8D91B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B7905B37-855B-2442-87BF-7E895D9A05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6572" b="9031"/>
          <a:stretch/>
        </p:blipFill>
        <p:spPr>
          <a:xfrm>
            <a:off x="153" y="10"/>
            <a:ext cx="12191695" cy="68579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5AB904-4FB7-4A0D-B43E-03ACF05E1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328240-8E92-98AE-AECA-371F8CA15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en-US">
                <a:cs typeface="Arial"/>
              </a:rPr>
              <a:t>References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AADF25-43E9-4DE0-AD82-4F6052319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C2D515-EF3C-4E4E-8BC1-192B21E92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4C73D-7A29-3E43-ADC9-520E4E4C6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0579" y="2409597"/>
            <a:ext cx="7959560" cy="3997828"/>
          </a:xfrm>
        </p:spPr>
        <p:txBody>
          <a:bodyPr>
            <a:normAutofit/>
          </a:bodyPr>
          <a:lstStyle/>
          <a:p>
            <a:pPr marL="344170" indent="-337820">
              <a:lnSpc>
                <a:spcPct val="110000"/>
              </a:lnSpc>
            </a:pPr>
            <a:r>
              <a:rPr lang="en-US" sz="1400">
                <a:ea typeface="+mn-lt"/>
                <a:cs typeface="+mn-lt"/>
              </a:rPr>
              <a:t>Schwaber, K. (2020). </a:t>
            </a:r>
            <a:r>
              <a:rPr lang="en-US" sz="1400" i="1">
                <a:ea typeface="+mn-lt"/>
                <a:cs typeface="+mn-lt"/>
              </a:rPr>
              <a:t>The 2020 scrum GUIDETM</a:t>
            </a:r>
            <a:r>
              <a:rPr lang="en-US" sz="1400">
                <a:ea typeface="+mn-lt"/>
                <a:cs typeface="+mn-lt"/>
              </a:rPr>
              <a:t>. Scrum Guide | Scrum Guides. Retrieved February 18, 2023</a:t>
            </a:r>
            <a:endParaRPr lang="en-US" sz="1400">
              <a:cs typeface="Arial"/>
            </a:endParaRPr>
          </a:p>
          <a:p>
            <a:pPr marL="344170" indent="-337820">
              <a:lnSpc>
                <a:spcPct val="110000"/>
              </a:lnSpc>
            </a:pPr>
            <a:endParaRPr lang="en-US" sz="1400">
              <a:ea typeface="+mn-lt"/>
              <a:cs typeface="+mn-lt"/>
            </a:endParaRPr>
          </a:p>
          <a:p>
            <a:pPr marL="344170" indent="-337820">
              <a:lnSpc>
                <a:spcPct val="110000"/>
              </a:lnSpc>
            </a:pPr>
            <a:r>
              <a:rPr lang="en-US" sz="1400">
                <a:ea typeface="+mn-lt"/>
                <a:cs typeface="+mn-lt"/>
              </a:rPr>
              <a:t>Overeem, B. (2016, July). </a:t>
            </a:r>
            <a:r>
              <a:rPr lang="en-US" sz="1400" i="1">
                <a:ea typeface="+mn-lt"/>
                <a:cs typeface="+mn-lt"/>
              </a:rPr>
              <a:t>Characteristics of a Great Scrum Team</a:t>
            </a:r>
            <a:r>
              <a:rPr lang="en-US" sz="1400">
                <a:ea typeface="+mn-lt"/>
                <a:cs typeface="+mn-lt"/>
              </a:rPr>
              <a:t>. Scrum.org. Retrieved February 18, 2023</a:t>
            </a:r>
            <a:endParaRPr lang="en-US" sz="1400">
              <a:cs typeface="Arial"/>
            </a:endParaRPr>
          </a:p>
          <a:p>
            <a:pPr marL="344170" indent="-337820">
              <a:lnSpc>
                <a:spcPct val="110000"/>
              </a:lnSpc>
            </a:pPr>
            <a:endParaRPr lang="en-US" sz="1400">
              <a:ea typeface="+mn-lt"/>
              <a:cs typeface="+mn-lt"/>
            </a:endParaRPr>
          </a:p>
          <a:p>
            <a:pPr marL="344170" indent="-337820">
              <a:lnSpc>
                <a:spcPct val="110000"/>
              </a:lnSpc>
            </a:pPr>
            <a:r>
              <a:rPr lang="en-US" sz="1400" i="1">
                <a:ea typeface="+mn-lt"/>
                <a:cs typeface="+mn-lt"/>
              </a:rPr>
              <a:t>What is SDLC (software development life cycle) Phases &amp; Process</a:t>
            </a:r>
            <a:r>
              <a:rPr lang="en-US" sz="1400">
                <a:ea typeface="+mn-lt"/>
                <a:cs typeface="+mn-lt"/>
              </a:rPr>
              <a:t>. Software Testing Help. (2023, January 24). Retrieved February 18, 2023</a:t>
            </a:r>
            <a:endParaRPr lang="en-US" sz="1400">
              <a:cs typeface="Arial"/>
            </a:endParaRPr>
          </a:p>
          <a:p>
            <a:pPr marL="344170" indent="-337820">
              <a:lnSpc>
                <a:spcPct val="110000"/>
              </a:lnSpc>
            </a:pPr>
            <a:endParaRPr lang="en-US" sz="1400">
              <a:ea typeface="+mn-lt"/>
              <a:cs typeface="+mn-lt"/>
            </a:endParaRPr>
          </a:p>
          <a:p>
            <a:pPr marL="344170" indent="-337820">
              <a:lnSpc>
                <a:spcPct val="110000"/>
              </a:lnSpc>
            </a:pPr>
            <a:r>
              <a:rPr lang="en-US" sz="1400">
                <a:ea typeface="+mn-lt"/>
                <a:cs typeface="+mn-lt"/>
              </a:rPr>
              <a:t>Charles G. Cobb. (2015). </a:t>
            </a:r>
            <a:r>
              <a:rPr lang="en-US" sz="1400" i="1">
                <a:ea typeface="+mn-lt"/>
                <a:cs typeface="+mn-lt"/>
              </a:rPr>
              <a:t>The Project Manager’s Guide to Mastering Agile : Principles and Practices for an Adaptive Approach</a:t>
            </a:r>
            <a:r>
              <a:rPr lang="en-US" sz="1400">
                <a:ea typeface="+mn-lt"/>
                <a:cs typeface="+mn-lt"/>
              </a:rPr>
              <a:t>. Wiley. Retrieved February 18, 2023</a:t>
            </a:r>
            <a:endParaRPr lang="en-US" sz="1400">
              <a:cs typeface="Arial"/>
            </a:endParaRPr>
          </a:p>
          <a:p>
            <a:pPr marL="344170" indent="-337820">
              <a:lnSpc>
                <a:spcPct val="110000"/>
              </a:lnSpc>
            </a:pPr>
            <a:endParaRPr lang="en-US" sz="1400">
              <a:cs typeface="Arial"/>
            </a:endParaRPr>
          </a:p>
          <a:p>
            <a:pPr marL="344170" indent="-337820">
              <a:lnSpc>
                <a:spcPct val="110000"/>
              </a:lnSpc>
            </a:pPr>
            <a:endParaRPr lang="en-US" sz="1400">
              <a:cs typeface="Arial"/>
            </a:endParaRPr>
          </a:p>
          <a:p>
            <a:pPr marL="344170" indent="-337820">
              <a:lnSpc>
                <a:spcPct val="110000"/>
              </a:lnSpc>
            </a:pPr>
            <a:endParaRPr lang="en-US" sz="1400">
              <a:cs typeface="Arial"/>
            </a:endParaRPr>
          </a:p>
          <a:p>
            <a:pPr marL="344170" indent="-337820">
              <a:lnSpc>
                <a:spcPct val="110000"/>
              </a:lnSpc>
            </a:pPr>
            <a:endParaRPr lang="en-US" sz="1400">
              <a:cs typeface="Arial"/>
            </a:endParaRPr>
          </a:p>
          <a:p>
            <a:pPr marL="344170" indent="-337820">
              <a:lnSpc>
                <a:spcPct val="110000"/>
              </a:lnSpc>
            </a:pPr>
            <a:endParaRPr lang="en-US" sz="14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45395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D251F"/>
      </a:dk2>
      <a:lt2>
        <a:srgbClr val="FAE9C5"/>
      </a:lt2>
      <a:accent1>
        <a:srgbClr val="ED3846"/>
      </a:accent1>
      <a:accent2>
        <a:srgbClr val="F87184"/>
      </a:accent2>
      <a:accent3>
        <a:srgbClr val="EC9DA9"/>
      </a:accent3>
      <a:accent4>
        <a:srgbClr val="ECC190"/>
      </a:accent4>
      <a:accent5>
        <a:srgbClr val="FFB268"/>
      </a:accent5>
      <a:accent6>
        <a:srgbClr val="F98657"/>
      </a:accent6>
      <a:hlink>
        <a:srgbClr val="B97669"/>
      </a:hlink>
      <a:folHlink>
        <a:srgbClr val="9E94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BCCF8060-3FCB-4641-B728-8A589529B1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Madison</vt:lpstr>
      <vt:lpstr>Agile Methodology</vt:lpstr>
      <vt:lpstr>The Scrum Team</vt:lpstr>
      <vt:lpstr>Software Development Life Cycle and Agile method</vt:lpstr>
      <vt:lpstr>The Waterfall Method</vt:lpstr>
      <vt:lpstr>Agile or Waterfall?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188</cp:revision>
  <dcterms:created xsi:type="dcterms:W3CDTF">2023-02-20T17:15:30Z</dcterms:created>
  <dcterms:modified xsi:type="dcterms:W3CDTF">2023-02-21T03:47:49Z</dcterms:modified>
</cp:coreProperties>
</file>