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6629400" y="205978"/>
            <a:ext cx="2057400" cy="4388647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57200" y="205978"/>
            <a:ext cx="6019800" cy="438864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722312" y="3305176"/>
            <a:ext cx="7772401" cy="1021559"/>
          </a:xfrm>
          <a:prstGeom prst="rect">
            <a:avLst/>
          </a:prstGeom>
        </p:spPr>
        <p:txBody>
          <a:bodyPr anchor="t"/>
          <a:lstStyle>
            <a:lvl1pPr>
              <a:defRPr cap="all" spc="0"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722312" y="2180033"/>
            <a:ext cx="7772401" cy="1125142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457200" y="1200150"/>
            <a:ext cx="4038600" cy="33944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457200" y="1151333"/>
            <a:ext cx="4040188" cy="479825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1pPr>
            <a:lvl2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2pPr>
            <a:lvl3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3pPr>
            <a:lvl4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4pPr>
            <a:lvl5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6" y="1151333"/>
            <a:ext cx="4041778" cy="47982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457201" y="204785"/>
            <a:ext cx="3008316" cy="871541"/>
          </a:xfrm>
          <a:prstGeom prst="rect">
            <a:avLst/>
          </a:prstGeom>
        </p:spPr>
        <p:txBody>
          <a:bodyPr anchor="b"/>
          <a:lstStyle>
            <a:lvl1pPr>
              <a:defRPr spc="0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076326"/>
            <a:ext cx="3008317" cy="35182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1792288" y="3600450"/>
            <a:ext cx="5486403" cy="425054"/>
          </a:xfrm>
          <a:prstGeom prst="rect">
            <a:avLst/>
          </a:prstGeom>
        </p:spPr>
        <p:txBody>
          <a:bodyPr anchor="b"/>
          <a:lstStyle>
            <a:lvl1pPr>
              <a:defRPr spc="0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459581"/>
            <a:ext cx="5486403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1792288" y="4025503"/>
            <a:ext cx="5486403" cy="6036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294581" y="4643112"/>
            <a:ext cx="258621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1pPr>
      <a:lvl2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2pPr>
      <a:lvl3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3pPr>
      <a:lvl4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4pPr>
      <a:lvl5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5pPr>
      <a:lvl6pPr marL="26060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6pPr>
      <a:lvl7pPr marL="30632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7pPr>
      <a:lvl8pPr marL="35204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8pPr>
      <a:lvl9pPr marL="39776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pmjs.com/package/lodash-es" TargetMode="External"/><Relationship Id="rId3" Type="http://schemas.openxmlformats.org/officeDocument/2006/relationships/hyperlink" Target="https://github.com/lodash/lodash/wiki/Roadmap#v500-2017" TargetMode="External"/><Relationship Id="rId4" Type="http://schemas.openxmlformats.org/officeDocument/2006/relationships/hyperlink" Target="https://www.npmjs.com/package/babel-plugin-lodash" TargetMode="External"/><Relationship Id="rId5" Type="http://schemas.openxmlformats.org/officeDocument/2006/relationships/hyperlink" Target="https://www.npmjs.com/package/lodash-webpack-plugin" TargetMode="External"/><Relationship Id="rId6" Type="http://schemas.openxmlformats.org/officeDocument/2006/relationships/hyperlink" Target="https://lodash.com/custom-builds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garjs.com/" TargetMode="External"/><Relationship Id="rId3" Type="http://schemas.openxmlformats.org/officeDocument/2006/relationships/hyperlink" Target="https://github.com/ded/valentine" TargetMode="External"/><Relationship Id="rId4" Type="http://schemas.openxmlformats.org/officeDocument/2006/relationships/hyperlink" Target="http://fitzgen.github.io/wu.js" TargetMode="External"/><Relationship Id="rId5" Type="http://schemas.openxmlformats.org/officeDocument/2006/relationships/hyperlink" Target="http://danieltao.com/lazy.js" TargetMode="External"/><Relationship Id="rId6" Type="http://schemas.openxmlformats.org/officeDocument/2006/relationships/hyperlink" Target="http://ramdajs.com/" TargetMode="External"/><Relationship Id="rId7" Type="http://schemas.openxmlformats.org/officeDocument/2006/relationships/hyperlink" Target="http://underscorejs.org/" TargetMode="External"/><Relationship Id="rId8" Type="http://schemas.openxmlformats.org/officeDocument/2006/relationships/hyperlink" Target="https://lodash.com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ángulo 3"/>
          <p:cNvSpPr/>
          <p:nvPr/>
        </p:nvSpPr>
        <p:spPr>
          <a:xfrm>
            <a:off x="0" y="3443906"/>
            <a:ext cx="9144000" cy="1699594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Title 1"/>
          <p:cNvSpPr txBox="1"/>
          <p:nvPr/>
        </p:nvSpPr>
        <p:spPr>
          <a:xfrm>
            <a:off x="572754" y="2270923"/>
            <a:ext cx="8320421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pc="-300" sz="72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Lodash</a:t>
            </a:r>
          </a:p>
        </p:txBody>
      </p:sp>
      <p:sp>
        <p:nvSpPr>
          <p:cNvPr id="114" name="Title 1"/>
          <p:cNvSpPr txBox="1"/>
          <p:nvPr/>
        </p:nvSpPr>
        <p:spPr>
          <a:xfrm>
            <a:off x="647699" y="3442251"/>
            <a:ext cx="8245476" cy="75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200" sz="3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Stop reinventing the wheel</a:t>
            </a:r>
          </a:p>
        </p:txBody>
      </p:sp>
      <p:pic>
        <p:nvPicPr>
          <p:cNvPr id="115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t="0" r="13871" b="52337"/>
          <a:stretch>
            <a:fillRect/>
          </a:stretch>
        </p:blipFill>
        <p:spPr>
          <a:xfrm rot="16200000">
            <a:off x="7494248" y="3493746"/>
            <a:ext cx="1701969" cy="1597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Lang</a:t>
            </a:r>
          </a:p>
        </p:txBody>
      </p:sp>
      <p:sp>
        <p:nvSpPr>
          <p:cNvPr id="230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Rectángulo 1"/>
          <p:cNvSpPr txBox="1"/>
          <p:nvPr/>
        </p:nvSpPr>
        <p:spPr>
          <a:xfrm>
            <a:off x="911629" y="1555173"/>
            <a:ext cx="2194562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castArray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isArrayLike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isArrayLikeObject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IsBoolean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IsString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isNumber</a:t>
            </a:r>
          </a:p>
        </p:txBody>
      </p:sp>
      <p:sp>
        <p:nvSpPr>
          <p:cNvPr id="232" name="Rectángulo 2"/>
          <p:cNvSpPr/>
          <p:nvPr/>
        </p:nvSpPr>
        <p:spPr>
          <a:xfrm>
            <a:off x="958722" y="1080563"/>
            <a:ext cx="1128037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_.is* _.to*</a:t>
            </a:r>
          </a:p>
        </p:txBody>
      </p:sp>
      <p:sp>
        <p:nvSpPr>
          <p:cNvPr id="233" name="Rectángulo 11"/>
          <p:cNvSpPr txBox="1"/>
          <p:nvPr/>
        </p:nvSpPr>
        <p:spPr>
          <a:xfrm>
            <a:off x="3373911" y="1555171"/>
            <a:ext cx="1392731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isDate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isEmpty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isEqual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isError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isFunction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IsNull</a:t>
            </a:r>
          </a:p>
        </p:txBody>
      </p:sp>
      <p:sp>
        <p:nvSpPr>
          <p:cNvPr id="234" name="Rectángulo 15"/>
          <p:cNvSpPr txBox="1"/>
          <p:nvPr/>
        </p:nvSpPr>
        <p:spPr>
          <a:xfrm>
            <a:off x="5034365" y="1555171"/>
            <a:ext cx="1565913" cy="2537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isNil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isUndefined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toArray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toInteger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toString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toNumber</a:t>
            </a:r>
          </a:p>
        </p:txBody>
      </p:sp>
      <p:sp>
        <p:nvSpPr>
          <p:cNvPr id="235" name="Rectángulo 17"/>
          <p:cNvSpPr txBox="1"/>
          <p:nvPr/>
        </p:nvSpPr>
        <p:spPr>
          <a:xfrm>
            <a:off x="6868000" y="1555171"/>
            <a:ext cx="1223012" cy="1641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gt, gte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lt, lte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clone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cloneDeep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23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Rectángulo 1"/>
          <p:cNvSpPr txBox="1"/>
          <p:nvPr/>
        </p:nvSpPr>
        <p:spPr>
          <a:xfrm>
            <a:off x="1015541" y="1153390"/>
            <a:ext cx="1654233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camelCase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capitalize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deburr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escape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unescape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kebabCase</a:t>
            </a:r>
          </a:p>
        </p:txBody>
      </p:sp>
      <p:sp>
        <p:nvSpPr>
          <p:cNvPr id="240" name="Rectángulo 11"/>
          <p:cNvSpPr txBox="1"/>
          <p:nvPr/>
        </p:nvSpPr>
        <p:spPr>
          <a:xfrm>
            <a:off x="3100286" y="1153389"/>
            <a:ext cx="1392731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pad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padStart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padEnd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snakeCase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truncate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24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Rectángulo 1"/>
          <p:cNvSpPr txBox="1"/>
          <p:nvPr/>
        </p:nvSpPr>
        <p:spPr>
          <a:xfrm>
            <a:off x="668378" y="997528"/>
            <a:ext cx="3191081" cy="310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chunk</a:t>
            </a:r>
          </a:p>
          <a:p>
            <a:pPr>
              <a:lnSpc>
                <a:spcPct val="200000"/>
              </a:lnSpc>
              <a:defRPr spc="-150"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difference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2F4858"/>
                </a:solidFill>
              </a:rPr>
              <a:t>⇔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BC5B40"/>
                </a:solidFill>
              </a:rPr>
              <a:t>pullAll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pc="-150"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differenceBy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2F4858"/>
                </a:solidFill>
              </a:rPr>
              <a:t>⇔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BC5B40"/>
                </a:solidFill>
              </a:rPr>
              <a:t>pullAllBy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pc="-150"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differenceWith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2F4858"/>
                </a:solidFill>
              </a:rPr>
              <a:t>⇔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BC5B40"/>
                </a:solidFill>
              </a:rPr>
              <a:t>pullAllWith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dropRight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dropWhile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dropRightWhile</a:t>
            </a:r>
          </a:p>
        </p:txBody>
      </p:sp>
      <p:sp>
        <p:nvSpPr>
          <p:cNvPr id="245" name="Rectángulo 11"/>
          <p:cNvSpPr txBox="1"/>
          <p:nvPr/>
        </p:nvSpPr>
        <p:spPr>
          <a:xfrm>
            <a:off x="3272821" y="997528"/>
            <a:ext cx="1693343" cy="289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flattenDeep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flattenDepth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fromPairs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toPairs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intersection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intersectionBy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intersectionWith</a:t>
            </a:r>
          </a:p>
        </p:txBody>
      </p:sp>
      <p:sp>
        <p:nvSpPr>
          <p:cNvPr id="246" name="Rectángulo 15"/>
          <p:cNvSpPr txBox="1"/>
          <p:nvPr/>
        </p:nvSpPr>
        <p:spPr>
          <a:xfrm>
            <a:off x="4868907" y="997526"/>
            <a:ext cx="1787509" cy="252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sortedIndex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sortedIndexBy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sortedLastIndex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sortedLastIndexBy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union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unionBy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unionWith</a:t>
            </a:r>
          </a:p>
        </p:txBody>
      </p:sp>
      <p:sp>
        <p:nvSpPr>
          <p:cNvPr id="247" name="Rectángulo 17"/>
          <p:cNvSpPr txBox="1"/>
          <p:nvPr/>
        </p:nvSpPr>
        <p:spPr>
          <a:xfrm>
            <a:off x="6712929" y="997527"/>
            <a:ext cx="2303017" cy="258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uniq, sortedUniq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uniqBy, sortedUniqBy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uniqWith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without </a:t>
            </a:r>
            <a:r>
              <a:rPr>
                <a:solidFill>
                  <a:srgbClr val="2F4858"/>
                </a:solidFill>
              </a:rPr>
              <a:t>⇔</a:t>
            </a:r>
            <a:r>
              <a:t> </a:t>
            </a:r>
            <a:r>
              <a:rPr>
                <a:solidFill>
                  <a:srgbClr val="BC5B40"/>
                </a:solidFill>
              </a:rPr>
              <a:t>pull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xor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xorBy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xorWith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Collection</a:t>
            </a:r>
          </a:p>
        </p:txBody>
      </p:sp>
      <p:sp>
        <p:nvSpPr>
          <p:cNvPr id="250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Rectángulo 1"/>
          <p:cNvSpPr txBox="1"/>
          <p:nvPr/>
        </p:nvSpPr>
        <p:spPr>
          <a:xfrm>
            <a:off x="1015541" y="1153389"/>
            <a:ext cx="1654233" cy="208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countBy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groupBy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keyBy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orderBy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partition</a:t>
            </a:r>
          </a:p>
        </p:txBody>
      </p:sp>
      <p:sp>
        <p:nvSpPr>
          <p:cNvPr id="252" name="Rectángulo 11"/>
          <p:cNvSpPr txBox="1"/>
          <p:nvPr/>
        </p:nvSpPr>
        <p:spPr>
          <a:xfrm>
            <a:off x="3100286" y="1153388"/>
            <a:ext cx="1392731" cy="208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reject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sample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sampleSize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shuffle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Objects</a:t>
            </a:r>
          </a:p>
        </p:txBody>
      </p:sp>
      <p:sp>
        <p:nvSpPr>
          <p:cNvPr id="255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Rectángulo 1"/>
          <p:cNvSpPr txBox="1"/>
          <p:nvPr/>
        </p:nvSpPr>
        <p:spPr>
          <a:xfrm>
            <a:off x="1015541" y="1153390"/>
            <a:ext cx="1654233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defaults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defaultsDeep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forIn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forInRight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forOwn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forOwnRight</a:t>
            </a:r>
          </a:p>
        </p:txBody>
      </p:sp>
      <p:sp>
        <p:nvSpPr>
          <p:cNvPr id="257" name="Rectángulo 11"/>
          <p:cNvSpPr txBox="1"/>
          <p:nvPr/>
        </p:nvSpPr>
        <p:spPr>
          <a:xfrm>
            <a:off x="3100286" y="1153389"/>
            <a:ext cx="1392731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functionsIn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get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has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hasIn</a:t>
            </a:r>
          </a:p>
        </p:txBody>
      </p:sp>
      <p:sp>
        <p:nvSpPr>
          <p:cNvPr id="258" name="Rectángulo 5"/>
          <p:cNvSpPr txBox="1"/>
          <p:nvPr/>
        </p:nvSpPr>
        <p:spPr>
          <a:xfrm>
            <a:off x="4923530" y="1153389"/>
            <a:ext cx="1392731" cy="29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BC5B4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me</a:t>
            </a:r>
            <a:r>
              <a:rPr>
                <a:solidFill>
                  <a:srgbClr val="00AD74"/>
                </a:solidFill>
              </a:rPr>
              <a:t>rge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26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Rectángulo 1"/>
          <p:cNvSpPr txBox="1"/>
          <p:nvPr/>
        </p:nvSpPr>
        <p:spPr>
          <a:xfrm>
            <a:off x="1015538" y="1153390"/>
            <a:ext cx="2485507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after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before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ary, unary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curry, curryRight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partial, partialRight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debounce</a:t>
            </a:r>
          </a:p>
        </p:txBody>
      </p:sp>
      <p:sp>
        <p:nvSpPr>
          <p:cNvPr id="263" name="Rectángulo 11"/>
          <p:cNvSpPr txBox="1"/>
          <p:nvPr/>
        </p:nvSpPr>
        <p:spPr>
          <a:xfrm>
            <a:off x="4000832" y="1153390"/>
            <a:ext cx="1392731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defer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memoize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once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negate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overArgs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throttle</a:t>
            </a:r>
          </a:p>
        </p:txBody>
      </p:sp>
      <p:sp>
        <p:nvSpPr>
          <p:cNvPr id="264" name="Rectángulo 5"/>
          <p:cNvSpPr txBox="1"/>
          <p:nvPr/>
        </p:nvSpPr>
        <p:spPr>
          <a:xfrm>
            <a:off x="5485000" y="1153389"/>
            <a:ext cx="2997116" cy="74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flow, flowRight (compose)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¿Necesito Lodash?</a:t>
            </a:r>
          </a:p>
        </p:txBody>
      </p:sp>
      <p:sp>
        <p:nvSpPr>
          <p:cNvPr id="267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Rectángulo 1"/>
          <p:cNvSpPr txBox="1"/>
          <p:nvPr/>
        </p:nvSpPr>
        <p:spPr>
          <a:xfrm>
            <a:off x="911630" y="1555173"/>
            <a:ext cx="1453246" cy="295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concat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fill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find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findIndex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indexOf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join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lastIndexOf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reverse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slice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(for)each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every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filter</a:t>
            </a:r>
          </a:p>
        </p:txBody>
      </p:sp>
      <p:sp>
        <p:nvSpPr>
          <p:cNvPr id="269" name="Rectángulo 2"/>
          <p:cNvSpPr/>
          <p:nvPr/>
        </p:nvSpPr>
        <p:spPr>
          <a:xfrm>
            <a:off x="973361" y="1247394"/>
            <a:ext cx="546727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270" name="Rectángulo 11"/>
          <p:cNvSpPr txBox="1"/>
          <p:nvPr/>
        </p:nvSpPr>
        <p:spPr>
          <a:xfrm>
            <a:off x="2321692" y="1555170"/>
            <a:ext cx="1577337" cy="126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includes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map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reduce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reduceRight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some</a:t>
            </a:r>
          </a:p>
        </p:txBody>
      </p:sp>
      <p:sp>
        <p:nvSpPr>
          <p:cNvPr id="271" name="Rectángulo 15"/>
          <p:cNvSpPr txBox="1"/>
          <p:nvPr/>
        </p:nvSpPr>
        <p:spPr>
          <a:xfrm>
            <a:off x="6621726" y="1556904"/>
            <a:ext cx="2109409" cy="150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repeat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template (literal)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toLower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toUpper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trim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replace</a:t>
            </a:r>
          </a:p>
        </p:txBody>
      </p:sp>
      <p:sp>
        <p:nvSpPr>
          <p:cNvPr id="272" name="Rectángulo 8"/>
          <p:cNvSpPr txBox="1"/>
          <p:nvPr/>
        </p:nvSpPr>
        <p:spPr>
          <a:xfrm>
            <a:off x="4133177" y="1555170"/>
            <a:ext cx="1996770" cy="102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assign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keys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toPairs (entries)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values</a:t>
            </a:r>
          </a:p>
        </p:txBody>
      </p:sp>
      <p:sp>
        <p:nvSpPr>
          <p:cNvPr id="273" name="Rectángulo 9"/>
          <p:cNvSpPr txBox="1"/>
          <p:nvPr/>
        </p:nvSpPr>
        <p:spPr>
          <a:xfrm>
            <a:off x="4133177" y="3190008"/>
            <a:ext cx="1996770" cy="29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isNaN</a:t>
            </a:r>
          </a:p>
        </p:txBody>
      </p:sp>
      <p:sp>
        <p:nvSpPr>
          <p:cNvPr id="274" name="Rectángulo 10"/>
          <p:cNvSpPr/>
          <p:nvPr/>
        </p:nvSpPr>
        <p:spPr>
          <a:xfrm>
            <a:off x="4171450" y="1250858"/>
            <a:ext cx="643700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275" name="Rectángulo 12"/>
          <p:cNvSpPr/>
          <p:nvPr/>
        </p:nvSpPr>
        <p:spPr>
          <a:xfrm>
            <a:off x="4167985" y="2882232"/>
            <a:ext cx="793980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Number</a:t>
            </a:r>
          </a:p>
        </p:txBody>
      </p:sp>
      <p:sp>
        <p:nvSpPr>
          <p:cNvPr id="276" name="Rectángulo 13"/>
          <p:cNvSpPr/>
          <p:nvPr/>
        </p:nvSpPr>
        <p:spPr>
          <a:xfrm>
            <a:off x="6661080" y="1247394"/>
            <a:ext cx="588572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String</a:t>
            </a:r>
          </a:p>
        </p:txBody>
      </p:sp>
      <p:grpSp>
        <p:nvGrpSpPr>
          <p:cNvPr id="279" name="Rectángulo 16"/>
          <p:cNvGrpSpPr/>
          <p:nvPr/>
        </p:nvGrpSpPr>
        <p:grpSpPr>
          <a:xfrm>
            <a:off x="5271194" y="279318"/>
            <a:ext cx="1389889" cy="448828"/>
            <a:chOff x="0" y="0"/>
            <a:chExt cx="1389887" cy="448826"/>
          </a:xfrm>
        </p:grpSpPr>
        <p:sp>
          <p:nvSpPr>
            <p:cNvPr id="277" name="Rectángulo redondeado"/>
            <p:cNvSpPr/>
            <p:nvPr/>
          </p:nvSpPr>
          <p:spPr>
            <a:xfrm>
              <a:off x="0" y="-1"/>
              <a:ext cx="1389888" cy="427197"/>
            </a:xfrm>
            <a:prstGeom prst="roundRect">
              <a:avLst>
                <a:gd name="adj" fmla="val 11581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78" name="API ES5/6+"/>
            <p:cNvSpPr txBox="1"/>
            <p:nvPr/>
          </p:nvSpPr>
          <p:spPr>
            <a:xfrm>
              <a:off x="14489" y="14490"/>
              <a:ext cx="1364216" cy="434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API ES5/6+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Métodos Implementables</a:t>
            </a:r>
          </a:p>
        </p:txBody>
      </p:sp>
      <p:sp>
        <p:nvSpPr>
          <p:cNvPr id="282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" name="Rectángulo 1"/>
          <p:cNvSpPr txBox="1"/>
          <p:nvPr/>
        </p:nvSpPr>
        <p:spPr>
          <a:xfrm>
            <a:off x="1015541" y="1153390"/>
            <a:ext cx="1654233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compact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flattenDeep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head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tail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initial</a:t>
            </a:r>
          </a:p>
        </p:txBody>
      </p:sp>
      <p:sp>
        <p:nvSpPr>
          <p:cNvPr id="284" name="Rectángulo 11"/>
          <p:cNvSpPr txBox="1"/>
          <p:nvPr/>
        </p:nvSpPr>
        <p:spPr>
          <a:xfrm>
            <a:off x="3100286" y="1153389"/>
            <a:ext cx="1392731" cy="253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without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minBy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maxBy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range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size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after</a:t>
            </a:r>
          </a:p>
        </p:txBody>
      </p:sp>
      <p:sp>
        <p:nvSpPr>
          <p:cNvPr id="285" name="Rectángulo 5"/>
          <p:cNvSpPr txBox="1"/>
          <p:nvPr/>
        </p:nvSpPr>
        <p:spPr>
          <a:xfrm>
            <a:off x="4617718" y="1153389"/>
            <a:ext cx="1392732" cy="29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Custom Builds y Uso</a:t>
            </a:r>
          </a:p>
        </p:txBody>
      </p:sp>
      <p:sp>
        <p:nvSpPr>
          <p:cNvPr id="28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TextBox 3"/>
          <p:cNvSpPr txBox="1"/>
          <p:nvPr/>
        </p:nvSpPr>
        <p:spPr>
          <a:xfrm>
            <a:off x="900110" y="1474150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ES Modules: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lodash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-es</a:t>
            </a:r>
          </a:p>
        </p:txBody>
      </p:sp>
      <p:sp>
        <p:nvSpPr>
          <p:cNvPr id="290" name="TextBox 3"/>
          <p:cNvSpPr txBox="1"/>
          <p:nvPr/>
        </p:nvSpPr>
        <p:spPr>
          <a:xfrm>
            <a:off x="900108" y="2277766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Función por paquete</a:t>
            </a:r>
          </a:p>
        </p:txBody>
      </p:sp>
      <p:sp>
        <p:nvSpPr>
          <p:cNvPr id="291" name="TextBox 3"/>
          <p:cNvSpPr txBox="1"/>
          <p:nvPr/>
        </p:nvSpPr>
        <p:spPr>
          <a:xfrm>
            <a:off x="900108" y="2666988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hlinkClick r:id="rId3" invalidUrl="" action="" tgtFrame="" tooltip="" history="1" highlightClick="0" endSnd="0"/>
              </a:rPr>
              <a:t>Aviso de discontinuidad de </a:t>
            </a:r>
            <a:r>
              <a:rPr>
                <a:hlinkClick r:id="rId3" invalidUrl="" action="" tgtFrame="" tooltip="" history="1" highlightClick="0" endSnd="0"/>
              </a:rPr>
              <a:t>lodash-cli</a:t>
            </a:r>
            <a:r>
              <a:rPr>
                <a:hlinkClick r:id="rId3" invalidUrl="" action="" tgtFrame="" tooltip="" history="1" highlightClick="0" endSnd="0"/>
              </a:rPr>
              <a:t> y función por paquete</a:t>
            </a:r>
          </a:p>
        </p:txBody>
      </p:sp>
      <p:sp>
        <p:nvSpPr>
          <p:cNvPr id="292" name="TextBox 3"/>
          <p:cNvSpPr txBox="1"/>
          <p:nvPr/>
        </p:nvSpPr>
        <p:spPr>
          <a:xfrm>
            <a:off x="900110" y="107234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Webpack plugins: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babel-plugin-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lodash</a:t>
            </a:r>
            <a:r>
              <a:t> &amp;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lodash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webpack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-plugin</a:t>
            </a:r>
          </a:p>
        </p:txBody>
      </p:sp>
      <p:sp>
        <p:nvSpPr>
          <p:cNvPr id="293" name="TextBox 3"/>
          <p:cNvSpPr txBox="1"/>
          <p:nvPr/>
        </p:nvSpPr>
        <p:spPr>
          <a:xfrm>
            <a:off x="900109" y="187595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lodash-cli: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https://lodash.com/custom-builds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ángulo 3"/>
          <p:cNvSpPr/>
          <p:nvPr/>
        </p:nvSpPr>
        <p:spPr>
          <a:xfrm>
            <a:off x="0" y="3443906"/>
            <a:ext cx="9144000" cy="1699594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6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2" y="765889"/>
            <a:ext cx="4728256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3" cy="36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3" cy="36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0" y="4333776"/>
            <a:ext cx="360003" cy="36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0" y="3800404"/>
            <a:ext cx="360003" cy="3600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5" name="Grupo 5"/>
          <p:cNvGrpSpPr/>
          <p:nvPr/>
        </p:nvGrpSpPr>
        <p:grpSpPr>
          <a:xfrm>
            <a:off x="1771308" y="3781413"/>
            <a:ext cx="6298736" cy="918535"/>
            <a:chOff x="0" y="0"/>
            <a:chExt cx="6298734" cy="918534"/>
          </a:xfrm>
        </p:grpSpPr>
        <p:sp>
          <p:nvSpPr>
            <p:cNvPr id="301" name="CuadroTexto 18"/>
            <p:cNvSpPr txBox="1"/>
            <p:nvPr/>
          </p:nvSpPr>
          <p:spPr>
            <a:xfrm>
              <a:off x="2852369" y="-1"/>
              <a:ext cx="328259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github.com/lemoncode</a:t>
              </a:r>
            </a:p>
          </p:txBody>
        </p:sp>
        <p:sp>
          <p:nvSpPr>
            <p:cNvPr id="302" name="CuadroTexto 7"/>
            <p:cNvSpPr txBox="1"/>
            <p:nvPr/>
          </p:nvSpPr>
          <p:spPr>
            <a:xfrm>
              <a:off x="-1" y="547697"/>
              <a:ext cx="1972174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@lemoncoders</a:t>
              </a:r>
            </a:p>
          </p:txBody>
        </p:sp>
        <p:sp>
          <p:nvSpPr>
            <p:cNvPr id="303" name="CuadroTexto 8"/>
            <p:cNvSpPr txBox="1"/>
            <p:nvPr/>
          </p:nvSpPr>
          <p:spPr>
            <a:xfrm>
              <a:off x="2852369" y="543031"/>
              <a:ext cx="344636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facebook.com/lemoncoders</a:t>
              </a:r>
            </a:p>
          </p:txBody>
        </p:sp>
        <p:sp>
          <p:nvSpPr>
            <p:cNvPr id="304" name="CuadroTexto 12"/>
            <p:cNvSpPr txBox="1"/>
            <p:nvPr/>
          </p:nvSpPr>
          <p:spPr>
            <a:xfrm>
              <a:off x="5136" y="14325"/>
              <a:ext cx="2027660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lemoncode.net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1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TextBox 3"/>
          <p:cNvSpPr txBox="1"/>
          <p:nvPr/>
        </p:nvSpPr>
        <p:spPr>
          <a:xfrm>
            <a:off x="900110" y="1850785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Programación Funcional</a:t>
            </a:r>
          </a:p>
        </p:txBody>
      </p:sp>
      <p:sp>
        <p:nvSpPr>
          <p:cNvPr id="120" name="TextBox 3"/>
          <p:cNvSpPr txBox="1"/>
          <p:nvPr/>
        </p:nvSpPr>
        <p:spPr>
          <a:xfrm>
            <a:off x="900112" y="224000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Usar o no usar Lodash</a:t>
            </a:r>
          </a:p>
        </p:txBody>
      </p:sp>
      <p:sp>
        <p:nvSpPr>
          <p:cNvPr id="121" name="TextBox 3"/>
          <p:cNvSpPr txBox="1"/>
          <p:nvPr/>
        </p:nvSpPr>
        <p:spPr>
          <a:xfrm>
            <a:off x="900112" y="262922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Webpack, custom builds</a:t>
            </a:r>
          </a:p>
        </p:txBody>
      </p:sp>
      <p:sp>
        <p:nvSpPr>
          <p:cNvPr id="122" name="TextBox 3"/>
          <p:cNvSpPr txBox="1"/>
          <p:nvPr/>
        </p:nvSpPr>
        <p:spPr>
          <a:xfrm>
            <a:off x="900110" y="107234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Contexto</a:t>
            </a:r>
          </a:p>
        </p:txBody>
      </p:sp>
      <p:sp>
        <p:nvSpPr>
          <p:cNvPr id="123" name="TextBox 3"/>
          <p:cNvSpPr txBox="1"/>
          <p:nvPr/>
        </p:nvSpPr>
        <p:spPr>
          <a:xfrm>
            <a:off x="900110" y="1461563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Problema</a:t>
            </a:r>
          </a:p>
        </p:txBody>
      </p:sp>
      <p:sp>
        <p:nvSpPr>
          <p:cNvPr id="126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TextBox 3"/>
          <p:cNvSpPr txBox="1"/>
          <p:nvPr/>
        </p:nvSpPr>
        <p:spPr>
          <a:xfrm>
            <a:off x="900110" y="1474150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Necesitamos:</a:t>
            </a:r>
          </a:p>
        </p:txBody>
      </p:sp>
      <p:sp>
        <p:nvSpPr>
          <p:cNvPr id="128" name="TextBox 3"/>
          <p:cNvSpPr txBox="1"/>
          <p:nvPr/>
        </p:nvSpPr>
        <p:spPr>
          <a:xfrm>
            <a:off x="900110" y="325509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El desarrollo de una aplicación tiene tiempo límite</a:t>
            </a:r>
          </a:p>
        </p:txBody>
      </p:sp>
      <p:sp>
        <p:nvSpPr>
          <p:cNvPr id="129" name="TextBox 3"/>
          <p:cNvSpPr txBox="1"/>
          <p:nvPr/>
        </p:nvSpPr>
        <p:spPr>
          <a:xfrm>
            <a:off x="900110" y="3644319"/>
            <a:ext cx="76531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Hay que enfocarse en resolver problemas de negocio, no resolver problemas que resuelven problemas de negocio</a:t>
            </a:r>
          </a:p>
        </p:txBody>
      </p:sp>
      <p:sp>
        <p:nvSpPr>
          <p:cNvPr id="130" name="TextBox 3"/>
          <p:cNvSpPr txBox="1"/>
          <p:nvPr/>
        </p:nvSpPr>
        <p:spPr>
          <a:xfrm>
            <a:off x="900110" y="107234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Escasez de funciones para manipular datos y conjuntos</a:t>
            </a:r>
          </a:p>
        </p:txBody>
      </p:sp>
      <p:sp>
        <p:nvSpPr>
          <p:cNvPr id="131" name="TextBox 3"/>
          <p:cNvSpPr txBox="1"/>
          <p:nvPr/>
        </p:nvSpPr>
        <p:spPr>
          <a:xfrm>
            <a:off x="1240077" y="1782465"/>
            <a:ext cx="7313229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Filtrar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Agrupar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Cambiar propiedades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Ordenar</a:t>
            </a:r>
          </a:p>
          <a:p>
            <a:pPr lvl="8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Solución</a:t>
            </a:r>
          </a:p>
        </p:txBody>
      </p:sp>
      <p:sp>
        <p:nvSpPr>
          <p:cNvPr id="13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TextBox 3"/>
          <p:cNvSpPr txBox="1"/>
          <p:nvPr/>
        </p:nvSpPr>
        <p:spPr>
          <a:xfrm>
            <a:off x="900110" y="2860326"/>
            <a:ext cx="76531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Hay que añadirles pruebas unitarias para garantizar un código de calidad y fiable</a:t>
            </a:r>
          </a:p>
        </p:txBody>
      </p:sp>
      <p:sp>
        <p:nvSpPr>
          <p:cNvPr id="136" name="TextBox 3"/>
          <p:cNvSpPr txBox="1"/>
          <p:nvPr/>
        </p:nvSpPr>
        <p:spPr>
          <a:xfrm>
            <a:off x="900110" y="1072341"/>
            <a:ext cx="76531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Creación de helpers/utils cuyas APIs pueden llegar a ser inconsistentes</a:t>
            </a:r>
          </a:p>
        </p:txBody>
      </p:sp>
      <p:sp>
        <p:nvSpPr>
          <p:cNvPr id="137" name="Rectángulo 5"/>
          <p:cNvSpPr txBox="1"/>
          <p:nvPr/>
        </p:nvSpPr>
        <p:spPr>
          <a:xfrm>
            <a:off x="1369730" y="1740753"/>
            <a:ext cx="4572003" cy="761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¿ addToGroup(collection, element) ?</a:t>
            </a:r>
          </a:p>
          <a:p>
            <a:pPr>
              <a:defRPr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¿ addToGroup(element, collection) ?</a:t>
            </a:r>
          </a:p>
          <a:p>
            <a:pPr>
              <a:defRPr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¿ collection.addToGroup(element) ?</a:t>
            </a:r>
          </a:p>
        </p:txBody>
      </p:sp>
      <p:grpSp>
        <p:nvGrpSpPr>
          <p:cNvPr id="140" name="Grupo 11"/>
          <p:cNvGrpSpPr/>
          <p:nvPr/>
        </p:nvGrpSpPr>
        <p:grpSpPr>
          <a:xfrm>
            <a:off x="2749869" y="3850111"/>
            <a:ext cx="3644261" cy="396237"/>
            <a:chOff x="0" y="0"/>
            <a:chExt cx="3644260" cy="396235"/>
          </a:xfrm>
        </p:grpSpPr>
        <p:sp>
          <p:nvSpPr>
            <p:cNvPr id="138" name="Rectángulo 10"/>
            <p:cNvSpPr/>
            <p:nvPr/>
          </p:nvSpPr>
          <p:spPr>
            <a:xfrm>
              <a:off x="-1" y="0"/>
              <a:ext cx="3644261" cy="396237"/>
            </a:xfrm>
            <a:prstGeom prst="rect">
              <a:avLst/>
            </a:prstGeom>
            <a:solidFill>
              <a:srgbClr val="BC5B4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Estamos reinventado la rueda</a:t>
              </a:r>
            </a:p>
          </p:txBody>
        </p:sp>
        <p:pic>
          <p:nvPicPr>
            <p:cNvPr id="139" name="Gráfico 7" descr="Gráfico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7588" y="35636"/>
              <a:ext cx="260010" cy="2600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3</a:t>
            </a:r>
            <a:r>
              <a:rPr baseline="30000"/>
              <a:t>rd</a:t>
            </a:r>
            <a:r>
              <a:t> Parties</a:t>
            </a:r>
          </a:p>
        </p:txBody>
      </p:sp>
      <p:sp>
        <p:nvSpPr>
          <p:cNvPr id="14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6" name="Rectángulo 16"/>
          <p:cNvGrpSpPr/>
          <p:nvPr/>
        </p:nvGrpSpPr>
        <p:grpSpPr>
          <a:xfrm>
            <a:off x="1424252" y="1037317"/>
            <a:ext cx="958383" cy="416183"/>
            <a:chOff x="0" y="0"/>
            <a:chExt cx="958382" cy="416182"/>
          </a:xfrm>
        </p:grpSpPr>
        <p:sp>
          <p:nvSpPr>
            <p:cNvPr id="144" name="Rectángulo redondeado"/>
            <p:cNvSpPr/>
            <p:nvPr/>
          </p:nvSpPr>
          <p:spPr>
            <a:xfrm>
              <a:off x="0" y="0"/>
              <a:ext cx="958383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5" name="sugar.js"/>
            <p:cNvSpPr txBox="1"/>
            <p:nvPr/>
          </p:nvSpPr>
          <p:spPr>
            <a:xfrm>
              <a:off x="19947" y="19946"/>
              <a:ext cx="926896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sugar.js</a:t>
              </a:r>
            </a:p>
          </p:txBody>
        </p:sp>
      </p:grpSp>
      <p:sp>
        <p:nvSpPr>
          <p:cNvPr id="147" name="TextBox 3"/>
          <p:cNvSpPr txBox="1"/>
          <p:nvPr/>
        </p:nvSpPr>
        <p:spPr>
          <a:xfrm>
            <a:off x="2630364" y="1089225"/>
            <a:ext cx="214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hlinkClick r:id="rId2" invalidUrl="" action="" tgtFrame="" tooltip="" history="1" highlightClick="0" endSnd="0"/>
              </a:rPr>
              <a:t>https://sugarjs.com</a:t>
            </a:r>
            <a:r>
              <a:rPr u="none">
                <a:solidFill>
                  <a:srgbClr val="242415"/>
                </a:solidFill>
                <a:uFillTx/>
              </a:rPr>
              <a:t> </a:t>
            </a:r>
          </a:p>
        </p:txBody>
      </p:sp>
      <p:grpSp>
        <p:nvGrpSpPr>
          <p:cNvPr id="150" name="Rectángulo 16"/>
          <p:cNvGrpSpPr/>
          <p:nvPr/>
        </p:nvGrpSpPr>
        <p:grpSpPr>
          <a:xfrm>
            <a:off x="1040592" y="1562655"/>
            <a:ext cx="1342044" cy="416183"/>
            <a:chOff x="0" y="0"/>
            <a:chExt cx="1342042" cy="416182"/>
          </a:xfrm>
        </p:grpSpPr>
        <p:sp>
          <p:nvSpPr>
            <p:cNvPr id="148" name="Rectángulo redondeado"/>
            <p:cNvSpPr/>
            <p:nvPr/>
          </p:nvSpPr>
          <p:spPr>
            <a:xfrm>
              <a:off x="0" y="0"/>
              <a:ext cx="1342044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9" name="valentine.js"/>
            <p:cNvSpPr txBox="1"/>
            <p:nvPr/>
          </p:nvSpPr>
          <p:spPr>
            <a:xfrm>
              <a:off x="19947" y="19946"/>
              <a:ext cx="1306965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valentine.js</a:t>
              </a:r>
            </a:p>
          </p:txBody>
        </p:sp>
      </p:grpSp>
      <p:sp>
        <p:nvSpPr>
          <p:cNvPr id="151" name="TextBox 3"/>
          <p:cNvSpPr txBox="1"/>
          <p:nvPr/>
        </p:nvSpPr>
        <p:spPr>
          <a:xfrm>
            <a:off x="2630363" y="1609413"/>
            <a:ext cx="359033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https://github.com/ded/valentine</a:t>
            </a:r>
          </a:p>
        </p:txBody>
      </p:sp>
      <p:grpSp>
        <p:nvGrpSpPr>
          <p:cNvPr id="154" name="Rectángulo 16"/>
          <p:cNvGrpSpPr/>
          <p:nvPr/>
        </p:nvGrpSpPr>
        <p:grpSpPr>
          <a:xfrm>
            <a:off x="1703209" y="2082843"/>
            <a:ext cx="679427" cy="416183"/>
            <a:chOff x="0" y="0"/>
            <a:chExt cx="679426" cy="416182"/>
          </a:xfrm>
        </p:grpSpPr>
        <p:sp>
          <p:nvSpPr>
            <p:cNvPr id="152" name="Rectángulo redondeado"/>
            <p:cNvSpPr/>
            <p:nvPr/>
          </p:nvSpPr>
          <p:spPr>
            <a:xfrm>
              <a:off x="-1" y="0"/>
              <a:ext cx="679428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3" name="wu.js"/>
            <p:cNvSpPr txBox="1"/>
            <p:nvPr/>
          </p:nvSpPr>
          <p:spPr>
            <a:xfrm>
              <a:off x="19946" y="19946"/>
              <a:ext cx="649964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wu.js</a:t>
              </a:r>
            </a:p>
          </p:txBody>
        </p:sp>
      </p:grpSp>
      <p:sp>
        <p:nvSpPr>
          <p:cNvPr id="155" name="TextBox 3"/>
          <p:cNvSpPr txBox="1"/>
          <p:nvPr/>
        </p:nvSpPr>
        <p:spPr>
          <a:xfrm>
            <a:off x="2630364" y="2129600"/>
            <a:ext cx="309156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http://fitzgen.github.io/wu.js</a:t>
            </a:r>
          </a:p>
        </p:txBody>
      </p:sp>
      <p:grpSp>
        <p:nvGrpSpPr>
          <p:cNvPr id="158" name="Rectángulo 16"/>
          <p:cNvGrpSpPr/>
          <p:nvPr/>
        </p:nvGrpSpPr>
        <p:grpSpPr>
          <a:xfrm>
            <a:off x="1615310" y="2603030"/>
            <a:ext cx="767326" cy="416183"/>
            <a:chOff x="0" y="0"/>
            <a:chExt cx="767325" cy="416182"/>
          </a:xfrm>
        </p:grpSpPr>
        <p:sp>
          <p:nvSpPr>
            <p:cNvPr id="156" name="Rectángulo redondeado"/>
            <p:cNvSpPr/>
            <p:nvPr/>
          </p:nvSpPr>
          <p:spPr>
            <a:xfrm>
              <a:off x="-1" y="0"/>
              <a:ext cx="767327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7" name="lazy.js"/>
            <p:cNvSpPr txBox="1"/>
            <p:nvPr/>
          </p:nvSpPr>
          <p:spPr>
            <a:xfrm>
              <a:off x="19947" y="19946"/>
              <a:ext cx="72977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lazy.js</a:t>
              </a:r>
            </a:p>
          </p:txBody>
        </p:sp>
      </p:grpSp>
      <p:sp>
        <p:nvSpPr>
          <p:cNvPr id="159" name="TextBox 3"/>
          <p:cNvSpPr txBox="1"/>
          <p:nvPr/>
        </p:nvSpPr>
        <p:spPr>
          <a:xfrm>
            <a:off x="2630363" y="2649786"/>
            <a:ext cx="297033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5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5" invalidUrl="" action="" tgtFrame="" tooltip="" history="1" highlightClick="0" endSnd="0"/>
              </a:rPr>
              <a:t>http://danieltao.com/lazy.js</a:t>
            </a:r>
          </a:p>
        </p:txBody>
      </p:sp>
      <p:grpSp>
        <p:nvGrpSpPr>
          <p:cNvPr id="162" name="Rectángulo 16"/>
          <p:cNvGrpSpPr/>
          <p:nvPr/>
        </p:nvGrpSpPr>
        <p:grpSpPr>
          <a:xfrm>
            <a:off x="1544728" y="3123215"/>
            <a:ext cx="837906" cy="416184"/>
            <a:chOff x="0" y="0"/>
            <a:chExt cx="837905" cy="416182"/>
          </a:xfrm>
        </p:grpSpPr>
        <p:sp>
          <p:nvSpPr>
            <p:cNvPr id="160" name="Rectángulo redondeado"/>
            <p:cNvSpPr/>
            <p:nvPr/>
          </p:nvSpPr>
          <p:spPr>
            <a:xfrm>
              <a:off x="0" y="0"/>
              <a:ext cx="837906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1" name="ramda"/>
            <p:cNvSpPr txBox="1"/>
            <p:nvPr/>
          </p:nvSpPr>
          <p:spPr>
            <a:xfrm>
              <a:off x="19946" y="19946"/>
              <a:ext cx="799871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ramda</a:t>
              </a:r>
            </a:p>
          </p:txBody>
        </p:sp>
      </p:grpSp>
      <p:sp>
        <p:nvSpPr>
          <p:cNvPr id="163" name="TextBox 3"/>
          <p:cNvSpPr txBox="1"/>
          <p:nvPr/>
        </p:nvSpPr>
        <p:spPr>
          <a:xfrm>
            <a:off x="2630364" y="3169972"/>
            <a:ext cx="224297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6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6" invalidUrl="" action="" tgtFrame="" tooltip="" history="1" highlightClick="0" endSnd="0"/>
              </a:rPr>
              <a:t>http://ramdajs.com/</a:t>
            </a:r>
          </a:p>
        </p:txBody>
      </p:sp>
      <p:grpSp>
        <p:nvGrpSpPr>
          <p:cNvPr id="166" name="Rectángulo 16"/>
          <p:cNvGrpSpPr/>
          <p:nvPr/>
        </p:nvGrpSpPr>
        <p:grpSpPr>
          <a:xfrm>
            <a:off x="1019147" y="3638251"/>
            <a:ext cx="1363487" cy="416183"/>
            <a:chOff x="0" y="0"/>
            <a:chExt cx="1363486" cy="416182"/>
          </a:xfrm>
        </p:grpSpPr>
        <p:sp>
          <p:nvSpPr>
            <p:cNvPr id="164" name="Rectángulo redondeado"/>
            <p:cNvSpPr/>
            <p:nvPr/>
          </p:nvSpPr>
          <p:spPr>
            <a:xfrm>
              <a:off x="0" y="0"/>
              <a:ext cx="1363487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5" name="underscore"/>
            <p:cNvSpPr txBox="1"/>
            <p:nvPr/>
          </p:nvSpPr>
          <p:spPr>
            <a:xfrm>
              <a:off x="19946" y="19946"/>
              <a:ext cx="1319355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underscore</a:t>
              </a:r>
            </a:p>
          </p:txBody>
        </p:sp>
      </p:grpSp>
      <p:sp>
        <p:nvSpPr>
          <p:cNvPr id="167" name="TextBox 3"/>
          <p:cNvSpPr txBox="1"/>
          <p:nvPr/>
        </p:nvSpPr>
        <p:spPr>
          <a:xfrm>
            <a:off x="2630364" y="3690161"/>
            <a:ext cx="250967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7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7" invalidUrl="" action="" tgtFrame="" tooltip="" history="1" highlightClick="0" endSnd="0"/>
              </a:rPr>
              <a:t>http://underscorejs.org</a:t>
            </a:r>
          </a:p>
        </p:txBody>
      </p:sp>
      <p:grpSp>
        <p:nvGrpSpPr>
          <p:cNvPr id="170" name="Rectángulo 16"/>
          <p:cNvGrpSpPr/>
          <p:nvPr/>
        </p:nvGrpSpPr>
        <p:grpSpPr>
          <a:xfrm>
            <a:off x="1532964" y="4163590"/>
            <a:ext cx="849670" cy="416183"/>
            <a:chOff x="0" y="0"/>
            <a:chExt cx="849669" cy="416182"/>
          </a:xfrm>
        </p:grpSpPr>
        <p:sp>
          <p:nvSpPr>
            <p:cNvPr id="168" name="Rectángulo redondeado"/>
            <p:cNvSpPr/>
            <p:nvPr/>
          </p:nvSpPr>
          <p:spPr>
            <a:xfrm>
              <a:off x="0" y="0"/>
              <a:ext cx="849670" cy="408623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9" name="lodash"/>
            <p:cNvSpPr txBox="1"/>
            <p:nvPr/>
          </p:nvSpPr>
          <p:spPr>
            <a:xfrm>
              <a:off x="19946" y="19946"/>
              <a:ext cx="816614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lodash</a:t>
              </a:r>
            </a:p>
          </p:txBody>
        </p:sp>
      </p:grpSp>
      <p:sp>
        <p:nvSpPr>
          <p:cNvPr id="171" name="TextBox 3"/>
          <p:cNvSpPr txBox="1"/>
          <p:nvPr/>
        </p:nvSpPr>
        <p:spPr>
          <a:xfrm>
            <a:off x="2630364" y="4210348"/>
            <a:ext cx="208364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8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8" invalidUrl="" action="" tgtFrame="" tooltip="" history="1" highlightClick="0" endSnd="0"/>
              </a:rPr>
              <a:t>https://lodash.com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Lodash</a:t>
            </a:r>
          </a:p>
        </p:txBody>
      </p:sp>
      <p:sp>
        <p:nvSpPr>
          <p:cNvPr id="17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TextBox 3"/>
          <p:cNvSpPr txBox="1"/>
          <p:nvPr/>
        </p:nvSpPr>
        <p:spPr>
          <a:xfrm>
            <a:off x="900110" y="109426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Librería</a:t>
            </a:r>
            <a:r>
              <a:rPr b="0"/>
              <a:t> cargada con más de 300 </a:t>
            </a:r>
            <a:r>
              <a:t>funciones útiles</a:t>
            </a:r>
          </a:p>
        </p:txBody>
      </p:sp>
      <p:sp>
        <p:nvSpPr>
          <p:cNvPr id="176" name="TextBox 3"/>
          <p:cNvSpPr txBox="1"/>
          <p:nvPr/>
        </p:nvSpPr>
        <p:spPr>
          <a:xfrm>
            <a:off x="900110" y="148348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Enfocada</a:t>
            </a:r>
            <a:r>
              <a:rPr b="0"/>
              <a:t> principalmente a:</a:t>
            </a:r>
          </a:p>
        </p:txBody>
      </p:sp>
      <p:sp>
        <p:nvSpPr>
          <p:cNvPr id="177" name="TextBox 3"/>
          <p:cNvSpPr txBox="1"/>
          <p:nvPr/>
        </p:nvSpPr>
        <p:spPr>
          <a:xfrm>
            <a:off x="900112" y="304037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Creada por John-David Dalton</a:t>
            </a:r>
          </a:p>
        </p:txBody>
      </p:sp>
      <p:sp>
        <p:nvSpPr>
          <p:cNvPr id="178" name="TextBox 3"/>
          <p:cNvSpPr txBox="1"/>
          <p:nvPr/>
        </p:nvSpPr>
        <p:spPr>
          <a:xfrm>
            <a:off x="900112" y="342959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Superset</a:t>
            </a:r>
            <a:r>
              <a:rPr b="0"/>
              <a:t> de </a:t>
            </a:r>
            <a:r>
              <a:t>underscore</a:t>
            </a:r>
          </a:p>
        </p:txBody>
      </p:sp>
      <p:sp>
        <p:nvSpPr>
          <p:cNvPr id="179" name="TextBox 3"/>
          <p:cNvSpPr txBox="1"/>
          <p:nvPr/>
        </p:nvSpPr>
        <p:spPr>
          <a:xfrm>
            <a:off x="1240077" y="1782465"/>
            <a:ext cx="731322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Arrays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Objetos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Funciones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Características</a:t>
            </a:r>
          </a:p>
        </p:txBody>
      </p:sp>
      <p:sp>
        <p:nvSpPr>
          <p:cNvPr id="182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ctángulo 16"/>
          <p:cNvSpPr/>
          <p:nvPr/>
        </p:nvSpPr>
        <p:spPr>
          <a:xfrm>
            <a:off x="1044097" y="1064529"/>
            <a:ext cx="2033508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Buen rendimiento</a:t>
            </a:r>
          </a:p>
        </p:txBody>
      </p:sp>
      <p:sp>
        <p:nvSpPr>
          <p:cNvPr id="184" name="Rectángulo 16"/>
          <p:cNvSpPr/>
          <p:nvPr/>
        </p:nvSpPr>
        <p:spPr>
          <a:xfrm>
            <a:off x="1044097" y="2104293"/>
            <a:ext cx="1181838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Seguridad</a:t>
            </a:r>
          </a:p>
        </p:txBody>
      </p:sp>
      <p:sp>
        <p:nvSpPr>
          <p:cNvPr id="185" name="Rectángulo 16"/>
          <p:cNvSpPr/>
          <p:nvPr/>
        </p:nvSpPr>
        <p:spPr>
          <a:xfrm>
            <a:off x="1044097" y="1584412"/>
            <a:ext cx="1445710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Consistencia</a:t>
            </a:r>
          </a:p>
        </p:txBody>
      </p:sp>
      <p:sp>
        <p:nvSpPr>
          <p:cNvPr id="186" name="Rectángulo 16"/>
          <p:cNvSpPr/>
          <p:nvPr/>
        </p:nvSpPr>
        <p:spPr>
          <a:xfrm>
            <a:off x="2453150" y="2104288"/>
            <a:ext cx="4217486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Menos bugs – 6500+ pruebas unitarias</a:t>
            </a:r>
          </a:p>
        </p:txBody>
      </p:sp>
      <p:sp>
        <p:nvSpPr>
          <p:cNvPr id="187" name="Rectángulo 16"/>
          <p:cNvSpPr/>
          <p:nvPr/>
        </p:nvSpPr>
        <p:spPr>
          <a:xfrm>
            <a:off x="1044097" y="2624172"/>
            <a:ext cx="1772649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Personalización</a:t>
            </a:r>
          </a:p>
        </p:txBody>
      </p:sp>
      <p:sp>
        <p:nvSpPr>
          <p:cNvPr id="188" name="Rectángulo 19"/>
          <p:cNvSpPr/>
          <p:nvPr/>
        </p:nvSpPr>
        <p:spPr>
          <a:xfrm>
            <a:off x="1044095" y="3144048"/>
            <a:ext cx="4432803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 extiende las clases base de 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Conceptos</a:t>
            </a:r>
          </a:p>
        </p:txBody>
      </p:sp>
      <p:sp>
        <p:nvSpPr>
          <p:cNvPr id="19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4" name="Rectángulo 16"/>
          <p:cNvGrpSpPr/>
          <p:nvPr/>
        </p:nvGrpSpPr>
        <p:grpSpPr>
          <a:xfrm>
            <a:off x="925723" y="1192807"/>
            <a:ext cx="1901335" cy="408624"/>
            <a:chOff x="0" y="0"/>
            <a:chExt cx="1901333" cy="408622"/>
          </a:xfrm>
        </p:grpSpPr>
        <p:sp>
          <p:nvSpPr>
            <p:cNvPr id="192" name="Rectángulo redondeado"/>
            <p:cNvSpPr/>
            <p:nvPr/>
          </p:nvSpPr>
          <p:spPr>
            <a:xfrm>
              <a:off x="-1" y="-1"/>
              <a:ext cx="1901335" cy="408623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93" name="truthy - falsy"/>
            <p:cNvSpPr txBox="1"/>
            <p:nvPr/>
          </p:nvSpPr>
          <p:spPr>
            <a:xfrm>
              <a:off x="19946" y="19946"/>
              <a:ext cx="1863732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truthy - falsy</a:t>
              </a:r>
            </a:p>
          </p:txBody>
        </p:sp>
      </p:grpSp>
      <p:sp>
        <p:nvSpPr>
          <p:cNvPr id="195" name="TextBox 3"/>
          <p:cNvSpPr txBox="1"/>
          <p:nvPr/>
        </p:nvSpPr>
        <p:spPr>
          <a:xfrm>
            <a:off x="3043633" y="1249708"/>
            <a:ext cx="214007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Verdadero o falso </a:t>
            </a:r>
          </a:p>
        </p:txBody>
      </p:sp>
      <p:grpSp>
        <p:nvGrpSpPr>
          <p:cNvPr id="198" name="Rectángulo 16"/>
          <p:cNvGrpSpPr/>
          <p:nvPr/>
        </p:nvGrpSpPr>
        <p:grpSpPr>
          <a:xfrm>
            <a:off x="1689554" y="1725875"/>
            <a:ext cx="1137504" cy="408623"/>
            <a:chOff x="0" y="0"/>
            <a:chExt cx="1137502" cy="408622"/>
          </a:xfrm>
        </p:grpSpPr>
        <p:sp>
          <p:nvSpPr>
            <p:cNvPr id="196" name="Rectángulo redondeado"/>
            <p:cNvSpPr/>
            <p:nvPr/>
          </p:nvSpPr>
          <p:spPr>
            <a:xfrm>
              <a:off x="0" y="-1"/>
              <a:ext cx="1137503" cy="408623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97" name="iteratee"/>
            <p:cNvSpPr txBox="1"/>
            <p:nvPr/>
          </p:nvSpPr>
          <p:spPr>
            <a:xfrm>
              <a:off x="19945" y="19946"/>
              <a:ext cx="1109620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iteratee</a:t>
              </a:r>
            </a:p>
          </p:txBody>
        </p:sp>
      </p:grpSp>
      <p:sp>
        <p:nvSpPr>
          <p:cNvPr id="199" name="TextBox 3"/>
          <p:cNvSpPr txBox="1"/>
          <p:nvPr/>
        </p:nvSpPr>
        <p:spPr>
          <a:xfrm>
            <a:off x="3043632" y="1769895"/>
            <a:ext cx="547304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Función que va a ser aplicada sobre cada elemento</a:t>
            </a:r>
          </a:p>
        </p:txBody>
      </p:sp>
      <p:grpSp>
        <p:nvGrpSpPr>
          <p:cNvPr id="202" name="Rectángulo 16"/>
          <p:cNvGrpSpPr/>
          <p:nvPr/>
        </p:nvGrpSpPr>
        <p:grpSpPr>
          <a:xfrm>
            <a:off x="1559242" y="2246060"/>
            <a:ext cx="1267816" cy="408623"/>
            <a:chOff x="0" y="0"/>
            <a:chExt cx="1267814" cy="408622"/>
          </a:xfrm>
        </p:grpSpPr>
        <p:sp>
          <p:nvSpPr>
            <p:cNvPr id="200" name="Rectángulo redondeado"/>
            <p:cNvSpPr/>
            <p:nvPr/>
          </p:nvSpPr>
          <p:spPr>
            <a:xfrm>
              <a:off x="0" y="-1"/>
              <a:ext cx="1267815" cy="408623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01" name="predicate"/>
            <p:cNvSpPr txBox="1"/>
            <p:nvPr/>
          </p:nvSpPr>
          <p:spPr>
            <a:xfrm>
              <a:off x="19946" y="19946"/>
              <a:ext cx="1235305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predicate</a:t>
              </a:r>
            </a:p>
          </p:txBody>
        </p:sp>
      </p:grpSp>
      <p:sp>
        <p:nvSpPr>
          <p:cNvPr id="203" name="TextBox 3"/>
          <p:cNvSpPr txBox="1"/>
          <p:nvPr/>
        </p:nvSpPr>
        <p:spPr>
          <a:xfrm>
            <a:off x="3043632" y="2302781"/>
            <a:ext cx="628850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Función que recibe 1 argumento y devuelve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t> 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  <p:grpSp>
        <p:nvGrpSpPr>
          <p:cNvPr id="206" name="Rectángulo 16"/>
          <p:cNvGrpSpPr/>
          <p:nvPr/>
        </p:nvGrpSpPr>
        <p:grpSpPr>
          <a:xfrm>
            <a:off x="796636" y="2766248"/>
            <a:ext cx="2030421" cy="408624"/>
            <a:chOff x="0" y="0"/>
            <a:chExt cx="2030420" cy="408623"/>
          </a:xfrm>
        </p:grpSpPr>
        <p:sp>
          <p:nvSpPr>
            <p:cNvPr id="204" name="Rectángulo redondeado"/>
            <p:cNvSpPr/>
            <p:nvPr/>
          </p:nvSpPr>
          <p:spPr>
            <a:xfrm>
              <a:off x="0" y="-1"/>
              <a:ext cx="2030421" cy="408625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05" name="SameValueAsZero"/>
            <p:cNvSpPr txBox="1"/>
            <p:nvPr/>
          </p:nvSpPr>
          <p:spPr>
            <a:xfrm>
              <a:off x="19946" y="19946"/>
              <a:ext cx="1989417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SameValueAsZero</a:t>
              </a:r>
            </a:p>
          </p:txBody>
        </p:sp>
      </p:grpSp>
      <p:sp>
        <p:nvSpPr>
          <p:cNvPr id="207" name="TextBox 3"/>
          <p:cNvSpPr txBox="1"/>
          <p:nvPr/>
        </p:nvSpPr>
        <p:spPr>
          <a:xfrm>
            <a:off x="3043634" y="2810268"/>
            <a:ext cx="48026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Algoritmo equivalente a ≡ incluyendo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NaN</a:t>
            </a:r>
          </a:p>
        </p:txBody>
      </p:sp>
      <p:grpSp>
        <p:nvGrpSpPr>
          <p:cNvPr id="210" name="Rectángulo 16"/>
          <p:cNvGrpSpPr/>
          <p:nvPr/>
        </p:nvGrpSpPr>
        <p:grpSpPr>
          <a:xfrm>
            <a:off x="1428929" y="3324535"/>
            <a:ext cx="1398128" cy="408623"/>
            <a:chOff x="0" y="0"/>
            <a:chExt cx="1398126" cy="408622"/>
          </a:xfrm>
        </p:grpSpPr>
        <p:sp>
          <p:nvSpPr>
            <p:cNvPr id="208" name="Rectángulo redondeado"/>
            <p:cNvSpPr/>
            <p:nvPr/>
          </p:nvSpPr>
          <p:spPr>
            <a:xfrm>
              <a:off x="-1" y="-1"/>
              <a:ext cx="1398128" cy="408623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09" name="comparator"/>
            <p:cNvSpPr txBox="1"/>
            <p:nvPr/>
          </p:nvSpPr>
          <p:spPr>
            <a:xfrm>
              <a:off x="19946" y="19946"/>
              <a:ext cx="1360991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comparator</a:t>
              </a:r>
            </a:p>
          </p:txBody>
        </p:sp>
      </p:grpSp>
      <p:sp>
        <p:nvSpPr>
          <p:cNvPr id="211" name="TextBox 3"/>
          <p:cNvSpPr txBox="1"/>
          <p:nvPr/>
        </p:nvSpPr>
        <p:spPr>
          <a:xfrm>
            <a:off x="3043632" y="3286005"/>
            <a:ext cx="62628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Función que recibe 2 elementos y devuelve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t> 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false para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indicar si son iguales o no.</a:t>
            </a:r>
          </a:p>
        </p:txBody>
      </p:sp>
      <p:grpSp>
        <p:nvGrpSpPr>
          <p:cNvPr id="214" name="Rectángulo 16"/>
          <p:cNvGrpSpPr/>
          <p:nvPr/>
        </p:nvGrpSpPr>
        <p:grpSpPr>
          <a:xfrm>
            <a:off x="1428929" y="3890371"/>
            <a:ext cx="1398128" cy="408623"/>
            <a:chOff x="0" y="0"/>
            <a:chExt cx="1398126" cy="408622"/>
          </a:xfrm>
        </p:grpSpPr>
        <p:sp>
          <p:nvSpPr>
            <p:cNvPr id="212" name="Rectángulo redondeado"/>
            <p:cNvSpPr/>
            <p:nvPr/>
          </p:nvSpPr>
          <p:spPr>
            <a:xfrm>
              <a:off x="-1" y="-1"/>
              <a:ext cx="1398128" cy="408623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13" name="customizer"/>
            <p:cNvSpPr txBox="1"/>
            <p:nvPr/>
          </p:nvSpPr>
          <p:spPr>
            <a:xfrm>
              <a:off x="19946" y="19946"/>
              <a:ext cx="1360991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customizer</a:t>
              </a:r>
            </a:p>
          </p:txBody>
        </p:sp>
      </p:grpSp>
      <p:sp>
        <p:nvSpPr>
          <p:cNvPr id="215" name="TextBox 3"/>
          <p:cNvSpPr txBox="1"/>
          <p:nvPr/>
        </p:nvSpPr>
        <p:spPr>
          <a:xfrm>
            <a:off x="3043632" y="3857691"/>
            <a:ext cx="62628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Función que recibe 2 elementos y devuelve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el valor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a utilizar.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21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Rectángulo 16"/>
          <p:cNvSpPr/>
          <p:nvPr/>
        </p:nvSpPr>
        <p:spPr>
          <a:xfrm>
            <a:off x="1044097" y="1064529"/>
            <a:ext cx="615473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Lang</a:t>
            </a:r>
          </a:p>
        </p:txBody>
      </p:sp>
      <p:sp>
        <p:nvSpPr>
          <p:cNvPr id="220" name="Rectángulo 16"/>
          <p:cNvSpPr/>
          <p:nvPr/>
        </p:nvSpPr>
        <p:spPr>
          <a:xfrm>
            <a:off x="1044097" y="2104293"/>
            <a:ext cx="673181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221" name="Rectángulo 16"/>
          <p:cNvSpPr/>
          <p:nvPr/>
        </p:nvSpPr>
        <p:spPr>
          <a:xfrm>
            <a:off x="1044097" y="1584412"/>
            <a:ext cx="836036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222" name="Rectángulo 16"/>
          <p:cNvSpPr/>
          <p:nvPr/>
        </p:nvSpPr>
        <p:spPr>
          <a:xfrm>
            <a:off x="1044097" y="2624172"/>
            <a:ext cx="1363669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Colecciones</a:t>
            </a:r>
          </a:p>
        </p:txBody>
      </p:sp>
      <p:sp>
        <p:nvSpPr>
          <p:cNvPr id="223" name="Rectángulo 19"/>
          <p:cNvSpPr/>
          <p:nvPr/>
        </p:nvSpPr>
        <p:spPr>
          <a:xfrm>
            <a:off x="1044097" y="3144048"/>
            <a:ext cx="936160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Objetos</a:t>
            </a:r>
          </a:p>
        </p:txBody>
      </p:sp>
      <p:sp>
        <p:nvSpPr>
          <p:cNvPr id="224" name="Rectángulo 10"/>
          <p:cNvSpPr/>
          <p:nvPr/>
        </p:nvSpPr>
        <p:spPr>
          <a:xfrm>
            <a:off x="1044097" y="3663924"/>
            <a:ext cx="1185075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Funciones</a:t>
            </a:r>
          </a:p>
        </p:txBody>
      </p:sp>
      <p:sp>
        <p:nvSpPr>
          <p:cNvPr id="225" name="Rectángulo redondeado"/>
          <p:cNvSpPr/>
          <p:nvPr/>
        </p:nvSpPr>
        <p:spPr>
          <a:xfrm>
            <a:off x="5154672" y="2084097"/>
            <a:ext cx="2662756" cy="1077277"/>
          </a:xfrm>
          <a:prstGeom prst="roundRect">
            <a:avLst>
              <a:gd name="adj" fmla="val 4916"/>
            </a:avLst>
          </a:prstGeom>
          <a:solidFill>
            <a:srgbClr val="FFFFFF"/>
          </a:solidFill>
          <a:ln w="25400">
            <a:solidFill>
              <a:srgbClr val="80808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26" name="Contenido"/>
          <p:cNvSpPr txBox="1"/>
          <p:nvPr/>
        </p:nvSpPr>
        <p:spPr>
          <a:xfrm>
            <a:off x="5243460" y="2107736"/>
            <a:ext cx="2527106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Leyenda</a:t>
            </a:r>
          </a:p>
        </p:txBody>
      </p:sp>
      <p:sp>
        <p:nvSpPr>
          <p:cNvPr id="227" name="Rectángulo 1"/>
          <p:cNvSpPr txBox="1"/>
          <p:nvPr/>
        </p:nvSpPr>
        <p:spPr>
          <a:xfrm>
            <a:off x="5472391" y="2465266"/>
            <a:ext cx="2252456" cy="58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Función Inmutable</a:t>
            </a:r>
          </a:p>
          <a:p>
            <a:pPr>
              <a:defRPr>
                <a:solidFill>
                  <a:srgbClr val="BC5B4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Función Mutable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