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8" r:id="rId4"/>
    <p:sldId id="260" r:id="rId5"/>
    <p:sldId id="259" r:id="rId6"/>
    <p:sldId id="264" r:id="rId7"/>
    <p:sldId id="261" r:id="rId8"/>
    <p:sldId id="263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17" userDrawn="1">
          <p15:clr>
            <a:srgbClr val="A4A3A4"/>
          </p15:clr>
        </p15:guide>
        <p15:guide id="4" pos="4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AD7"/>
    <a:srgbClr val="006A7B"/>
    <a:srgbClr val="F88F70"/>
    <a:srgbClr val="00AD74"/>
    <a:srgbClr val="2F4858"/>
    <a:srgbClr val="BC5B40"/>
    <a:srgbClr val="008C86"/>
    <a:srgbClr val="53C6C4"/>
    <a:srgbClr val="A9E2E1"/>
    <a:srgbClr val="E3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E46F77-11FA-4CBE-8188-11602A501244}" v="10" dt="2018-10-30T18:02:15.15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64" d="100"/>
          <a:sy n="164" d="100"/>
        </p:scale>
        <p:origin x="115" y="185"/>
      </p:cViewPr>
      <p:guideLst>
        <p:guide orient="horz" pos="1620"/>
        <p:guide pos="2880"/>
        <p:guide pos="317"/>
        <p:guide pos="4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495300" y="2847975"/>
            <a:ext cx="7772400" cy="933450"/>
          </a:xfrm>
          <a:prstGeom prst="rect">
            <a:avLst/>
          </a:prstGeom>
        </p:spPr>
        <p:txBody>
          <a:bodyPr/>
          <a:lstStyle>
            <a:lvl1pPr>
              <a:defRPr sz="7200" spc="-300"/>
            </a:lvl1pPr>
          </a:lstStyle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533400" y="3657600"/>
            <a:ext cx="8013700" cy="4953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1pPr>
            <a:lvl2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2pPr>
            <a:lvl3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3pPr>
            <a:lvl4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4pPr>
            <a:lvl5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93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el título"/>
          <p:cNvSpPr txBox="1">
            <a:spLocks noGrp="1"/>
          </p:cNvSpPr>
          <p:nvPr>
            <p:ph type="title"/>
          </p:nvPr>
        </p:nvSpPr>
        <p:spPr>
          <a:xfrm>
            <a:off x="6629400" y="205978"/>
            <a:ext cx="2057400" cy="4388646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02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205978"/>
            <a:ext cx="6019800" cy="438864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21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>
              <a:defRPr sz="4000" b="1" cap="all"/>
            </a:lvl1pPr>
          </a:lstStyle>
          <a:p>
            <a:r>
              <a:t>Texto del título</a:t>
            </a:r>
          </a:p>
        </p:txBody>
      </p:sp>
      <p:sp>
        <p:nvSpPr>
          <p:cNvPr id="3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>
              <a:spcBef>
                <a:spcPts val="400"/>
              </a:spcBef>
              <a:defRPr sz="2000">
                <a:solidFill>
                  <a:srgbClr val="888888"/>
                </a:solidFill>
              </a:defRPr>
            </a:lvl1pPr>
            <a:lvl2pPr>
              <a:spcBef>
                <a:spcPts val="400"/>
              </a:spcBef>
              <a:defRPr sz="2000">
                <a:solidFill>
                  <a:srgbClr val="888888"/>
                </a:solidFill>
              </a:defRPr>
            </a:lvl2pPr>
            <a:lvl3pPr>
              <a:spcBef>
                <a:spcPts val="400"/>
              </a:spcBef>
              <a:defRPr sz="2000">
                <a:solidFill>
                  <a:srgbClr val="888888"/>
                </a:solidFill>
              </a:defRPr>
            </a:lvl3pPr>
            <a:lvl4pPr>
              <a:spcBef>
                <a:spcPts val="400"/>
              </a:spcBef>
              <a:defRPr sz="2000">
                <a:solidFill>
                  <a:srgbClr val="888888"/>
                </a:solidFill>
              </a:defRPr>
            </a:lvl4pPr>
            <a:lvl5pPr>
              <a:spcBef>
                <a:spcPts val="400"/>
              </a:spcBef>
              <a:defRPr sz="2000">
                <a:solidFill>
                  <a:srgbClr val="888888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9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800"/>
            </a:lvl2pPr>
            <a:lvl3pPr>
              <a:spcBef>
                <a:spcPts val="600"/>
              </a:spcBef>
              <a:defRPr sz="2800"/>
            </a:lvl3pPr>
            <a:lvl4pPr>
              <a:spcBef>
                <a:spcPts val="600"/>
              </a:spcBef>
              <a:defRPr sz="2800"/>
            </a:lvl4pPr>
            <a:lvl5pPr>
              <a:spcBef>
                <a:spcPts val="600"/>
              </a:spcBef>
              <a:defRPr sz="2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8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>
              <a:spcBef>
                <a:spcPts val="500"/>
              </a:spcBef>
              <a:defRPr sz="2400" b="1"/>
            </a:lvl1pPr>
            <a:lvl2pPr>
              <a:spcBef>
                <a:spcPts val="500"/>
              </a:spcBef>
              <a:defRPr sz="2400" b="1"/>
            </a:lvl2pPr>
            <a:lvl3pPr>
              <a:spcBef>
                <a:spcPts val="500"/>
              </a:spcBef>
              <a:defRPr sz="2400" b="1"/>
            </a:lvl3pPr>
            <a:lvl4pPr>
              <a:spcBef>
                <a:spcPts val="500"/>
              </a:spcBef>
              <a:defRPr sz="2400" b="1"/>
            </a:lvl4pPr>
            <a:lvl5pPr>
              <a:spcBef>
                <a:spcPts val="500"/>
              </a:spcBef>
              <a:defRPr sz="2400"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>
              <a:spcBef>
                <a:spcPts val="500"/>
              </a:spcBef>
              <a:defRPr sz="2400" b="1"/>
            </a:pPr>
            <a:endParaRPr/>
          </a:p>
        </p:txBody>
      </p:sp>
      <p:sp>
        <p:nvSpPr>
          <p:cNvPr id="5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>
            <a:spLocks noGrp="1"/>
          </p:cNvSpPr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73" name="Nivel de texto 1…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400"/>
            </a:pPr>
            <a:endParaRPr/>
          </a:p>
        </p:txBody>
      </p:sp>
      <p:sp>
        <p:nvSpPr>
          <p:cNvPr id="7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/>
            </a:lvl1pPr>
            <a:lvl2pPr>
              <a:spcBef>
                <a:spcPts val="300"/>
              </a:spcBef>
              <a:defRPr sz="14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400"/>
            </a:lvl4pPr>
            <a:lvl5pPr>
              <a:spcBef>
                <a:spcPts val="300"/>
              </a:spcBef>
              <a:defRPr sz="1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553200" y="4767262"/>
            <a:ext cx="343903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1pPr>
      <a:lvl2pPr marL="0" marR="0" indent="4572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2pPr>
      <a:lvl3pPr marL="0" marR="0" indent="914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3pPr>
      <a:lvl4pPr marL="0" marR="0" indent="13716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4pPr>
      <a:lvl5pPr marL="0" marR="0" indent="1828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hyperlink" Target="https://github.com/tc39/proposals/blob/master/finished-proposals.md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github.com/tc39/proposal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hyperlink" Target="http://kangax.github.io/compat-table/es2016plus/" TargetMode="Externa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18" Type="http://schemas.openxmlformats.org/officeDocument/2006/relationships/image" Target="../media/image27.sv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6.png"/><Relationship Id="rId25" Type="http://schemas.openxmlformats.org/officeDocument/2006/relationships/image" Target="../media/image11.svg"/><Relationship Id="rId2" Type="http://schemas.openxmlformats.org/officeDocument/2006/relationships/hyperlink" Target="http://kangax.github.io/compat-table/es2016plus/" TargetMode="External"/><Relationship Id="rId16" Type="http://schemas.openxmlformats.org/officeDocument/2006/relationships/image" Target="../media/image25.svg"/><Relationship Id="rId20" Type="http://schemas.openxmlformats.org/officeDocument/2006/relationships/image" Target="../media/image2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24" Type="http://schemas.openxmlformats.org/officeDocument/2006/relationships/image" Target="../media/image1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svg"/><Relationship Id="rId19" Type="http://schemas.openxmlformats.org/officeDocument/2006/relationships/image" Target="../media/image28.pn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Relationship Id="rId22" Type="http://schemas.openxmlformats.org/officeDocument/2006/relationships/image" Target="../media/image31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Title 1"/>
          <p:cNvSpPr txBox="1"/>
          <p:nvPr/>
        </p:nvSpPr>
        <p:spPr>
          <a:xfrm>
            <a:off x="572754" y="2270924"/>
            <a:ext cx="8320421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8900" algn="l"/>
              </a:tabLst>
              <a:defRPr sz="72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t>JavaScript</a:t>
            </a:r>
          </a:p>
        </p:txBody>
      </p:sp>
      <p:sp>
        <p:nvSpPr>
          <p:cNvPr id="137" name="Title 1"/>
          <p:cNvSpPr txBox="1"/>
          <p:nvPr/>
        </p:nvSpPr>
        <p:spPr>
          <a:xfrm>
            <a:off x="607926" y="3442251"/>
            <a:ext cx="8285248" cy="7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3900" spc="-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Introducción</a:t>
            </a:r>
          </a:p>
        </p:txBody>
      </p:sp>
      <p:pic>
        <p:nvPicPr>
          <p:cNvPr id="138" name="Gráfico 9" descr="Gráfico 9"/>
          <p:cNvPicPr>
            <a:picLocks noChangeAspect="1"/>
          </p:cNvPicPr>
          <p:nvPr/>
        </p:nvPicPr>
        <p:blipFill>
          <a:blip r:embed="rId2"/>
          <a:srcRect l="50688" r="13872" b="52337"/>
          <a:stretch>
            <a:fillRect/>
          </a:stretch>
        </p:blipFill>
        <p:spPr>
          <a:xfrm rot="16200000">
            <a:off x="7494248" y="3493747"/>
            <a:ext cx="1701969" cy="1597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De </a:t>
            </a:r>
            <a:r>
              <a:rPr dirty="0" err="1"/>
              <a:t>qué</a:t>
            </a:r>
            <a:r>
              <a:rPr dirty="0"/>
              <a:t> </a:t>
            </a:r>
            <a:r>
              <a:rPr dirty="0" err="1"/>
              <a:t>está</a:t>
            </a:r>
            <a:r>
              <a:rPr dirty="0"/>
              <a:t> </a:t>
            </a:r>
            <a:r>
              <a:rPr dirty="0" err="1"/>
              <a:t>hecha</a:t>
            </a:r>
            <a:r>
              <a:rPr dirty="0"/>
              <a:t> la web</a:t>
            </a:r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6" name="Rectangle: Rounded Corners 6"/>
          <p:cNvGrpSpPr/>
          <p:nvPr/>
        </p:nvGrpSpPr>
        <p:grpSpPr>
          <a:xfrm>
            <a:off x="1011902" y="1651937"/>
            <a:ext cx="3766253" cy="547059"/>
            <a:chOff x="0" y="0"/>
            <a:chExt cx="3766251" cy="547057"/>
          </a:xfrm>
        </p:grpSpPr>
        <p:sp>
          <p:nvSpPr>
            <p:cNvPr id="114" name="Rectángulo redondeado"/>
            <p:cNvSpPr/>
            <p:nvPr/>
          </p:nvSpPr>
          <p:spPr>
            <a:xfrm>
              <a:off x="0" y="0"/>
              <a:ext cx="3766252" cy="54705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dirty="0"/>
            </a:p>
          </p:txBody>
        </p:sp>
        <p:sp>
          <p:nvSpPr>
            <p:cNvPr id="115" name="Contenido"/>
            <p:cNvSpPr txBox="1"/>
            <p:nvPr/>
          </p:nvSpPr>
          <p:spPr>
            <a:xfrm>
              <a:off x="26705" y="43658"/>
              <a:ext cx="3712842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 err="1"/>
                <a:t>Contenido</a:t>
              </a:r>
              <a:endParaRPr dirty="0"/>
            </a:p>
          </p:txBody>
        </p:sp>
      </p:grpSp>
      <p:grpSp>
        <p:nvGrpSpPr>
          <p:cNvPr id="119" name="Rectangle: Rounded Corners 8"/>
          <p:cNvGrpSpPr/>
          <p:nvPr/>
        </p:nvGrpSpPr>
        <p:grpSpPr>
          <a:xfrm>
            <a:off x="3690108" y="1718542"/>
            <a:ext cx="1028196" cy="413850"/>
            <a:chOff x="0" y="0"/>
            <a:chExt cx="1028194" cy="413849"/>
          </a:xfrm>
        </p:grpSpPr>
        <p:sp>
          <p:nvSpPr>
            <p:cNvPr id="117" name="Rectángulo redondeado"/>
            <p:cNvSpPr/>
            <p:nvPr/>
          </p:nvSpPr>
          <p:spPr>
            <a:xfrm>
              <a:off x="0" y="0"/>
              <a:ext cx="1028195" cy="413850"/>
            </a:xfrm>
            <a:prstGeom prst="roundRect">
              <a:avLst>
                <a:gd name="adj" fmla="val 16667"/>
              </a:avLst>
            </a:prstGeom>
            <a:solidFill>
              <a:srgbClr val="006A7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18" name="HTML"/>
            <p:cNvSpPr txBox="1"/>
            <p:nvPr/>
          </p:nvSpPr>
          <p:spPr>
            <a:xfrm>
              <a:off x="20201" y="53254"/>
              <a:ext cx="987793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HTML</a:t>
              </a:r>
            </a:p>
          </p:txBody>
        </p:sp>
      </p:grpSp>
      <p:grpSp>
        <p:nvGrpSpPr>
          <p:cNvPr id="122" name="Rectangle: Rounded Corners 6"/>
          <p:cNvGrpSpPr/>
          <p:nvPr/>
        </p:nvGrpSpPr>
        <p:grpSpPr>
          <a:xfrm>
            <a:off x="1011901" y="2427319"/>
            <a:ext cx="3766255" cy="547059"/>
            <a:chOff x="0" y="0"/>
            <a:chExt cx="3766253" cy="547057"/>
          </a:xfrm>
        </p:grpSpPr>
        <p:sp>
          <p:nvSpPr>
            <p:cNvPr id="120" name="Rectángulo redondeado"/>
            <p:cNvSpPr/>
            <p:nvPr/>
          </p:nvSpPr>
          <p:spPr>
            <a:xfrm>
              <a:off x="0" y="0"/>
              <a:ext cx="3766254" cy="54705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21" name="Estilo"/>
            <p:cNvSpPr txBox="1"/>
            <p:nvPr/>
          </p:nvSpPr>
          <p:spPr>
            <a:xfrm>
              <a:off x="26704" y="43658"/>
              <a:ext cx="371284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Estilo</a:t>
              </a:r>
            </a:p>
          </p:txBody>
        </p:sp>
      </p:grpSp>
      <p:grpSp>
        <p:nvGrpSpPr>
          <p:cNvPr id="125" name="Rectangle: Rounded Corners 8"/>
          <p:cNvGrpSpPr/>
          <p:nvPr/>
        </p:nvGrpSpPr>
        <p:grpSpPr>
          <a:xfrm>
            <a:off x="3690108" y="2493922"/>
            <a:ext cx="1028196" cy="413851"/>
            <a:chOff x="0" y="0"/>
            <a:chExt cx="1028194" cy="413849"/>
          </a:xfrm>
        </p:grpSpPr>
        <p:sp>
          <p:nvSpPr>
            <p:cNvPr id="123" name="Rectángulo redondeado"/>
            <p:cNvSpPr/>
            <p:nvPr/>
          </p:nvSpPr>
          <p:spPr>
            <a:xfrm>
              <a:off x="0" y="0"/>
              <a:ext cx="1028195" cy="413850"/>
            </a:xfrm>
            <a:prstGeom prst="roundRect">
              <a:avLst>
                <a:gd name="adj" fmla="val 16667"/>
              </a:avLst>
            </a:prstGeom>
            <a:solidFill>
              <a:srgbClr val="F88F7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24" name="CSS"/>
            <p:cNvSpPr txBox="1"/>
            <p:nvPr/>
          </p:nvSpPr>
          <p:spPr>
            <a:xfrm>
              <a:off x="20201" y="53254"/>
              <a:ext cx="987793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CSS</a:t>
              </a:r>
            </a:p>
          </p:txBody>
        </p:sp>
      </p:grpSp>
      <p:grpSp>
        <p:nvGrpSpPr>
          <p:cNvPr id="128" name="Rectangle: Rounded Corners 6"/>
          <p:cNvGrpSpPr/>
          <p:nvPr/>
        </p:nvGrpSpPr>
        <p:grpSpPr>
          <a:xfrm>
            <a:off x="1011902" y="3208054"/>
            <a:ext cx="3766253" cy="547059"/>
            <a:chOff x="0" y="0"/>
            <a:chExt cx="3766251" cy="547057"/>
          </a:xfrm>
        </p:grpSpPr>
        <p:sp>
          <p:nvSpPr>
            <p:cNvPr id="126" name="Rectángulo redondeado"/>
            <p:cNvSpPr/>
            <p:nvPr/>
          </p:nvSpPr>
          <p:spPr>
            <a:xfrm>
              <a:off x="0" y="0"/>
              <a:ext cx="3766252" cy="54705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27" name="Comportamiento"/>
            <p:cNvSpPr txBox="1"/>
            <p:nvPr/>
          </p:nvSpPr>
          <p:spPr>
            <a:xfrm>
              <a:off x="26705" y="43658"/>
              <a:ext cx="3712842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Comportamiento</a:t>
              </a:r>
            </a:p>
          </p:txBody>
        </p:sp>
      </p:grpSp>
      <p:grpSp>
        <p:nvGrpSpPr>
          <p:cNvPr id="131" name="Rectangle: Rounded Corners 8"/>
          <p:cNvGrpSpPr/>
          <p:nvPr/>
        </p:nvGrpSpPr>
        <p:grpSpPr>
          <a:xfrm>
            <a:off x="3690108" y="3274659"/>
            <a:ext cx="1028196" cy="413851"/>
            <a:chOff x="0" y="0"/>
            <a:chExt cx="1028194" cy="413849"/>
          </a:xfrm>
        </p:grpSpPr>
        <p:sp>
          <p:nvSpPr>
            <p:cNvPr id="129" name="Rectángulo redondeado"/>
            <p:cNvSpPr/>
            <p:nvPr/>
          </p:nvSpPr>
          <p:spPr>
            <a:xfrm>
              <a:off x="0" y="0"/>
              <a:ext cx="1028195" cy="413850"/>
            </a:xfrm>
            <a:prstGeom prst="roundRect">
              <a:avLst>
                <a:gd name="adj" fmla="val 16667"/>
              </a:avLst>
            </a:prstGeom>
            <a:solidFill>
              <a:srgbClr val="00DA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30" name="JavaScript"/>
            <p:cNvSpPr txBox="1"/>
            <p:nvPr/>
          </p:nvSpPr>
          <p:spPr>
            <a:xfrm>
              <a:off x="20201" y="53254"/>
              <a:ext cx="987793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JavaScript</a:t>
              </a:r>
            </a:p>
          </p:txBody>
        </p:sp>
      </p:grpSp>
      <p:pic>
        <p:nvPicPr>
          <p:cNvPr id="132" name="Gráfic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5805" y="1534810"/>
            <a:ext cx="2270597" cy="22705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t>Un poco de historia</a:t>
            </a:r>
          </a:p>
        </p:txBody>
      </p:sp>
      <p:sp>
        <p:nvSpPr>
          <p:cNvPr id="141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TextBox 3"/>
          <p:cNvSpPr txBox="1"/>
          <p:nvPr/>
        </p:nvSpPr>
        <p:spPr>
          <a:xfrm>
            <a:off x="900110" y="1722391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Contrataron a </a:t>
            </a:r>
            <a:r>
              <a:rPr b="1"/>
              <a:t>Brendan Eich </a:t>
            </a:r>
            <a:r>
              <a:t>para tal labor</a:t>
            </a:r>
          </a:p>
        </p:txBody>
      </p:sp>
      <p:sp>
        <p:nvSpPr>
          <p:cNvPr id="143" name="TextBox 3"/>
          <p:cNvSpPr txBox="1"/>
          <p:nvPr/>
        </p:nvSpPr>
        <p:spPr>
          <a:xfrm>
            <a:off x="900112" y="2111613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Desarrolló</a:t>
            </a:r>
            <a:r>
              <a:rPr dirty="0"/>
              <a:t> el </a:t>
            </a:r>
            <a:r>
              <a:rPr dirty="0" err="1"/>
              <a:t>lenguaje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b="1" dirty="0"/>
              <a:t>10 </a:t>
            </a:r>
            <a:r>
              <a:rPr b="1" dirty="0" err="1"/>
              <a:t>días</a:t>
            </a:r>
            <a:r>
              <a:rPr b="1" dirty="0"/>
              <a:t> </a:t>
            </a:r>
            <a:r>
              <a:rPr dirty="0"/>
              <a:t>a modo de </a:t>
            </a:r>
            <a:r>
              <a:rPr dirty="0" err="1"/>
              <a:t>prototipo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1995</a:t>
            </a:r>
          </a:p>
        </p:txBody>
      </p:sp>
      <p:sp>
        <p:nvSpPr>
          <p:cNvPr id="144" name="TextBox 3"/>
          <p:cNvSpPr txBox="1"/>
          <p:nvPr/>
        </p:nvSpPr>
        <p:spPr>
          <a:xfrm>
            <a:off x="900112" y="2500835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Apenas hubo tiempo para probarlo ni experimentar con él</a:t>
            </a:r>
          </a:p>
        </p:txBody>
      </p:sp>
      <p:sp>
        <p:nvSpPr>
          <p:cNvPr id="145" name="TextBox 3"/>
          <p:cNvSpPr txBox="1"/>
          <p:nvPr/>
        </p:nvSpPr>
        <p:spPr>
          <a:xfrm>
            <a:off x="900110" y="943947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Netscape y Sun </a:t>
            </a:r>
            <a:r>
              <a:rPr dirty="0" err="1"/>
              <a:t>competían</a:t>
            </a:r>
            <a:r>
              <a:rPr dirty="0"/>
              <a:t> con Microsoft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tecnologías</a:t>
            </a:r>
            <a:r>
              <a:rPr dirty="0"/>
              <a:t> web </a:t>
            </a:r>
          </a:p>
        </p:txBody>
      </p:sp>
      <p:sp>
        <p:nvSpPr>
          <p:cNvPr id="146" name="TextBox 3"/>
          <p:cNvSpPr txBox="1"/>
          <p:nvPr/>
        </p:nvSpPr>
        <p:spPr>
          <a:xfrm>
            <a:off x="900110" y="1333169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 err="1"/>
              <a:t>Necesitaban</a:t>
            </a:r>
            <a:r>
              <a:rPr dirty="0"/>
              <a:t> un </a:t>
            </a:r>
            <a:r>
              <a:rPr dirty="0" err="1"/>
              <a:t>lenguaje</a:t>
            </a:r>
            <a:r>
              <a:rPr dirty="0"/>
              <a:t> de scripting, se </a:t>
            </a:r>
            <a:r>
              <a:rPr dirty="0" err="1"/>
              <a:t>pensó</a:t>
            </a:r>
            <a:r>
              <a:rPr dirty="0"/>
              <a:t> </a:t>
            </a:r>
            <a:r>
              <a:rPr dirty="0" err="1"/>
              <a:t>inicialmente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Java</a:t>
            </a:r>
          </a:p>
        </p:txBody>
      </p:sp>
      <p:sp>
        <p:nvSpPr>
          <p:cNvPr id="147" name="TextBox 3"/>
          <p:cNvSpPr txBox="1"/>
          <p:nvPr/>
        </p:nvSpPr>
        <p:spPr>
          <a:xfrm>
            <a:off x="900112" y="2890058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Desarrollado bajo </a:t>
            </a:r>
            <a:r>
              <a:rPr b="1" i="1"/>
              <a:t>Mocha</a:t>
            </a:r>
            <a:r>
              <a:t>, oficialmente llamado </a:t>
            </a:r>
            <a:r>
              <a:rPr b="1" i="1"/>
              <a:t>LiveScript</a:t>
            </a:r>
          </a:p>
        </p:txBody>
      </p:sp>
      <p:sp>
        <p:nvSpPr>
          <p:cNvPr id="148" name="TextBox 3"/>
          <p:cNvSpPr txBox="1"/>
          <p:nvPr/>
        </p:nvSpPr>
        <p:spPr>
          <a:xfrm>
            <a:off x="900112" y="3279280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Se liberó en Netscape Navigator 2 rebautizado como </a:t>
            </a:r>
            <a:r>
              <a:rPr b="1" i="1"/>
              <a:t>JavaScript</a:t>
            </a:r>
          </a:p>
        </p:txBody>
      </p:sp>
      <p:sp>
        <p:nvSpPr>
          <p:cNvPr id="149" name="TextBox 3"/>
          <p:cNvSpPr txBox="1"/>
          <p:nvPr/>
        </p:nvSpPr>
        <p:spPr>
          <a:xfrm>
            <a:off x="900112" y="3668502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Ganó tracción y Microsoft acabó adoptándolo en 1996</a:t>
            </a:r>
          </a:p>
        </p:txBody>
      </p:sp>
      <p:sp>
        <p:nvSpPr>
          <p:cNvPr id="150" name="TextBox 3"/>
          <p:cNvSpPr txBox="1"/>
          <p:nvPr/>
        </p:nvSpPr>
        <p:spPr>
          <a:xfrm>
            <a:off x="900110" y="4057724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Fue estandarizado por la organización ECMA International en 1997</a:t>
            </a:r>
          </a:p>
        </p:txBody>
      </p:sp>
      <p:sp>
        <p:nvSpPr>
          <p:cNvPr id="151" name="TextBox 3"/>
          <p:cNvSpPr txBox="1"/>
          <p:nvPr/>
        </p:nvSpPr>
        <p:spPr>
          <a:xfrm>
            <a:off x="900112" y="4446945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Nombre técnico del lenguaje </a:t>
            </a:r>
            <a:r>
              <a:rPr b="1"/>
              <a:t>ECMAScript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JavaScript, de un </a:t>
            </a:r>
            <a:r>
              <a:rPr dirty="0" err="1"/>
              <a:t>vistazo</a:t>
            </a:r>
            <a:endParaRPr dirty="0"/>
          </a:p>
        </p:txBody>
      </p:sp>
      <p:sp>
        <p:nvSpPr>
          <p:cNvPr id="2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58" name="Grupo 6"/>
          <p:cNvGrpSpPr/>
          <p:nvPr/>
        </p:nvGrpSpPr>
        <p:grpSpPr>
          <a:xfrm>
            <a:off x="1752247" y="963669"/>
            <a:ext cx="4879716" cy="370841"/>
            <a:chOff x="0" y="0"/>
            <a:chExt cx="4879715" cy="370840"/>
          </a:xfrm>
        </p:grpSpPr>
        <p:sp>
          <p:nvSpPr>
            <p:cNvPr id="255" name="TextBox 3"/>
            <p:cNvSpPr txBox="1"/>
            <p:nvPr/>
          </p:nvSpPr>
          <p:spPr>
            <a:xfrm>
              <a:off x="0" y="42223"/>
              <a:ext cx="1701974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 err="1"/>
                <a:t>Multiparadigma</a:t>
              </a:r>
              <a:endParaRPr dirty="0"/>
            </a:p>
          </p:txBody>
        </p:sp>
        <p:sp>
          <p:nvSpPr>
            <p:cNvPr id="256" name="Rectángulo 1"/>
            <p:cNvSpPr txBox="1"/>
            <p:nvPr/>
          </p:nvSpPr>
          <p:spPr>
            <a:xfrm>
              <a:off x="1984488" y="0"/>
              <a:ext cx="289522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OOP, Funcional, Imperativa</a:t>
              </a:r>
            </a:p>
          </p:txBody>
        </p:sp>
        <p:pic>
          <p:nvPicPr>
            <p:cNvPr id="257" name="Gráfico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3988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62" name="Grupo 5"/>
          <p:cNvGrpSpPr/>
          <p:nvPr/>
        </p:nvGrpSpPr>
        <p:grpSpPr>
          <a:xfrm>
            <a:off x="2410386" y="1416780"/>
            <a:ext cx="4961199" cy="370841"/>
            <a:chOff x="0" y="0"/>
            <a:chExt cx="4961198" cy="370840"/>
          </a:xfrm>
        </p:grpSpPr>
        <p:sp>
          <p:nvSpPr>
            <p:cNvPr id="259" name="TextBox 3"/>
            <p:cNvSpPr txBox="1"/>
            <p:nvPr/>
          </p:nvSpPr>
          <p:spPr>
            <a:xfrm>
              <a:off x="0" y="42223"/>
              <a:ext cx="1041624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Dinámico</a:t>
              </a:r>
            </a:p>
          </p:txBody>
        </p:sp>
        <p:sp>
          <p:nvSpPr>
            <p:cNvPr id="260" name="Rectángulo 18"/>
            <p:cNvSpPr txBox="1"/>
            <p:nvPr/>
          </p:nvSpPr>
          <p:spPr>
            <a:xfrm>
              <a:off x="1324138" y="0"/>
              <a:ext cx="363706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Evaluación en tiempo de ejecución</a:t>
              </a:r>
            </a:p>
          </p:txBody>
        </p:sp>
        <p:pic>
          <p:nvPicPr>
            <p:cNvPr id="261" name="Gráfico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3638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66" name="Grupo 41"/>
          <p:cNvGrpSpPr/>
          <p:nvPr/>
        </p:nvGrpSpPr>
        <p:grpSpPr>
          <a:xfrm>
            <a:off x="1398241" y="2323001"/>
            <a:ext cx="7102873" cy="370841"/>
            <a:chOff x="-1155502" y="0"/>
            <a:chExt cx="7102872" cy="370840"/>
          </a:xfrm>
        </p:grpSpPr>
        <p:sp>
          <p:nvSpPr>
            <p:cNvPr id="263" name="TextBox 3"/>
            <p:cNvSpPr txBox="1"/>
            <p:nvPr/>
          </p:nvSpPr>
          <p:spPr>
            <a:xfrm>
              <a:off x="-1155502" y="42223"/>
              <a:ext cx="205704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1"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Multipropósito</a:t>
              </a:r>
            </a:p>
          </p:txBody>
        </p:sp>
        <p:sp>
          <p:nvSpPr>
            <p:cNvPr id="264" name="Rectángulo 43"/>
            <p:cNvSpPr txBox="1"/>
            <p:nvPr/>
          </p:nvSpPr>
          <p:spPr>
            <a:xfrm>
              <a:off x="1184053" y="0"/>
              <a:ext cx="476331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No </a:t>
              </a:r>
              <a:r>
                <a:rPr dirty="0" err="1"/>
                <a:t>sólo</a:t>
              </a:r>
              <a:r>
                <a:rPr dirty="0"/>
                <a:t> se </a:t>
              </a:r>
              <a:r>
                <a:rPr dirty="0" err="1"/>
                <a:t>puede</a:t>
              </a:r>
              <a:r>
                <a:rPr dirty="0"/>
                <a:t> </a:t>
              </a:r>
              <a:r>
                <a:rPr dirty="0" err="1"/>
                <a:t>utilizar</a:t>
              </a:r>
              <a:r>
                <a:rPr dirty="0"/>
                <a:t> para Desarrollo Web</a:t>
              </a:r>
            </a:p>
          </p:txBody>
        </p:sp>
        <p:pic>
          <p:nvPicPr>
            <p:cNvPr id="265" name="Gráfico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3553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70" name="Grupo 45"/>
          <p:cNvGrpSpPr/>
          <p:nvPr/>
        </p:nvGrpSpPr>
        <p:grpSpPr>
          <a:xfrm>
            <a:off x="2585895" y="2776111"/>
            <a:ext cx="5622108" cy="370841"/>
            <a:chOff x="0" y="0"/>
            <a:chExt cx="5622106" cy="370840"/>
          </a:xfrm>
        </p:grpSpPr>
        <p:sp>
          <p:nvSpPr>
            <p:cNvPr id="267" name="TextBox 3"/>
            <p:cNvSpPr txBox="1"/>
            <p:nvPr/>
          </p:nvSpPr>
          <p:spPr>
            <a:xfrm>
              <a:off x="0" y="42223"/>
              <a:ext cx="86370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Objetos</a:t>
              </a:r>
            </a:p>
          </p:txBody>
        </p:sp>
        <p:sp>
          <p:nvSpPr>
            <p:cNvPr id="268" name="Rectángulo 47"/>
            <p:cNvSpPr txBox="1"/>
            <p:nvPr/>
          </p:nvSpPr>
          <p:spPr>
            <a:xfrm>
              <a:off x="1146214" y="0"/>
              <a:ext cx="4475892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El lenguaje nos da objetos estándar built-in</a:t>
              </a:r>
            </a:p>
          </p:txBody>
        </p:sp>
        <p:pic>
          <p:nvPicPr>
            <p:cNvPr id="269" name="Gráfico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5714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74" name="Grupo 49"/>
          <p:cNvGrpSpPr/>
          <p:nvPr/>
        </p:nvGrpSpPr>
        <p:grpSpPr>
          <a:xfrm>
            <a:off x="2294006" y="3229222"/>
            <a:ext cx="4540834" cy="370841"/>
            <a:chOff x="0" y="0"/>
            <a:chExt cx="4540833" cy="370840"/>
          </a:xfrm>
        </p:grpSpPr>
        <p:sp>
          <p:nvSpPr>
            <p:cNvPr id="271" name="TextBox 3"/>
            <p:cNvSpPr txBox="1"/>
            <p:nvPr/>
          </p:nvSpPr>
          <p:spPr>
            <a:xfrm>
              <a:off x="0" y="42223"/>
              <a:ext cx="1155589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Prototipos</a:t>
              </a:r>
            </a:p>
          </p:txBody>
        </p:sp>
        <p:sp>
          <p:nvSpPr>
            <p:cNvPr id="272" name="Rectángulo 51"/>
            <p:cNvSpPr txBox="1"/>
            <p:nvPr/>
          </p:nvSpPr>
          <p:spPr>
            <a:xfrm>
              <a:off x="1438103" y="0"/>
              <a:ext cx="31027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Herencia superior a la clásica</a:t>
              </a:r>
            </a:p>
          </p:txBody>
        </p:sp>
        <p:pic>
          <p:nvPicPr>
            <p:cNvPr id="273" name="Gráfico 5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47603" y="80711"/>
              <a:ext cx="190501" cy="2000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</p:pic>
      </p:grpSp>
      <p:grpSp>
        <p:nvGrpSpPr>
          <p:cNvPr id="278" name="Grupo 53"/>
          <p:cNvGrpSpPr/>
          <p:nvPr/>
        </p:nvGrpSpPr>
        <p:grpSpPr>
          <a:xfrm>
            <a:off x="2814383" y="3682332"/>
            <a:ext cx="3652331" cy="370841"/>
            <a:chOff x="0" y="0"/>
            <a:chExt cx="3652329" cy="370840"/>
          </a:xfrm>
        </p:grpSpPr>
        <p:sp>
          <p:nvSpPr>
            <p:cNvPr id="275" name="TextBox 3"/>
            <p:cNvSpPr txBox="1"/>
            <p:nvPr/>
          </p:nvSpPr>
          <p:spPr>
            <a:xfrm>
              <a:off x="0" y="42223"/>
              <a:ext cx="63521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JSON</a:t>
              </a:r>
            </a:p>
          </p:txBody>
        </p:sp>
        <p:sp>
          <p:nvSpPr>
            <p:cNvPr id="276" name="Rectángulo 55"/>
            <p:cNvSpPr txBox="1"/>
            <p:nvPr/>
          </p:nvSpPr>
          <p:spPr>
            <a:xfrm>
              <a:off x="917725" y="0"/>
              <a:ext cx="27346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Notación literal de objetos</a:t>
              </a:r>
            </a:p>
          </p:txBody>
        </p:sp>
        <p:pic>
          <p:nvPicPr>
            <p:cNvPr id="277" name="Gráfico 5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7225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82" name="Grupo 57"/>
          <p:cNvGrpSpPr/>
          <p:nvPr/>
        </p:nvGrpSpPr>
        <p:grpSpPr>
          <a:xfrm>
            <a:off x="2585895" y="4135443"/>
            <a:ext cx="4910188" cy="370841"/>
            <a:chOff x="0" y="0"/>
            <a:chExt cx="4910187" cy="370840"/>
          </a:xfrm>
        </p:grpSpPr>
        <p:sp>
          <p:nvSpPr>
            <p:cNvPr id="279" name="TextBox 3"/>
            <p:cNvSpPr txBox="1"/>
            <p:nvPr/>
          </p:nvSpPr>
          <p:spPr>
            <a:xfrm>
              <a:off x="0" y="42223"/>
              <a:ext cx="86370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Popular</a:t>
              </a:r>
            </a:p>
          </p:txBody>
        </p:sp>
        <p:sp>
          <p:nvSpPr>
            <p:cNvPr id="280" name="Rectángulo 59"/>
            <p:cNvSpPr txBox="1"/>
            <p:nvPr/>
          </p:nvSpPr>
          <p:spPr>
            <a:xfrm>
              <a:off x="1146214" y="0"/>
              <a:ext cx="376397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El lenguaje más utilizado del mundo</a:t>
              </a:r>
            </a:p>
          </p:txBody>
        </p:sp>
        <p:pic>
          <p:nvPicPr>
            <p:cNvPr id="281" name="Gráfico 6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5714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86" name="Grupo 61"/>
          <p:cNvGrpSpPr/>
          <p:nvPr/>
        </p:nvGrpSpPr>
        <p:grpSpPr>
          <a:xfrm>
            <a:off x="2826884" y="4588553"/>
            <a:ext cx="3207856" cy="370842"/>
            <a:chOff x="0" y="0"/>
            <a:chExt cx="3207855" cy="370840"/>
          </a:xfrm>
        </p:grpSpPr>
        <p:sp>
          <p:nvSpPr>
            <p:cNvPr id="283" name="TextBox 3"/>
            <p:cNvSpPr txBox="1"/>
            <p:nvPr/>
          </p:nvSpPr>
          <p:spPr>
            <a:xfrm>
              <a:off x="0" y="42223"/>
              <a:ext cx="62271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Clave</a:t>
              </a:r>
            </a:p>
          </p:txBody>
        </p:sp>
        <p:sp>
          <p:nvSpPr>
            <p:cNvPr id="284" name="Rectángulo 63"/>
            <p:cNvSpPr txBox="1"/>
            <p:nvPr/>
          </p:nvSpPr>
          <p:spPr>
            <a:xfrm>
              <a:off x="905225" y="0"/>
              <a:ext cx="23026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El estándar de la web</a:t>
              </a:r>
            </a:p>
          </p:txBody>
        </p:sp>
        <p:pic>
          <p:nvPicPr>
            <p:cNvPr id="285" name="Gráfico 6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4725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0" name="Grupo 41"/>
          <p:cNvGrpSpPr/>
          <p:nvPr/>
        </p:nvGrpSpPr>
        <p:grpSpPr>
          <a:xfrm>
            <a:off x="1648580" y="1869890"/>
            <a:ext cx="6294514" cy="370841"/>
            <a:chOff x="-902011" y="0"/>
            <a:chExt cx="6294513" cy="370840"/>
          </a:xfrm>
        </p:grpSpPr>
        <p:sp>
          <p:nvSpPr>
            <p:cNvPr id="287" name="TextBox 3"/>
            <p:cNvSpPr txBox="1"/>
            <p:nvPr/>
          </p:nvSpPr>
          <p:spPr>
            <a:xfrm>
              <a:off x="-902011" y="42223"/>
              <a:ext cx="180355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1"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Interpretado</a:t>
              </a:r>
            </a:p>
          </p:txBody>
        </p:sp>
        <p:sp>
          <p:nvSpPr>
            <p:cNvPr id="288" name="Rectángulo 43"/>
            <p:cNvSpPr txBox="1"/>
            <p:nvPr/>
          </p:nvSpPr>
          <p:spPr>
            <a:xfrm>
              <a:off x="1184053" y="0"/>
              <a:ext cx="4208449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No requiere previamente de compilación</a:t>
              </a:r>
            </a:p>
          </p:txBody>
        </p:sp>
        <p:pic>
          <p:nvPicPr>
            <p:cNvPr id="289" name="Gráfico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3553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Releases</a:t>
            </a:r>
          </a:p>
        </p:txBody>
      </p:sp>
      <p:sp>
        <p:nvSpPr>
          <p:cNvPr id="1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59" name="Grupo 6"/>
          <p:cNvGrpSpPr/>
          <p:nvPr/>
        </p:nvGrpSpPr>
        <p:grpSpPr>
          <a:xfrm>
            <a:off x="5004963" y="2016864"/>
            <a:ext cx="2372374" cy="279286"/>
            <a:chOff x="0" y="0"/>
            <a:chExt cx="2372372" cy="279285"/>
          </a:xfrm>
        </p:grpSpPr>
        <p:sp>
          <p:nvSpPr>
            <p:cNvPr id="155" name="Rectángulo redondeado"/>
            <p:cNvSpPr/>
            <p:nvPr/>
          </p:nvSpPr>
          <p:spPr>
            <a:xfrm>
              <a:off x="0" y="0"/>
              <a:ext cx="305411" cy="277001"/>
            </a:xfrm>
            <a:prstGeom prst="roundRect">
              <a:avLst>
                <a:gd name="adj" fmla="val 16044"/>
              </a:avLst>
            </a:prstGeom>
            <a:solidFill>
              <a:srgbClr val="00DAD7">
                <a:alpha val="51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4.0</a:t>
              </a:r>
              <a:endParaRPr dirty="0"/>
            </a:p>
          </p:txBody>
        </p:sp>
        <p:sp>
          <p:nvSpPr>
            <p:cNvPr id="158" name="Rectángulo 55"/>
            <p:cNvSpPr/>
            <p:nvPr/>
          </p:nvSpPr>
          <p:spPr>
            <a:xfrm>
              <a:off x="422019" y="2289"/>
              <a:ext cx="1950353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 err="1"/>
                <a:t>Cancelada</a:t>
              </a:r>
              <a:r>
                <a:rPr dirty="0"/>
                <a:t>, 3.1 </a:t>
              </a:r>
              <a:r>
                <a:rPr dirty="0" err="1"/>
                <a:t>en</a:t>
              </a:r>
              <a:r>
                <a:rPr dirty="0"/>
                <a:t> </a:t>
              </a:r>
              <a:r>
                <a:rPr dirty="0" err="1"/>
                <a:t>su</a:t>
              </a:r>
              <a:r>
                <a:rPr dirty="0"/>
                <a:t> </a:t>
              </a:r>
              <a:r>
                <a:rPr dirty="0" err="1"/>
                <a:t>lugar</a:t>
              </a:r>
              <a:endParaRPr dirty="0"/>
            </a:p>
          </p:txBody>
        </p:sp>
      </p:grpSp>
      <p:grpSp>
        <p:nvGrpSpPr>
          <p:cNvPr id="171" name="Grupo 8"/>
          <p:cNvGrpSpPr/>
          <p:nvPr/>
        </p:nvGrpSpPr>
        <p:grpSpPr>
          <a:xfrm>
            <a:off x="3126095" y="3251154"/>
            <a:ext cx="4536702" cy="280053"/>
            <a:chOff x="0" y="0"/>
            <a:chExt cx="4536701" cy="280052"/>
          </a:xfrm>
        </p:grpSpPr>
        <p:sp>
          <p:nvSpPr>
            <p:cNvPr id="160" name="Rectángulo redondeado"/>
            <p:cNvSpPr/>
            <p:nvPr/>
          </p:nvSpPr>
          <p:spPr>
            <a:xfrm>
              <a:off x="1878868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00DA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6.0</a:t>
              </a:r>
              <a:endParaRPr dirty="0"/>
            </a:p>
          </p:txBody>
        </p:sp>
        <p:sp>
          <p:nvSpPr>
            <p:cNvPr id="163" name="Rectángulo 16"/>
            <p:cNvSpPr/>
            <p:nvPr/>
          </p:nvSpPr>
          <p:spPr>
            <a:xfrm>
              <a:off x="2300889" y="3051"/>
              <a:ext cx="2235812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 err="1"/>
                <a:t>Clases</a:t>
              </a:r>
              <a:r>
                <a:rPr dirty="0"/>
                <a:t>, lambdas, </a:t>
              </a:r>
              <a:r>
                <a:rPr dirty="0" err="1"/>
                <a:t>módulos</a:t>
              </a:r>
              <a:r>
                <a:rPr dirty="0"/>
                <a:t>, </a:t>
              </a:r>
              <a:r>
                <a:rPr dirty="0" err="1"/>
                <a:t>etc</a:t>
              </a:r>
              <a:endParaRPr dirty="0"/>
            </a:p>
          </p:txBody>
        </p:sp>
        <p:grpSp>
          <p:nvGrpSpPr>
            <p:cNvPr id="166" name="Rectangle: Rounded Corners 8"/>
            <p:cNvGrpSpPr/>
            <p:nvPr/>
          </p:nvGrpSpPr>
          <p:grpSpPr>
            <a:xfrm>
              <a:off x="1518236" y="3052"/>
              <a:ext cx="305411" cy="277000"/>
              <a:chOff x="0" y="0"/>
              <a:chExt cx="305410" cy="276999"/>
            </a:xfrm>
          </p:grpSpPr>
          <p:sp>
            <p:nvSpPr>
              <p:cNvPr id="164" name="Rectángulo redondeado"/>
              <p:cNvSpPr/>
              <p:nvPr/>
            </p:nvSpPr>
            <p:spPr>
              <a:xfrm>
                <a:off x="0" y="0"/>
                <a:ext cx="305411" cy="277000"/>
              </a:xfrm>
              <a:prstGeom prst="roundRect">
                <a:avLst>
                  <a:gd name="adj" fmla="val 16044"/>
                </a:avLst>
              </a:prstGeom>
              <a:solidFill>
                <a:srgbClr val="00D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165" name="ES6"/>
              <p:cNvSpPr txBox="1"/>
              <p:nvPr/>
            </p:nvSpPr>
            <p:spPr>
              <a:xfrm>
                <a:off x="26331" y="62299"/>
                <a:ext cx="252748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dirty="0"/>
                  <a:t>ES6</a:t>
                </a:r>
              </a:p>
            </p:txBody>
          </p:sp>
        </p:grpSp>
        <p:grpSp>
          <p:nvGrpSpPr>
            <p:cNvPr id="169" name="Rectangle: Rounded Corners 8"/>
            <p:cNvGrpSpPr/>
            <p:nvPr/>
          </p:nvGrpSpPr>
          <p:grpSpPr>
            <a:xfrm>
              <a:off x="384239" y="3052"/>
              <a:ext cx="1078776" cy="277000"/>
              <a:chOff x="0" y="0"/>
              <a:chExt cx="1078775" cy="276999"/>
            </a:xfrm>
          </p:grpSpPr>
          <p:sp>
            <p:nvSpPr>
              <p:cNvPr id="167" name="Rectángulo redondeado"/>
              <p:cNvSpPr/>
              <p:nvPr/>
            </p:nvSpPr>
            <p:spPr>
              <a:xfrm>
                <a:off x="0" y="0"/>
                <a:ext cx="1078776" cy="277000"/>
              </a:xfrm>
              <a:prstGeom prst="roundRect">
                <a:avLst>
                  <a:gd name="adj" fmla="val 16044"/>
                </a:avLst>
              </a:prstGeom>
              <a:solidFill>
                <a:srgbClr val="00D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168" name="ECMAScript 2015"/>
              <p:cNvSpPr txBox="1"/>
              <p:nvPr/>
            </p:nvSpPr>
            <p:spPr>
              <a:xfrm>
                <a:off x="28355" y="62299"/>
                <a:ext cx="1022065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dirty="0"/>
                  <a:t>ECMAScript 2015</a:t>
                </a:r>
              </a:p>
            </p:txBody>
          </p:sp>
        </p:grpSp>
        <p:sp>
          <p:nvSpPr>
            <p:cNvPr id="170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>
                  <a:solidFill>
                    <a:srgbClr val="006A7B"/>
                  </a:solidFill>
                </a:rPr>
                <a:t>2015</a:t>
              </a:r>
            </a:p>
          </p:txBody>
        </p:sp>
      </p:grpSp>
      <p:grpSp>
        <p:nvGrpSpPr>
          <p:cNvPr id="177" name="Grupo 7"/>
          <p:cNvGrpSpPr/>
          <p:nvPr/>
        </p:nvGrpSpPr>
        <p:grpSpPr>
          <a:xfrm>
            <a:off x="4623808" y="2427786"/>
            <a:ext cx="3537698" cy="280048"/>
            <a:chOff x="0" y="0"/>
            <a:chExt cx="3537697" cy="280047"/>
          </a:xfrm>
        </p:grpSpPr>
        <p:sp>
          <p:nvSpPr>
            <p:cNvPr id="172" name="Rectángulo redondeado"/>
            <p:cNvSpPr/>
            <p:nvPr/>
          </p:nvSpPr>
          <p:spPr>
            <a:xfrm>
              <a:off x="381154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00DA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5.0</a:t>
              </a:r>
              <a:endParaRPr dirty="0"/>
            </a:p>
          </p:txBody>
        </p:sp>
        <p:sp>
          <p:nvSpPr>
            <p:cNvPr id="175" name="Rectángulo 57"/>
            <p:cNvSpPr/>
            <p:nvPr/>
          </p:nvSpPr>
          <p:spPr>
            <a:xfrm>
              <a:off x="803175" y="3051"/>
              <a:ext cx="2734522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“strict mode”</a:t>
              </a:r>
              <a:r>
                <a:rPr lang="es-ES" dirty="0"/>
                <a:t>, </a:t>
              </a:r>
              <a:r>
                <a:rPr lang="es-ES" dirty="0" err="1"/>
                <a:t>map</a:t>
              </a:r>
              <a:r>
                <a:rPr lang="es-ES" dirty="0"/>
                <a:t>, </a:t>
              </a:r>
              <a:r>
                <a:rPr lang="es-ES" dirty="0" err="1"/>
                <a:t>filter</a:t>
              </a:r>
              <a:r>
                <a:rPr lang="es-ES" dirty="0"/>
                <a:t>, reduce, </a:t>
              </a:r>
              <a:r>
                <a:rPr lang="es-ES" dirty="0" err="1"/>
                <a:t>etc</a:t>
              </a:r>
              <a:endParaRPr dirty="0"/>
            </a:p>
          </p:txBody>
        </p:sp>
        <p:sp>
          <p:nvSpPr>
            <p:cNvPr id="176" name="Rectangle: Rounded Corners 8"/>
            <p:cNvSpPr txBox="1"/>
            <p:nvPr/>
          </p:nvSpPr>
          <p:spPr>
            <a:xfrm>
              <a:off x="0" y="63339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>
                  <a:solidFill>
                    <a:srgbClr val="006A7B"/>
                  </a:solidFill>
                </a:rPr>
                <a:t>2009</a:t>
              </a:r>
            </a:p>
          </p:txBody>
        </p:sp>
      </p:grpSp>
      <p:grpSp>
        <p:nvGrpSpPr>
          <p:cNvPr id="183" name="Grupo 5"/>
          <p:cNvGrpSpPr/>
          <p:nvPr/>
        </p:nvGrpSpPr>
        <p:grpSpPr>
          <a:xfrm>
            <a:off x="4619195" y="1606705"/>
            <a:ext cx="3175125" cy="278523"/>
            <a:chOff x="0" y="0"/>
            <a:chExt cx="3175124" cy="278521"/>
          </a:xfrm>
        </p:grpSpPr>
        <p:sp>
          <p:nvSpPr>
            <p:cNvPr id="178" name="Rectángulo redondeado"/>
            <p:cNvSpPr/>
            <p:nvPr/>
          </p:nvSpPr>
          <p:spPr>
            <a:xfrm>
              <a:off x="384937" y="0"/>
              <a:ext cx="304843" cy="277000"/>
            </a:xfrm>
            <a:prstGeom prst="roundRect">
              <a:avLst>
                <a:gd name="adj" fmla="val 16044"/>
              </a:avLst>
            </a:prstGeom>
            <a:solidFill>
              <a:srgbClr val="00DA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3.0</a:t>
              </a:r>
              <a:endParaRPr dirty="0"/>
            </a:p>
          </p:txBody>
        </p:sp>
        <p:sp>
          <p:nvSpPr>
            <p:cNvPr id="181" name="Rectángulo 50"/>
            <p:cNvSpPr/>
            <p:nvPr/>
          </p:nvSpPr>
          <p:spPr>
            <a:xfrm>
              <a:off x="807786" y="1526"/>
              <a:ext cx="2367338" cy="276995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Regex, try-catch, formatting, </a:t>
              </a:r>
              <a:r>
                <a:rPr dirty="0" err="1"/>
                <a:t>etc</a:t>
              </a:r>
              <a:endParaRPr dirty="0"/>
            </a:p>
          </p:txBody>
        </p:sp>
        <p:sp>
          <p:nvSpPr>
            <p:cNvPr id="182" name="Rectangle: Rounded Corners 8"/>
            <p:cNvSpPr txBox="1"/>
            <p:nvPr/>
          </p:nvSpPr>
          <p:spPr>
            <a:xfrm>
              <a:off x="0" y="59990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>
                  <a:solidFill>
                    <a:srgbClr val="006A7B"/>
                  </a:solidFill>
                </a:rPr>
                <a:t>1999</a:t>
              </a:r>
            </a:p>
          </p:txBody>
        </p:sp>
      </p:grpSp>
      <p:grpSp>
        <p:nvGrpSpPr>
          <p:cNvPr id="189" name="Grupo 2"/>
          <p:cNvGrpSpPr/>
          <p:nvPr/>
        </p:nvGrpSpPr>
        <p:grpSpPr>
          <a:xfrm>
            <a:off x="4619194" y="1198067"/>
            <a:ext cx="1936985" cy="277002"/>
            <a:chOff x="0" y="0"/>
            <a:chExt cx="1936984" cy="277001"/>
          </a:xfrm>
        </p:grpSpPr>
        <p:sp>
          <p:nvSpPr>
            <p:cNvPr id="184" name="Rectángulo redondeado"/>
            <p:cNvSpPr/>
            <p:nvPr/>
          </p:nvSpPr>
          <p:spPr>
            <a:xfrm>
              <a:off x="384938" y="0"/>
              <a:ext cx="304843" cy="277001"/>
            </a:xfrm>
            <a:prstGeom prst="roundRect">
              <a:avLst>
                <a:gd name="adj" fmla="val 16044"/>
              </a:avLst>
            </a:prstGeom>
            <a:solidFill>
              <a:srgbClr val="00DA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2.0</a:t>
              </a:r>
              <a:endParaRPr dirty="0"/>
            </a:p>
          </p:txBody>
        </p:sp>
        <p:sp>
          <p:nvSpPr>
            <p:cNvPr id="187" name="Rectángulo 66"/>
            <p:cNvSpPr/>
            <p:nvPr/>
          </p:nvSpPr>
          <p:spPr>
            <a:xfrm>
              <a:off x="807789" y="763"/>
              <a:ext cx="1129195" cy="269241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ISO/IEC 16262</a:t>
              </a:r>
            </a:p>
          </p:txBody>
        </p:sp>
        <p:sp>
          <p:nvSpPr>
            <p:cNvPr id="188" name="Rectangle: Rounded Corners 8"/>
            <p:cNvSpPr txBox="1"/>
            <p:nvPr/>
          </p:nvSpPr>
          <p:spPr>
            <a:xfrm>
              <a:off x="0" y="64860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>
                  <a:solidFill>
                    <a:srgbClr val="006A7B"/>
                  </a:solidFill>
                </a:rPr>
                <a:t>1998</a:t>
              </a:r>
            </a:p>
          </p:txBody>
        </p:sp>
      </p:grpSp>
      <p:grpSp>
        <p:nvGrpSpPr>
          <p:cNvPr id="195" name="Grupo 1"/>
          <p:cNvGrpSpPr/>
          <p:nvPr/>
        </p:nvGrpSpPr>
        <p:grpSpPr>
          <a:xfrm>
            <a:off x="4623808" y="789429"/>
            <a:ext cx="2021250" cy="277002"/>
            <a:chOff x="0" y="0"/>
            <a:chExt cx="2021248" cy="277001"/>
          </a:xfrm>
        </p:grpSpPr>
        <p:sp>
          <p:nvSpPr>
            <p:cNvPr id="190" name="Rectángulo redondeado"/>
            <p:cNvSpPr/>
            <p:nvPr/>
          </p:nvSpPr>
          <p:spPr>
            <a:xfrm>
              <a:off x="380324" y="0"/>
              <a:ext cx="304843" cy="277001"/>
            </a:xfrm>
            <a:prstGeom prst="roundRect">
              <a:avLst>
                <a:gd name="adj" fmla="val 16044"/>
              </a:avLst>
            </a:prstGeom>
            <a:solidFill>
              <a:srgbClr val="00DA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s-E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1.0</a:t>
              </a:r>
              <a:endParaRPr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3" name="Rectángulo 52"/>
            <p:cNvSpPr/>
            <p:nvPr/>
          </p:nvSpPr>
          <p:spPr>
            <a:xfrm>
              <a:off x="803175" y="0"/>
              <a:ext cx="1218073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Primera </a:t>
              </a:r>
              <a:r>
                <a:rPr dirty="0" err="1"/>
                <a:t>edición</a:t>
              </a:r>
              <a:endParaRPr dirty="0"/>
            </a:p>
          </p:txBody>
        </p:sp>
        <p:sp>
          <p:nvSpPr>
            <p:cNvPr id="194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>
                  <a:solidFill>
                    <a:srgbClr val="006A7B"/>
                  </a:solidFill>
                </a:rPr>
                <a:t>1997</a:t>
              </a:r>
            </a:p>
          </p:txBody>
        </p:sp>
      </p:grpSp>
      <p:grpSp>
        <p:nvGrpSpPr>
          <p:cNvPr id="207" name="Grupo 9"/>
          <p:cNvGrpSpPr/>
          <p:nvPr/>
        </p:nvGrpSpPr>
        <p:grpSpPr>
          <a:xfrm>
            <a:off x="3126093" y="3662843"/>
            <a:ext cx="4696411" cy="280053"/>
            <a:chOff x="0" y="0"/>
            <a:chExt cx="4696410" cy="280052"/>
          </a:xfrm>
        </p:grpSpPr>
        <p:sp>
          <p:nvSpPr>
            <p:cNvPr id="196" name="Rectángulo redondeado"/>
            <p:cNvSpPr/>
            <p:nvPr/>
          </p:nvSpPr>
          <p:spPr>
            <a:xfrm>
              <a:off x="1878868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00DA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7.0</a:t>
              </a:r>
              <a:endParaRPr dirty="0"/>
            </a:p>
          </p:txBody>
        </p:sp>
        <p:sp>
          <p:nvSpPr>
            <p:cNvPr id="199" name="Rectángulo 26"/>
            <p:cNvSpPr/>
            <p:nvPr/>
          </p:nvSpPr>
          <p:spPr>
            <a:xfrm>
              <a:off x="2300889" y="3051"/>
              <a:ext cx="2395521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 err="1"/>
                <a:t>Exponenciación</a:t>
              </a:r>
              <a:r>
                <a:rPr dirty="0"/>
                <a:t>, </a:t>
              </a:r>
              <a:r>
                <a:rPr dirty="0" err="1"/>
                <a:t>Array.includes</a:t>
              </a:r>
              <a:r>
                <a:rPr dirty="0"/>
                <a:t>()</a:t>
              </a:r>
            </a:p>
          </p:txBody>
        </p:sp>
        <p:grpSp>
          <p:nvGrpSpPr>
            <p:cNvPr id="202" name="Rectangle: Rounded Corners 8"/>
            <p:cNvGrpSpPr/>
            <p:nvPr/>
          </p:nvGrpSpPr>
          <p:grpSpPr>
            <a:xfrm>
              <a:off x="1518236" y="3052"/>
              <a:ext cx="305411" cy="277000"/>
              <a:chOff x="0" y="0"/>
              <a:chExt cx="305410" cy="276999"/>
            </a:xfrm>
          </p:grpSpPr>
          <p:sp>
            <p:nvSpPr>
              <p:cNvPr id="200" name="Rectángulo redondeado"/>
              <p:cNvSpPr/>
              <p:nvPr/>
            </p:nvSpPr>
            <p:spPr>
              <a:xfrm>
                <a:off x="0" y="0"/>
                <a:ext cx="305411" cy="277000"/>
              </a:xfrm>
              <a:prstGeom prst="roundRect">
                <a:avLst>
                  <a:gd name="adj" fmla="val 16044"/>
                </a:avLst>
              </a:prstGeom>
              <a:solidFill>
                <a:srgbClr val="00D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01" name="ES7"/>
              <p:cNvSpPr txBox="1"/>
              <p:nvPr/>
            </p:nvSpPr>
            <p:spPr>
              <a:xfrm>
                <a:off x="26331" y="62299"/>
                <a:ext cx="252748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dirty="0"/>
                  <a:t>ES7</a:t>
                </a:r>
              </a:p>
            </p:txBody>
          </p:sp>
        </p:grpSp>
        <p:grpSp>
          <p:nvGrpSpPr>
            <p:cNvPr id="205" name="Rectangle: Rounded Corners 8"/>
            <p:cNvGrpSpPr/>
            <p:nvPr/>
          </p:nvGrpSpPr>
          <p:grpSpPr>
            <a:xfrm>
              <a:off x="384239" y="3052"/>
              <a:ext cx="1078776" cy="277000"/>
              <a:chOff x="0" y="0"/>
              <a:chExt cx="1078775" cy="276999"/>
            </a:xfrm>
          </p:grpSpPr>
          <p:sp>
            <p:nvSpPr>
              <p:cNvPr id="203" name="Rectángulo redondeado"/>
              <p:cNvSpPr/>
              <p:nvPr/>
            </p:nvSpPr>
            <p:spPr>
              <a:xfrm>
                <a:off x="0" y="0"/>
                <a:ext cx="1078776" cy="277000"/>
              </a:xfrm>
              <a:prstGeom prst="roundRect">
                <a:avLst>
                  <a:gd name="adj" fmla="val 16044"/>
                </a:avLst>
              </a:prstGeom>
              <a:solidFill>
                <a:srgbClr val="00D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04" name="ECMAScript 2016"/>
              <p:cNvSpPr txBox="1"/>
              <p:nvPr/>
            </p:nvSpPr>
            <p:spPr>
              <a:xfrm>
                <a:off x="28355" y="62299"/>
                <a:ext cx="1022065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ECMAScript 2016</a:t>
                </a:r>
              </a:p>
            </p:txBody>
          </p:sp>
        </p:grpSp>
        <p:sp>
          <p:nvSpPr>
            <p:cNvPr id="206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>
                  <a:solidFill>
                    <a:srgbClr val="006A7B"/>
                  </a:solidFill>
                </a:rPr>
                <a:t>2016</a:t>
              </a:r>
            </a:p>
          </p:txBody>
        </p:sp>
      </p:grpSp>
      <p:grpSp>
        <p:nvGrpSpPr>
          <p:cNvPr id="219" name="Grupo 10"/>
          <p:cNvGrpSpPr/>
          <p:nvPr/>
        </p:nvGrpSpPr>
        <p:grpSpPr>
          <a:xfrm>
            <a:off x="3126092" y="4074532"/>
            <a:ext cx="3252787" cy="280053"/>
            <a:chOff x="0" y="0"/>
            <a:chExt cx="3252785" cy="280052"/>
          </a:xfrm>
        </p:grpSpPr>
        <p:sp>
          <p:nvSpPr>
            <p:cNvPr id="208" name="Rectángulo redondeado"/>
            <p:cNvSpPr/>
            <p:nvPr/>
          </p:nvSpPr>
          <p:spPr>
            <a:xfrm>
              <a:off x="1878869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00DA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8.0</a:t>
              </a:r>
              <a:endParaRPr dirty="0"/>
            </a:p>
          </p:txBody>
        </p:sp>
        <p:sp>
          <p:nvSpPr>
            <p:cNvPr id="211" name="Rectángulo 31"/>
            <p:cNvSpPr/>
            <p:nvPr/>
          </p:nvSpPr>
          <p:spPr>
            <a:xfrm>
              <a:off x="2300890" y="3051"/>
              <a:ext cx="951895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Async/await</a:t>
              </a:r>
            </a:p>
          </p:txBody>
        </p:sp>
        <p:grpSp>
          <p:nvGrpSpPr>
            <p:cNvPr id="214" name="Rectangle: Rounded Corners 8"/>
            <p:cNvGrpSpPr/>
            <p:nvPr/>
          </p:nvGrpSpPr>
          <p:grpSpPr>
            <a:xfrm>
              <a:off x="1518237" y="3052"/>
              <a:ext cx="305411" cy="277000"/>
              <a:chOff x="0" y="0"/>
              <a:chExt cx="305409" cy="276999"/>
            </a:xfrm>
          </p:grpSpPr>
          <p:sp>
            <p:nvSpPr>
              <p:cNvPr id="212" name="Rectángulo redondeado"/>
              <p:cNvSpPr/>
              <p:nvPr/>
            </p:nvSpPr>
            <p:spPr>
              <a:xfrm>
                <a:off x="0" y="0"/>
                <a:ext cx="305410" cy="277000"/>
              </a:xfrm>
              <a:prstGeom prst="roundRect">
                <a:avLst>
                  <a:gd name="adj" fmla="val 16044"/>
                </a:avLst>
              </a:prstGeom>
              <a:solidFill>
                <a:srgbClr val="00D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13" name="ES8"/>
              <p:cNvSpPr txBox="1"/>
              <p:nvPr/>
            </p:nvSpPr>
            <p:spPr>
              <a:xfrm>
                <a:off x="26330" y="62299"/>
                <a:ext cx="252749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ES8</a:t>
                </a:r>
              </a:p>
            </p:txBody>
          </p:sp>
        </p:grpSp>
        <p:grpSp>
          <p:nvGrpSpPr>
            <p:cNvPr id="217" name="Rectangle: Rounded Corners 8"/>
            <p:cNvGrpSpPr/>
            <p:nvPr/>
          </p:nvGrpSpPr>
          <p:grpSpPr>
            <a:xfrm>
              <a:off x="384240" y="3052"/>
              <a:ext cx="1078776" cy="277000"/>
              <a:chOff x="0" y="0"/>
              <a:chExt cx="1078774" cy="276999"/>
            </a:xfrm>
          </p:grpSpPr>
          <p:sp>
            <p:nvSpPr>
              <p:cNvPr id="215" name="Rectángulo redondeado"/>
              <p:cNvSpPr/>
              <p:nvPr/>
            </p:nvSpPr>
            <p:spPr>
              <a:xfrm>
                <a:off x="0" y="0"/>
                <a:ext cx="1078775" cy="277000"/>
              </a:xfrm>
              <a:prstGeom prst="roundRect">
                <a:avLst>
                  <a:gd name="adj" fmla="val 16044"/>
                </a:avLst>
              </a:prstGeom>
              <a:solidFill>
                <a:srgbClr val="00D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16" name="ECMAScript 2017"/>
              <p:cNvSpPr txBox="1"/>
              <p:nvPr/>
            </p:nvSpPr>
            <p:spPr>
              <a:xfrm>
                <a:off x="28355" y="62299"/>
                <a:ext cx="1022065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ECMAScript 2017</a:t>
                </a:r>
              </a:p>
            </p:txBody>
          </p:sp>
        </p:grpSp>
        <p:sp>
          <p:nvSpPr>
            <p:cNvPr id="218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>
                  <a:solidFill>
                    <a:srgbClr val="006A7B"/>
                  </a:solidFill>
                </a:rPr>
                <a:t>2017</a:t>
              </a:r>
            </a:p>
          </p:txBody>
        </p:sp>
      </p:grpSp>
      <p:grpSp>
        <p:nvGrpSpPr>
          <p:cNvPr id="231" name="Grupo 11"/>
          <p:cNvGrpSpPr/>
          <p:nvPr/>
        </p:nvGrpSpPr>
        <p:grpSpPr>
          <a:xfrm>
            <a:off x="3126091" y="4486225"/>
            <a:ext cx="5529394" cy="280054"/>
            <a:chOff x="0" y="0"/>
            <a:chExt cx="5529393" cy="280052"/>
          </a:xfrm>
        </p:grpSpPr>
        <p:sp>
          <p:nvSpPr>
            <p:cNvPr id="220" name="Rectángulo redondeado"/>
            <p:cNvSpPr/>
            <p:nvPr/>
          </p:nvSpPr>
          <p:spPr>
            <a:xfrm>
              <a:off x="1878868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00DA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9.0</a:t>
              </a:r>
              <a:endParaRPr dirty="0"/>
            </a:p>
          </p:txBody>
        </p:sp>
        <p:sp>
          <p:nvSpPr>
            <p:cNvPr id="223" name="Rectángulo 36"/>
            <p:cNvSpPr/>
            <p:nvPr/>
          </p:nvSpPr>
          <p:spPr>
            <a:xfrm>
              <a:off x="2300889" y="3051"/>
              <a:ext cx="3228504" cy="276995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Async iteration, rest/spread con </a:t>
              </a:r>
              <a:r>
                <a:rPr dirty="0" err="1"/>
                <a:t>objetos</a:t>
              </a:r>
              <a:r>
                <a:rPr dirty="0"/>
                <a:t>, </a:t>
              </a:r>
              <a:r>
                <a:rPr dirty="0" err="1"/>
                <a:t>etc</a:t>
              </a:r>
              <a:endParaRPr dirty="0"/>
            </a:p>
          </p:txBody>
        </p:sp>
        <p:grpSp>
          <p:nvGrpSpPr>
            <p:cNvPr id="226" name="Rectangle: Rounded Corners 8"/>
            <p:cNvGrpSpPr/>
            <p:nvPr/>
          </p:nvGrpSpPr>
          <p:grpSpPr>
            <a:xfrm>
              <a:off x="1518236" y="3052"/>
              <a:ext cx="305411" cy="277000"/>
              <a:chOff x="0" y="0"/>
              <a:chExt cx="305410" cy="276999"/>
            </a:xfrm>
          </p:grpSpPr>
          <p:sp>
            <p:nvSpPr>
              <p:cNvPr id="224" name="Rectángulo redondeado"/>
              <p:cNvSpPr/>
              <p:nvPr/>
            </p:nvSpPr>
            <p:spPr>
              <a:xfrm>
                <a:off x="0" y="0"/>
                <a:ext cx="305411" cy="277000"/>
              </a:xfrm>
              <a:prstGeom prst="roundRect">
                <a:avLst>
                  <a:gd name="adj" fmla="val 16044"/>
                </a:avLst>
              </a:prstGeom>
              <a:solidFill>
                <a:srgbClr val="00D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25" name="ES9"/>
              <p:cNvSpPr txBox="1"/>
              <p:nvPr/>
            </p:nvSpPr>
            <p:spPr>
              <a:xfrm>
                <a:off x="26331" y="62299"/>
                <a:ext cx="252748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ES9</a:t>
                </a:r>
              </a:p>
            </p:txBody>
          </p:sp>
        </p:grpSp>
        <p:grpSp>
          <p:nvGrpSpPr>
            <p:cNvPr id="229" name="Rectangle: Rounded Corners 8"/>
            <p:cNvGrpSpPr/>
            <p:nvPr/>
          </p:nvGrpSpPr>
          <p:grpSpPr>
            <a:xfrm>
              <a:off x="384239" y="3052"/>
              <a:ext cx="1078776" cy="277000"/>
              <a:chOff x="0" y="0"/>
              <a:chExt cx="1078775" cy="276999"/>
            </a:xfrm>
          </p:grpSpPr>
          <p:sp>
            <p:nvSpPr>
              <p:cNvPr id="227" name="Rectángulo redondeado"/>
              <p:cNvSpPr/>
              <p:nvPr/>
            </p:nvSpPr>
            <p:spPr>
              <a:xfrm>
                <a:off x="0" y="0"/>
                <a:ext cx="1078776" cy="277000"/>
              </a:xfrm>
              <a:prstGeom prst="roundRect">
                <a:avLst>
                  <a:gd name="adj" fmla="val 16044"/>
                </a:avLst>
              </a:prstGeom>
              <a:solidFill>
                <a:srgbClr val="00D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28" name="ECMAScript 2018"/>
              <p:cNvSpPr txBox="1"/>
              <p:nvPr/>
            </p:nvSpPr>
            <p:spPr>
              <a:xfrm>
                <a:off x="28355" y="62299"/>
                <a:ext cx="1022065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ECMAScript 2018</a:t>
                </a:r>
              </a:p>
            </p:txBody>
          </p:sp>
        </p:grpSp>
        <p:sp>
          <p:nvSpPr>
            <p:cNvPr id="230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>
                  <a:solidFill>
                    <a:srgbClr val="006A7B"/>
                  </a:solidFill>
                </a:rPr>
                <a:t>2018</a:t>
              </a:r>
            </a:p>
          </p:txBody>
        </p:sp>
      </p:grpSp>
      <p:sp>
        <p:nvSpPr>
          <p:cNvPr id="232" name="Rectangle: Rounded Corners 6"/>
          <p:cNvSpPr txBox="1"/>
          <p:nvPr/>
        </p:nvSpPr>
        <p:spPr>
          <a:xfrm>
            <a:off x="905936" y="1782411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 err="1"/>
              <a:t>Propuestas</a:t>
            </a:r>
            <a:endParaRPr dirty="0"/>
          </a:p>
        </p:txBody>
      </p:sp>
      <p:sp>
        <p:nvSpPr>
          <p:cNvPr id="233" name="Rectángulo redondeado"/>
          <p:cNvSpPr/>
          <p:nvPr/>
        </p:nvSpPr>
        <p:spPr>
          <a:xfrm>
            <a:off x="2910313" y="2055300"/>
            <a:ext cx="851529" cy="279401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 err="1"/>
              <a:t>Stage</a:t>
            </a:r>
            <a:r>
              <a:rPr lang="es-ES" dirty="0"/>
              <a:t> 1 - 3</a:t>
            </a:r>
            <a:endParaRPr dirty="0"/>
          </a:p>
        </p:txBody>
      </p:sp>
      <p:sp>
        <p:nvSpPr>
          <p:cNvPr id="236" name="Rectángulo redondeado"/>
          <p:cNvSpPr/>
          <p:nvPr/>
        </p:nvSpPr>
        <p:spPr>
          <a:xfrm>
            <a:off x="2910313" y="1456738"/>
            <a:ext cx="851529" cy="279401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 err="1"/>
              <a:t>Stage</a:t>
            </a:r>
            <a:r>
              <a:rPr lang="es-ES" dirty="0"/>
              <a:t> 4</a:t>
            </a:r>
            <a:endParaRPr dirty="0"/>
          </a:p>
        </p:txBody>
      </p:sp>
      <p:sp>
        <p:nvSpPr>
          <p:cNvPr id="239" name="Rectángulo 13"/>
          <p:cNvSpPr txBox="1"/>
          <p:nvPr/>
        </p:nvSpPr>
        <p:spPr>
          <a:xfrm>
            <a:off x="3101485" y="2336618"/>
            <a:ext cx="49076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Open Sans"/>
                <a:ea typeface="Open Sans"/>
                <a:cs typeface="Open Sans"/>
                <a:sym typeface="Open Sans"/>
                <a:hlinkClick r:id="rId2"/>
              </a:defRPr>
            </a:lvl1pPr>
          </a:lstStyle>
          <a:p>
            <a:pPr algn="ctr">
              <a:defRPr u="none">
                <a:solidFill>
                  <a:srgbClr val="404040"/>
                </a:solidFill>
                <a:uFillTx/>
              </a:defRPr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Enlace</a:t>
            </a:r>
          </a:p>
        </p:txBody>
      </p:sp>
      <p:sp>
        <p:nvSpPr>
          <p:cNvPr id="240" name="Rectángulo 60"/>
          <p:cNvSpPr txBox="1"/>
          <p:nvPr/>
        </p:nvSpPr>
        <p:spPr>
          <a:xfrm>
            <a:off x="3101485" y="1748748"/>
            <a:ext cx="49076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Open Sans"/>
                <a:ea typeface="Open Sans"/>
                <a:cs typeface="Open Sans"/>
                <a:sym typeface="Open Sans"/>
                <a:hlinkClick r:id="rId3"/>
              </a:defRPr>
            </a:lvl1pPr>
          </a:lstStyle>
          <a:p>
            <a:pPr algn="ctr">
              <a:defRPr u="none">
                <a:solidFill>
                  <a:srgbClr val="404040"/>
                </a:solidFill>
                <a:uFillTx/>
              </a:defRPr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Enlace</a:t>
            </a:r>
          </a:p>
        </p:txBody>
      </p:sp>
      <p:sp>
        <p:nvSpPr>
          <p:cNvPr id="244" name="TextBox 3"/>
          <p:cNvSpPr txBox="1"/>
          <p:nvPr/>
        </p:nvSpPr>
        <p:spPr>
          <a:xfrm>
            <a:off x="1042429" y="3472739"/>
            <a:ext cx="193634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No </a:t>
            </a:r>
            <a:r>
              <a:rPr dirty="0" err="1"/>
              <a:t>importa</a:t>
            </a:r>
            <a:r>
              <a:rPr dirty="0"/>
              <a:t> </a:t>
            </a:r>
            <a:r>
              <a:rPr dirty="0" err="1"/>
              <a:t>versión</a:t>
            </a:r>
            <a:endParaRPr dirty="0"/>
          </a:p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Importa</a:t>
            </a:r>
            <a:r>
              <a:rPr dirty="0"/>
              <a:t> </a:t>
            </a:r>
            <a:r>
              <a:rPr u="sng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compatibilidad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 de </a:t>
            </a:r>
            <a:r>
              <a:rPr u="sng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características</a:t>
            </a: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4"/>
            </a:endParaRPr>
          </a:p>
        </p:txBody>
      </p:sp>
      <p:sp>
        <p:nvSpPr>
          <p:cNvPr id="245" name="Rectángulo: esquinas redondeadas 46"/>
          <p:cNvSpPr/>
          <p:nvPr/>
        </p:nvSpPr>
        <p:spPr>
          <a:xfrm>
            <a:off x="851648" y="1143804"/>
            <a:ext cx="3299289" cy="1534999"/>
          </a:xfrm>
          <a:prstGeom prst="roundRect">
            <a:avLst>
              <a:gd name="adj" fmla="val 5721"/>
            </a:avLst>
          </a:prstGeom>
          <a:ln w="25400">
            <a:solidFill>
              <a:srgbClr val="80808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6" name="Rectangle: Rounded Corners 6"/>
          <p:cNvSpPr txBox="1"/>
          <p:nvPr/>
        </p:nvSpPr>
        <p:spPr>
          <a:xfrm>
            <a:off x="905936" y="1604699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5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 err="1"/>
              <a:t>Propuestas</a:t>
            </a:r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E6F8DED-D0B9-4D26-ABC7-17633A03BC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75575" y="1416728"/>
            <a:ext cx="999628" cy="999628"/>
          </a:xfrm>
          <a:prstGeom prst="rect">
            <a:avLst/>
          </a:prstGeom>
        </p:spPr>
      </p:pic>
      <p:sp>
        <p:nvSpPr>
          <p:cNvPr id="247" name="Rectangle: Rounded Corners 6"/>
          <p:cNvSpPr txBox="1"/>
          <p:nvPr/>
        </p:nvSpPr>
        <p:spPr>
          <a:xfrm>
            <a:off x="905936" y="1416728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2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Propuestas</a:t>
            </a:r>
          </a:p>
        </p:txBody>
      </p:sp>
      <p:sp>
        <p:nvSpPr>
          <p:cNvPr id="248" name="Rectangle: Rounded Corners 6"/>
          <p:cNvSpPr txBox="1"/>
          <p:nvPr/>
        </p:nvSpPr>
        <p:spPr>
          <a:xfrm>
            <a:off x="898502" y="2148094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2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Propuestas</a:t>
            </a:r>
          </a:p>
        </p:txBody>
      </p:sp>
      <p:sp>
        <p:nvSpPr>
          <p:cNvPr id="249" name="Rectangle: Rounded Corners 6"/>
          <p:cNvSpPr txBox="1"/>
          <p:nvPr/>
        </p:nvSpPr>
        <p:spPr>
          <a:xfrm>
            <a:off x="898502" y="1960123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5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Propuestas</a:t>
            </a:r>
          </a:p>
        </p:txBody>
      </p:sp>
      <p:sp>
        <p:nvSpPr>
          <p:cNvPr id="103" name="Rectangle: Rounded Corners 6">
            <a:extLst>
              <a:ext uri="{FF2B5EF4-FFF2-40B4-BE49-F238E27FC236}">
                <a16:creationId xmlns:a16="http://schemas.microsoft.com/office/drawing/2014/main" id="{50A23DE7-4869-4DF5-A17B-38F9CF6171EB}"/>
              </a:ext>
            </a:extLst>
          </p:cNvPr>
          <p:cNvSpPr txBox="1"/>
          <p:nvPr/>
        </p:nvSpPr>
        <p:spPr>
          <a:xfrm>
            <a:off x="1994285" y="1711970"/>
            <a:ext cx="556012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5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TC39</a:t>
            </a:r>
          </a:p>
          <a:p>
            <a:r>
              <a:rPr lang="es-E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Process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8" name="Gráfico 77">
            <a:extLst>
              <a:ext uri="{FF2B5EF4-FFF2-40B4-BE49-F238E27FC236}">
                <a16:creationId xmlns:a16="http://schemas.microsoft.com/office/drawing/2014/main" id="{A5853E2B-922C-4BC3-8EF1-92C54507C0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0368" y="3492814"/>
            <a:ext cx="136663" cy="136663"/>
          </a:xfrm>
          <a:prstGeom prst="rect">
            <a:avLst/>
          </a:prstGeom>
        </p:spPr>
      </p:pic>
      <p:pic>
        <p:nvPicPr>
          <p:cNvPr id="79" name="Gráfico 78">
            <a:extLst>
              <a:ext uri="{FF2B5EF4-FFF2-40B4-BE49-F238E27FC236}">
                <a16:creationId xmlns:a16="http://schemas.microsoft.com/office/drawing/2014/main" id="{3B693CAB-7AAB-46CB-88D3-15540D15C11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2206" y="3853094"/>
            <a:ext cx="136663" cy="136663"/>
          </a:xfrm>
          <a:prstGeom prst="rect">
            <a:avLst/>
          </a:prstGeom>
        </p:spPr>
      </p:pic>
      <p:grpSp>
        <p:nvGrpSpPr>
          <p:cNvPr id="80" name="Grupo 7">
            <a:extLst>
              <a:ext uri="{FF2B5EF4-FFF2-40B4-BE49-F238E27FC236}">
                <a16:creationId xmlns:a16="http://schemas.microsoft.com/office/drawing/2014/main" id="{73F60D97-8574-4B28-96B8-7EB1B9536749}"/>
              </a:ext>
            </a:extLst>
          </p:cNvPr>
          <p:cNvGrpSpPr/>
          <p:nvPr/>
        </p:nvGrpSpPr>
        <p:grpSpPr>
          <a:xfrm>
            <a:off x="4619194" y="2839470"/>
            <a:ext cx="2753393" cy="280048"/>
            <a:chOff x="137" y="0"/>
            <a:chExt cx="2753392" cy="280047"/>
          </a:xfrm>
        </p:grpSpPr>
        <p:sp>
          <p:nvSpPr>
            <p:cNvPr id="81" name="Rectángulo redondeado">
              <a:extLst>
                <a:ext uri="{FF2B5EF4-FFF2-40B4-BE49-F238E27FC236}">
                  <a16:creationId xmlns:a16="http://schemas.microsoft.com/office/drawing/2014/main" id="{48E050D6-570C-4629-ACB4-AFFCCD3DBB49}"/>
                </a:ext>
              </a:extLst>
            </p:cNvPr>
            <p:cNvSpPr/>
            <p:nvPr/>
          </p:nvSpPr>
          <p:spPr>
            <a:xfrm>
              <a:off x="381154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00DA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5.1</a:t>
              </a:r>
              <a:endParaRPr dirty="0"/>
            </a:p>
          </p:txBody>
        </p:sp>
        <p:sp>
          <p:nvSpPr>
            <p:cNvPr id="82" name="Rectángulo 57">
              <a:extLst>
                <a:ext uri="{FF2B5EF4-FFF2-40B4-BE49-F238E27FC236}">
                  <a16:creationId xmlns:a16="http://schemas.microsoft.com/office/drawing/2014/main" id="{2025DD66-BBD5-42F7-9394-2BB00F72F4A1}"/>
                </a:ext>
              </a:extLst>
            </p:cNvPr>
            <p:cNvSpPr/>
            <p:nvPr/>
          </p:nvSpPr>
          <p:spPr>
            <a:xfrm>
              <a:off x="803175" y="3051"/>
              <a:ext cx="1950354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s-ES" dirty="0"/>
                <a:t>Mantenimiento, </a:t>
              </a:r>
              <a:r>
                <a:rPr lang="es-ES" dirty="0" err="1"/>
                <a:t>bugfixing</a:t>
              </a:r>
              <a:endParaRPr dirty="0"/>
            </a:p>
          </p:txBody>
        </p:sp>
        <p:sp>
          <p:nvSpPr>
            <p:cNvPr id="83" name="Rectangle: Rounded Corners 8">
              <a:extLst>
                <a:ext uri="{FF2B5EF4-FFF2-40B4-BE49-F238E27FC236}">
                  <a16:creationId xmlns:a16="http://schemas.microsoft.com/office/drawing/2014/main" id="{55D462B2-378C-4569-BE43-B764B31CECCD}"/>
                </a:ext>
              </a:extLst>
            </p:cNvPr>
            <p:cNvSpPr txBox="1"/>
            <p:nvPr/>
          </p:nvSpPr>
          <p:spPr>
            <a:xfrm>
              <a:off x="137" y="62596"/>
              <a:ext cx="294953" cy="1538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>
                  <a:solidFill>
                    <a:srgbClr val="006A7B"/>
                  </a:solidFill>
                </a:rPr>
                <a:t>20</a:t>
              </a:r>
              <a:r>
                <a:rPr lang="es-ES" dirty="0">
                  <a:solidFill>
                    <a:srgbClr val="006A7B"/>
                  </a:solidFill>
                </a:rPr>
                <a:t>11</a:t>
              </a:r>
              <a:endParaRPr dirty="0">
                <a:solidFill>
                  <a:srgbClr val="006A7B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8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80"/>
                            </p:stCondLst>
                            <p:childTnLst>
                              <p:par>
                                <p:cTn id="9" presetID="9" presetClass="entr" fill="hold" grpId="4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8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60"/>
                            </p:stCondLst>
                            <p:childTnLst>
                              <p:par>
                                <p:cTn id="13" presetID="9" presetClass="entr" fill="hold" grpId="5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8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40"/>
                            </p:stCondLst>
                            <p:childTnLst>
                              <p:par>
                                <p:cTn id="17" presetID="9" presetClass="entr" fill="hold" grpId="6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8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20"/>
                            </p:stCondLst>
                            <p:childTnLst>
                              <p:par>
                                <p:cTn id="21" presetID="9" presetClass="entr" fill="hold" grpId="7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8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400"/>
                            </p:stCondLst>
                            <p:childTnLst>
                              <p:par>
                                <p:cTn id="25" presetID="9" presetClass="entr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8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1" animBg="1" advAuto="0"/>
      <p:bldP spid="246" grpId="4" animBg="1" advAuto="0"/>
      <p:bldP spid="247" grpId="5" animBg="1" advAuto="0"/>
      <p:bldP spid="248" grpId="6" animBg="1" advAuto="0"/>
      <p:bldP spid="249" grpId="7" animBg="1" advAuto="0"/>
      <p:bldP spid="103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 err="1"/>
              <a:t>Transpilación</a:t>
            </a:r>
            <a:endParaRPr dirty="0"/>
          </a:p>
        </p:txBody>
      </p:sp>
      <p:sp>
        <p:nvSpPr>
          <p:cNvPr id="1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" name="Rectángulo 16"/>
          <p:cNvSpPr/>
          <p:nvPr/>
        </p:nvSpPr>
        <p:spPr>
          <a:xfrm>
            <a:off x="1626991" y="1343137"/>
            <a:ext cx="1058942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Development</a:t>
            </a:r>
            <a:endParaRPr lang="es-ES" dirty="0"/>
          </a:p>
        </p:txBody>
      </p:sp>
      <p:sp>
        <p:nvSpPr>
          <p:cNvPr id="244" name="TextBox 3"/>
          <p:cNvSpPr txBox="1"/>
          <p:nvPr/>
        </p:nvSpPr>
        <p:spPr>
          <a:xfrm>
            <a:off x="1640250" y="2945537"/>
            <a:ext cx="120547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/>
              <a:t>Max </a:t>
            </a:r>
            <a:r>
              <a:rPr lang="es-ES" dirty="0" err="1"/>
              <a:t>Productivity</a:t>
            </a: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</p:txBody>
      </p:sp>
      <p:sp>
        <p:nvSpPr>
          <p:cNvPr id="100" name="Rectángulo 16">
            <a:extLst>
              <a:ext uri="{FF2B5EF4-FFF2-40B4-BE49-F238E27FC236}">
                <a16:creationId xmlns:a16="http://schemas.microsoft.com/office/drawing/2014/main" id="{F80DE360-95D3-4307-866A-CA67C74F5D11}"/>
              </a:ext>
            </a:extLst>
          </p:cNvPr>
          <p:cNvSpPr/>
          <p:nvPr/>
        </p:nvSpPr>
        <p:spPr>
          <a:xfrm>
            <a:off x="6125607" y="1343137"/>
            <a:ext cx="1256111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Experience</a:t>
            </a:r>
            <a:endParaRPr lang="es-ES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5744452-8DFE-4DB9-9E4E-E76DFF5DE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414208" y="1666270"/>
            <a:ext cx="1371600" cy="1371600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6AB6B133-B4F3-49B1-B1A0-80211FD87A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219877" y="1822409"/>
            <a:ext cx="1132208" cy="1132208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6AE7F216-9C22-4D97-946B-9BDEE8DDA6E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45694" y="2352070"/>
            <a:ext cx="317324" cy="317324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17BF99C9-082A-4495-BA5D-429C9728F6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27249" y="2338364"/>
            <a:ext cx="344738" cy="344736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49E594B2-26E6-4745-88DE-82378A47F66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89016" y="2353517"/>
            <a:ext cx="316465" cy="316465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10ED22B3-397B-4866-9D0C-08DC80F0CAD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67249" y="1915719"/>
            <a:ext cx="360000" cy="360000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FAC44872-D4F9-451A-A5FB-E27961FBE13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742874" y="1956064"/>
            <a:ext cx="317324" cy="317324"/>
          </a:xfrm>
          <a:prstGeom prst="rect">
            <a:avLst/>
          </a:prstGeom>
        </p:spPr>
      </p:pic>
      <p:sp>
        <p:nvSpPr>
          <p:cNvPr id="120" name="TextBox 3">
            <a:extLst>
              <a:ext uri="{FF2B5EF4-FFF2-40B4-BE49-F238E27FC236}">
                <a16:creationId xmlns:a16="http://schemas.microsoft.com/office/drawing/2014/main" id="{907682DA-6C97-46A4-8C86-2D17881B4CF0}"/>
              </a:ext>
            </a:extLst>
          </p:cNvPr>
          <p:cNvSpPr txBox="1"/>
          <p:nvPr/>
        </p:nvSpPr>
        <p:spPr>
          <a:xfrm>
            <a:off x="6176808" y="2940909"/>
            <a:ext cx="1312208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/>
              <a:t>Max </a:t>
            </a:r>
            <a:r>
              <a:rPr lang="es-ES" dirty="0" err="1"/>
              <a:t>Compatibility</a:t>
            </a: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</p:txBody>
      </p:sp>
      <p:pic>
        <p:nvPicPr>
          <p:cNvPr id="22" name="Gráfico 21">
            <a:extLst>
              <a:ext uri="{FF2B5EF4-FFF2-40B4-BE49-F238E27FC236}">
                <a16:creationId xmlns:a16="http://schemas.microsoft.com/office/drawing/2014/main" id="{2D545087-8044-4829-84ED-AD7E03C9680D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19217" y="2340262"/>
            <a:ext cx="414084" cy="414084"/>
          </a:xfrm>
          <a:prstGeom prst="rect">
            <a:avLst/>
          </a:prstGeom>
        </p:spPr>
      </p:pic>
      <p:pic>
        <p:nvPicPr>
          <p:cNvPr id="24" name="Gráfico 23">
            <a:extLst>
              <a:ext uri="{FF2B5EF4-FFF2-40B4-BE49-F238E27FC236}">
                <a16:creationId xmlns:a16="http://schemas.microsoft.com/office/drawing/2014/main" id="{EFB5E60E-55D2-4B20-A6F8-FC59244321B5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942667" y="1956064"/>
            <a:ext cx="367184" cy="367184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51918BA5-069E-48CF-AEE4-CBC26576869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06924" y="2383644"/>
            <a:ext cx="285750" cy="285750"/>
          </a:xfrm>
          <a:prstGeom prst="rect">
            <a:avLst/>
          </a:prstGeom>
        </p:spPr>
      </p:pic>
      <p:sp>
        <p:nvSpPr>
          <p:cNvPr id="129" name="Rectángulo redondeado">
            <a:extLst>
              <a:ext uri="{FF2B5EF4-FFF2-40B4-BE49-F238E27FC236}">
                <a16:creationId xmlns:a16="http://schemas.microsoft.com/office/drawing/2014/main" id="{ED124C5A-0070-43C8-B17C-56D9AE19DD32}"/>
              </a:ext>
            </a:extLst>
          </p:cNvPr>
          <p:cNvSpPr/>
          <p:nvPr/>
        </p:nvSpPr>
        <p:spPr>
          <a:xfrm>
            <a:off x="1665683" y="3782235"/>
            <a:ext cx="1066088" cy="579588"/>
          </a:xfrm>
          <a:prstGeom prst="roundRect">
            <a:avLst>
              <a:gd name="adj" fmla="val 16044"/>
            </a:avLst>
          </a:prstGeom>
          <a:solidFill>
            <a:srgbClr val="00DAD7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2400" dirty="0"/>
              <a:t>ES6+</a:t>
            </a:r>
            <a:endParaRPr sz="2400" dirty="0"/>
          </a:p>
        </p:txBody>
      </p:sp>
      <p:sp>
        <p:nvSpPr>
          <p:cNvPr id="131" name="Rectángulo redondeado">
            <a:extLst>
              <a:ext uri="{FF2B5EF4-FFF2-40B4-BE49-F238E27FC236}">
                <a16:creationId xmlns:a16="http://schemas.microsoft.com/office/drawing/2014/main" id="{782B69F7-B6D5-4318-814B-8FBAB4415941}"/>
              </a:ext>
            </a:extLst>
          </p:cNvPr>
          <p:cNvSpPr/>
          <p:nvPr/>
        </p:nvSpPr>
        <p:spPr>
          <a:xfrm>
            <a:off x="6366199" y="3782235"/>
            <a:ext cx="933426" cy="579588"/>
          </a:xfrm>
          <a:prstGeom prst="roundRect">
            <a:avLst>
              <a:gd name="adj" fmla="val 16044"/>
            </a:avLst>
          </a:prstGeom>
          <a:solidFill>
            <a:srgbClr val="00DAD7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2400" dirty="0"/>
              <a:t>ES5</a:t>
            </a:r>
            <a:endParaRPr sz="2400" dirty="0"/>
          </a:p>
        </p:txBody>
      </p:sp>
      <p:sp>
        <p:nvSpPr>
          <p:cNvPr id="132" name="TextBox 3">
            <a:extLst>
              <a:ext uri="{FF2B5EF4-FFF2-40B4-BE49-F238E27FC236}">
                <a16:creationId xmlns:a16="http://schemas.microsoft.com/office/drawing/2014/main" id="{94C42C01-156D-4402-848A-259AFC783035}"/>
              </a:ext>
            </a:extLst>
          </p:cNvPr>
          <p:cNvSpPr txBox="1"/>
          <p:nvPr/>
        </p:nvSpPr>
        <p:spPr>
          <a:xfrm>
            <a:off x="4210052" y="2940909"/>
            <a:ext cx="768854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/>
              <a:t>POLYFILLS</a:t>
            </a: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</p:txBody>
      </p:sp>
      <p:pic>
        <p:nvPicPr>
          <p:cNvPr id="1026" name="Picture 2" descr="https://upload.wikimedia.org/wikipedia/commons/thumb/0/02/Babel_Logo.svg/2000px-Babel_Logo.svg.png">
            <a:extLst>
              <a:ext uri="{FF2B5EF4-FFF2-40B4-BE49-F238E27FC236}">
                <a16:creationId xmlns:a16="http://schemas.microsoft.com/office/drawing/2014/main" id="{0D83C3D3-3B06-4EFB-BA76-A4D543DE1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597" y="3734033"/>
            <a:ext cx="1634944" cy="742253"/>
          </a:xfrm>
          <a:prstGeom prst="rect">
            <a:avLst/>
          </a:prstGeom>
          <a:noFill/>
        </p:spPr>
      </p:pic>
      <p:sp>
        <p:nvSpPr>
          <p:cNvPr id="135" name="Rectángulo redondeado">
            <a:extLst>
              <a:ext uri="{FF2B5EF4-FFF2-40B4-BE49-F238E27FC236}">
                <a16:creationId xmlns:a16="http://schemas.microsoft.com/office/drawing/2014/main" id="{52F046AC-F84F-4592-A50A-0A6CA90D670F}"/>
              </a:ext>
            </a:extLst>
          </p:cNvPr>
          <p:cNvSpPr/>
          <p:nvPr/>
        </p:nvSpPr>
        <p:spPr>
          <a:xfrm>
            <a:off x="3524133" y="3605188"/>
            <a:ext cx="2095734" cy="933680"/>
          </a:xfrm>
          <a:prstGeom prst="roundRect">
            <a:avLst>
              <a:gd name="adj" fmla="val 10635"/>
            </a:avLst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24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02CFEC63-F3F7-4949-8975-4A709201A36F}"/>
              </a:ext>
            </a:extLst>
          </p:cNvPr>
          <p:cNvCxnSpPr>
            <a:stCxn id="129" idx="3"/>
            <a:endCxn id="135" idx="1"/>
          </p:cNvCxnSpPr>
          <p:nvPr/>
        </p:nvCxnSpPr>
        <p:spPr>
          <a:xfrm flipV="1">
            <a:off x="2731771" y="4072028"/>
            <a:ext cx="792362" cy="1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02E9A5C-1F0F-40A4-8B87-1A6C7AE5B25D}"/>
              </a:ext>
            </a:extLst>
          </p:cNvPr>
          <p:cNvCxnSpPr>
            <a:stCxn id="135" idx="3"/>
            <a:endCxn id="131" idx="1"/>
          </p:cNvCxnSpPr>
          <p:nvPr/>
        </p:nvCxnSpPr>
        <p:spPr>
          <a:xfrm>
            <a:off x="5619867" y="4072028"/>
            <a:ext cx="746332" cy="1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34531F86-8497-4AEC-89BB-F3FD3ECC6815}"/>
              </a:ext>
            </a:extLst>
          </p:cNvPr>
          <p:cNvCxnSpPr>
            <a:cxnSpLocks/>
            <a:stCxn id="241" idx="2"/>
            <a:endCxn id="135" idx="0"/>
          </p:cNvCxnSpPr>
          <p:nvPr/>
        </p:nvCxnSpPr>
        <p:spPr>
          <a:xfrm>
            <a:off x="4572000" y="3214251"/>
            <a:ext cx="0" cy="390937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1" name="Rectángulo redondeado">
            <a:extLst>
              <a:ext uri="{FF2B5EF4-FFF2-40B4-BE49-F238E27FC236}">
                <a16:creationId xmlns:a16="http://schemas.microsoft.com/office/drawing/2014/main" id="{9D31BED0-90F0-46E8-A222-EDBFD1CA484A}"/>
              </a:ext>
            </a:extLst>
          </p:cNvPr>
          <p:cNvSpPr/>
          <p:nvPr/>
        </p:nvSpPr>
        <p:spPr>
          <a:xfrm>
            <a:off x="4018249" y="2861489"/>
            <a:ext cx="1107502" cy="352762"/>
          </a:xfrm>
          <a:prstGeom prst="roundRect">
            <a:avLst>
              <a:gd name="adj" fmla="val 10635"/>
            </a:avLst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24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4C356A6D-008C-440C-96B0-01D2A0BD2754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464888" y="2960983"/>
            <a:ext cx="136663" cy="136663"/>
          </a:xfrm>
          <a:prstGeom prst="rect">
            <a:avLst/>
          </a:prstGeom>
        </p:spPr>
      </p:pic>
      <p:pic>
        <p:nvPicPr>
          <p:cNvPr id="34" name="Gráfico 33">
            <a:extLst>
              <a:ext uri="{FF2B5EF4-FFF2-40B4-BE49-F238E27FC236}">
                <a16:creationId xmlns:a16="http://schemas.microsoft.com/office/drawing/2014/main" id="{B77F77E3-E1DF-4B4A-B62F-D4D0E4F7B4D4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993033" y="2962435"/>
            <a:ext cx="136663" cy="13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0804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n 5" descr="Imagen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740790" y="788750"/>
            <a:ext cx="3810001" cy="214312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Rectángulo 6"/>
          <p:cNvSpPr/>
          <p:nvPr/>
        </p:nvSpPr>
        <p:spPr>
          <a:xfrm rot="5400000">
            <a:off x="4426749" y="2036654"/>
            <a:ext cx="252001" cy="3395926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Title 1"/>
          <p:cNvSpPr txBox="1"/>
          <p:nvPr/>
        </p:nvSpPr>
        <p:spPr>
          <a:xfrm>
            <a:off x="2854787" y="3044164"/>
            <a:ext cx="343442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tabLst>
                <a:tab pos="88900" algn="l"/>
              </a:tabLst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A por </a:t>
            </a:r>
            <a:r>
              <a:rPr dirty="0" err="1"/>
              <a:t>código</a:t>
            </a:r>
            <a:r>
              <a:rPr dirty="0"/>
              <a:t> !!!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02" name="Gráfico 10" descr="Gráfico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873" y="765889"/>
            <a:ext cx="4728254" cy="1696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Gráfico 13" descr="Gráfico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292" y="432911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Gráfico 15" descr="Gráfico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292" y="378608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Gráfico 17" descr="Gráfico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921" y="4333776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Gráfico 2" descr="Gráfico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5921" y="3800404"/>
            <a:ext cx="360001" cy="36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upo 5"/>
          <p:cNvGrpSpPr/>
          <p:nvPr/>
        </p:nvGrpSpPr>
        <p:grpSpPr>
          <a:xfrm>
            <a:off x="1771311" y="3781414"/>
            <a:ext cx="6298731" cy="918538"/>
            <a:chOff x="0" y="0"/>
            <a:chExt cx="6298730" cy="918537"/>
          </a:xfrm>
        </p:grpSpPr>
        <p:sp>
          <p:nvSpPr>
            <p:cNvPr id="307" name="CuadroTexto 18"/>
            <p:cNvSpPr txBox="1"/>
            <p:nvPr/>
          </p:nvSpPr>
          <p:spPr>
            <a:xfrm>
              <a:off x="2852369" y="0"/>
              <a:ext cx="3282596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github.com/lemoncode</a:t>
              </a:r>
            </a:p>
          </p:txBody>
        </p:sp>
        <p:sp>
          <p:nvSpPr>
            <p:cNvPr id="308" name="CuadroTexto 7"/>
            <p:cNvSpPr txBox="1"/>
            <p:nvPr/>
          </p:nvSpPr>
          <p:spPr>
            <a:xfrm>
              <a:off x="0" y="547697"/>
              <a:ext cx="197217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@lemoncoders</a:t>
              </a:r>
            </a:p>
          </p:txBody>
        </p:sp>
        <p:sp>
          <p:nvSpPr>
            <p:cNvPr id="309" name="CuadroTexto 8"/>
            <p:cNvSpPr txBox="1"/>
            <p:nvPr/>
          </p:nvSpPr>
          <p:spPr>
            <a:xfrm>
              <a:off x="2852369" y="543031"/>
              <a:ext cx="344636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facebook.com/lemoncoders</a:t>
              </a:r>
            </a:p>
          </p:txBody>
        </p:sp>
        <p:sp>
          <p:nvSpPr>
            <p:cNvPr id="310" name="CuadroTexto 12"/>
            <p:cNvSpPr txBox="1"/>
            <p:nvPr/>
          </p:nvSpPr>
          <p:spPr>
            <a:xfrm>
              <a:off x="5137" y="14325"/>
              <a:ext cx="2027658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lemoncode.net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314</Words>
  <Application>Microsoft Office PowerPoint</Application>
  <PresentationFormat>Presentación en pantalla (16:9)</PresentationFormat>
  <Paragraphs>104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Arial</vt:lpstr>
      <vt:lpstr>Calibri</vt:lpstr>
      <vt:lpstr>Montserrat Medium</vt:lpstr>
      <vt:lpstr>Montserrat SemiBold</vt:lpstr>
      <vt:lpstr>Neo Sans Std</vt:lpstr>
      <vt:lpstr>Neo Sans Std Light</vt:lpstr>
      <vt:lpstr>Neo Sans Std Medium</vt:lpstr>
      <vt:lpstr>Open Sans</vt:lpstr>
      <vt:lpstr>Office Theme</vt:lpstr>
      <vt:lpstr>Presentación de PowerPoint</vt:lpstr>
      <vt:lpstr>De qué está hecha la web</vt:lpstr>
      <vt:lpstr>Un poco de historia</vt:lpstr>
      <vt:lpstr>JavaScript, de un vistazo</vt:lpstr>
      <vt:lpstr>Releases</vt:lpstr>
      <vt:lpstr>Transpilación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qué está hecha la web</dc:title>
  <dc:creator>Javier Calzado</dc:creator>
  <cp:lastModifiedBy>Javier Calzado</cp:lastModifiedBy>
  <cp:revision>417</cp:revision>
  <dcterms:modified xsi:type="dcterms:W3CDTF">2021-04-22T16:13:08Z</dcterms:modified>
</cp:coreProperties>
</file>