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65" r:id="rId4"/>
    <p:sldId id="258" r:id="rId5"/>
    <p:sldId id="260" r:id="rId6"/>
    <p:sldId id="261" r:id="rId7"/>
    <p:sldId id="263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17" userDrawn="1">
          <p15:clr>
            <a:srgbClr val="A4A3A4"/>
          </p15:clr>
        </p15:guide>
        <p15:guide id="4" pos="4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5567D5"/>
    <a:srgbClr val="F9E3F0"/>
    <a:srgbClr val="E5FFFE"/>
    <a:srgbClr val="00DAD7"/>
    <a:srgbClr val="D54998"/>
    <a:srgbClr val="3DA510"/>
    <a:srgbClr val="B3FFFD"/>
    <a:srgbClr val="006A7B"/>
    <a:srgbClr val="F88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7" autoAdjust="0"/>
    <p:restoredTop sz="94660"/>
  </p:normalViewPr>
  <p:slideViewPr>
    <p:cSldViewPr snapToGrid="0" showGuides="1">
      <p:cViewPr varScale="1">
        <p:scale>
          <a:sx n="168" d="100"/>
          <a:sy n="168" d="100"/>
        </p:scale>
        <p:origin x="481" y="115"/>
      </p:cViewPr>
      <p:guideLst>
        <p:guide orient="horz" pos="1620"/>
        <p:guide pos="2880"/>
        <p:guide pos="317"/>
        <p:guide pos="4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95300" y="2847975"/>
            <a:ext cx="7772400" cy="933450"/>
          </a:xfrm>
          <a:prstGeom prst="rect">
            <a:avLst/>
          </a:prstGeom>
        </p:spPr>
        <p:txBody>
          <a:bodyPr/>
          <a:lstStyle>
            <a:lvl1pPr>
              <a:defRPr sz="7200" spc="-300"/>
            </a:lvl1pPr>
          </a:lstStyle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533400" y="3657600"/>
            <a:ext cx="8013700" cy="4953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1pPr>
            <a:lvl2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2pPr>
            <a:lvl3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3pPr>
            <a:lvl4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4pPr>
            <a:lvl5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93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>
            <a:spLocks noGrp="1"/>
          </p:cNvSpPr>
          <p:nvPr>
            <p:ph type="title"/>
          </p:nvPr>
        </p:nvSpPr>
        <p:spPr>
          <a:xfrm>
            <a:off x="6629400" y="205978"/>
            <a:ext cx="2057400" cy="4388646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0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205978"/>
            <a:ext cx="6019800" cy="438864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1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>
              <a:defRPr sz="4000" b="1" cap="all"/>
            </a:lvl1pPr>
          </a:lstStyle>
          <a:p>
            <a:r>
              <a:t>Texto del título</a:t>
            </a:r>
          </a:p>
        </p:txBody>
      </p:sp>
      <p:sp>
        <p:nvSpPr>
          <p:cNvPr id="3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>
              <a:spcBef>
                <a:spcPts val="400"/>
              </a:spcBef>
              <a:defRPr sz="2000">
                <a:solidFill>
                  <a:srgbClr val="888888"/>
                </a:solidFill>
              </a:defRPr>
            </a:lvl1pPr>
            <a:lvl2pPr>
              <a:spcBef>
                <a:spcPts val="400"/>
              </a:spcBef>
              <a:defRPr sz="2000">
                <a:solidFill>
                  <a:srgbClr val="888888"/>
                </a:solidFill>
              </a:defRPr>
            </a:lvl2pPr>
            <a:lvl3pPr>
              <a:spcBef>
                <a:spcPts val="400"/>
              </a:spcBef>
              <a:defRPr sz="2000">
                <a:solidFill>
                  <a:srgbClr val="888888"/>
                </a:solidFill>
              </a:defRPr>
            </a:lvl3pPr>
            <a:lvl4pPr>
              <a:spcBef>
                <a:spcPts val="400"/>
              </a:spcBef>
              <a:defRPr sz="2000">
                <a:solidFill>
                  <a:srgbClr val="888888"/>
                </a:solidFill>
              </a:defRPr>
            </a:lvl4pPr>
            <a:lvl5pPr>
              <a:spcBef>
                <a:spcPts val="400"/>
              </a:spcBef>
              <a:defRPr sz="2000">
                <a:solidFill>
                  <a:srgbClr val="888888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9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>
              <a:spcBef>
                <a:spcPts val="600"/>
              </a:spcBef>
              <a:defRPr sz="2800"/>
            </a:lvl3pPr>
            <a:lvl4pPr>
              <a:spcBef>
                <a:spcPts val="600"/>
              </a:spcBef>
              <a:defRPr sz="2800"/>
            </a:lvl4pPr>
            <a:lvl5pPr>
              <a:spcBef>
                <a:spcPts val="600"/>
              </a:spcBef>
              <a:defRPr sz="2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8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>
              <a:spcBef>
                <a:spcPts val="500"/>
              </a:spcBef>
              <a:defRPr sz="2400" b="1"/>
            </a:lvl1pPr>
            <a:lvl2pPr>
              <a:spcBef>
                <a:spcPts val="500"/>
              </a:spcBef>
              <a:defRPr sz="2400" b="1"/>
            </a:lvl2pPr>
            <a:lvl3pPr>
              <a:spcBef>
                <a:spcPts val="500"/>
              </a:spcBef>
              <a:defRPr sz="2400" b="1"/>
            </a:lvl3pPr>
            <a:lvl4pPr>
              <a:spcBef>
                <a:spcPts val="500"/>
              </a:spcBef>
              <a:defRPr sz="2400" b="1"/>
            </a:lvl4pPr>
            <a:lvl5pPr>
              <a:spcBef>
                <a:spcPts val="500"/>
              </a:spcBef>
              <a:defRPr sz="2400"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>
              <a:spcBef>
                <a:spcPts val="500"/>
              </a:spcBef>
              <a:defRPr sz="2400" b="1"/>
            </a:pPr>
            <a:endParaRPr/>
          </a:p>
        </p:txBody>
      </p:sp>
      <p:sp>
        <p:nvSpPr>
          <p:cNvPr id="5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>
            <a:spLocks noGrp="1"/>
          </p:cNvSpPr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73" name="Nivel de texto 1…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400"/>
            </a:pPr>
            <a:endParaRPr/>
          </a:p>
        </p:txBody>
      </p:sp>
      <p:sp>
        <p:nvSpPr>
          <p:cNvPr id="7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/>
            </a:lvl1pPr>
            <a:lvl2pPr>
              <a:spcBef>
                <a:spcPts val="300"/>
              </a:spcBef>
              <a:defRPr sz="14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400"/>
            </a:lvl4pPr>
            <a:lvl5pPr>
              <a:spcBef>
                <a:spcPts val="300"/>
              </a:spcBef>
              <a:defRPr sz="1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553200" y="4767262"/>
            <a:ext cx="343903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1pPr>
      <a:lvl2pPr marL="0" marR="0" indent="4572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2pPr>
      <a:lvl3pPr marL="0" marR="0" indent="914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3pPr>
      <a:lvl4pPr marL="0" marR="0" indent="13716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4pPr>
      <a:lvl5pPr marL="0" marR="0" indent="1828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kangax.github.io/compat-table/es2016plu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trends.com/parcel-vs-rollup-vs-webpack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Title 1"/>
          <p:cNvSpPr txBox="1"/>
          <p:nvPr/>
        </p:nvSpPr>
        <p:spPr>
          <a:xfrm>
            <a:off x="572754" y="2270924"/>
            <a:ext cx="8320421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8900" algn="l"/>
              </a:tabLst>
              <a:defRPr sz="72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Vite</a:t>
            </a:r>
            <a:endParaRPr dirty="0"/>
          </a:p>
        </p:txBody>
      </p:sp>
      <p:sp>
        <p:nvSpPr>
          <p:cNvPr id="137" name="Title 1"/>
          <p:cNvSpPr txBox="1"/>
          <p:nvPr/>
        </p:nvSpPr>
        <p:spPr>
          <a:xfrm>
            <a:off x="607926" y="3442251"/>
            <a:ext cx="8285248" cy="7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3900" spc="-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Introducción</a:t>
            </a:r>
          </a:p>
        </p:txBody>
      </p:sp>
      <p:pic>
        <p:nvPicPr>
          <p:cNvPr id="138" name="Gráfico 9" descr="Gráfico 9"/>
          <p:cNvPicPr>
            <a:picLocks noChangeAspect="1"/>
          </p:cNvPicPr>
          <p:nvPr/>
        </p:nvPicPr>
        <p:blipFill>
          <a:blip r:embed="rId2"/>
          <a:srcRect l="50688" r="13872" b="52337"/>
          <a:stretch>
            <a:fillRect/>
          </a:stretch>
        </p:blipFill>
        <p:spPr>
          <a:xfrm rot="16200000">
            <a:off x="7494248" y="3493747"/>
            <a:ext cx="1701969" cy="1597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Panorama actual</a:t>
            </a:r>
            <a:endParaRPr dirty="0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6FC20555-349C-C439-9C39-C0A9FC9D7653}"/>
              </a:ext>
            </a:extLst>
          </p:cNvPr>
          <p:cNvSpPr txBox="1"/>
          <p:nvPr/>
        </p:nvSpPr>
        <p:spPr>
          <a:xfrm>
            <a:off x="970937" y="1668618"/>
            <a:ext cx="2160000" cy="991041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/>
          <a:p>
            <a:pPr marL="171450" indent="-171450">
              <a:lnSpc>
                <a:spcPct val="150000"/>
              </a:lnSpc>
              <a:buBlip>
                <a:blip r:embed="rId2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rey de los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bundlers</a:t>
            </a:r>
            <a:endParaRPr lang="es-ES" sz="10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lnSpc>
                <a:spcPct val="150000"/>
              </a:lnSpc>
              <a:buBlip>
                <a:blip r:embed="rId2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Extenso y flexible</a:t>
            </a:r>
          </a:p>
          <a:p>
            <a:pPr marL="171450" indent="-171450">
              <a:lnSpc>
                <a:spcPct val="150000"/>
              </a:lnSpc>
              <a:buBlip>
                <a:blip r:embed="rId2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Gran ecosistema de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plugins</a:t>
            </a:r>
            <a:endParaRPr lang="es-ES" sz="10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lnSpc>
                <a:spcPct val="150000"/>
              </a:lnSpc>
              <a:buBlip>
                <a:blip r:embed="rId2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Altamente configurable</a:t>
            </a:r>
          </a:p>
        </p:txBody>
      </p:sp>
      <p:sp>
        <p:nvSpPr>
          <p:cNvPr id="30" name="TextBox 3">
            <a:extLst>
              <a:ext uri="{FF2B5EF4-FFF2-40B4-BE49-F238E27FC236}">
                <a16:creationId xmlns:a16="http://schemas.microsoft.com/office/drawing/2014/main" id="{B3B97312-03B0-FC70-DA5D-54330C02DE94}"/>
              </a:ext>
            </a:extLst>
          </p:cNvPr>
          <p:cNvSpPr txBox="1"/>
          <p:nvPr/>
        </p:nvSpPr>
        <p:spPr>
          <a:xfrm>
            <a:off x="966504" y="2728051"/>
            <a:ext cx="2160000" cy="1221873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/>
          <a:p>
            <a:pPr marL="171450" indent="-171450">
              <a:lnSpc>
                <a:spcPct val="150000"/>
              </a:lnSpc>
              <a:buBlip>
                <a:blip r:embed="rId3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Curva de aprendizaje más abrupta</a:t>
            </a:r>
          </a:p>
          <a:p>
            <a:pPr marL="171450" indent="-171450">
              <a:lnSpc>
                <a:spcPct val="150000"/>
              </a:lnSpc>
              <a:buBlip>
                <a:blip r:embed="rId3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Fatiga por configuración</a:t>
            </a:r>
          </a:p>
          <a:p>
            <a:pPr marL="171450" indent="-171450">
              <a:lnSpc>
                <a:spcPct val="150000"/>
              </a:lnSpc>
              <a:buBlip>
                <a:blip r:embed="rId3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Tiempo elevado hasta puesta en producción</a:t>
            </a:r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3D24EC7A-53E4-E881-42C3-0A1D788DE9F2}"/>
              </a:ext>
            </a:extLst>
          </p:cNvPr>
          <p:cNvSpPr txBox="1"/>
          <p:nvPr/>
        </p:nvSpPr>
        <p:spPr>
          <a:xfrm>
            <a:off x="3690437" y="1625416"/>
            <a:ext cx="2160000" cy="1221873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>
              <a:lnSpc>
                <a:spcPct val="150000"/>
              </a:lnSpc>
              <a:buBlip>
                <a:blip r:embed="rId2"/>
              </a:buBlip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Listo para funcionar sin más</a:t>
            </a:r>
          </a:p>
          <a:p>
            <a:r>
              <a:rPr lang="es-ES" dirty="0"/>
              <a:t>Variedad de </a:t>
            </a:r>
            <a:r>
              <a:rPr lang="es-ES" dirty="0" err="1"/>
              <a:t>loaders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box</a:t>
            </a:r>
          </a:p>
          <a:p>
            <a:r>
              <a:rPr lang="es-ES" dirty="0" err="1"/>
              <a:t>Settings</a:t>
            </a:r>
            <a:r>
              <a:rPr lang="es-ES" dirty="0"/>
              <a:t> preestablecidos para escenarios comunes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F3F824D1-5722-C133-E828-9A307EE95EC8}"/>
              </a:ext>
            </a:extLst>
          </p:cNvPr>
          <p:cNvSpPr txBox="1"/>
          <p:nvPr/>
        </p:nvSpPr>
        <p:spPr>
          <a:xfrm>
            <a:off x="3690437" y="2933127"/>
            <a:ext cx="2160000" cy="1221873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>
              <a:lnSpc>
                <a:spcPct val="150000"/>
              </a:lnSpc>
              <a:buBlip>
                <a:blip r:embed="rId3"/>
              </a:buBlip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Flexibilidad más reducida</a:t>
            </a:r>
          </a:p>
          <a:p>
            <a:r>
              <a:rPr lang="es-ES" dirty="0"/>
              <a:t>Abarca mucho, abstracción: navaja suiza</a:t>
            </a:r>
          </a:p>
          <a:p>
            <a:r>
              <a:rPr lang="es-ES" dirty="0"/>
              <a:t>Zero </a:t>
            </a:r>
            <a:r>
              <a:rPr lang="es-ES" dirty="0" err="1"/>
              <a:t>config</a:t>
            </a:r>
            <a:r>
              <a:rPr lang="es-ES" dirty="0"/>
              <a:t> no funciona bien en proyectos a gran escala</a:t>
            </a:r>
          </a:p>
        </p:txBody>
      </p:sp>
      <p:pic>
        <p:nvPicPr>
          <p:cNvPr id="1028" name="Picture 4" descr="rollup.js">
            <a:extLst>
              <a:ext uri="{FF2B5EF4-FFF2-40B4-BE49-F238E27FC236}">
                <a16:creationId xmlns:a16="http://schemas.microsoft.com/office/drawing/2014/main" id="{AE5D2412-332E-E922-D0D3-5E061DA6FF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1" t="20326" r="12430" b="21674"/>
          <a:stretch/>
        </p:blipFill>
        <p:spPr bwMode="auto">
          <a:xfrm>
            <a:off x="7088721" y="4427052"/>
            <a:ext cx="899189" cy="36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parcel-bundler/parcel: The zero configuration build tool for the  web. 📦🚀">
            <a:extLst>
              <a:ext uri="{FF2B5EF4-FFF2-40B4-BE49-F238E27FC236}">
                <a16:creationId xmlns:a16="http://schemas.microsoft.com/office/drawing/2014/main" id="{83B871E9-2B46-503B-68F8-4521C7A53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316" y="4427053"/>
            <a:ext cx="1049200" cy="36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randing Guidelines | webpack">
            <a:extLst>
              <a:ext uri="{FF2B5EF4-FFF2-40B4-BE49-F238E27FC236}">
                <a16:creationId xmlns:a16="http://schemas.microsoft.com/office/drawing/2014/main" id="{0CEEBFB5-822C-E008-D3BA-C58FD4AAFC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6" t="17595" r="10246" b="17596"/>
          <a:stretch/>
        </p:blipFill>
        <p:spPr bwMode="auto">
          <a:xfrm>
            <a:off x="1245635" y="4427052"/>
            <a:ext cx="1147665" cy="36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7E392563-F0C6-1B2E-2D7B-2FF231939824}"/>
              </a:ext>
            </a:extLst>
          </p:cNvPr>
          <p:cNvCxnSpPr>
            <a:cxnSpLocks/>
          </p:cNvCxnSpPr>
          <p:nvPr/>
        </p:nvCxnSpPr>
        <p:spPr>
          <a:xfrm>
            <a:off x="3279508" y="1671732"/>
            <a:ext cx="0" cy="2591273"/>
          </a:xfrm>
          <a:prstGeom prst="line">
            <a:avLst/>
          </a:prstGeom>
          <a:noFill/>
          <a:ln w="6350" cap="flat">
            <a:solidFill>
              <a:schemeClr val="bg1">
                <a:lumMod val="8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EB17DF34-F30A-31C7-1A87-D626447FD8E2}"/>
              </a:ext>
            </a:extLst>
          </p:cNvPr>
          <p:cNvCxnSpPr>
            <a:cxnSpLocks/>
          </p:cNvCxnSpPr>
          <p:nvPr/>
        </p:nvCxnSpPr>
        <p:spPr>
          <a:xfrm>
            <a:off x="6156446" y="1671732"/>
            <a:ext cx="0" cy="2591273"/>
          </a:xfrm>
          <a:prstGeom prst="line">
            <a:avLst/>
          </a:prstGeom>
          <a:noFill/>
          <a:ln w="6350" cap="flat">
            <a:solidFill>
              <a:schemeClr val="bg1">
                <a:lumMod val="8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TextBox 3">
            <a:extLst>
              <a:ext uri="{FF2B5EF4-FFF2-40B4-BE49-F238E27FC236}">
                <a16:creationId xmlns:a16="http://schemas.microsoft.com/office/drawing/2014/main" id="{BBBDCE7F-64E9-C16C-6DF2-DB3FC9406B4F}"/>
              </a:ext>
            </a:extLst>
          </p:cNvPr>
          <p:cNvSpPr txBox="1"/>
          <p:nvPr/>
        </p:nvSpPr>
        <p:spPr>
          <a:xfrm>
            <a:off x="6435648" y="1625416"/>
            <a:ext cx="2160000" cy="1683538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t" anchorCtr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>
              <a:lnSpc>
                <a:spcPct val="150000"/>
              </a:lnSpc>
              <a:buBlip>
                <a:blip r:embed="rId2"/>
              </a:buBlip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Pone el foco en el equilibrio y la resolución de problemas conocidos</a:t>
            </a:r>
          </a:p>
          <a:p>
            <a:r>
              <a:rPr lang="es-ES" dirty="0"/>
              <a:t>Única responsabilidad: manejo de </a:t>
            </a:r>
            <a:r>
              <a:rPr lang="es-ES" dirty="0" err="1"/>
              <a:t>javascript</a:t>
            </a:r>
            <a:endParaRPr lang="es-ES" dirty="0"/>
          </a:p>
          <a:p>
            <a:r>
              <a:rPr lang="es-ES" dirty="0"/>
              <a:t>Delega otras funciones a </a:t>
            </a:r>
            <a:r>
              <a:rPr lang="es-ES" dirty="0" err="1"/>
              <a:t>plugins</a:t>
            </a:r>
            <a:endParaRPr lang="es-ES" dirty="0"/>
          </a:p>
        </p:txBody>
      </p:sp>
      <p:sp>
        <p:nvSpPr>
          <p:cNvPr id="43" name="TextBox 3">
            <a:extLst>
              <a:ext uri="{FF2B5EF4-FFF2-40B4-BE49-F238E27FC236}">
                <a16:creationId xmlns:a16="http://schemas.microsoft.com/office/drawing/2014/main" id="{46B04590-E265-FF0C-F2D4-75CD27F6E05C}"/>
              </a:ext>
            </a:extLst>
          </p:cNvPr>
          <p:cNvSpPr txBox="1"/>
          <p:nvPr/>
        </p:nvSpPr>
        <p:spPr>
          <a:xfrm>
            <a:off x="6435648" y="3378379"/>
            <a:ext cx="2160000" cy="529376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>
              <a:lnSpc>
                <a:spcPct val="150000"/>
              </a:lnSpc>
              <a:buBlip>
                <a:blip r:embed="rId3"/>
              </a:buBlip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No aporta grandes novedades</a:t>
            </a:r>
          </a:p>
          <a:p>
            <a:r>
              <a:rPr lang="es-ES" dirty="0"/>
              <a:t>No mejora rendimiento</a:t>
            </a:r>
          </a:p>
        </p:txBody>
      </p:sp>
      <p:sp>
        <p:nvSpPr>
          <p:cNvPr id="44" name="Rectángulo 52">
            <a:extLst>
              <a:ext uri="{FF2B5EF4-FFF2-40B4-BE49-F238E27FC236}">
                <a16:creationId xmlns:a16="http://schemas.microsoft.com/office/drawing/2014/main" id="{E9839F76-E2A9-EE1D-8C3A-0422E10CCEE9}"/>
              </a:ext>
            </a:extLst>
          </p:cNvPr>
          <p:cNvSpPr/>
          <p:nvPr/>
        </p:nvSpPr>
        <p:spPr>
          <a:xfrm>
            <a:off x="988272" y="1100325"/>
            <a:ext cx="727120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webpack</a:t>
            </a:r>
            <a:endParaRPr dirty="0"/>
          </a:p>
        </p:txBody>
      </p:sp>
      <p:sp>
        <p:nvSpPr>
          <p:cNvPr id="45" name="Rectángulo 52">
            <a:extLst>
              <a:ext uri="{FF2B5EF4-FFF2-40B4-BE49-F238E27FC236}">
                <a16:creationId xmlns:a16="http://schemas.microsoft.com/office/drawing/2014/main" id="{96568D80-97F2-1781-314F-202D80CB23B3}"/>
              </a:ext>
            </a:extLst>
          </p:cNvPr>
          <p:cNvSpPr/>
          <p:nvPr/>
        </p:nvSpPr>
        <p:spPr>
          <a:xfrm>
            <a:off x="3693430" y="1094472"/>
            <a:ext cx="533157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parcel</a:t>
            </a:r>
            <a:endParaRPr dirty="0"/>
          </a:p>
        </p:txBody>
      </p:sp>
      <p:sp>
        <p:nvSpPr>
          <p:cNvPr id="46" name="Rectángulo 52">
            <a:extLst>
              <a:ext uri="{FF2B5EF4-FFF2-40B4-BE49-F238E27FC236}">
                <a16:creationId xmlns:a16="http://schemas.microsoft.com/office/drawing/2014/main" id="{1E62C612-3EDF-5E1E-BA4B-D03F588AB5D0}"/>
              </a:ext>
            </a:extLst>
          </p:cNvPr>
          <p:cNvSpPr/>
          <p:nvPr/>
        </p:nvSpPr>
        <p:spPr>
          <a:xfrm>
            <a:off x="6435648" y="1094472"/>
            <a:ext cx="513921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rollup</a:t>
            </a:r>
            <a:endParaRPr dirty="0"/>
          </a:p>
        </p:txBody>
      </p:sp>
      <p:sp>
        <p:nvSpPr>
          <p:cNvPr id="5" name="Flecha: cheurón 4">
            <a:extLst>
              <a:ext uri="{FF2B5EF4-FFF2-40B4-BE49-F238E27FC236}">
                <a16:creationId xmlns:a16="http://schemas.microsoft.com/office/drawing/2014/main" id="{D7936A32-9AD4-6860-502B-559A15A2E666}"/>
              </a:ext>
            </a:extLst>
          </p:cNvPr>
          <p:cNvSpPr/>
          <p:nvPr/>
        </p:nvSpPr>
        <p:spPr>
          <a:xfrm>
            <a:off x="1993451" y="1162585"/>
            <a:ext cx="1416516" cy="144000"/>
          </a:xfrm>
          <a:prstGeom prst="chevron">
            <a:avLst>
              <a:gd name="adj" fmla="val 43684"/>
            </a:avLst>
          </a:prstGeom>
          <a:gradFill>
            <a:gsLst>
              <a:gs pos="7000">
                <a:schemeClr val="bg1"/>
              </a:gs>
              <a:gs pos="48000">
                <a:srgbClr val="5567D5"/>
              </a:gs>
            </a:gsLst>
            <a:lin ang="0" scaled="0"/>
          </a:gra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9" name="TextBox 3">
            <a:extLst>
              <a:ext uri="{FF2B5EF4-FFF2-40B4-BE49-F238E27FC236}">
                <a16:creationId xmlns:a16="http://schemas.microsoft.com/office/drawing/2014/main" id="{3A3A610F-5153-03D4-7271-85A2711FCC3C}"/>
              </a:ext>
            </a:extLst>
          </p:cNvPr>
          <p:cNvSpPr txBox="1"/>
          <p:nvPr/>
        </p:nvSpPr>
        <p:spPr>
          <a:xfrm>
            <a:off x="2539956" y="1139360"/>
            <a:ext cx="739552" cy="195814"/>
          </a:xfrm>
          <a:prstGeom prst="rect">
            <a:avLst/>
          </a:prstGeom>
          <a:noFill/>
          <a:ln w="0"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>
            <a:spAutoFit/>
          </a:bodyPr>
          <a:lstStyle/>
          <a:p>
            <a:pPr algn="r"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800" dirty="0">
                <a:solidFill>
                  <a:schemeClr val="bg1"/>
                </a:solidFill>
              </a:rPr>
              <a:t>ZERO CONFIG</a:t>
            </a:r>
            <a:endParaRPr sz="800" u="sng" dirty="0">
              <a:solidFill>
                <a:schemeClr val="bg1"/>
              </a:solidFill>
              <a:uFill>
                <a:solidFill>
                  <a:srgbClr val="0000FF"/>
                </a:solidFill>
              </a:u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1" name="Flecha: cheurón 50">
            <a:extLst>
              <a:ext uri="{FF2B5EF4-FFF2-40B4-BE49-F238E27FC236}">
                <a16:creationId xmlns:a16="http://schemas.microsoft.com/office/drawing/2014/main" id="{1E42DBE6-8E09-39BD-B6D0-1CCACA9FCA6C}"/>
              </a:ext>
            </a:extLst>
          </p:cNvPr>
          <p:cNvSpPr/>
          <p:nvPr/>
        </p:nvSpPr>
        <p:spPr>
          <a:xfrm>
            <a:off x="4622859" y="1166783"/>
            <a:ext cx="1416516" cy="144000"/>
          </a:xfrm>
          <a:prstGeom prst="chevron">
            <a:avLst>
              <a:gd name="adj" fmla="val 43684"/>
            </a:avLst>
          </a:prstGeom>
          <a:gradFill>
            <a:gsLst>
              <a:gs pos="7000">
                <a:schemeClr val="bg1"/>
              </a:gs>
              <a:gs pos="48000">
                <a:srgbClr val="5567D5"/>
              </a:gs>
            </a:gsLst>
            <a:lin ang="0" scaled="0"/>
          </a:gra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2" name="TextBox 3">
            <a:extLst>
              <a:ext uri="{FF2B5EF4-FFF2-40B4-BE49-F238E27FC236}">
                <a16:creationId xmlns:a16="http://schemas.microsoft.com/office/drawing/2014/main" id="{E60C6A9E-8203-81E3-9B26-D05A3D4B898E}"/>
              </a:ext>
            </a:extLst>
          </p:cNvPr>
          <p:cNvSpPr txBox="1"/>
          <p:nvPr/>
        </p:nvSpPr>
        <p:spPr>
          <a:xfrm>
            <a:off x="5273558" y="1143558"/>
            <a:ext cx="635358" cy="195814"/>
          </a:xfrm>
          <a:prstGeom prst="rect">
            <a:avLst/>
          </a:prstGeom>
          <a:noFill/>
          <a:ln w="0"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>
            <a:spAutoFit/>
          </a:bodyPr>
          <a:lstStyle/>
          <a:p>
            <a:pPr algn="r"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800" dirty="0">
                <a:solidFill>
                  <a:schemeClr val="bg1"/>
                </a:solidFill>
              </a:rPr>
              <a:t>EQUILIBRIO</a:t>
            </a:r>
            <a:endParaRPr sz="800" u="sng" dirty="0">
              <a:solidFill>
                <a:schemeClr val="bg1"/>
              </a:solidFill>
              <a:uFill>
                <a:solidFill>
                  <a:srgbClr val="0000FF"/>
                </a:solidFill>
              </a:u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3" name="Flecha: cheurón 52">
            <a:extLst>
              <a:ext uri="{FF2B5EF4-FFF2-40B4-BE49-F238E27FC236}">
                <a16:creationId xmlns:a16="http://schemas.microsoft.com/office/drawing/2014/main" id="{728F76D9-824A-252F-C5D9-BF69BFC903DC}"/>
              </a:ext>
            </a:extLst>
          </p:cNvPr>
          <p:cNvSpPr/>
          <p:nvPr/>
        </p:nvSpPr>
        <p:spPr>
          <a:xfrm>
            <a:off x="7233876" y="1162585"/>
            <a:ext cx="1416516" cy="144000"/>
          </a:xfrm>
          <a:prstGeom prst="chevron">
            <a:avLst>
              <a:gd name="adj" fmla="val 43684"/>
            </a:avLst>
          </a:prstGeom>
          <a:gradFill>
            <a:gsLst>
              <a:gs pos="7000">
                <a:schemeClr val="bg1"/>
              </a:gs>
              <a:gs pos="48000">
                <a:srgbClr val="5567D5"/>
              </a:gs>
            </a:gsLst>
            <a:lin ang="0" scaled="0"/>
          </a:gra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4" name="TextBox 3">
            <a:extLst>
              <a:ext uri="{FF2B5EF4-FFF2-40B4-BE49-F238E27FC236}">
                <a16:creationId xmlns:a16="http://schemas.microsoft.com/office/drawing/2014/main" id="{70539A54-5630-5D36-4F10-764CB2BBDDED}"/>
              </a:ext>
            </a:extLst>
          </p:cNvPr>
          <p:cNvSpPr txBox="1"/>
          <p:nvPr/>
        </p:nvSpPr>
        <p:spPr>
          <a:xfrm>
            <a:off x="7751527" y="1139360"/>
            <a:ext cx="768406" cy="195814"/>
          </a:xfrm>
          <a:prstGeom prst="rect">
            <a:avLst/>
          </a:prstGeom>
          <a:noFill/>
          <a:ln w="0"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>
            <a:spAutoFit/>
          </a:bodyPr>
          <a:lstStyle/>
          <a:p>
            <a:pPr algn="r"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800" dirty="0">
                <a:solidFill>
                  <a:schemeClr val="bg1"/>
                </a:solidFill>
              </a:rPr>
              <a:t>RENDIMIENTO</a:t>
            </a:r>
            <a:endParaRPr sz="800" u="sng" dirty="0">
              <a:solidFill>
                <a:schemeClr val="bg1"/>
              </a:solidFill>
              <a:uFill>
                <a:solidFill>
                  <a:srgbClr val="0000FF"/>
                </a:solidFill>
              </a:u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Comparativa resumida</a:t>
            </a:r>
            <a:endParaRPr dirty="0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FCEF53B-ED9D-5551-05B2-CE91549D6B26}"/>
              </a:ext>
            </a:extLst>
          </p:cNvPr>
          <p:cNvSpPr txBox="1"/>
          <p:nvPr/>
        </p:nvSpPr>
        <p:spPr>
          <a:xfrm>
            <a:off x="2286000" y="2248890"/>
            <a:ext cx="4572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br>
              <a:rPr lang="es-ES" b="0" dirty="0">
                <a:solidFill>
                  <a:srgbClr val="D4D4D4"/>
                </a:solidFill>
                <a:effectLst/>
                <a:latin typeface="Dank Mono Regular" panose="00000509000000000000" pitchFamily="50" charset="0"/>
              </a:rPr>
            </a:br>
            <a:endParaRPr lang="es-ES" b="0" dirty="0">
              <a:solidFill>
                <a:srgbClr val="D4D4D4"/>
              </a:solidFill>
              <a:effectLst/>
              <a:latin typeface="Dank Mono Regular" panose="00000509000000000000" pitchFamily="50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7801F8C-2A0D-E0A8-A5AE-79DCD7E142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096" y="2612811"/>
            <a:ext cx="4180473" cy="2175656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84AA4FC5-6E7A-3827-0DF5-26E7903E2583}"/>
              </a:ext>
            </a:extLst>
          </p:cNvPr>
          <p:cNvSpPr txBox="1"/>
          <p:nvPr/>
        </p:nvSpPr>
        <p:spPr>
          <a:xfrm>
            <a:off x="1152458" y="4542246"/>
            <a:ext cx="1483098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 anchor="ctr" anchorCtr="0">
            <a:spAutoFit/>
          </a:bodyPr>
          <a:lstStyle/>
          <a:p>
            <a:r>
              <a:rPr lang="es-ES" sz="1000" b="0" u="sng" dirty="0">
                <a:solidFill>
                  <a:srgbClr val="569CD6"/>
                </a:solidFill>
                <a:effectLst/>
                <a:latin typeface="Dank Mono Regular" panose="00000509000000000000" pitchFamily="50" charset="0"/>
                <a:hlinkClick r:id="rId3"/>
              </a:rPr>
              <a:t>Estadísticas de uso</a:t>
            </a:r>
            <a:endParaRPr lang="es-ES" sz="1000" b="0" dirty="0">
              <a:solidFill>
                <a:srgbClr val="D4D4D4"/>
              </a:solidFill>
              <a:effectLst/>
              <a:latin typeface="Dank Mono Regular" panose="00000509000000000000" pitchFamily="50" charset="0"/>
            </a:endParaRPr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4517AC44-BF6C-77E5-2A29-5A59E2520F9D}"/>
              </a:ext>
            </a:extLst>
          </p:cNvPr>
          <p:cNvSpPr txBox="1"/>
          <p:nvPr/>
        </p:nvSpPr>
        <p:spPr>
          <a:xfrm>
            <a:off x="2138859" y="1133123"/>
            <a:ext cx="993395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👍🏼 Potencia</a:t>
            </a:r>
          </a:p>
        </p:txBody>
      </p:sp>
      <p:sp>
        <p:nvSpPr>
          <p:cNvPr id="40" name="TextBox 3">
            <a:extLst>
              <a:ext uri="{FF2B5EF4-FFF2-40B4-BE49-F238E27FC236}">
                <a16:creationId xmlns:a16="http://schemas.microsoft.com/office/drawing/2014/main" id="{DA0D5131-901D-E0D3-6081-293D97AAFB2B}"/>
              </a:ext>
            </a:extLst>
          </p:cNvPr>
          <p:cNvSpPr txBox="1"/>
          <p:nvPr/>
        </p:nvSpPr>
        <p:spPr>
          <a:xfrm>
            <a:off x="3425749" y="1133122"/>
            <a:ext cx="1317202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👎🏼 Complejidad</a:t>
            </a:r>
          </a:p>
        </p:txBody>
      </p:sp>
      <p:sp>
        <p:nvSpPr>
          <p:cNvPr id="42" name="TextBox 3">
            <a:extLst>
              <a:ext uri="{FF2B5EF4-FFF2-40B4-BE49-F238E27FC236}">
                <a16:creationId xmlns:a16="http://schemas.microsoft.com/office/drawing/2014/main" id="{8C98AAE1-3DF6-0F54-BA56-4575E578A715}"/>
              </a:ext>
            </a:extLst>
          </p:cNvPr>
          <p:cNvSpPr txBox="1"/>
          <p:nvPr/>
        </p:nvSpPr>
        <p:spPr>
          <a:xfrm>
            <a:off x="2138859" y="1583410"/>
            <a:ext cx="1198580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👍🏼 Simplicidad</a:t>
            </a:r>
          </a:p>
        </p:txBody>
      </p:sp>
      <p:sp>
        <p:nvSpPr>
          <p:cNvPr id="43" name="TextBox 3">
            <a:extLst>
              <a:ext uri="{FF2B5EF4-FFF2-40B4-BE49-F238E27FC236}">
                <a16:creationId xmlns:a16="http://schemas.microsoft.com/office/drawing/2014/main" id="{C6F198DE-AE5B-7FAA-1C39-A1F7516A339D}"/>
              </a:ext>
            </a:extLst>
          </p:cNvPr>
          <p:cNvSpPr txBox="1"/>
          <p:nvPr/>
        </p:nvSpPr>
        <p:spPr>
          <a:xfrm>
            <a:off x="3425749" y="1583409"/>
            <a:ext cx="1216212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👎🏼 Abstracción</a:t>
            </a:r>
          </a:p>
        </p:txBody>
      </p:sp>
      <p:sp>
        <p:nvSpPr>
          <p:cNvPr id="45" name="TextBox 3">
            <a:extLst>
              <a:ext uri="{FF2B5EF4-FFF2-40B4-BE49-F238E27FC236}">
                <a16:creationId xmlns:a16="http://schemas.microsoft.com/office/drawing/2014/main" id="{6294DA60-DEDC-1755-DD2B-18B49DF7BAD8}"/>
              </a:ext>
            </a:extLst>
          </p:cNvPr>
          <p:cNvSpPr txBox="1"/>
          <p:nvPr/>
        </p:nvSpPr>
        <p:spPr>
          <a:xfrm>
            <a:off x="2138859" y="2028434"/>
            <a:ext cx="1052706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👍🏼 Equilibrio</a:t>
            </a:r>
          </a:p>
        </p:txBody>
      </p:sp>
      <p:sp>
        <p:nvSpPr>
          <p:cNvPr id="46" name="TextBox 3">
            <a:extLst>
              <a:ext uri="{FF2B5EF4-FFF2-40B4-BE49-F238E27FC236}">
                <a16:creationId xmlns:a16="http://schemas.microsoft.com/office/drawing/2014/main" id="{618BF4F5-1F06-A79E-3647-93B0BDCBAA77}"/>
              </a:ext>
            </a:extLst>
          </p:cNvPr>
          <p:cNvSpPr txBox="1"/>
          <p:nvPr/>
        </p:nvSpPr>
        <p:spPr>
          <a:xfrm>
            <a:off x="3425749" y="2028433"/>
            <a:ext cx="1293156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👎🏼 Rendimiento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06B6E89-DAA1-D887-62C3-F4F91F00CB46}"/>
              </a:ext>
            </a:extLst>
          </p:cNvPr>
          <p:cNvCxnSpPr>
            <a:cxnSpLocks/>
          </p:cNvCxnSpPr>
          <p:nvPr/>
        </p:nvCxnSpPr>
        <p:spPr>
          <a:xfrm>
            <a:off x="2206487" y="1490870"/>
            <a:ext cx="5394960" cy="0"/>
          </a:xfrm>
          <a:prstGeom prst="line">
            <a:avLst/>
          </a:prstGeom>
          <a:noFill/>
          <a:ln w="6350" cap="flat">
            <a:solidFill>
              <a:schemeClr val="bg1">
                <a:lumMod val="8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9B45673F-A1B0-7AD3-42FA-5FE690DBF9B1}"/>
              </a:ext>
            </a:extLst>
          </p:cNvPr>
          <p:cNvCxnSpPr>
            <a:cxnSpLocks/>
          </p:cNvCxnSpPr>
          <p:nvPr/>
        </p:nvCxnSpPr>
        <p:spPr>
          <a:xfrm>
            <a:off x="2206487" y="1941444"/>
            <a:ext cx="5390984" cy="0"/>
          </a:xfrm>
          <a:prstGeom prst="line">
            <a:avLst/>
          </a:prstGeom>
          <a:noFill/>
          <a:ln w="6350" cap="flat">
            <a:solidFill>
              <a:schemeClr val="bg1">
                <a:lumMod val="8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TextBox 3">
            <a:extLst>
              <a:ext uri="{FF2B5EF4-FFF2-40B4-BE49-F238E27FC236}">
                <a16:creationId xmlns:a16="http://schemas.microsoft.com/office/drawing/2014/main" id="{586AF41C-3776-F879-16A4-FA4A8AC716BD}"/>
              </a:ext>
            </a:extLst>
          </p:cNvPr>
          <p:cNvSpPr txBox="1"/>
          <p:nvPr/>
        </p:nvSpPr>
        <p:spPr>
          <a:xfrm>
            <a:off x="4854333" y="1129219"/>
            <a:ext cx="1820545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⭐ Grandes proyectos</a:t>
            </a: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8547BCF2-E3CA-1DCF-F596-24475ACB6223}"/>
              </a:ext>
            </a:extLst>
          </p:cNvPr>
          <p:cNvSpPr txBox="1"/>
          <p:nvPr/>
        </p:nvSpPr>
        <p:spPr>
          <a:xfrm>
            <a:off x="4854333" y="1578099"/>
            <a:ext cx="1754821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⭐ Proyectos sencillos</a:t>
            </a:r>
          </a:p>
        </p:txBody>
      </p:sp>
      <p:sp>
        <p:nvSpPr>
          <p:cNvPr id="52" name="TextBox 3">
            <a:extLst>
              <a:ext uri="{FF2B5EF4-FFF2-40B4-BE49-F238E27FC236}">
                <a16:creationId xmlns:a16="http://schemas.microsoft.com/office/drawing/2014/main" id="{4A2999C0-1EDC-42D5-E191-FAD5D375499A}"/>
              </a:ext>
            </a:extLst>
          </p:cNvPr>
          <p:cNvSpPr txBox="1"/>
          <p:nvPr/>
        </p:nvSpPr>
        <p:spPr>
          <a:xfrm>
            <a:off x="4854333" y="2028367"/>
            <a:ext cx="2824025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⭐ Librerías con pocas dependencias</a:t>
            </a:r>
          </a:p>
        </p:txBody>
      </p:sp>
      <p:sp>
        <p:nvSpPr>
          <p:cNvPr id="59" name="Rectángulo 52">
            <a:extLst>
              <a:ext uri="{FF2B5EF4-FFF2-40B4-BE49-F238E27FC236}">
                <a16:creationId xmlns:a16="http://schemas.microsoft.com/office/drawing/2014/main" id="{047BC739-84AB-BD7F-8B5E-56653776C4B8}"/>
              </a:ext>
            </a:extLst>
          </p:cNvPr>
          <p:cNvSpPr/>
          <p:nvPr/>
        </p:nvSpPr>
        <p:spPr>
          <a:xfrm>
            <a:off x="1243359" y="1133122"/>
            <a:ext cx="727120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webpack</a:t>
            </a:r>
            <a:endParaRPr dirty="0"/>
          </a:p>
        </p:txBody>
      </p:sp>
      <p:sp>
        <p:nvSpPr>
          <p:cNvPr id="60" name="Rectángulo 52">
            <a:extLst>
              <a:ext uri="{FF2B5EF4-FFF2-40B4-BE49-F238E27FC236}">
                <a16:creationId xmlns:a16="http://schemas.microsoft.com/office/drawing/2014/main" id="{DCCA97C0-9D65-89CD-338B-28ADD2AC316E}"/>
              </a:ext>
            </a:extLst>
          </p:cNvPr>
          <p:cNvSpPr/>
          <p:nvPr/>
        </p:nvSpPr>
        <p:spPr>
          <a:xfrm>
            <a:off x="1433507" y="1578099"/>
            <a:ext cx="533157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parcel</a:t>
            </a:r>
            <a:endParaRPr dirty="0"/>
          </a:p>
        </p:txBody>
      </p:sp>
      <p:sp>
        <p:nvSpPr>
          <p:cNvPr id="61" name="Rectángulo 52">
            <a:extLst>
              <a:ext uri="{FF2B5EF4-FFF2-40B4-BE49-F238E27FC236}">
                <a16:creationId xmlns:a16="http://schemas.microsoft.com/office/drawing/2014/main" id="{D4E023AC-55DB-6CEF-4E74-4BB18EF5A9B9}"/>
              </a:ext>
            </a:extLst>
          </p:cNvPr>
          <p:cNvSpPr/>
          <p:nvPr/>
        </p:nvSpPr>
        <p:spPr>
          <a:xfrm>
            <a:off x="1452743" y="2028369"/>
            <a:ext cx="513921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rollup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38422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El problema del rendimiento</a:t>
            </a:r>
            <a:endParaRPr dirty="0"/>
          </a:p>
        </p:txBody>
      </p:sp>
      <p:sp>
        <p:nvSpPr>
          <p:cNvPr id="141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TextBox 3"/>
          <p:cNvSpPr txBox="1"/>
          <p:nvPr/>
        </p:nvSpPr>
        <p:spPr>
          <a:xfrm>
            <a:off x="900108" y="1609711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1600" dirty="0"/>
              <a:t>Los </a:t>
            </a:r>
            <a:r>
              <a:rPr lang="es-ES" sz="1600" i="1" dirty="0" err="1"/>
              <a:t>bundlers</a:t>
            </a:r>
            <a:r>
              <a:rPr lang="es-ES" sz="1600" i="1" dirty="0"/>
              <a:t> </a:t>
            </a:r>
            <a:r>
              <a:rPr lang="es-ES" sz="1600" dirty="0"/>
              <a:t>tradicionales empiezan a ser un cuello de botella</a:t>
            </a:r>
            <a:endParaRPr sz="1600" dirty="0"/>
          </a:p>
        </p:txBody>
      </p:sp>
      <p:sp>
        <p:nvSpPr>
          <p:cNvPr id="145" name="TextBox 3"/>
          <p:cNvSpPr txBox="1"/>
          <p:nvPr/>
        </p:nvSpPr>
        <p:spPr>
          <a:xfrm>
            <a:off x="900110" y="943947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sz="1600" dirty="0"/>
              <a:t>Cada vez diseñamos aplicaciones más complejas y ambiciosas</a:t>
            </a:r>
            <a:endParaRPr sz="1600" dirty="0"/>
          </a:p>
        </p:txBody>
      </p:sp>
      <p:sp>
        <p:nvSpPr>
          <p:cNvPr id="146" name="TextBox 3"/>
          <p:cNvSpPr txBox="1"/>
          <p:nvPr/>
        </p:nvSpPr>
        <p:spPr>
          <a:xfrm>
            <a:off x="900109" y="1279818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sz="1600" dirty="0"/>
              <a:t>Pueden contener cientos o miles de módulos</a:t>
            </a:r>
            <a:endParaRPr sz="1600" dirty="0"/>
          </a:p>
        </p:txBody>
      </p:sp>
      <p:sp>
        <p:nvSpPr>
          <p:cNvPr id="14" name="Rectángulo 52">
            <a:extLst>
              <a:ext uri="{FF2B5EF4-FFF2-40B4-BE49-F238E27FC236}">
                <a16:creationId xmlns:a16="http://schemas.microsoft.com/office/drawing/2014/main" id="{A44EA9AD-096A-DE86-3029-DEC22F9F074B}"/>
              </a:ext>
            </a:extLst>
          </p:cNvPr>
          <p:cNvSpPr/>
          <p:nvPr/>
        </p:nvSpPr>
        <p:spPr>
          <a:xfrm>
            <a:off x="900108" y="1998478"/>
            <a:ext cx="2506453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/>
              <a:t>Tiempo elevado de empaquetado</a:t>
            </a:r>
            <a:endParaRPr dirty="0"/>
          </a:p>
        </p:txBody>
      </p:sp>
      <p:sp>
        <p:nvSpPr>
          <p:cNvPr id="15" name="Rectángulo 52">
            <a:extLst>
              <a:ext uri="{FF2B5EF4-FFF2-40B4-BE49-F238E27FC236}">
                <a16:creationId xmlns:a16="http://schemas.microsoft.com/office/drawing/2014/main" id="{8BCA3329-376C-3309-7FF7-30E525065004}"/>
              </a:ext>
            </a:extLst>
          </p:cNvPr>
          <p:cNvSpPr/>
          <p:nvPr/>
        </p:nvSpPr>
        <p:spPr>
          <a:xfrm>
            <a:off x="3573103" y="1995803"/>
            <a:ext cx="2160205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/>
              <a:t>Arranque del </a:t>
            </a:r>
            <a:r>
              <a:rPr lang="es-ES" i="1" dirty="0" err="1"/>
              <a:t>dev</a:t>
            </a:r>
            <a:r>
              <a:rPr lang="es-ES" i="1" dirty="0"/>
              <a:t> server </a:t>
            </a:r>
            <a:r>
              <a:rPr lang="es-ES" dirty="0"/>
              <a:t>lento</a:t>
            </a:r>
            <a:endParaRPr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19258AC-B05E-BF91-E451-0185574EE42F}"/>
              </a:ext>
            </a:extLst>
          </p:cNvPr>
          <p:cNvGrpSpPr/>
          <p:nvPr/>
        </p:nvGrpSpPr>
        <p:grpSpPr>
          <a:xfrm>
            <a:off x="3197076" y="2448450"/>
            <a:ext cx="4520555" cy="307777"/>
            <a:chOff x="3040526" y="1847653"/>
            <a:chExt cx="4520555" cy="307777"/>
          </a:xfrm>
        </p:grpSpPr>
        <p:sp>
          <p:nvSpPr>
            <p:cNvPr id="17" name="TextBox 3">
              <a:extLst>
                <a:ext uri="{FF2B5EF4-FFF2-40B4-BE49-F238E27FC236}">
                  <a16:creationId xmlns:a16="http://schemas.microsoft.com/office/drawing/2014/main" id="{BA97274C-9F2A-8B49-72BF-12F2B0753318}"/>
                </a:ext>
              </a:extLst>
            </p:cNvPr>
            <p:cNvSpPr txBox="1"/>
            <p:nvPr/>
          </p:nvSpPr>
          <p:spPr>
            <a:xfrm>
              <a:off x="3152722" y="1847653"/>
              <a:ext cx="440835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108000" rIns="108000" rtlCol="0" anchor="ctr">
              <a:spAutoFit/>
            </a:bodyPr>
            <a:lstStyle/>
            <a:p>
              <a:pPr algn="ctr"/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Tooling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implementado con lenguajes de bajo nivel</a:t>
              </a: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5896AAD6-EF1B-B677-A910-236435429ADE}"/>
                </a:ext>
              </a:extLst>
            </p:cNvPr>
            <p:cNvSpPr/>
            <p:nvPr/>
          </p:nvSpPr>
          <p:spPr>
            <a:xfrm>
              <a:off x="3040526" y="1847653"/>
              <a:ext cx="112196" cy="307777"/>
            </a:xfrm>
            <a:prstGeom prst="rect">
              <a:avLst/>
            </a:prstGeom>
            <a:solidFill>
              <a:srgbClr val="D8D8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9" name="Rectángulo 52">
            <a:extLst>
              <a:ext uri="{FF2B5EF4-FFF2-40B4-BE49-F238E27FC236}">
                <a16:creationId xmlns:a16="http://schemas.microsoft.com/office/drawing/2014/main" id="{2DC4A67F-085E-2C9E-B529-D40967187DA3}"/>
              </a:ext>
            </a:extLst>
          </p:cNvPr>
          <p:cNvSpPr/>
          <p:nvPr/>
        </p:nvSpPr>
        <p:spPr>
          <a:xfrm>
            <a:off x="5899850" y="1997594"/>
            <a:ext cx="1174358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i="1" dirty="0" err="1"/>
              <a:t>Updates</a:t>
            </a:r>
            <a:r>
              <a:rPr lang="es-ES" i="1" dirty="0"/>
              <a:t> </a:t>
            </a:r>
            <a:r>
              <a:rPr lang="es-ES" dirty="0"/>
              <a:t>lentos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8B0281-5EA8-2D6C-1ABA-4BD95EF291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939" y="2976582"/>
            <a:ext cx="3232840" cy="1923809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20EDED15-932F-310B-981A-690308EA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6290" y="2463472"/>
            <a:ext cx="302754" cy="302754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4AC74E0B-ED99-5228-E33E-8CF900A90A5E}"/>
              </a:ext>
            </a:extLst>
          </p:cNvPr>
          <p:cNvSpPr txBox="1"/>
          <p:nvPr/>
        </p:nvSpPr>
        <p:spPr>
          <a:xfrm>
            <a:off x="1179044" y="2463840"/>
            <a:ext cx="187973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108000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Nueva </a:t>
            </a:r>
            <a:r>
              <a:rPr lang="en-GB" dirty="0" err="1"/>
              <a:t>tendencia</a:t>
            </a:r>
            <a:r>
              <a:rPr lang="en-GB" dirty="0"/>
              <a:t> actual</a:t>
            </a:r>
            <a:endParaRPr lang="es-ES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DAFFFE3-DF61-D659-251E-56B9EC4E7515}"/>
              </a:ext>
            </a:extLst>
          </p:cNvPr>
          <p:cNvSpPr txBox="1"/>
          <p:nvPr/>
        </p:nvSpPr>
        <p:spPr>
          <a:xfrm>
            <a:off x="7240750" y="1997594"/>
            <a:ext cx="1578315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</p:spPr>
        <p:txBody>
          <a:bodyPr wrap="none" lIns="45719" tIns="45719" rIns="45719" bIns="45719" numCol="1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200" i="1">
                <a:solidFill>
                  <a:srgbClr val="FFFFF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r>
              <a:rPr lang="en-GB" i="0" dirty="0"/>
              <a:t>Dev experience = </a:t>
            </a:r>
            <a:r>
              <a:rPr lang="es-ES" i="0" dirty="0"/>
              <a:t>😥</a:t>
            </a:r>
          </a:p>
        </p:txBody>
      </p:sp>
      <p:sp>
        <p:nvSpPr>
          <p:cNvPr id="39" name="Rectángulo 16">
            <a:extLst>
              <a:ext uri="{FF2B5EF4-FFF2-40B4-BE49-F238E27FC236}">
                <a16:creationId xmlns:a16="http://schemas.microsoft.com/office/drawing/2014/main" id="{4DB59524-68B2-F0C7-2EA6-CB2EA3C0AAE5}"/>
              </a:ext>
            </a:extLst>
          </p:cNvPr>
          <p:cNvSpPr/>
          <p:nvPr/>
        </p:nvSpPr>
        <p:spPr>
          <a:xfrm>
            <a:off x="2450121" y="3303059"/>
            <a:ext cx="1233846" cy="276999"/>
          </a:xfrm>
          <a:prstGeom prst="rect">
            <a:avLst/>
          </a:prstGeom>
          <a:noFill/>
          <a:ln w="12700"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2000" rIns="72000" rtlCol="0" anchor="ctr" anchorCtr="0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Escrito en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Rust</a:t>
            </a:r>
            <a:endParaRPr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Rectángulo redondeado">
            <a:extLst>
              <a:ext uri="{FF2B5EF4-FFF2-40B4-BE49-F238E27FC236}">
                <a16:creationId xmlns:a16="http://schemas.microsoft.com/office/drawing/2014/main" id="{AEE6763C-4014-810E-1B2E-814C11836339}"/>
              </a:ext>
            </a:extLst>
          </p:cNvPr>
          <p:cNvSpPr/>
          <p:nvPr/>
        </p:nvSpPr>
        <p:spPr>
          <a:xfrm>
            <a:off x="1510172" y="3299213"/>
            <a:ext cx="369550" cy="277002"/>
          </a:xfrm>
          <a:prstGeom prst="roundRect">
            <a:avLst>
              <a:gd name="adj" fmla="val 16044"/>
            </a:avLst>
          </a:prstGeom>
          <a:solidFill>
            <a:srgbClr val="00DAD7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r"/>
            <a:r>
              <a:rPr lang="es-ES" sz="10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swc</a:t>
            </a:r>
            <a:endParaRPr sz="1000" b="1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42" name="Rectangle: Rounded Corners 8">
            <a:extLst>
              <a:ext uri="{FF2B5EF4-FFF2-40B4-BE49-F238E27FC236}">
                <a16:creationId xmlns:a16="http://schemas.microsoft.com/office/drawing/2014/main" id="{07E5F440-12C1-465B-7623-A138B8E28758}"/>
              </a:ext>
            </a:extLst>
          </p:cNvPr>
          <p:cNvSpPr txBox="1"/>
          <p:nvPr/>
        </p:nvSpPr>
        <p:spPr>
          <a:xfrm>
            <a:off x="2046395" y="3357716"/>
            <a:ext cx="294953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ctr">
            <a:spAutoFit/>
          </a:bodyPr>
          <a:lstStyle>
            <a:lvl1pPr algn="ctr">
              <a:defRPr sz="1000" b="1">
                <a:solidFill>
                  <a:srgbClr val="5567D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solidFill>
                  <a:srgbClr val="006A7B"/>
                </a:solidFill>
              </a:rPr>
              <a:t>201</a:t>
            </a:r>
            <a:r>
              <a:rPr lang="es-ES" dirty="0">
                <a:solidFill>
                  <a:srgbClr val="006A7B"/>
                </a:solidFill>
              </a:rPr>
              <a:t>9</a:t>
            </a:r>
            <a:endParaRPr dirty="0">
              <a:solidFill>
                <a:srgbClr val="006A7B"/>
              </a:solidFill>
            </a:endParaRPr>
          </a:p>
        </p:txBody>
      </p:sp>
      <p:sp>
        <p:nvSpPr>
          <p:cNvPr id="47" name="TextBox 3">
            <a:extLst>
              <a:ext uri="{FF2B5EF4-FFF2-40B4-BE49-F238E27FC236}">
                <a16:creationId xmlns:a16="http://schemas.microsoft.com/office/drawing/2014/main" id="{65CCEF13-1420-D612-A612-91B185D2ECA4}"/>
              </a:ext>
            </a:extLst>
          </p:cNvPr>
          <p:cNvSpPr txBox="1"/>
          <p:nvPr/>
        </p:nvSpPr>
        <p:spPr>
          <a:xfrm>
            <a:off x="941048" y="4496656"/>
            <a:ext cx="4471944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Un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transformer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(o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loader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 </a:t>
            </a:r>
            <a:r>
              <a:rPr lang="es-E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webpack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se encarga de </a:t>
            </a:r>
            <a:r>
              <a:rPr lang="es-E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parsear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</a:t>
            </a:r>
            <a:r>
              <a:rPr lang="es-E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transpilar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código </a:t>
            </a:r>
            <a:r>
              <a:rPr lang="es-E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</a:t>
            </a:r>
            <a:r>
              <a:rPr lang="es-E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ts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Ejemplo: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babel 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</a:t>
            </a:r>
            <a:r>
              <a:rPr lang="es-ES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tsc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Los nuevos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transformers</a:t>
            </a:r>
            <a:r>
              <a:rPr lang="es-E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segunda generación pueden usarse también como herramientas de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bundling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TextBox 3">
            <a:extLst>
              <a:ext uri="{FF2B5EF4-FFF2-40B4-BE49-F238E27FC236}">
                <a16:creationId xmlns:a16="http://schemas.microsoft.com/office/drawing/2014/main" id="{8A726CAF-0DFF-766E-C17A-8B66794FD316}"/>
              </a:ext>
            </a:extLst>
          </p:cNvPr>
          <p:cNvSpPr txBox="1"/>
          <p:nvPr/>
        </p:nvSpPr>
        <p:spPr>
          <a:xfrm>
            <a:off x="900108" y="2904030"/>
            <a:ext cx="295695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108000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Segunda generación de </a:t>
            </a:r>
            <a:r>
              <a:rPr lang="es-ES" dirty="0" err="1"/>
              <a:t>transformers</a:t>
            </a:r>
            <a:r>
              <a:rPr lang="es-ES" dirty="0"/>
              <a:t>*</a:t>
            </a:r>
          </a:p>
        </p:txBody>
      </p:sp>
      <p:sp>
        <p:nvSpPr>
          <p:cNvPr id="50" name="Rectángulo 16">
            <a:extLst>
              <a:ext uri="{FF2B5EF4-FFF2-40B4-BE49-F238E27FC236}">
                <a16:creationId xmlns:a16="http://schemas.microsoft.com/office/drawing/2014/main" id="{9A09AB87-7F9C-2961-02A9-EFDB45E8E2D5}"/>
              </a:ext>
            </a:extLst>
          </p:cNvPr>
          <p:cNvSpPr/>
          <p:nvPr/>
        </p:nvSpPr>
        <p:spPr>
          <a:xfrm>
            <a:off x="2455985" y="3669812"/>
            <a:ext cx="1092781" cy="276999"/>
          </a:xfrm>
          <a:prstGeom prst="rect">
            <a:avLst/>
          </a:prstGeom>
          <a:noFill/>
          <a:ln w="12700"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2000" rIns="72000" rtlCol="0" anchor="ctr" anchorCtr="0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Escrito en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</a:t>
            </a:r>
            <a:endParaRPr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Rectángulo redondeado">
            <a:extLst>
              <a:ext uri="{FF2B5EF4-FFF2-40B4-BE49-F238E27FC236}">
                <a16:creationId xmlns:a16="http://schemas.microsoft.com/office/drawing/2014/main" id="{93A45664-965F-FE0C-75CA-6F902FB9E65A}"/>
              </a:ext>
            </a:extLst>
          </p:cNvPr>
          <p:cNvSpPr/>
          <p:nvPr/>
        </p:nvSpPr>
        <p:spPr>
          <a:xfrm>
            <a:off x="1291819" y="3676983"/>
            <a:ext cx="587903" cy="277002"/>
          </a:xfrm>
          <a:prstGeom prst="roundRect">
            <a:avLst>
              <a:gd name="adj" fmla="val 16044"/>
            </a:avLst>
          </a:prstGeom>
          <a:solidFill>
            <a:srgbClr val="00DAD7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r"/>
            <a:r>
              <a:rPr lang="es-ES" sz="10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esbuild</a:t>
            </a:r>
            <a:endParaRPr sz="1000" b="1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52" name="Rectangle: Rounded Corners 8">
            <a:extLst>
              <a:ext uri="{FF2B5EF4-FFF2-40B4-BE49-F238E27FC236}">
                <a16:creationId xmlns:a16="http://schemas.microsoft.com/office/drawing/2014/main" id="{0CE8E3FD-DE27-852B-B0A3-2BDE0CC3FA6C}"/>
              </a:ext>
            </a:extLst>
          </p:cNvPr>
          <p:cNvSpPr txBox="1"/>
          <p:nvPr/>
        </p:nvSpPr>
        <p:spPr>
          <a:xfrm>
            <a:off x="2046436" y="3738540"/>
            <a:ext cx="294953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ctr">
            <a:spAutoFit/>
          </a:bodyPr>
          <a:lstStyle>
            <a:lvl1pPr algn="ctr">
              <a:defRPr sz="1000" b="1">
                <a:solidFill>
                  <a:srgbClr val="5567D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solidFill>
                  <a:srgbClr val="006A7B"/>
                </a:solidFill>
              </a:rPr>
              <a:t>20</a:t>
            </a:r>
            <a:r>
              <a:rPr lang="es-ES" dirty="0">
                <a:solidFill>
                  <a:srgbClr val="006A7B"/>
                </a:solidFill>
              </a:rPr>
              <a:t>20</a:t>
            </a:r>
            <a:endParaRPr dirty="0">
              <a:solidFill>
                <a:srgbClr val="006A7B"/>
              </a:solidFill>
            </a:endParaRPr>
          </a:p>
        </p:txBody>
      </p:sp>
      <p:sp>
        <p:nvSpPr>
          <p:cNvPr id="55" name="Rectángulo 16">
            <a:extLst>
              <a:ext uri="{FF2B5EF4-FFF2-40B4-BE49-F238E27FC236}">
                <a16:creationId xmlns:a16="http://schemas.microsoft.com/office/drawing/2014/main" id="{4B762AAE-9708-1A85-B0F3-DC9292F61664}"/>
              </a:ext>
            </a:extLst>
          </p:cNvPr>
          <p:cNvSpPr/>
          <p:nvPr/>
        </p:nvSpPr>
        <p:spPr>
          <a:xfrm>
            <a:off x="2462640" y="4050388"/>
            <a:ext cx="2628458" cy="276999"/>
          </a:xfrm>
          <a:prstGeom prst="rect">
            <a:avLst/>
          </a:prstGeom>
          <a:noFill/>
          <a:ln w="12700"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2000" rIns="72000" rtlCol="0" anchor="ctr" anchorCtr="0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Escrito en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Rust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 autor de babel</a:t>
            </a:r>
            <a:endParaRPr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" name="Rectángulo redondeado">
            <a:extLst>
              <a:ext uri="{FF2B5EF4-FFF2-40B4-BE49-F238E27FC236}">
                <a16:creationId xmlns:a16="http://schemas.microsoft.com/office/drawing/2014/main" id="{6D5F458C-E3B5-0E78-E1E6-DC10FB4D9B02}"/>
              </a:ext>
            </a:extLst>
          </p:cNvPr>
          <p:cNvSpPr/>
          <p:nvPr/>
        </p:nvSpPr>
        <p:spPr>
          <a:xfrm>
            <a:off x="1415415" y="4057559"/>
            <a:ext cx="470962" cy="277002"/>
          </a:xfrm>
          <a:prstGeom prst="roundRect">
            <a:avLst>
              <a:gd name="adj" fmla="val 16044"/>
            </a:avLst>
          </a:prstGeom>
          <a:solidFill>
            <a:srgbClr val="00DAD7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b="1" dirty="0"/>
              <a:t>rome</a:t>
            </a:r>
            <a:endParaRPr b="1" dirty="0"/>
          </a:p>
        </p:txBody>
      </p:sp>
      <p:sp>
        <p:nvSpPr>
          <p:cNvPr id="59" name="Rectangle: Rounded Corners 8">
            <a:extLst>
              <a:ext uri="{FF2B5EF4-FFF2-40B4-BE49-F238E27FC236}">
                <a16:creationId xmlns:a16="http://schemas.microsoft.com/office/drawing/2014/main" id="{FCB35F6D-5708-B2BB-EF82-428CC1FD3658}"/>
              </a:ext>
            </a:extLst>
          </p:cNvPr>
          <p:cNvSpPr txBox="1"/>
          <p:nvPr/>
        </p:nvSpPr>
        <p:spPr>
          <a:xfrm>
            <a:off x="2053091" y="4119116"/>
            <a:ext cx="294953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ctr">
            <a:spAutoFit/>
          </a:bodyPr>
          <a:lstStyle>
            <a:lvl1pPr algn="ctr">
              <a:defRPr sz="1000" b="1">
                <a:solidFill>
                  <a:srgbClr val="5567D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solidFill>
                  <a:srgbClr val="006A7B"/>
                </a:solidFill>
              </a:rPr>
              <a:t>20</a:t>
            </a:r>
            <a:r>
              <a:rPr lang="es-ES" dirty="0">
                <a:solidFill>
                  <a:srgbClr val="006A7B"/>
                </a:solidFill>
              </a:rPr>
              <a:t>20</a:t>
            </a:r>
            <a:endParaRPr dirty="0">
              <a:solidFill>
                <a:srgbClr val="006A7B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8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Vite entra en escena</a:t>
            </a:r>
            <a:endParaRPr dirty="0"/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Rectangle: Rounded Corners 8">
            <a:extLst>
              <a:ext uri="{FF2B5EF4-FFF2-40B4-BE49-F238E27FC236}">
                <a16:creationId xmlns:a16="http://schemas.microsoft.com/office/drawing/2014/main" id="{348CA5EF-08A4-EF9B-616D-9E5E4F16812E}"/>
              </a:ext>
            </a:extLst>
          </p:cNvPr>
          <p:cNvSpPr/>
          <p:nvPr/>
        </p:nvSpPr>
        <p:spPr>
          <a:xfrm>
            <a:off x="3390149" y="3145559"/>
            <a:ext cx="2524139" cy="1430400"/>
          </a:xfrm>
          <a:prstGeom prst="roundRect">
            <a:avLst>
              <a:gd name="adj" fmla="val 4685"/>
            </a:avLst>
          </a:prstGeom>
          <a:solidFill>
            <a:srgbClr val="7F7F7F">
              <a:alpha val="25000"/>
            </a:srgbClr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Rectangle: Rounded Corners 8">
            <a:extLst>
              <a:ext uri="{FF2B5EF4-FFF2-40B4-BE49-F238E27FC236}">
                <a16:creationId xmlns:a16="http://schemas.microsoft.com/office/drawing/2014/main" id="{D59F965E-B35A-134D-77F7-5F2882EC9E97}"/>
              </a:ext>
            </a:extLst>
          </p:cNvPr>
          <p:cNvSpPr/>
          <p:nvPr/>
        </p:nvSpPr>
        <p:spPr>
          <a:xfrm>
            <a:off x="3452010" y="3218475"/>
            <a:ext cx="987712" cy="559726"/>
          </a:xfrm>
          <a:prstGeom prst="roundRect">
            <a:avLst>
              <a:gd name="adj" fmla="val 4685"/>
            </a:avLst>
          </a:prstGeom>
          <a:solidFill>
            <a:srgbClr val="5567D5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le: Rounded Corners 8">
            <a:extLst>
              <a:ext uri="{FF2B5EF4-FFF2-40B4-BE49-F238E27FC236}">
                <a16:creationId xmlns:a16="http://schemas.microsoft.com/office/drawing/2014/main" id="{7B4B11BB-9315-CA37-3E16-BA9257EF30B1}"/>
              </a:ext>
            </a:extLst>
          </p:cNvPr>
          <p:cNvSpPr/>
          <p:nvPr/>
        </p:nvSpPr>
        <p:spPr>
          <a:xfrm>
            <a:off x="3452010" y="3851117"/>
            <a:ext cx="2396177" cy="657427"/>
          </a:xfrm>
          <a:prstGeom prst="roundRect">
            <a:avLst>
              <a:gd name="adj" fmla="val 4685"/>
            </a:avLst>
          </a:prstGeom>
          <a:solidFill>
            <a:srgbClr val="D54998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Rectangle: Rounded Corners 8">
            <a:extLst>
              <a:ext uri="{FF2B5EF4-FFF2-40B4-BE49-F238E27FC236}">
                <a16:creationId xmlns:a16="http://schemas.microsoft.com/office/drawing/2014/main" id="{70C41597-BA53-9C91-68EC-C069615166B9}"/>
              </a:ext>
            </a:extLst>
          </p:cNvPr>
          <p:cNvSpPr/>
          <p:nvPr/>
        </p:nvSpPr>
        <p:spPr>
          <a:xfrm>
            <a:off x="4501584" y="3219299"/>
            <a:ext cx="1346604" cy="559726"/>
          </a:xfrm>
          <a:prstGeom prst="roundRect">
            <a:avLst>
              <a:gd name="adj" fmla="val 4685"/>
            </a:avLst>
          </a:prstGeom>
          <a:solidFill>
            <a:srgbClr val="3DA51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n 5" descr="Imagen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740790" y="788750"/>
            <a:ext cx="3810001" cy="214312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Rectángulo 6"/>
          <p:cNvSpPr/>
          <p:nvPr/>
        </p:nvSpPr>
        <p:spPr>
          <a:xfrm rot="5400000">
            <a:off x="4426749" y="2036654"/>
            <a:ext cx="252001" cy="3395926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Title 1"/>
          <p:cNvSpPr txBox="1"/>
          <p:nvPr/>
        </p:nvSpPr>
        <p:spPr>
          <a:xfrm>
            <a:off x="2854787" y="3044164"/>
            <a:ext cx="343442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tabLst>
                <a:tab pos="88900" algn="l"/>
              </a:tabLst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A por </a:t>
            </a:r>
            <a:r>
              <a:rPr dirty="0" err="1"/>
              <a:t>código</a:t>
            </a:r>
            <a:r>
              <a:rPr dirty="0"/>
              <a:t> !!!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02" name="Gráfico 10" descr="Gráfico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873" y="765889"/>
            <a:ext cx="4728254" cy="1696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Gráfico 13" descr="Gráfico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292" y="432911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Gráfico 15" descr="Gráfico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292" y="378608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Gráfico 17" descr="Gráfico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921" y="4333776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Gráfico 2" descr="Gráfico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5921" y="3800404"/>
            <a:ext cx="360001" cy="36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upo 5"/>
          <p:cNvGrpSpPr/>
          <p:nvPr/>
        </p:nvGrpSpPr>
        <p:grpSpPr>
          <a:xfrm>
            <a:off x="1771311" y="3781414"/>
            <a:ext cx="6298731" cy="918538"/>
            <a:chOff x="0" y="0"/>
            <a:chExt cx="6298730" cy="918537"/>
          </a:xfrm>
        </p:grpSpPr>
        <p:sp>
          <p:nvSpPr>
            <p:cNvPr id="307" name="CuadroTexto 18"/>
            <p:cNvSpPr txBox="1"/>
            <p:nvPr/>
          </p:nvSpPr>
          <p:spPr>
            <a:xfrm>
              <a:off x="2852369" y="0"/>
              <a:ext cx="3282596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github.com/lemoncode</a:t>
              </a:r>
            </a:p>
          </p:txBody>
        </p:sp>
        <p:sp>
          <p:nvSpPr>
            <p:cNvPr id="308" name="CuadroTexto 7"/>
            <p:cNvSpPr txBox="1"/>
            <p:nvPr/>
          </p:nvSpPr>
          <p:spPr>
            <a:xfrm>
              <a:off x="0" y="547697"/>
              <a:ext cx="197217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@lemoncoders</a:t>
              </a:r>
            </a:p>
          </p:txBody>
        </p:sp>
        <p:sp>
          <p:nvSpPr>
            <p:cNvPr id="309" name="CuadroTexto 8"/>
            <p:cNvSpPr txBox="1"/>
            <p:nvPr/>
          </p:nvSpPr>
          <p:spPr>
            <a:xfrm>
              <a:off x="2852369" y="543031"/>
              <a:ext cx="344636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facebook.com/lemoncoders</a:t>
              </a:r>
            </a:p>
          </p:txBody>
        </p:sp>
        <p:sp>
          <p:nvSpPr>
            <p:cNvPr id="310" name="CuadroTexto 12"/>
            <p:cNvSpPr txBox="1"/>
            <p:nvPr/>
          </p:nvSpPr>
          <p:spPr>
            <a:xfrm>
              <a:off x="5137" y="14325"/>
              <a:ext cx="2027658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lemoncode.net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283</Words>
  <Application>Microsoft Office PowerPoint</Application>
  <PresentationFormat>Presentación en pantalla (16:9)</PresentationFormat>
  <Paragraphs>69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7" baseType="lpstr">
      <vt:lpstr>Arial</vt:lpstr>
      <vt:lpstr>Calibri</vt:lpstr>
      <vt:lpstr>Dank Mono Regular</vt:lpstr>
      <vt:lpstr>Montserrat Medium</vt:lpstr>
      <vt:lpstr>Montserrat SemiBold</vt:lpstr>
      <vt:lpstr>Neo Sans Std</vt:lpstr>
      <vt:lpstr>Neo Sans Std Light</vt:lpstr>
      <vt:lpstr>Neo Sans Std Medium</vt:lpstr>
      <vt:lpstr>Open Sans</vt:lpstr>
      <vt:lpstr>Office Theme</vt:lpstr>
      <vt:lpstr>Presentación de PowerPoint</vt:lpstr>
      <vt:lpstr>Panorama actual</vt:lpstr>
      <vt:lpstr>Comparativa resumida</vt:lpstr>
      <vt:lpstr>El problema del rendimiento</vt:lpstr>
      <vt:lpstr>Vite entra en escena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qué está hecha la web</dc:title>
  <dc:creator>Javier Calzado</dc:creator>
  <cp:lastModifiedBy>Javier Calzado</cp:lastModifiedBy>
  <cp:revision>428</cp:revision>
  <dcterms:modified xsi:type="dcterms:W3CDTF">2022-06-04T11:38:05Z</dcterms:modified>
</cp:coreProperties>
</file>