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3" r:id="rId4"/>
    <p:sldId id="264" r:id="rId5"/>
    <p:sldId id="257" r:id="rId6"/>
    <p:sldId id="265" r:id="rId7"/>
    <p:sldId id="266" r:id="rId8"/>
    <p:sldId id="277" r:id="rId9"/>
    <p:sldId id="268" r:id="rId10"/>
    <p:sldId id="269" r:id="rId11"/>
    <p:sldId id="276" r:id="rId12"/>
    <p:sldId id="272" r:id="rId13"/>
    <p:sldId id="273" r:id="rId14"/>
    <p:sldId id="260" r:id="rId15"/>
    <p:sldId id="274" r:id="rId16"/>
    <p:sldId id="261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0.png"/><Relationship Id="rId21" Type="http://schemas.openxmlformats.org/officeDocument/2006/relationships/customXml" Target="../ink/ink19.xml"/><Relationship Id="rId34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8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Sigg</a:t>
            </a:r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99A8-B7F2-09F1-D93B-B48C6EC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692-1DBF-4C1B-A7CD-DFEAF1CA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556278" cy="4557245"/>
          </a:xfrm>
        </p:spPr>
        <p:txBody>
          <a:bodyPr>
            <a:normAutofit/>
          </a:bodyPr>
          <a:lstStyle/>
          <a:p>
            <a:r>
              <a:rPr lang="en-US" dirty="0"/>
              <a:t>Stepper Motor</a:t>
            </a:r>
          </a:p>
          <a:p>
            <a:pPr lvl="1"/>
            <a:r>
              <a:rPr lang="en-US" dirty="0"/>
              <a:t>PLC will control driver for motor</a:t>
            </a:r>
          </a:p>
          <a:p>
            <a:pPr lvl="1"/>
            <a:r>
              <a:rPr lang="en-US" dirty="0"/>
              <a:t>Motor steps enough degrees to rotate new device to drawer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Locks</a:t>
            </a:r>
          </a:p>
          <a:p>
            <a:pPr lvl="1"/>
            <a:r>
              <a:rPr lang="en-US" dirty="0"/>
              <a:t>Most likely solenoid (Proposed by </a:t>
            </a:r>
            <a:r>
              <a:rPr lang="en-US" dirty="0" err="1"/>
              <a:t>MechE</a:t>
            </a:r>
            <a:r>
              <a:rPr lang="en-US" dirty="0"/>
              <a:t> team)</a:t>
            </a:r>
          </a:p>
          <a:p>
            <a:pPr lvl="1"/>
            <a:r>
              <a:rPr lang="en-US" dirty="0"/>
              <a:t>Powered by DC voltage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C574-A4B4-D878-5ABC-E998FB6A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2088319"/>
            <a:ext cx="5718415" cy="4160081"/>
          </a:xfrm>
        </p:spPr>
        <p:txBody>
          <a:bodyPr>
            <a:noAutofit/>
          </a:bodyPr>
          <a:lstStyle/>
          <a:p>
            <a:r>
              <a:rPr lang="en-US" dirty="0"/>
              <a:t>Indication System</a:t>
            </a:r>
          </a:p>
          <a:p>
            <a:pPr lvl="1"/>
            <a:r>
              <a:rPr lang="en-US" dirty="0"/>
              <a:t>Most likely LEDs. Will help guide student to correct drawer and compartment</a:t>
            </a:r>
          </a:p>
          <a:p>
            <a:pPr lvl="1"/>
            <a:r>
              <a:rPr lang="en-US" dirty="0"/>
              <a:t>Controlled by PLC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Timer System</a:t>
            </a:r>
          </a:p>
          <a:p>
            <a:pPr lvl="1"/>
            <a:r>
              <a:rPr lang="en-US" dirty="0"/>
              <a:t>Used to flash LEDs and unlock compartments over a predetermined duration</a:t>
            </a:r>
          </a:p>
          <a:p>
            <a:pPr lvl="1"/>
            <a:r>
              <a:rPr lang="en-US" dirty="0"/>
              <a:t>Controlled by PLC</a:t>
            </a:r>
          </a:p>
          <a:p>
            <a:pPr lvl="1"/>
            <a:r>
              <a:rPr lang="en-US" dirty="0"/>
              <a:t>Will be a system to alternate TON timers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FFDC-8817-D605-32C6-506ECF30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for Stepper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ECA3-8C41-C756-67B3-579C11C05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2BEFE-BF40-BC69-5838-2D257214C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113-6CFD-4ABA-9146-970B48F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42D7784-1164-44DB-8DE2-012854C13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71" y="158115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B8D97-B0B4-4BF3-BA4A-2F0766D25D8E}"/>
              </a:ext>
            </a:extLst>
          </p:cNvPr>
          <p:cNvSpPr txBox="1"/>
          <p:nvPr/>
        </p:nvSpPr>
        <p:spPr>
          <a:xfrm>
            <a:off x="393290" y="1904581"/>
            <a:ext cx="5810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security for the physical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Locks for each of the drawer, and for each of the compartments.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drawers will require more strength, since they are directly exposed and easy to grab a hold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Needs to stay lock when power is lost.</a:t>
            </a:r>
          </a:p>
        </p:txBody>
      </p:sp>
    </p:spTree>
    <p:extLst>
      <p:ext uri="{BB962C8B-B14F-4D97-AF65-F5344CB8AC3E}">
        <p14:creationId xmlns:p14="http://schemas.microsoft.com/office/powerpoint/2010/main" val="41786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DCD2-B921-47B3-8CF3-33BE6FAA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023A-9F7A-4E81-B615-F471DC06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5" y="2096064"/>
            <a:ext cx="6446981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assist the user, both the operator and the consumer, there will be a series of LED indicators guiding them to the designated compartment.</a:t>
            </a:r>
          </a:p>
          <a:p>
            <a:endParaRPr lang="en-US" dirty="0"/>
          </a:p>
          <a:p>
            <a:r>
              <a:rPr lang="en-US" dirty="0"/>
              <a:t>User Mode (For Consumer):</a:t>
            </a:r>
          </a:p>
          <a:p>
            <a:pPr lvl="1"/>
            <a:r>
              <a:rPr lang="en-US" dirty="0"/>
              <a:t>After successfully completing the rental process the LED will flash, indicating the drawer and the compartment that the item is stored.</a:t>
            </a:r>
          </a:p>
          <a:p>
            <a:pPr lvl="1"/>
            <a:r>
              <a:rPr lang="en-US" dirty="0"/>
              <a:t>Once the item is removed and the compartment and drawer are closed, the LEDs turn off.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28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 Scanner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D79FDA2-482A-44B2-AA64-D267C93BE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" y="1912482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545B-89CC-4774-8E08-CBF461E7B04A}"/>
              </a:ext>
            </a:extLst>
          </p:cNvPr>
          <p:cNvSpPr txBox="1"/>
          <p:nvPr/>
        </p:nvSpPr>
        <p:spPr>
          <a:xfrm>
            <a:off x="5390975" y="2052172"/>
            <a:ext cx="498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scan in the ID/barcode attached to the device’s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Makes it easy to keep track of items have been registered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used by the operator during the “LOAD” mode.</a:t>
            </a:r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7244-9744-4FA0-A2CC-6F6BE9D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6EB4-B5D1-467E-ADBE-14F935FF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55" y="1935921"/>
            <a:ext cx="6340450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 loading and registering items to the machine.</a:t>
            </a:r>
          </a:p>
          <a:p>
            <a:r>
              <a:rPr lang="en-US" dirty="0"/>
              <a:t>The machine is aware of empty compartment.</a:t>
            </a:r>
          </a:p>
          <a:p>
            <a:r>
              <a:rPr lang="en-US" dirty="0"/>
              <a:t>LED indicators will inform the user of the compartment that needs a new item. (The only ones unlocked)</a:t>
            </a:r>
          </a:p>
          <a:p>
            <a:r>
              <a:rPr lang="en-US" dirty="0"/>
              <a:t>The user </a:t>
            </a:r>
            <a:r>
              <a:rPr lang="en-US" u="sng" dirty="0"/>
              <a:t>CANNOT</a:t>
            </a:r>
            <a:r>
              <a:rPr lang="en-US" dirty="0"/>
              <a:t> move on to the next drawer until they have scanned in the device and loaded it into its compartment.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6DE5B92B-CDBF-41F7-94D0-04991F545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" r="25823"/>
          <a:stretch/>
        </p:blipFill>
        <p:spPr bwMode="auto">
          <a:xfrm>
            <a:off x="7254245" y="1825912"/>
            <a:ext cx="3942971" cy="391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7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108" y="218896"/>
            <a:ext cx="4832465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418" y="1447940"/>
            <a:ext cx="4832465" cy="3962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Power Supply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AC/DC Converter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Overcurrent Protection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GFCI-protected outlet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NEC 422.51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Circuit Breaker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Fuses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Op-Amp Circuits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8032638-9051-0FD8-B22C-F3A007A4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7" y="419553"/>
            <a:ext cx="5687609" cy="3458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BAD08-E0DF-D5E0-89C5-A9D0A469B027}"/>
              </a:ext>
            </a:extLst>
          </p:cNvPr>
          <p:cNvSpPr txBox="1"/>
          <p:nvPr/>
        </p:nvSpPr>
        <p:spPr>
          <a:xfrm>
            <a:off x="496427" y="4212077"/>
            <a:ext cx="5599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iv(1) As per the standard NEC 422.51, the power system must have a ground fault current interrupter (GFCI) to protect against the current surge.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iv(2) The power system must have an AC/DC converter to send power to the voltage-sensitive components.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iv(3) The power system must have an emergency stop 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3" y="230104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Systems that require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03" y="2144702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Microcomputer</a:t>
            </a:r>
          </a:p>
          <a:p>
            <a:r>
              <a:rPr lang="en-US" dirty="0"/>
              <a:t>PLC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Barcode Scanner</a:t>
            </a:r>
          </a:p>
          <a:p>
            <a:r>
              <a:rPr lang="en-US" dirty="0"/>
              <a:t>Card Reader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39BDD3D-FF84-FD9E-1532-E134E375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91" y="1405173"/>
            <a:ext cx="7254359" cy="51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225-6172-311A-86E3-AEDE3841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79F1-A19D-3B8E-12DA-1F21750C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650" y="1924501"/>
            <a:ext cx="4832465" cy="46708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determine occupancy of each compartment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Hundreds of options to consider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Ideals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Small Size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One bit output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Cheap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Easy Calibration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Photo Eye Sensor | How to Wire a Photoelectric Sensor into a CompactLogix  Allen Bradley PLC">
            <a:extLst>
              <a:ext uri="{FF2B5EF4-FFF2-40B4-BE49-F238E27FC236}">
                <a16:creationId xmlns:a16="http://schemas.microsoft.com/office/drawing/2014/main" id="{1BF76ABD-34FA-C04A-9E55-00FF1F5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5" y="247851"/>
            <a:ext cx="2063570" cy="33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C-SR04 Ultrasonic Distance Sensor - SparkFun | Mouser">
            <a:extLst>
              <a:ext uri="{FF2B5EF4-FFF2-40B4-BE49-F238E27FC236}">
                <a16:creationId xmlns:a16="http://schemas.microsoft.com/office/drawing/2014/main" id="{4711F546-9793-3D63-ABDC-DF0ADC4A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66" y="820722"/>
            <a:ext cx="3071175" cy="22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uxcell 100kg 42mmx38mmx3mm Electronic Scale Body Load Cell  Weighing Sensor for Kitchen Scale,Human Body Bathroom Scale, Jewelry Scale  : Home &amp; Kitchen">
            <a:extLst>
              <a:ext uri="{FF2B5EF4-FFF2-40B4-BE49-F238E27FC236}">
                <a16:creationId xmlns:a16="http://schemas.microsoft.com/office/drawing/2014/main" id="{3E35DB95-6A6A-C554-3165-B71AE498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8" y="4096580"/>
            <a:ext cx="2281810" cy="22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7D849-C8F2-07A5-0843-9A2DA9A2F29E}"/>
              </a:ext>
            </a:extLst>
          </p:cNvPr>
          <p:cNvSpPr txBox="1"/>
          <p:nvPr/>
        </p:nvSpPr>
        <p:spPr>
          <a:xfrm>
            <a:off x="469627" y="4301865"/>
            <a:ext cx="367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Constraints:</a:t>
            </a:r>
            <a:br>
              <a:rPr lang="en-US" sz="2400" dirty="0"/>
            </a:br>
            <a:r>
              <a:rPr lang="en-US" sz="2400" dirty="0"/>
              <a:t>iii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(4) The PLC must know the device occupancy of each drawer.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75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469B7-D14E-B345-63D4-3BFF8C74F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5" y="113837"/>
            <a:ext cx="11207649" cy="663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0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SQL Database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Touchscreen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Eagle Card Reader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Ethernet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911C-3D40-C4E9-E6E3-5B1075C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8072-C0C1-5B5E-8907-92B9AFA2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9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Inventory 			</a:t>
            </a:r>
          </a:p>
          <a:p>
            <a:pPr lvl="1"/>
            <a:r>
              <a:rPr lang="en-US" dirty="0"/>
              <a:t>Loaded</a:t>
            </a:r>
          </a:p>
          <a:p>
            <a:pPr lvl="1"/>
            <a:r>
              <a:rPr lang="en-US" dirty="0"/>
              <a:t>Unloaded</a:t>
            </a:r>
          </a:p>
          <a:p>
            <a:r>
              <a:rPr lang="en-US" dirty="0"/>
              <a:t>Student Information</a:t>
            </a:r>
          </a:p>
          <a:p>
            <a:pPr lvl="1"/>
            <a:r>
              <a:rPr lang="en-US" dirty="0"/>
              <a:t>T#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Course &amp; Board#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8D43-0F1E-ED16-1DFB-244B6481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15" y="2313836"/>
            <a:ext cx="7106266" cy="3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79" y="1935921"/>
            <a:ext cx="2997568" cy="3695136"/>
          </a:xfrm>
        </p:spPr>
        <p:txBody>
          <a:bodyPr/>
          <a:lstStyle/>
          <a:p>
            <a:r>
              <a:rPr lang="en-US" dirty="0"/>
              <a:t>PLC</a:t>
            </a:r>
          </a:p>
          <a:p>
            <a:r>
              <a:rPr lang="en-US" dirty="0"/>
              <a:t>HW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Timer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Sensors (Addressed later)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9BBEE-44BE-F0CD-C81E-EEB66951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29" y="1935921"/>
            <a:ext cx="3842737" cy="33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19F-0087-99D0-E5BD-9E43182F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plc &amp; a microcomputer?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4EBE-B1F4-CA28-070B-BF126B5C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06336"/>
          </a:xfrm>
        </p:spPr>
        <p:txBody>
          <a:bodyPr/>
          <a:lstStyle/>
          <a:p>
            <a:r>
              <a:rPr lang="en-US" dirty="0"/>
              <a:t>PLC’s “run-to-completion” step is </a:t>
            </a:r>
            <a:r>
              <a:rPr lang="en-US" b="1" dirty="0"/>
              <a:t>Cycle-Driven!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b="1" dirty="0"/>
              <a:t>always</a:t>
            </a:r>
            <a:r>
              <a:rPr lang="en-US" dirty="0"/>
              <a:t> scan its code on a given interval (ex. every 100ms)</a:t>
            </a:r>
          </a:p>
          <a:p>
            <a:pPr lvl="1"/>
            <a:r>
              <a:rPr lang="en-US" dirty="0"/>
              <a:t>A microcomputer is </a:t>
            </a:r>
            <a:r>
              <a:rPr lang="en-US" b="1" dirty="0"/>
              <a:t>event-driven</a:t>
            </a:r>
            <a:r>
              <a:rPr lang="en-US" dirty="0"/>
              <a:t>: will complete its scan once an event is activated</a:t>
            </a:r>
          </a:p>
          <a:p>
            <a:pPr lvl="2"/>
            <a:r>
              <a:rPr lang="en-US" dirty="0"/>
              <a:t>Could be </a:t>
            </a:r>
            <a:r>
              <a:rPr lang="en-US" b="1" dirty="0"/>
              <a:t>SIGNIFICANTLY</a:t>
            </a:r>
            <a:r>
              <a:rPr lang="en-US" dirty="0"/>
              <a:t> longer</a:t>
            </a:r>
          </a:p>
          <a:p>
            <a:r>
              <a:rPr lang="en-US" dirty="0"/>
              <a:t>PLCs are used in industry specifically for </a:t>
            </a:r>
            <a:r>
              <a:rPr lang="en-US" b="1" dirty="0"/>
              <a:t>control technology</a:t>
            </a:r>
            <a:endParaRPr lang="en-US" dirty="0"/>
          </a:p>
          <a:p>
            <a:pPr lvl="1"/>
            <a:r>
              <a:rPr lang="en-US" dirty="0"/>
              <a:t>Almost all hardware in industry can be easily controlled by PLCs</a:t>
            </a:r>
          </a:p>
          <a:p>
            <a:pPr lvl="1"/>
            <a:r>
              <a:rPr lang="en-US" dirty="0"/>
              <a:t>Makes controlling fewer components much more simple</a:t>
            </a:r>
          </a:p>
          <a:p>
            <a:r>
              <a:rPr lang="en-US" dirty="0"/>
              <a:t>If PLCs can do this, why not use it for a database?</a:t>
            </a:r>
          </a:p>
          <a:p>
            <a:pPr lvl="1"/>
            <a:r>
              <a:rPr lang="en-US" dirty="0"/>
              <a:t>PLCs aren’t good with sharing a lot of data, except for HMIs and DAQs</a:t>
            </a:r>
          </a:p>
          <a:p>
            <a:pPr lvl="1"/>
            <a:r>
              <a:rPr lang="en-US"/>
              <a:t>Can’t understand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F13-B997-3779-B0C2-02553D67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 /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4A40-2A41-1B21-3241-5E403C18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4" y="2072973"/>
            <a:ext cx="5934967" cy="3695136"/>
          </a:xfrm>
        </p:spPr>
        <p:txBody>
          <a:bodyPr>
            <a:normAutofit/>
          </a:bodyPr>
          <a:lstStyle/>
          <a:p>
            <a:r>
              <a:rPr lang="en-US" dirty="0"/>
              <a:t>PLC Constraints</a:t>
            </a:r>
          </a:p>
          <a:p>
            <a:pPr lvl="1"/>
            <a:r>
              <a:rPr lang="en-US" dirty="0"/>
              <a:t>ii(1) Must interface with the locks and LEDs</a:t>
            </a:r>
          </a:p>
          <a:p>
            <a:pPr lvl="1"/>
            <a:r>
              <a:rPr lang="en-US" dirty="0"/>
              <a:t>ii(2) Must control the step voltage of the motor(s)</a:t>
            </a:r>
          </a:p>
          <a:p>
            <a:pPr lvl="1"/>
            <a:r>
              <a:rPr lang="en-US" dirty="0"/>
              <a:t>ii(3) Must communicate with the microcomputer</a:t>
            </a:r>
          </a:p>
          <a:p>
            <a:pPr lvl="1"/>
            <a:r>
              <a:rPr lang="en-US" dirty="0"/>
              <a:t>ii(4) Must know the device occupancy of each drawer</a:t>
            </a:r>
          </a:p>
          <a:p>
            <a:pPr lvl="1"/>
            <a:r>
              <a:rPr lang="en-US" dirty="0"/>
              <a:t>ii(5) Must have a timer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968BC-F029-FE84-57DB-77644404F9C5}"/>
              </a:ext>
            </a:extLst>
          </p:cNvPr>
          <p:cNvSpPr txBox="1"/>
          <p:nvPr/>
        </p:nvSpPr>
        <p:spPr>
          <a:xfrm>
            <a:off x="6054435" y="2072973"/>
            <a:ext cx="5735783" cy="216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Hardware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PLC receives power from wall outlet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receives all control from the PLC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Sensors, Locks, Timer System, Indication System, Motor</a:t>
            </a:r>
          </a:p>
        </p:txBody>
      </p:sp>
    </p:spTree>
    <p:extLst>
      <p:ext uri="{BB962C8B-B14F-4D97-AF65-F5344CB8AC3E}">
        <p14:creationId xmlns:p14="http://schemas.microsoft.com/office/powerpoint/2010/main" val="27661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229</TotalTime>
  <Words>752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Rockwell</vt:lpstr>
      <vt:lpstr>Times New Roman</vt:lpstr>
      <vt:lpstr>Wingdings</vt:lpstr>
      <vt:lpstr>Damask</vt:lpstr>
      <vt:lpstr>Team 5 Conceptual Design</vt:lpstr>
      <vt:lpstr>PowerPoint Presentation</vt:lpstr>
      <vt:lpstr>PowerPoint Presentation</vt:lpstr>
      <vt:lpstr>Microcontroller</vt:lpstr>
      <vt:lpstr>Pi connections</vt:lpstr>
      <vt:lpstr>SQL Database</vt:lpstr>
      <vt:lpstr>Hardware connections</vt:lpstr>
      <vt:lpstr>Why a plc &amp; a microcomputer?</vt:lpstr>
      <vt:lpstr>Plc Control / Hardware</vt:lpstr>
      <vt:lpstr>Hardware subsystems</vt:lpstr>
      <vt:lpstr>Explanation for Stepper Motor</vt:lpstr>
      <vt:lpstr>Locks</vt:lpstr>
      <vt:lpstr>LEDs and Indicators </vt:lpstr>
      <vt:lpstr>Barcode Scanner</vt:lpstr>
      <vt:lpstr>LOAD Mode</vt:lpstr>
      <vt:lpstr>Power</vt:lpstr>
      <vt:lpstr>Systems that require Power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Reed, Ryan (rcreed42)</cp:lastModifiedBy>
  <cp:revision>22</cp:revision>
  <dcterms:created xsi:type="dcterms:W3CDTF">2022-10-19T14:41:40Z</dcterms:created>
  <dcterms:modified xsi:type="dcterms:W3CDTF">2022-11-09T02:00:45Z</dcterms:modified>
</cp:coreProperties>
</file>