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1" r:id="rId1"/>
  </p:sldMasterIdLst>
  <p:notesMasterIdLst>
    <p:notesMasterId r:id="rId11"/>
  </p:notesMasterIdLst>
  <p:sldIdLst>
    <p:sldId id="256" r:id="rId2"/>
    <p:sldId id="322" r:id="rId3"/>
    <p:sldId id="361" r:id="rId4"/>
    <p:sldId id="363" r:id="rId5"/>
    <p:sldId id="364" r:id="rId6"/>
    <p:sldId id="362" r:id="rId7"/>
    <p:sldId id="336" r:id="rId8"/>
    <p:sldId id="335" r:id="rId9"/>
    <p:sldId id="360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4580" autoAdjust="0"/>
  </p:normalViewPr>
  <p:slideViewPr>
    <p:cSldViewPr>
      <p:cViewPr varScale="1">
        <p:scale>
          <a:sx n="73" d="100"/>
          <a:sy n="73" d="100"/>
        </p:scale>
        <p:origin x="10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B9B6E79-BDA4-4A72-AB98-497FCF86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8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4B8536-3C80-48BF-996F-015CF9210BD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8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958BE6-85E0-4312-9D0A-AF692DD0CD0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7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01233D-1947-473A-834D-171492CE2F1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2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B19C90-380E-4490-9D3D-312F3D805FD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AFB19-C0BA-4B95-AE98-FCB3F9967D6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E3004-B537-45C6-BAEA-AF8A57851AA3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7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/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/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C2A9-920C-448F-BBE2-24AF5299A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239997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1F5D7-62BF-44F5-8D5E-0B00381A12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21417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6293-AF37-41C0-A13B-EBED6E4CD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99456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6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6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A2FB4-DF41-499F-B384-C38EE95C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51602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2EF8-8642-4E35-90EB-942AC6218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41124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D44C-FB9C-4063-96FC-EF3507E70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410634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6B12A-2D4A-47F5-BEDF-2D72D4605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2404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817B1-D72A-4520-9C46-3378AE62F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03868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95D37-ED82-411D-8A18-A124B84FF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165676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FED13-4C66-4362-B59F-8B94A8DF2F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2406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64F3-BDDE-43F3-9F1E-E1C2D245A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2888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/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/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BFF5-32C7-49B4-9913-2E58D04DE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7260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21D5-2E14-48FD-B061-26B5652CD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394779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anchor="b"/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58A0-5498-47DB-9F26-DC8C43ECA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312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2017-DC52-4D79-88E0-AAC9DD0CE6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821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9B7-F925-4F18-A4A6-F9A0D6887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5961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B701-48FD-43E5-8D57-51AC9A97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22681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D242-7578-4D5D-9FA1-3D8963186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8265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7675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6545ABA7-80E5-4638-82DF-AD07CD729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0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Copyright © 2016 Pearson Education, Inc., Hoboken NJ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8" r:id="rId12"/>
    <p:sldLayoutId id="2147484562" r:id="rId13"/>
    <p:sldLayoutId id="2147484563" r:id="rId14"/>
    <p:sldLayoutId id="2147484564" r:id="rId15"/>
    <p:sldLayoutId id="2147484565" r:id="rId16"/>
    <p:sldLayoutId id="2147484566" r:id="rId17"/>
    <p:sldLayoutId id="2147484567" r:id="rId18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" y="685800"/>
            <a:ext cx="6324600" cy="1447800"/>
          </a:xfrm>
          <a:extLst/>
        </p:spPr>
        <p:txBody>
          <a:bodyPr>
            <a:no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sz="8000" smtClean="0">
                <a:solidFill>
                  <a:schemeClr val="tx2">
                    <a:satMod val="130000"/>
                  </a:schemeClr>
                </a:solidFill>
              </a:rPr>
              <a:t>Basics of </a:t>
            </a:r>
            <a:br>
              <a:rPr sz="800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sz="8000" smtClean="0">
                <a:solidFill>
                  <a:schemeClr val="tx2">
                    <a:satMod val="130000"/>
                  </a:schemeClr>
                </a:solidFill>
              </a:rPr>
              <a:t>Web Design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4648200" cy="19812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cs typeface="Arial" pitchFamily="34" charset="0"/>
              </a:rPr>
              <a:t>Chapter 5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Graphics &amp; Text Styling Basics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Key Concepts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595B68-DDB8-482E-BFCA-01EC15F7B049}" type="slidenum">
              <a:rPr lang="en-US" altLang="en-US" sz="1300" smtClean="0">
                <a:solidFill>
                  <a:srgbClr val="FFFFFF"/>
                </a:solidFill>
              </a:rPr>
              <a:pPr/>
              <a:t>1</a:t>
            </a:fld>
            <a:endParaRPr lang="en-US" altLang="en-US" sz="130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Learning Outcomes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Describe types of graphics used on the Web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Apply the image element to add graphics to web pages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Configure images as backgrounds on web pages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Configure images as hyperlinks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Configure multiple background images with CSS3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rgbClr val="FFFF00"/>
                </a:solidFill>
              </a:rPr>
              <a:t>Configure text typeface, size, weight, and style with CSS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rgbClr val="FFFF00"/>
                </a:solidFill>
              </a:rPr>
              <a:t>Align and indent text with CSS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rgbClr val="FFFF00"/>
                </a:solidFill>
              </a:rPr>
              <a:t>Configure list markers with CSS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rgbClr val="FFFF00"/>
                </a:solidFill>
              </a:rPr>
              <a:t>Configure an image map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1C4DCED-3517-4351-BB40-A35D7C5E0D79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937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Configure Typeface with CSS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153400" cy="1708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font-family property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Configures the font typeface of the text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Include a generic family name</a:t>
            </a: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962025" y="5832475"/>
            <a:ext cx="6524625" cy="523875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p { font-family: Verdana, Arial, sans-serif; }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437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65EA04-7783-43A7-BB81-6C97B1CFE67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762000" y="1588"/>
            <a:ext cx="8229600" cy="63658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font-size Property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6167846"/>
            <a:ext cx="8305800" cy="685800"/>
          </a:xfrm>
        </p:spPr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Accessibility Recommendation: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Use </a:t>
            </a:r>
            <a:r>
              <a:rPr lang="en-US" b="1" dirty="0" err="1" smtClean="0"/>
              <a:t>em</a:t>
            </a:r>
            <a:r>
              <a:rPr lang="en-US" dirty="0" smtClean="0"/>
              <a:t> or </a:t>
            </a:r>
            <a:r>
              <a:rPr lang="en-US" b="1" dirty="0" smtClean="0"/>
              <a:t>percentage</a:t>
            </a:r>
            <a:r>
              <a:rPr lang="en-US" dirty="0" smtClean="0"/>
              <a:t> font sizes – these can be easily enlarged in all browsers by users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98488"/>
            <a:ext cx="622458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533400" y="56102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Configures the size of text</a:t>
            </a:r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4191000" y="5629275"/>
            <a:ext cx="2905125" cy="461963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p { font-size: 90%;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33CF2A-1685-49C5-9B40-DEDF5C2E411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Align and Indent Text with CSS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724400"/>
          </a:xfrm>
        </p:spPr>
        <p:txBody>
          <a:bodyPr/>
          <a:lstStyle/>
          <a:p>
            <a:pPr marL="6858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 typeface="Arial" charset="0"/>
              <a:buChar char="○"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text-align property</a:t>
            </a:r>
          </a:p>
          <a:p>
            <a:pPr lvl="2" eaLnBrk="1" fontAlgn="auto" hangingPunct="1">
              <a:spcAft>
                <a:spcPts val="0"/>
              </a:spcAft>
              <a:buFont typeface="Arial" charset="0"/>
              <a:buChar char="○"/>
              <a:defRPr/>
            </a:pPr>
            <a:r>
              <a:rPr lang="en-US" sz="2000" dirty="0" smtClean="0"/>
              <a:t>Configures the alignment of text</a:t>
            </a:r>
          </a:p>
          <a:p>
            <a:pPr marL="749300" lvl="2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/>
          </a:p>
          <a:p>
            <a:pPr marL="749300" lvl="2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/>
          </a:p>
          <a:p>
            <a:pPr marL="749300" lvl="2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/>
          </a:p>
          <a:p>
            <a:pPr marL="749300" lvl="2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text-indent property</a:t>
            </a:r>
          </a:p>
          <a:p>
            <a:pPr lvl="2" eaLnBrk="1" fontAlgn="auto" hangingPunct="1">
              <a:spcAft>
                <a:spcPts val="0"/>
              </a:spcAft>
              <a:buFont typeface="Arial" charset="0"/>
              <a:buChar char="○"/>
              <a:defRPr/>
            </a:pPr>
            <a:r>
              <a:rPr lang="en-US" sz="2000" dirty="0" smtClean="0"/>
              <a:t>Configures the indentation of the first line of text in an element</a:t>
            </a: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1789113" y="4800600"/>
            <a:ext cx="3427412" cy="523875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p { text-indent: 5em; }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519238" y="2590800"/>
            <a:ext cx="3697287" cy="523875"/>
          </a:xfrm>
          <a:prstGeom prst="rect">
            <a:avLst/>
          </a:prstGeom>
          <a:solidFill>
            <a:schemeClr val="accent1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h1 { text-align: center;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8F1D-EC90-4339-8666-1D6B00E1022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30163"/>
            <a:ext cx="8229600" cy="83185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More CSS Text Properties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65612" y="822370"/>
            <a:ext cx="8229600" cy="5578429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font-weight 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Configures the boldness of text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font-style 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Configures the style of the text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line-height 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Modifies the height of a line of text</a:t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</a:t>
            </a:r>
            <a:r>
              <a:rPr lang="en-US" altLang="en-US" dirty="0" smtClean="0"/>
              <a:t>ext-decoration </a:t>
            </a:r>
            <a:r>
              <a:rPr lang="en-US" altLang="en-US" dirty="0"/>
              <a:t>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Modifies the display of text</a:t>
            </a:r>
            <a:br>
              <a:rPr lang="en-US" altLang="en-US" dirty="0" smtClean="0"/>
            </a:br>
            <a:r>
              <a:rPr lang="en-US" altLang="en-US" dirty="0" smtClean="0"/>
              <a:t>Typically used to remove the default</a:t>
            </a:r>
            <a:br>
              <a:rPr lang="en-US" altLang="en-US" dirty="0" smtClean="0"/>
            </a:br>
            <a:r>
              <a:rPr lang="en-US" altLang="en-US" dirty="0" smtClean="0"/>
              <a:t>underline from hyperlinks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</a:t>
            </a:r>
            <a:r>
              <a:rPr lang="en-US" altLang="en-US" dirty="0" smtClean="0"/>
              <a:t>ext-transform 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Configures the capitalization of text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</a:t>
            </a:r>
            <a:r>
              <a:rPr lang="en-US" altLang="en-US" dirty="0" smtClean="0"/>
              <a:t>etter-spacing property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Configures the space </a:t>
            </a:r>
            <a:br>
              <a:rPr lang="en-US" altLang="en-US" dirty="0" smtClean="0"/>
            </a:br>
            <a:r>
              <a:rPr lang="en-US" altLang="en-US" dirty="0" smtClean="0"/>
              <a:t>between text characters</a:t>
            </a:r>
          </a:p>
          <a:p>
            <a:pPr lvl="2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4508500" y="1008063"/>
            <a:ext cx="3032125" cy="461962"/>
          </a:xfrm>
          <a:prstGeom prst="rect">
            <a:avLst/>
          </a:prstGeom>
          <a:solidFill>
            <a:schemeClr val="accent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 {font-weight: bold; }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4525963" y="1828800"/>
            <a:ext cx="3832225" cy="461963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#special { font-style: italic; }</a:t>
            </a: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4572000" y="2635250"/>
            <a:ext cx="3390900" cy="461963"/>
          </a:xfrm>
          <a:prstGeom prst="rect">
            <a:avLst/>
          </a:prstGeom>
          <a:solidFill>
            <a:schemeClr val="accent1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   { line-height: 120%;  }</a:t>
            </a: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4570413" y="3573463"/>
            <a:ext cx="3743325" cy="461962"/>
          </a:xfrm>
          <a:prstGeom prst="rect">
            <a:avLst/>
          </a:prstGeom>
          <a:solidFill>
            <a:schemeClr val="accent1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  { text-decoration: none; }</a:t>
            </a:r>
          </a:p>
        </p:txBody>
      </p:sp>
      <p:sp>
        <p:nvSpPr>
          <p:cNvPr id="43016" name="TextBox 4"/>
          <p:cNvSpPr txBox="1">
            <a:spLocks noChangeArrowheads="1"/>
          </p:cNvSpPr>
          <p:nvPr/>
        </p:nvSpPr>
        <p:spPr bwMode="auto">
          <a:xfrm>
            <a:off x="4572000" y="4725988"/>
            <a:ext cx="4176713" cy="460375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h3{ text-transform: uppercase; }</a:t>
            </a:r>
          </a:p>
        </p:txBody>
      </p:sp>
      <p:sp>
        <p:nvSpPr>
          <p:cNvPr id="43017" name="TextBox 4"/>
          <p:cNvSpPr txBox="1">
            <a:spLocks noChangeArrowheads="1"/>
          </p:cNvSpPr>
          <p:nvPr/>
        </p:nvSpPr>
        <p:spPr bwMode="auto">
          <a:xfrm>
            <a:off x="4572000" y="5780088"/>
            <a:ext cx="3468688" cy="461962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h1 { letter-spacing: 3px;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4BEE0C-51C3-4A5E-9AA8-C44B06B7AA1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Configure List Markers with CSS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CSS Properties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list-style-type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list-style-image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list-style position</a:t>
            </a:r>
          </a:p>
          <a:p>
            <a:pPr lvl="1" eaLnBrk="1" fontAlgn="auto" hangingPunct="1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altLang="en-US" smtClean="0"/>
          </a:p>
          <a:p>
            <a:pPr lvl="1" eaLnBrk="1" fontAlgn="auto" hangingPunct="1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en-US" smtClean="0"/>
              <a:t>Example:</a:t>
            </a:r>
          </a:p>
          <a:p>
            <a:pPr lvl="1" eaLnBrk="1" fontAlgn="auto" hangingPunct="1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 {list-style-image: url(trillium.gif); }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362511-02D2-40E6-A4C6-8EEE9C79DF4E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97363"/>
            <a:ext cx="3433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Favorites </a:t>
            </a:r>
            <a:br>
              <a:rPr lang="en-US" altLang="en-US" smtClean="0"/>
            </a:br>
            <a:r>
              <a:rPr lang="en-US" altLang="en-US" smtClean="0"/>
              <a:t>Icon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3581400"/>
            <a:ext cx="91440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Small icon that displays in the address bar or tab bar of some browsers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Also called a </a:t>
            </a:r>
            <a:r>
              <a:rPr lang="en-US" altLang="en-US" b="1" i="1" dirty="0" smtClean="0"/>
              <a:t>favicon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&lt;link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="icon"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="favicon.ico" type="image/x-icon"&gt;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031338F-20A9-4DB6-8A78-25231FA149E7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pic>
        <p:nvPicPr>
          <p:cNvPr id="46085" name="Picture 4" descr="Figure6.2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270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  Map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"/>
            <a:ext cx="7772400" cy="3733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smtClean="0"/>
              <a:t>map element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Defines the map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smtClean="0"/>
              <a:t>area element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Defines a specific area on a map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Can be set to a rectangle, circle, or polygon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2000" smtClean="0"/>
              <a:t>href Attibute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2000" smtClean="0"/>
              <a:t>shape Attribute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2000" smtClean="0"/>
              <a:t>coords Attribute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sz="2000" smtClean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421438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E4BB6FD9-D3D4-463C-A60E-2C589D1C6D3B}" type="slidenum">
              <a:rPr lang="en-US" altLang="en-US" sz="1100" smtClean="0">
                <a:solidFill>
                  <a:srgbClr val="4D4D4D"/>
                </a:solidFill>
              </a:rPr>
              <a:pPr algn="ctr"/>
              <a:t>9</a:t>
            </a:fld>
            <a:endParaRPr lang="en-US" altLang="en-US" sz="1100" smtClean="0">
              <a:solidFill>
                <a:srgbClr val="4D4D4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3648075"/>
            <a:ext cx="8380413" cy="2308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&lt;map name="boat" id="boat"&gt;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&lt;area href="http://www.doorcountyvacations.com" shape="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coords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="24, 188, 339, 283" alt="Door County Fishing"&gt;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&lt;/map&gt;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="fishingboat.jpg"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usemap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="#boat" alt="Door County“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width="416" height="350"&gt;</a:t>
            </a:r>
          </a:p>
        </p:txBody>
      </p:sp>
      <p:pic>
        <p:nvPicPr>
          <p:cNvPr id="5" name="Picture 4" descr="figure4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9123" y="1664446"/>
            <a:ext cx="2590800" cy="217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1513</TotalTime>
  <Words>359</Words>
  <Application>Microsoft Office PowerPoint</Application>
  <PresentationFormat>On-screen Show (4:3)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Times New Roman</vt:lpstr>
      <vt:lpstr>Verdana</vt:lpstr>
      <vt:lpstr>Wingdings 2</vt:lpstr>
      <vt:lpstr>Depth</vt:lpstr>
      <vt:lpstr>Basics of  Web Design</vt:lpstr>
      <vt:lpstr>Learning Outcomes</vt:lpstr>
      <vt:lpstr>Configure Typeface with CSS</vt:lpstr>
      <vt:lpstr>The font-size Property</vt:lpstr>
      <vt:lpstr>Align and Indent Text with CSS</vt:lpstr>
      <vt:lpstr>More CSS Text Properties</vt:lpstr>
      <vt:lpstr>Configure List Markers with CSS</vt:lpstr>
      <vt:lpstr>Favorites  Icon</vt:lpstr>
      <vt:lpstr>Image  Map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Web Design: Chapter 5</dc:title>
  <dc:subject>Chapter 5</dc:subject>
  <dc:creator>Terry Felke-Morris</dc:creator>
  <cp:lastModifiedBy>Chris Campbell</cp:lastModifiedBy>
  <cp:revision>114</cp:revision>
  <cp:lastPrinted>1601-01-01T00:00:00Z</cp:lastPrinted>
  <dcterms:created xsi:type="dcterms:W3CDTF">2002-01-17T02:49:49Z</dcterms:created>
  <dcterms:modified xsi:type="dcterms:W3CDTF">2015-09-18T13:42:51Z</dcterms:modified>
</cp:coreProperties>
</file>