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9" r:id="rId3"/>
    <p:sldId id="258" r:id="rId4"/>
    <p:sldId id="268" r:id="rId5"/>
    <p:sldId id="269" r:id="rId6"/>
    <p:sldId id="284" r:id="rId7"/>
    <p:sldId id="285" r:id="rId8"/>
    <p:sldId id="286" r:id="rId9"/>
    <p:sldId id="287" r:id="rId10"/>
    <p:sldId id="264" r:id="rId11"/>
    <p:sldId id="265" r:id="rId12"/>
    <p:sldId id="275" r:id="rId13"/>
    <p:sldId id="276" r:id="rId14"/>
    <p:sldId id="277" r:id="rId15"/>
    <p:sldId id="278" r:id="rId16"/>
    <p:sldId id="279" r:id="rId17"/>
    <p:sldId id="280" r:id="rId18"/>
    <p:sldId id="288" r:id="rId19"/>
    <p:sldId id="289" r:id="rId20"/>
    <p:sldId id="271" r:id="rId21"/>
    <p:sldId id="272" r:id="rId22"/>
    <p:sldId id="283" r:id="rId23"/>
    <p:sldId id="273" r:id="rId24"/>
    <p:sldId id="274" r:id="rId25"/>
    <p:sldId id="281" r:id="rId26"/>
    <p:sldId id="282" r:id="rId27"/>
    <p:sldId id="291" r:id="rId28"/>
  </p:sldIdLst>
  <p:sldSz cx="12188825" cy="6858000"/>
  <p:notesSz cx="6858000" cy="9144000"/>
  <p:defaultTextStyle>
    <a:defPPr>
      <a:defRPr lang="en-US"/>
    </a:defPPr>
    <a:lvl1pPr marL="0" algn="l" defTabSz="872687" rtl="0" eaLnBrk="1" latinLnBrk="0" hangingPunct="1">
      <a:defRPr sz="1700" kern="1200">
        <a:solidFill>
          <a:schemeClr val="tx1"/>
        </a:solidFill>
        <a:latin typeface="+mn-lt"/>
        <a:ea typeface="+mn-ea"/>
        <a:cs typeface="+mn-cs"/>
      </a:defRPr>
    </a:lvl1pPr>
    <a:lvl2pPr marL="436344" algn="l" defTabSz="872687" rtl="0" eaLnBrk="1" latinLnBrk="0" hangingPunct="1">
      <a:defRPr sz="1700" kern="1200">
        <a:solidFill>
          <a:schemeClr val="tx1"/>
        </a:solidFill>
        <a:latin typeface="+mn-lt"/>
        <a:ea typeface="+mn-ea"/>
        <a:cs typeface="+mn-cs"/>
      </a:defRPr>
    </a:lvl2pPr>
    <a:lvl3pPr marL="872687" algn="l" defTabSz="872687" rtl="0" eaLnBrk="1" latinLnBrk="0" hangingPunct="1">
      <a:defRPr sz="1700" kern="1200">
        <a:solidFill>
          <a:schemeClr val="tx1"/>
        </a:solidFill>
        <a:latin typeface="+mn-lt"/>
        <a:ea typeface="+mn-ea"/>
        <a:cs typeface="+mn-cs"/>
      </a:defRPr>
    </a:lvl3pPr>
    <a:lvl4pPr marL="1309030" algn="l" defTabSz="872687" rtl="0" eaLnBrk="1" latinLnBrk="0" hangingPunct="1">
      <a:defRPr sz="1700" kern="1200">
        <a:solidFill>
          <a:schemeClr val="tx1"/>
        </a:solidFill>
        <a:latin typeface="+mn-lt"/>
        <a:ea typeface="+mn-ea"/>
        <a:cs typeface="+mn-cs"/>
      </a:defRPr>
    </a:lvl4pPr>
    <a:lvl5pPr marL="1745373" algn="l" defTabSz="872687" rtl="0" eaLnBrk="1" latinLnBrk="0" hangingPunct="1">
      <a:defRPr sz="1700" kern="1200">
        <a:solidFill>
          <a:schemeClr val="tx1"/>
        </a:solidFill>
        <a:latin typeface="+mn-lt"/>
        <a:ea typeface="+mn-ea"/>
        <a:cs typeface="+mn-cs"/>
      </a:defRPr>
    </a:lvl5pPr>
    <a:lvl6pPr marL="2181717" algn="l" defTabSz="872687" rtl="0" eaLnBrk="1" latinLnBrk="0" hangingPunct="1">
      <a:defRPr sz="1700" kern="1200">
        <a:solidFill>
          <a:schemeClr val="tx1"/>
        </a:solidFill>
        <a:latin typeface="+mn-lt"/>
        <a:ea typeface="+mn-ea"/>
        <a:cs typeface="+mn-cs"/>
      </a:defRPr>
    </a:lvl6pPr>
    <a:lvl7pPr marL="2618061" algn="l" defTabSz="872687" rtl="0" eaLnBrk="1" latinLnBrk="0" hangingPunct="1">
      <a:defRPr sz="1700" kern="1200">
        <a:solidFill>
          <a:schemeClr val="tx1"/>
        </a:solidFill>
        <a:latin typeface="+mn-lt"/>
        <a:ea typeface="+mn-ea"/>
        <a:cs typeface="+mn-cs"/>
      </a:defRPr>
    </a:lvl7pPr>
    <a:lvl8pPr marL="3054403" algn="l" defTabSz="872687" rtl="0" eaLnBrk="1" latinLnBrk="0" hangingPunct="1">
      <a:defRPr sz="1700" kern="1200">
        <a:solidFill>
          <a:schemeClr val="tx1"/>
        </a:solidFill>
        <a:latin typeface="+mn-lt"/>
        <a:ea typeface="+mn-ea"/>
        <a:cs typeface="+mn-cs"/>
      </a:defRPr>
    </a:lvl8pPr>
    <a:lvl9pPr marL="3490747" algn="l" defTabSz="872687"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E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30" autoAdjust="0"/>
    <p:restoredTop sz="94617" autoAdjust="0"/>
  </p:normalViewPr>
  <p:slideViewPr>
    <p:cSldViewPr>
      <p:cViewPr varScale="1">
        <p:scale>
          <a:sx n="70" d="100"/>
          <a:sy n="70" d="100"/>
        </p:scale>
        <p:origin x="-396" y="-68"/>
      </p:cViewPr>
      <p:guideLst>
        <p:guide orient="horz" pos="2161"/>
        <p:guide pos="3839"/>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8C89AB-1810-494B-993E-A5EA21CBF37B}" type="datetimeFigureOut">
              <a:rPr lang="en-US" smtClean="0"/>
              <a:t>10/13/2025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AC2605-6DA2-4D06-A8FD-77F477B4D88E}" type="slidenum">
              <a:rPr lang="en-US" smtClean="0"/>
              <a:t>‹#›</a:t>
            </a:fld>
            <a:endParaRPr lang="en-US"/>
          </a:p>
        </p:txBody>
      </p:sp>
    </p:spTree>
    <p:extLst>
      <p:ext uri="{BB962C8B-B14F-4D97-AF65-F5344CB8AC3E}">
        <p14:creationId xmlns:p14="http://schemas.microsoft.com/office/powerpoint/2010/main" val="2031026685"/>
      </p:ext>
    </p:extLst>
  </p:cSld>
  <p:clrMap bg1="lt1" tx1="dk1" bg2="lt2" tx2="dk2" accent1="accent1" accent2="accent2" accent3="accent3" accent4="accent4" accent5="accent5" accent6="accent6" hlink="hlink" folHlink="folHlink"/>
  <p:notesStyle>
    <a:lvl1pPr marL="0" algn="l" defTabSz="872687" rtl="0" eaLnBrk="1" latinLnBrk="0" hangingPunct="1">
      <a:defRPr sz="1100" kern="1200">
        <a:solidFill>
          <a:schemeClr val="tx1"/>
        </a:solidFill>
        <a:latin typeface="+mn-lt"/>
        <a:ea typeface="+mn-ea"/>
        <a:cs typeface="+mn-cs"/>
      </a:defRPr>
    </a:lvl1pPr>
    <a:lvl2pPr marL="436344" algn="l" defTabSz="872687" rtl="0" eaLnBrk="1" latinLnBrk="0" hangingPunct="1">
      <a:defRPr sz="1100" kern="1200">
        <a:solidFill>
          <a:schemeClr val="tx1"/>
        </a:solidFill>
        <a:latin typeface="+mn-lt"/>
        <a:ea typeface="+mn-ea"/>
        <a:cs typeface="+mn-cs"/>
      </a:defRPr>
    </a:lvl2pPr>
    <a:lvl3pPr marL="872687" algn="l" defTabSz="872687" rtl="0" eaLnBrk="1" latinLnBrk="0" hangingPunct="1">
      <a:defRPr sz="1100" kern="1200">
        <a:solidFill>
          <a:schemeClr val="tx1"/>
        </a:solidFill>
        <a:latin typeface="+mn-lt"/>
        <a:ea typeface="+mn-ea"/>
        <a:cs typeface="+mn-cs"/>
      </a:defRPr>
    </a:lvl3pPr>
    <a:lvl4pPr marL="1309030" algn="l" defTabSz="872687" rtl="0" eaLnBrk="1" latinLnBrk="0" hangingPunct="1">
      <a:defRPr sz="1100" kern="1200">
        <a:solidFill>
          <a:schemeClr val="tx1"/>
        </a:solidFill>
        <a:latin typeface="+mn-lt"/>
        <a:ea typeface="+mn-ea"/>
        <a:cs typeface="+mn-cs"/>
      </a:defRPr>
    </a:lvl4pPr>
    <a:lvl5pPr marL="1745373" algn="l" defTabSz="872687" rtl="0" eaLnBrk="1" latinLnBrk="0" hangingPunct="1">
      <a:defRPr sz="1100" kern="1200">
        <a:solidFill>
          <a:schemeClr val="tx1"/>
        </a:solidFill>
        <a:latin typeface="+mn-lt"/>
        <a:ea typeface="+mn-ea"/>
        <a:cs typeface="+mn-cs"/>
      </a:defRPr>
    </a:lvl5pPr>
    <a:lvl6pPr marL="2181717" algn="l" defTabSz="872687" rtl="0" eaLnBrk="1" latinLnBrk="0" hangingPunct="1">
      <a:defRPr sz="1100" kern="1200">
        <a:solidFill>
          <a:schemeClr val="tx1"/>
        </a:solidFill>
        <a:latin typeface="+mn-lt"/>
        <a:ea typeface="+mn-ea"/>
        <a:cs typeface="+mn-cs"/>
      </a:defRPr>
    </a:lvl6pPr>
    <a:lvl7pPr marL="2618061" algn="l" defTabSz="872687" rtl="0" eaLnBrk="1" latinLnBrk="0" hangingPunct="1">
      <a:defRPr sz="1100" kern="1200">
        <a:solidFill>
          <a:schemeClr val="tx1"/>
        </a:solidFill>
        <a:latin typeface="+mn-lt"/>
        <a:ea typeface="+mn-ea"/>
        <a:cs typeface="+mn-cs"/>
      </a:defRPr>
    </a:lvl7pPr>
    <a:lvl8pPr marL="3054403" algn="l" defTabSz="872687" rtl="0" eaLnBrk="1" latinLnBrk="0" hangingPunct="1">
      <a:defRPr sz="1100" kern="1200">
        <a:solidFill>
          <a:schemeClr val="tx1"/>
        </a:solidFill>
        <a:latin typeface="+mn-lt"/>
        <a:ea typeface="+mn-ea"/>
        <a:cs typeface="+mn-cs"/>
      </a:defRPr>
    </a:lvl8pPr>
    <a:lvl9pPr marL="3490747" algn="l" defTabSz="872687"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3" cy="1470026"/>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5" y="3886200"/>
            <a:ext cx="8532178" cy="1752600"/>
          </a:xfrm>
        </p:spPr>
        <p:txBody>
          <a:bodyPr/>
          <a:lstStyle>
            <a:lvl1pPr marL="0" indent="0" algn="ctr">
              <a:buNone/>
              <a:defRPr>
                <a:solidFill>
                  <a:schemeClr val="tx1">
                    <a:tint val="75000"/>
                  </a:schemeClr>
                </a:solidFill>
              </a:defRPr>
            </a:lvl1pPr>
            <a:lvl2pPr marL="436344" indent="0" algn="ctr">
              <a:buNone/>
              <a:defRPr>
                <a:solidFill>
                  <a:schemeClr val="tx1">
                    <a:tint val="75000"/>
                  </a:schemeClr>
                </a:solidFill>
              </a:defRPr>
            </a:lvl2pPr>
            <a:lvl3pPr marL="872687" indent="0" algn="ctr">
              <a:buNone/>
              <a:defRPr>
                <a:solidFill>
                  <a:schemeClr val="tx1">
                    <a:tint val="75000"/>
                  </a:schemeClr>
                </a:solidFill>
              </a:defRPr>
            </a:lvl3pPr>
            <a:lvl4pPr marL="1309030" indent="0" algn="ctr">
              <a:buNone/>
              <a:defRPr>
                <a:solidFill>
                  <a:schemeClr val="tx1">
                    <a:tint val="75000"/>
                  </a:schemeClr>
                </a:solidFill>
              </a:defRPr>
            </a:lvl4pPr>
            <a:lvl5pPr marL="1745373" indent="0" algn="ctr">
              <a:buNone/>
              <a:defRPr>
                <a:solidFill>
                  <a:schemeClr val="tx1">
                    <a:tint val="75000"/>
                  </a:schemeClr>
                </a:solidFill>
              </a:defRPr>
            </a:lvl5pPr>
            <a:lvl6pPr marL="2181717" indent="0" algn="ctr">
              <a:buNone/>
              <a:defRPr>
                <a:solidFill>
                  <a:schemeClr val="tx1">
                    <a:tint val="75000"/>
                  </a:schemeClr>
                </a:solidFill>
              </a:defRPr>
            </a:lvl6pPr>
            <a:lvl7pPr marL="2618061" indent="0" algn="ctr">
              <a:buNone/>
              <a:defRPr>
                <a:solidFill>
                  <a:schemeClr val="tx1">
                    <a:tint val="75000"/>
                  </a:schemeClr>
                </a:solidFill>
              </a:defRPr>
            </a:lvl7pPr>
            <a:lvl8pPr marL="3054403" indent="0" algn="ctr">
              <a:buNone/>
              <a:defRPr>
                <a:solidFill>
                  <a:schemeClr val="tx1">
                    <a:tint val="75000"/>
                  </a:schemeClr>
                </a:solidFill>
              </a:defRPr>
            </a:lvl8pPr>
            <a:lvl9pPr marL="34907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B165D5-C60C-4A89-B915-A78999E74021}"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E7758-181E-4056-B74E-41D89985719B}" type="slidenum">
              <a:rPr lang="en-US" smtClean="0"/>
              <a:t>‹#›</a:t>
            </a:fld>
            <a:endParaRPr lang="en-US"/>
          </a:p>
        </p:txBody>
      </p:sp>
    </p:spTree>
    <p:extLst>
      <p:ext uri="{BB962C8B-B14F-4D97-AF65-F5344CB8AC3E}">
        <p14:creationId xmlns:p14="http://schemas.microsoft.com/office/powerpoint/2010/main" val="214226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B165D5-C60C-4A89-B915-A78999E74021}"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E7758-181E-4056-B74E-41D89985719B}" type="slidenum">
              <a:rPr lang="en-US" smtClean="0"/>
              <a:t>‹#›</a:t>
            </a:fld>
            <a:endParaRPr lang="en-US"/>
          </a:p>
        </p:txBody>
      </p:sp>
    </p:spTree>
    <p:extLst>
      <p:ext uri="{BB962C8B-B14F-4D97-AF65-F5344CB8AC3E}">
        <p14:creationId xmlns:p14="http://schemas.microsoft.com/office/powerpoint/2010/main" val="90168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9" y="274640"/>
            <a:ext cx="2742486" cy="585152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3" y="274640"/>
            <a:ext cx="8024308" cy="58515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B165D5-C60C-4A89-B915-A78999E74021}"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E7758-181E-4056-B74E-41D89985719B}" type="slidenum">
              <a:rPr lang="en-US" smtClean="0"/>
              <a:t>‹#›</a:t>
            </a:fld>
            <a:endParaRPr lang="en-US"/>
          </a:p>
        </p:txBody>
      </p:sp>
    </p:spTree>
    <p:extLst>
      <p:ext uri="{BB962C8B-B14F-4D97-AF65-F5344CB8AC3E}">
        <p14:creationId xmlns:p14="http://schemas.microsoft.com/office/powerpoint/2010/main" val="3209309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894461" y="1082248"/>
            <a:ext cx="2693729" cy="4026362"/>
          </a:xfrm>
          <a:custGeom>
            <a:avLst/>
            <a:gdLst>
              <a:gd name="connsiteX0" fmla="*/ 0 w 2694431"/>
              <a:gd name="connsiteY0" fmla="*/ 0 h 4026362"/>
              <a:gd name="connsiteX1" fmla="*/ 1917519 w 2694431"/>
              <a:gd name="connsiteY1" fmla="*/ 0 h 4026362"/>
              <a:gd name="connsiteX2" fmla="*/ 2694431 w 2694431"/>
              <a:gd name="connsiteY2" fmla="*/ 4026362 h 4026362"/>
              <a:gd name="connsiteX3" fmla="*/ 776912 w 2694431"/>
              <a:gd name="connsiteY3" fmla="*/ 4026362 h 4026362"/>
            </a:gdLst>
            <a:ahLst/>
            <a:cxnLst>
              <a:cxn ang="0">
                <a:pos x="connsiteX0" y="connsiteY0"/>
              </a:cxn>
              <a:cxn ang="0">
                <a:pos x="connsiteX1" y="connsiteY1"/>
              </a:cxn>
              <a:cxn ang="0">
                <a:pos x="connsiteX2" y="connsiteY2"/>
              </a:cxn>
              <a:cxn ang="0">
                <a:pos x="connsiteX3" y="connsiteY3"/>
              </a:cxn>
            </a:cxnLst>
            <a:rect l="l" t="t" r="r" b="b"/>
            <a:pathLst>
              <a:path w="2694431" h="4026362">
                <a:moveTo>
                  <a:pt x="0" y="0"/>
                </a:moveTo>
                <a:lnTo>
                  <a:pt x="1917519" y="0"/>
                </a:lnTo>
                <a:lnTo>
                  <a:pt x="2694431" y="4026362"/>
                </a:lnTo>
                <a:lnTo>
                  <a:pt x="776912" y="4026362"/>
                </a:lnTo>
                <a:close/>
              </a:path>
            </a:pathLst>
          </a:custGeom>
          <a:solidFill>
            <a:schemeClr val="bg1">
              <a:lumMod val="75000"/>
            </a:schemeClr>
          </a:solidFill>
        </p:spPr>
        <p:txBody>
          <a:bodyPr wrap="square">
            <a:noAutofit/>
          </a:bodyPr>
          <a:lstStyle/>
          <a:p>
            <a:endParaRPr lang="en-US"/>
          </a:p>
        </p:txBody>
      </p:sp>
      <p:sp>
        <p:nvSpPr>
          <p:cNvPr id="9" name="Picture Placeholder 8"/>
          <p:cNvSpPr>
            <a:spLocks noGrp="1"/>
          </p:cNvSpPr>
          <p:nvPr>
            <p:ph type="pic" sz="quarter" idx="11"/>
          </p:nvPr>
        </p:nvSpPr>
        <p:spPr>
          <a:xfrm>
            <a:off x="3091953" y="1772465"/>
            <a:ext cx="2693729" cy="4026362"/>
          </a:xfrm>
          <a:custGeom>
            <a:avLst/>
            <a:gdLst>
              <a:gd name="connsiteX0" fmla="*/ 0 w 2694431"/>
              <a:gd name="connsiteY0" fmla="*/ 0 h 4026362"/>
              <a:gd name="connsiteX1" fmla="*/ 1917519 w 2694431"/>
              <a:gd name="connsiteY1" fmla="*/ 0 h 4026362"/>
              <a:gd name="connsiteX2" fmla="*/ 2694431 w 2694431"/>
              <a:gd name="connsiteY2" fmla="*/ 4026362 h 4026362"/>
              <a:gd name="connsiteX3" fmla="*/ 776912 w 2694431"/>
              <a:gd name="connsiteY3" fmla="*/ 4026362 h 4026362"/>
            </a:gdLst>
            <a:ahLst/>
            <a:cxnLst>
              <a:cxn ang="0">
                <a:pos x="connsiteX0" y="connsiteY0"/>
              </a:cxn>
              <a:cxn ang="0">
                <a:pos x="connsiteX1" y="connsiteY1"/>
              </a:cxn>
              <a:cxn ang="0">
                <a:pos x="connsiteX2" y="connsiteY2"/>
              </a:cxn>
              <a:cxn ang="0">
                <a:pos x="connsiteX3" y="connsiteY3"/>
              </a:cxn>
            </a:cxnLst>
            <a:rect l="l" t="t" r="r" b="b"/>
            <a:pathLst>
              <a:path w="2694431" h="4026362">
                <a:moveTo>
                  <a:pt x="0" y="0"/>
                </a:moveTo>
                <a:lnTo>
                  <a:pt x="1917519" y="0"/>
                </a:lnTo>
                <a:lnTo>
                  <a:pt x="2694431" y="4026362"/>
                </a:lnTo>
                <a:lnTo>
                  <a:pt x="776912" y="4026362"/>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3505984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12188819" cy="6858000"/>
          </a:xfrm>
          <a:custGeom>
            <a:avLst/>
            <a:gdLst>
              <a:gd name="connsiteX0" fmla="*/ 0 w 12191994"/>
              <a:gd name="connsiteY0" fmla="*/ 0 h 6858000"/>
              <a:gd name="connsiteX1" fmla="*/ 12191994 w 12191994"/>
              <a:gd name="connsiteY1" fmla="*/ 0 h 6858000"/>
              <a:gd name="connsiteX2" fmla="*/ 12191994 w 12191994"/>
              <a:gd name="connsiteY2" fmla="*/ 6858000 h 6858000"/>
              <a:gd name="connsiteX3" fmla="*/ 0 w 121919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4" h="6858000">
                <a:moveTo>
                  <a:pt x="0" y="0"/>
                </a:moveTo>
                <a:lnTo>
                  <a:pt x="12191994" y="0"/>
                </a:lnTo>
                <a:lnTo>
                  <a:pt x="12191994" y="6858000"/>
                </a:lnTo>
                <a:lnTo>
                  <a:pt x="0" y="6858000"/>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63392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12188819" cy="6858000"/>
          </a:xfrm>
          <a:custGeom>
            <a:avLst/>
            <a:gdLst>
              <a:gd name="connsiteX0" fmla="*/ 0 w 12191994"/>
              <a:gd name="connsiteY0" fmla="*/ 0 h 6858000"/>
              <a:gd name="connsiteX1" fmla="*/ 12191994 w 12191994"/>
              <a:gd name="connsiteY1" fmla="*/ 0 h 6858000"/>
              <a:gd name="connsiteX2" fmla="*/ 12191994 w 12191994"/>
              <a:gd name="connsiteY2" fmla="*/ 6858000 h 6858000"/>
              <a:gd name="connsiteX3" fmla="*/ 0 w 121919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4" h="6858000">
                <a:moveTo>
                  <a:pt x="0" y="0"/>
                </a:moveTo>
                <a:lnTo>
                  <a:pt x="12191994" y="0"/>
                </a:lnTo>
                <a:lnTo>
                  <a:pt x="12191994" y="6858000"/>
                </a:lnTo>
                <a:lnTo>
                  <a:pt x="0" y="6858000"/>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2724458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062358" y="2574885"/>
            <a:ext cx="4176242" cy="2594233"/>
          </a:xfrm>
          <a:custGeom>
            <a:avLst/>
            <a:gdLst>
              <a:gd name="connsiteX0" fmla="*/ 0 w 4177330"/>
              <a:gd name="connsiteY0" fmla="*/ 0 h 2594233"/>
              <a:gd name="connsiteX1" fmla="*/ 4177330 w 4177330"/>
              <a:gd name="connsiteY1" fmla="*/ 0 h 2594233"/>
              <a:gd name="connsiteX2" fmla="*/ 4177330 w 4177330"/>
              <a:gd name="connsiteY2" fmla="*/ 2594233 h 2594233"/>
              <a:gd name="connsiteX3" fmla="*/ 0 w 4177330"/>
              <a:gd name="connsiteY3" fmla="*/ 2594233 h 2594233"/>
            </a:gdLst>
            <a:ahLst/>
            <a:cxnLst>
              <a:cxn ang="0">
                <a:pos x="connsiteX0" y="connsiteY0"/>
              </a:cxn>
              <a:cxn ang="0">
                <a:pos x="connsiteX1" y="connsiteY1"/>
              </a:cxn>
              <a:cxn ang="0">
                <a:pos x="connsiteX2" y="connsiteY2"/>
              </a:cxn>
              <a:cxn ang="0">
                <a:pos x="connsiteX3" y="connsiteY3"/>
              </a:cxn>
            </a:cxnLst>
            <a:rect l="l" t="t" r="r" b="b"/>
            <a:pathLst>
              <a:path w="4177330" h="2594233">
                <a:moveTo>
                  <a:pt x="0" y="0"/>
                </a:moveTo>
                <a:lnTo>
                  <a:pt x="4177330" y="0"/>
                </a:lnTo>
                <a:lnTo>
                  <a:pt x="4177330" y="2594233"/>
                </a:lnTo>
                <a:lnTo>
                  <a:pt x="0" y="2594233"/>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421848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634065" y="1791558"/>
            <a:ext cx="2401886" cy="3244645"/>
          </a:xfrm>
          <a:custGeom>
            <a:avLst/>
            <a:gdLst>
              <a:gd name="connsiteX0" fmla="*/ 0 w 2402512"/>
              <a:gd name="connsiteY0" fmla="*/ 0 h 3244645"/>
              <a:gd name="connsiteX1" fmla="*/ 2402512 w 2402512"/>
              <a:gd name="connsiteY1" fmla="*/ 0 h 3244645"/>
              <a:gd name="connsiteX2" fmla="*/ 2402512 w 2402512"/>
              <a:gd name="connsiteY2" fmla="*/ 3244645 h 3244645"/>
              <a:gd name="connsiteX3" fmla="*/ 0 w 2402512"/>
              <a:gd name="connsiteY3" fmla="*/ 3244645 h 3244645"/>
            </a:gdLst>
            <a:ahLst/>
            <a:cxnLst>
              <a:cxn ang="0">
                <a:pos x="connsiteX0" y="connsiteY0"/>
              </a:cxn>
              <a:cxn ang="0">
                <a:pos x="connsiteX1" y="connsiteY1"/>
              </a:cxn>
              <a:cxn ang="0">
                <a:pos x="connsiteX2" y="connsiteY2"/>
              </a:cxn>
              <a:cxn ang="0">
                <a:pos x="connsiteX3" y="connsiteY3"/>
              </a:cxn>
            </a:cxnLst>
            <a:rect l="l" t="t" r="r" b="b"/>
            <a:pathLst>
              <a:path w="2402512" h="3244645">
                <a:moveTo>
                  <a:pt x="0" y="0"/>
                </a:moveTo>
                <a:lnTo>
                  <a:pt x="2402512" y="0"/>
                </a:lnTo>
                <a:lnTo>
                  <a:pt x="2402512" y="3244645"/>
                </a:lnTo>
                <a:lnTo>
                  <a:pt x="0" y="3244645"/>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4057663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570539" y="1"/>
            <a:ext cx="5618287" cy="6852286"/>
          </a:xfrm>
          <a:custGeom>
            <a:avLst/>
            <a:gdLst>
              <a:gd name="connsiteX0" fmla="*/ 0 w 5619750"/>
              <a:gd name="connsiteY0" fmla="*/ 0 h 6852286"/>
              <a:gd name="connsiteX1" fmla="*/ 5619750 w 5619750"/>
              <a:gd name="connsiteY1" fmla="*/ 0 h 6852286"/>
              <a:gd name="connsiteX2" fmla="*/ 5619750 w 5619750"/>
              <a:gd name="connsiteY2" fmla="*/ 6852286 h 6852286"/>
              <a:gd name="connsiteX3" fmla="*/ 0 w 5619750"/>
              <a:gd name="connsiteY3" fmla="*/ 6852286 h 6852286"/>
            </a:gdLst>
            <a:ahLst/>
            <a:cxnLst>
              <a:cxn ang="0">
                <a:pos x="connsiteX0" y="connsiteY0"/>
              </a:cxn>
              <a:cxn ang="0">
                <a:pos x="connsiteX1" y="connsiteY1"/>
              </a:cxn>
              <a:cxn ang="0">
                <a:pos x="connsiteX2" y="connsiteY2"/>
              </a:cxn>
              <a:cxn ang="0">
                <a:pos x="connsiteX3" y="connsiteY3"/>
              </a:cxn>
            </a:cxnLst>
            <a:rect l="l" t="t" r="r" b="b"/>
            <a:pathLst>
              <a:path w="5619750" h="6852286">
                <a:moveTo>
                  <a:pt x="0" y="0"/>
                </a:moveTo>
                <a:lnTo>
                  <a:pt x="5619750" y="0"/>
                </a:lnTo>
                <a:lnTo>
                  <a:pt x="5619750" y="6852286"/>
                </a:lnTo>
                <a:lnTo>
                  <a:pt x="0" y="6852286"/>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3806506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12188819" cy="6858000"/>
          </a:xfrm>
          <a:custGeom>
            <a:avLst/>
            <a:gdLst>
              <a:gd name="connsiteX0" fmla="*/ 0 w 12191994"/>
              <a:gd name="connsiteY0" fmla="*/ 0 h 6858000"/>
              <a:gd name="connsiteX1" fmla="*/ 12191994 w 12191994"/>
              <a:gd name="connsiteY1" fmla="*/ 0 h 6858000"/>
              <a:gd name="connsiteX2" fmla="*/ 12191994 w 12191994"/>
              <a:gd name="connsiteY2" fmla="*/ 6858000 h 6858000"/>
              <a:gd name="connsiteX3" fmla="*/ 0 w 121919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4" h="6858000">
                <a:moveTo>
                  <a:pt x="0" y="0"/>
                </a:moveTo>
                <a:lnTo>
                  <a:pt x="12191994" y="0"/>
                </a:lnTo>
                <a:lnTo>
                  <a:pt x="12191994" y="6858000"/>
                </a:lnTo>
                <a:lnTo>
                  <a:pt x="0" y="6858000"/>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92735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B165D5-C60C-4A89-B915-A78999E74021}"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E7758-181E-4056-B74E-41D89985719B}" type="slidenum">
              <a:rPr lang="en-US" smtClean="0"/>
              <a:t>‹#›</a:t>
            </a:fld>
            <a:endParaRPr lang="en-US"/>
          </a:p>
        </p:txBody>
      </p:sp>
    </p:spTree>
    <p:extLst>
      <p:ext uri="{BB962C8B-B14F-4D97-AF65-F5344CB8AC3E}">
        <p14:creationId xmlns:p14="http://schemas.microsoft.com/office/powerpoint/2010/main" val="211432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2" y="4406903"/>
            <a:ext cx="10360503" cy="1362075"/>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962832" y="2906715"/>
            <a:ext cx="10360503" cy="1500187"/>
          </a:xfrm>
        </p:spPr>
        <p:txBody>
          <a:bodyPr anchor="b"/>
          <a:lstStyle>
            <a:lvl1pPr marL="0" indent="0">
              <a:buNone/>
              <a:defRPr sz="1900">
                <a:solidFill>
                  <a:schemeClr val="tx1">
                    <a:tint val="75000"/>
                  </a:schemeClr>
                </a:solidFill>
              </a:defRPr>
            </a:lvl1pPr>
            <a:lvl2pPr marL="436344" indent="0">
              <a:buNone/>
              <a:defRPr sz="1700">
                <a:solidFill>
                  <a:schemeClr val="tx1">
                    <a:tint val="75000"/>
                  </a:schemeClr>
                </a:solidFill>
              </a:defRPr>
            </a:lvl2pPr>
            <a:lvl3pPr marL="872687" indent="0">
              <a:buNone/>
              <a:defRPr sz="1500">
                <a:solidFill>
                  <a:schemeClr val="tx1">
                    <a:tint val="75000"/>
                  </a:schemeClr>
                </a:solidFill>
              </a:defRPr>
            </a:lvl3pPr>
            <a:lvl4pPr marL="1309030" indent="0">
              <a:buNone/>
              <a:defRPr sz="1300">
                <a:solidFill>
                  <a:schemeClr val="tx1">
                    <a:tint val="75000"/>
                  </a:schemeClr>
                </a:solidFill>
              </a:defRPr>
            </a:lvl4pPr>
            <a:lvl5pPr marL="1745373" indent="0">
              <a:buNone/>
              <a:defRPr sz="1300">
                <a:solidFill>
                  <a:schemeClr val="tx1">
                    <a:tint val="75000"/>
                  </a:schemeClr>
                </a:solidFill>
              </a:defRPr>
            </a:lvl5pPr>
            <a:lvl6pPr marL="2181717" indent="0">
              <a:buNone/>
              <a:defRPr sz="1300">
                <a:solidFill>
                  <a:schemeClr val="tx1">
                    <a:tint val="75000"/>
                  </a:schemeClr>
                </a:solidFill>
              </a:defRPr>
            </a:lvl6pPr>
            <a:lvl7pPr marL="2618061" indent="0">
              <a:buNone/>
              <a:defRPr sz="1300">
                <a:solidFill>
                  <a:schemeClr val="tx1">
                    <a:tint val="75000"/>
                  </a:schemeClr>
                </a:solidFill>
              </a:defRPr>
            </a:lvl7pPr>
            <a:lvl8pPr marL="3054403" indent="0">
              <a:buNone/>
              <a:defRPr sz="1300">
                <a:solidFill>
                  <a:schemeClr val="tx1">
                    <a:tint val="75000"/>
                  </a:schemeClr>
                </a:solidFill>
              </a:defRPr>
            </a:lvl8pPr>
            <a:lvl9pPr marL="3490747"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B165D5-C60C-4A89-B915-A78999E74021}"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E7758-181E-4056-B74E-41D89985719B}" type="slidenum">
              <a:rPr lang="en-US" smtClean="0"/>
              <a:t>‹#›</a:t>
            </a:fld>
            <a:endParaRPr lang="en-US"/>
          </a:p>
        </p:txBody>
      </p:sp>
    </p:spTree>
    <p:extLst>
      <p:ext uri="{BB962C8B-B14F-4D97-AF65-F5344CB8AC3E}">
        <p14:creationId xmlns:p14="http://schemas.microsoft.com/office/powerpoint/2010/main" val="314329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2" y="1600204"/>
            <a:ext cx="5383399" cy="4525963"/>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8" y="1600204"/>
            <a:ext cx="5383399" cy="4525963"/>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B165D5-C60C-4A89-B915-A78999E74021}"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E7758-181E-4056-B74E-41D89985719B}" type="slidenum">
              <a:rPr lang="en-US" smtClean="0"/>
              <a:t>‹#›</a:t>
            </a:fld>
            <a:endParaRPr lang="en-US"/>
          </a:p>
        </p:txBody>
      </p:sp>
    </p:spTree>
    <p:extLst>
      <p:ext uri="{BB962C8B-B14F-4D97-AF65-F5344CB8AC3E}">
        <p14:creationId xmlns:p14="http://schemas.microsoft.com/office/powerpoint/2010/main" val="2167700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3" y="1535113"/>
            <a:ext cx="5385513" cy="639762"/>
          </a:xfrm>
        </p:spPr>
        <p:txBody>
          <a:bodyPr anchor="b"/>
          <a:lstStyle>
            <a:lvl1pPr marL="0" indent="0">
              <a:buNone/>
              <a:defRPr sz="2300" b="1"/>
            </a:lvl1pPr>
            <a:lvl2pPr marL="436344" indent="0">
              <a:buNone/>
              <a:defRPr sz="1900" b="1"/>
            </a:lvl2pPr>
            <a:lvl3pPr marL="872687" indent="0">
              <a:buNone/>
              <a:defRPr sz="1700" b="1"/>
            </a:lvl3pPr>
            <a:lvl4pPr marL="1309030" indent="0">
              <a:buNone/>
              <a:defRPr sz="1500" b="1"/>
            </a:lvl4pPr>
            <a:lvl5pPr marL="1745373" indent="0">
              <a:buNone/>
              <a:defRPr sz="1500" b="1"/>
            </a:lvl5pPr>
            <a:lvl6pPr marL="2181717" indent="0">
              <a:buNone/>
              <a:defRPr sz="1500" b="1"/>
            </a:lvl6pPr>
            <a:lvl7pPr marL="2618061" indent="0">
              <a:buNone/>
              <a:defRPr sz="1500" b="1"/>
            </a:lvl7pPr>
            <a:lvl8pPr marL="3054403" indent="0">
              <a:buNone/>
              <a:defRPr sz="1500" b="1"/>
            </a:lvl8pPr>
            <a:lvl9pPr marL="34907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609443" y="2174874"/>
            <a:ext cx="5385513" cy="3951288"/>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6" y="1535113"/>
            <a:ext cx="5387630" cy="639762"/>
          </a:xfrm>
        </p:spPr>
        <p:txBody>
          <a:bodyPr anchor="b"/>
          <a:lstStyle>
            <a:lvl1pPr marL="0" indent="0">
              <a:buNone/>
              <a:defRPr sz="2300" b="1"/>
            </a:lvl1pPr>
            <a:lvl2pPr marL="436344" indent="0">
              <a:buNone/>
              <a:defRPr sz="1900" b="1"/>
            </a:lvl2pPr>
            <a:lvl3pPr marL="872687" indent="0">
              <a:buNone/>
              <a:defRPr sz="1700" b="1"/>
            </a:lvl3pPr>
            <a:lvl4pPr marL="1309030" indent="0">
              <a:buNone/>
              <a:defRPr sz="1500" b="1"/>
            </a:lvl4pPr>
            <a:lvl5pPr marL="1745373" indent="0">
              <a:buNone/>
              <a:defRPr sz="1500" b="1"/>
            </a:lvl5pPr>
            <a:lvl6pPr marL="2181717" indent="0">
              <a:buNone/>
              <a:defRPr sz="1500" b="1"/>
            </a:lvl6pPr>
            <a:lvl7pPr marL="2618061" indent="0">
              <a:buNone/>
              <a:defRPr sz="1500" b="1"/>
            </a:lvl7pPr>
            <a:lvl8pPr marL="3054403" indent="0">
              <a:buNone/>
              <a:defRPr sz="1500" b="1"/>
            </a:lvl8pPr>
            <a:lvl9pPr marL="34907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6191756" y="2174874"/>
            <a:ext cx="5387630" cy="3951288"/>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B165D5-C60C-4A89-B915-A78999E74021}" type="datetimeFigureOut">
              <a:rPr lang="en-US" smtClean="0"/>
              <a:t>10/13/2025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2E7758-181E-4056-B74E-41D89985719B}" type="slidenum">
              <a:rPr lang="en-US" smtClean="0"/>
              <a:t>‹#›</a:t>
            </a:fld>
            <a:endParaRPr lang="en-US"/>
          </a:p>
        </p:txBody>
      </p:sp>
    </p:spTree>
    <p:extLst>
      <p:ext uri="{BB962C8B-B14F-4D97-AF65-F5344CB8AC3E}">
        <p14:creationId xmlns:p14="http://schemas.microsoft.com/office/powerpoint/2010/main" val="3995534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B165D5-C60C-4A89-B915-A78999E74021}" type="datetimeFigureOut">
              <a:rPr lang="en-US" smtClean="0"/>
              <a:t>10/13/2025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2E7758-181E-4056-B74E-41D89985719B}" type="slidenum">
              <a:rPr lang="en-US" smtClean="0"/>
              <a:t>‹#›</a:t>
            </a:fld>
            <a:endParaRPr lang="en-US"/>
          </a:p>
        </p:txBody>
      </p:sp>
    </p:spTree>
    <p:extLst>
      <p:ext uri="{BB962C8B-B14F-4D97-AF65-F5344CB8AC3E}">
        <p14:creationId xmlns:p14="http://schemas.microsoft.com/office/powerpoint/2010/main" val="3405355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165D5-C60C-4A89-B915-A78999E74021}" type="datetimeFigureOut">
              <a:rPr lang="en-US" smtClean="0"/>
              <a:t>10/13/2025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2E7758-181E-4056-B74E-41D89985719B}" type="slidenum">
              <a:rPr lang="en-US" smtClean="0"/>
              <a:t>‹#›</a:t>
            </a:fld>
            <a:endParaRPr lang="en-US"/>
          </a:p>
        </p:txBody>
      </p:sp>
    </p:spTree>
    <p:extLst>
      <p:ext uri="{BB962C8B-B14F-4D97-AF65-F5344CB8AC3E}">
        <p14:creationId xmlns:p14="http://schemas.microsoft.com/office/powerpoint/2010/main" val="366702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1"/>
            <a:ext cx="4010039" cy="1162051"/>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4765493" y="273051"/>
            <a:ext cx="6813892" cy="5853114"/>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300"/>
            </a:lvl1pPr>
            <a:lvl2pPr marL="436344" indent="0">
              <a:buNone/>
              <a:defRPr sz="1100"/>
            </a:lvl2pPr>
            <a:lvl3pPr marL="872687" indent="0">
              <a:buNone/>
              <a:defRPr sz="900"/>
            </a:lvl3pPr>
            <a:lvl4pPr marL="1309030" indent="0">
              <a:buNone/>
              <a:defRPr sz="900"/>
            </a:lvl4pPr>
            <a:lvl5pPr marL="1745373" indent="0">
              <a:buNone/>
              <a:defRPr sz="900"/>
            </a:lvl5pPr>
            <a:lvl6pPr marL="2181717" indent="0">
              <a:buNone/>
              <a:defRPr sz="900"/>
            </a:lvl6pPr>
            <a:lvl7pPr marL="2618061" indent="0">
              <a:buNone/>
              <a:defRPr sz="900"/>
            </a:lvl7pPr>
            <a:lvl8pPr marL="3054403" indent="0">
              <a:buNone/>
              <a:defRPr sz="900"/>
            </a:lvl8pPr>
            <a:lvl9pPr marL="349074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165D5-C60C-4A89-B915-A78999E74021}"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E7758-181E-4056-B74E-41D89985719B}" type="slidenum">
              <a:rPr lang="en-US" smtClean="0"/>
              <a:t>‹#›</a:t>
            </a:fld>
            <a:endParaRPr lang="en-US"/>
          </a:p>
        </p:txBody>
      </p:sp>
    </p:spTree>
    <p:extLst>
      <p:ext uri="{BB962C8B-B14F-4D97-AF65-F5344CB8AC3E}">
        <p14:creationId xmlns:p14="http://schemas.microsoft.com/office/powerpoint/2010/main" val="28298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4" y="4800600"/>
            <a:ext cx="7313295" cy="566738"/>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2389094" y="612776"/>
            <a:ext cx="7313295" cy="4114800"/>
          </a:xfrm>
        </p:spPr>
        <p:txBody>
          <a:bodyPr/>
          <a:lstStyle>
            <a:lvl1pPr marL="0" indent="0">
              <a:buNone/>
              <a:defRPr sz="3100"/>
            </a:lvl1pPr>
            <a:lvl2pPr marL="436344" indent="0">
              <a:buNone/>
              <a:defRPr sz="2700"/>
            </a:lvl2pPr>
            <a:lvl3pPr marL="872687" indent="0">
              <a:buNone/>
              <a:defRPr sz="2300"/>
            </a:lvl3pPr>
            <a:lvl4pPr marL="1309030" indent="0">
              <a:buNone/>
              <a:defRPr sz="1900"/>
            </a:lvl4pPr>
            <a:lvl5pPr marL="1745373" indent="0">
              <a:buNone/>
              <a:defRPr sz="1900"/>
            </a:lvl5pPr>
            <a:lvl6pPr marL="2181717" indent="0">
              <a:buNone/>
              <a:defRPr sz="1900"/>
            </a:lvl6pPr>
            <a:lvl7pPr marL="2618061" indent="0">
              <a:buNone/>
              <a:defRPr sz="1900"/>
            </a:lvl7pPr>
            <a:lvl8pPr marL="3054403" indent="0">
              <a:buNone/>
              <a:defRPr sz="1900"/>
            </a:lvl8pPr>
            <a:lvl9pPr marL="3490747" indent="0">
              <a:buNone/>
              <a:defRPr sz="1900"/>
            </a:lvl9pPr>
          </a:lstStyle>
          <a:p>
            <a:endParaRPr lang="en-US"/>
          </a:p>
        </p:txBody>
      </p:sp>
      <p:sp>
        <p:nvSpPr>
          <p:cNvPr id="4" name="Text Placeholder 3"/>
          <p:cNvSpPr>
            <a:spLocks noGrp="1"/>
          </p:cNvSpPr>
          <p:nvPr>
            <p:ph type="body" sz="half" idx="2"/>
          </p:nvPr>
        </p:nvSpPr>
        <p:spPr>
          <a:xfrm>
            <a:off x="2389094" y="5367339"/>
            <a:ext cx="7313295" cy="804862"/>
          </a:xfrm>
        </p:spPr>
        <p:txBody>
          <a:bodyPr/>
          <a:lstStyle>
            <a:lvl1pPr marL="0" indent="0">
              <a:buNone/>
              <a:defRPr sz="1300"/>
            </a:lvl1pPr>
            <a:lvl2pPr marL="436344" indent="0">
              <a:buNone/>
              <a:defRPr sz="1100"/>
            </a:lvl2pPr>
            <a:lvl3pPr marL="872687" indent="0">
              <a:buNone/>
              <a:defRPr sz="900"/>
            </a:lvl3pPr>
            <a:lvl4pPr marL="1309030" indent="0">
              <a:buNone/>
              <a:defRPr sz="900"/>
            </a:lvl4pPr>
            <a:lvl5pPr marL="1745373" indent="0">
              <a:buNone/>
              <a:defRPr sz="900"/>
            </a:lvl5pPr>
            <a:lvl6pPr marL="2181717" indent="0">
              <a:buNone/>
              <a:defRPr sz="900"/>
            </a:lvl6pPr>
            <a:lvl7pPr marL="2618061" indent="0">
              <a:buNone/>
              <a:defRPr sz="900"/>
            </a:lvl7pPr>
            <a:lvl8pPr marL="3054403" indent="0">
              <a:buNone/>
              <a:defRPr sz="900"/>
            </a:lvl8pPr>
            <a:lvl9pPr marL="349074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165D5-C60C-4A89-B915-A78999E74021}"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E7758-181E-4056-B74E-41D89985719B}" type="slidenum">
              <a:rPr lang="en-US" smtClean="0"/>
              <a:t>‹#›</a:t>
            </a:fld>
            <a:endParaRPr lang="en-US"/>
          </a:p>
        </p:txBody>
      </p:sp>
    </p:spTree>
    <p:extLst>
      <p:ext uri="{BB962C8B-B14F-4D97-AF65-F5344CB8AC3E}">
        <p14:creationId xmlns:p14="http://schemas.microsoft.com/office/powerpoint/2010/main" val="3984590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38"/>
            <a:ext cx="10969943" cy="1143000"/>
          </a:xfrm>
          <a:prstGeom prst="rect">
            <a:avLst/>
          </a:prstGeom>
        </p:spPr>
        <p:txBody>
          <a:bodyPr vert="horz" lIns="87269" tIns="43634" rIns="87269" bIns="4363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2" y="1600204"/>
            <a:ext cx="10969943" cy="4525963"/>
          </a:xfrm>
          <a:prstGeom prst="rect">
            <a:avLst/>
          </a:prstGeom>
        </p:spPr>
        <p:txBody>
          <a:bodyPr vert="horz" lIns="87269" tIns="43634" rIns="87269" bIns="4363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3"/>
            <a:ext cx="2844059" cy="365125"/>
          </a:xfrm>
          <a:prstGeom prst="rect">
            <a:avLst/>
          </a:prstGeom>
        </p:spPr>
        <p:txBody>
          <a:bodyPr vert="horz" lIns="87269" tIns="43634" rIns="87269" bIns="43634" rtlCol="0" anchor="ctr"/>
          <a:lstStyle>
            <a:lvl1pPr algn="l">
              <a:defRPr sz="1100">
                <a:solidFill>
                  <a:schemeClr val="tx1">
                    <a:tint val="75000"/>
                  </a:schemeClr>
                </a:solidFill>
              </a:defRPr>
            </a:lvl1pPr>
          </a:lstStyle>
          <a:p>
            <a:fld id="{B7B165D5-C60C-4A89-B915-A78999E74021}" type="datetimeFigureOut">
              <a:rPr lang="en-US" smtClean="0"/>
              <a:t>10/13/2025</a:t>
            </a:fld>
            <a:endParaRPr lang="en-US"/>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87269" tIns="43634" rIns="87269" bIns="43634"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3"/>
            <a:ext cx="2844059" cy="365125"/>
          </a:xfrm>
          <a:prstGeom prst="rect">
            <a:avLst/>
          </a:prstGeom>
        </p:spPr>
        <p:txBody>
          <a:bodyPr vert="horz" lIns="87269" tIns="43634" rIns="87269" bIns="43634" rtlCol="0" anchor="ctr"/>
          <a:lstStyle>
            <a:lvl1pPr algn="r">
              <a:defRPr sz="1100">
                <a:solidFill>
                  <a:schemeClr val="tx1">
                    <a:tint val="75000"/>
                  </a:schemeClr>
                </a:solidFill>
              </a:defRPr>
            </a:lvl1pPr>
          </a:lstStyle>
          <a:p>
            <a:fld id="{4B2E7758-181E-4056-B74E-41D89985719B}" type="slidenum">
              <a:rPr lang="en-US" smtClean="0"/>
              <a:t>‹#›</a:t>
            </a:fld>
            <a:endParaRPr lang="en-US"/>
          </a:p>
        </p:txBody>
      </p:sp>
    </p:spTree>
    <p:extLst>
      <p:ext uri="{BB962C8B-B14F-4D97-AF65-F5344CB8AC3E}">
        <p14:creationId xmlns:p14="http://schemas.microsoft.com/office/powerpoint/2010/main" val="167004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872687" rtl="0" eaLnBrk="1" latinLnBrk="0" hangingPunct="1">
        <a:spcBef>
          <a:spcPct val="0"/>
        </a:spcBef>
        <a:buNone/>
        <a:defRPr sz="4200" kern="1200">
          <a:solidFill>
            <a:schemeClr val="tx1"/>
          </a:solidFill>
          <a:latin typeface="+mj-lt"/>
          <a:ea typeface="+mj-ea"/>
          <a:cs typeface="+mj-cs"/>
        </a:defRPr>
      </a:lvl1pPr>
    </p:titleStyle>
    <p:bodyStyle>
      <a:lvl1pPr marL="327257" indent="-327257" algn="l" defTabSz="872687"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1pPr>
      <a:lvl2pPr marL="709057" indent="-272715" algn="l" defTabSz="8726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2pPr>
      <a:lvl3pPr marL="1090859" indent="-218171" algn="l" defTabSz="872687"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527202" indent="-218171" algn="l" defTabSz="872687"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63545" indent="-218171" algn="l" defTabSz="872687"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99888" indent="-218171" algn="l" defTabSz="872687"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836232" indent="-218171" algn="l" defTabSz="872687"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72576" indent="-218171" algn="l" defTabSz="872687"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708918" indent="-218171" algn="l" defTabSz="872687"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872687" rtl="0" eaLnBrk="1" latinLnBrk="0" hangingPunct="1">
        <a:defRPr sz="1700" kern="1200">
          <a:solidFill>
            <a:schemeClr val="tx1"/>
          </a:solidFill>
          <a:latin typeface="+mn-lt"/>
          <a:ea typeface="+mn-ea"/>
          <a:cs typeface="+mn-cs"/>
        </a:defRPr>
      </a:lvl1pPr>
      <a:lvl2pPr marL="436344" algn="l" defTabSz="872687" rtl="0" eaLnBrk="1" latinLnBrk="0" hangingPunct="1">
        <a:defRPr sz="1700" kern="1200">
          <a:solidFill>
            <a:schemeClr val="tx1"/>
          </a:solidFill>
          <a:latin typeface="+mn-lt"/>
          <a:ea typeface="+mn-ea"/>
          <a:cs typeface="+mn-cs"/>
        </a:defRPr>
      </a:lvl2pPr>
      <a:lvl3pPr marL="872687" algn="l" defTabSz="872687" rtl="0" eaLnBrk="1" latinLnBrk="0" hangingPunct="1">
        <a:defRPr sz="1700" kern="1200">
          <a:solidFill>
            <a:schemeClr val="tx1"/>
          </a:solidFill>
          <a:latin typeface="+mn-lt"/>
          <a:ea typeface="+mn-ea"/>
          <a:cs typeface="+mn-cs"/>
        </a:defRPr>
      </a:lvl3pPr>
      <a:lvl4pPr marL="1309030" algn="l" defTabSz="872687" rtl="0" eaLnBrk="1" latinLnBrk="0" hangingPunct="1">
        <a:defRPr sz="1700" kern="1200">
          <a:solidFill>
            <a:schemeClr val="tx1"/>
          </a:solidFill>
          <a:latin typeface="+mn-lt"/>
          <a:ea typeface="+mn-ea"/>
          <a:cs typeface="+mn-cs"/>
        </a:defRPr>
      </a:lvl4pPr>
      <a:lvl5pPr marL="1745373" algn="l" defTabSz="872687" rtl="0" eaLnBrk="1" latinLnBrk="0" hangingPunct="1">
        <a:defRPr sz="1700" kern="1200">
          <a:solidFill>
            <a:schemeClr val="tx1"/>
          </a:solidFill>
          <a:latin typeface="+mn-lt"/>
          <a:ea typeface="+mn-ea"/>
          <a:cs typeface="+mn-cs"/>
        </a:defRPr>
      </a:lvl5pPr>
      <a:lvl6pPr marL="2181717" algn="l" defTabSz="872687" rtl="0" eaLnBrk="1" latinLnBrk="0" hangingPunct="1">
        <a:defRPr sz="1700" kern="1200">
          <a:solidFill>
            <a:schemeClr val="tx1"/>
          </a:solidFill>
          <a:latin typeface="+mn-lt"/>
          <a:ea typeface="+mn-ea"/>
          <a:cs typeface="+mn-cs"/>
        </a:defRPr>
      </a:lvl6pPr>
      <a:lvl7pPr marL="2618061" algn="l" defTabSz="872687" rtl="0" eaLnBrk="1" latinLnBrk="0" hangingPunct="1">
        <a:defRPr sz="1700" kern="1200">
          <a:solidFill>
            <a:schemeClr val="tx1"/>
          </a:solidFill>
          <a:latin typeface="+mn-lt"/>
          <a:ea typeface="+mn-ea"/>
          <a:cs typeface="+mn-cs"/>
        </a:defRPr>
      </a:lvl7pPr>
      <a:lvl8pPr marL="3054403" algn="l" defTabSz="872687" rtl="0" eaLnBrk="1" latinLnBrk="0" hangingPunct="1">
        <a:defRPr sz="1700" kern="1200">
          <a:solidFill>
            <a:schemeClr val="tx1"/>
          </a:solidFill>
          <a:latin typeface="+mn-lt"/>
          <a:ea typeface="+mn-ea"/>
          <a:cs typeface="+mn-cs"/>
        </a:defRPr>
      </a:lvl8pPr>
      <a:lvl9pPr marL="3490747" algn="l" defTabSz="872687"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fif"/><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fif"/><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fif"/><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8" y="1"/>
            <a:ext cx="12227315" cy="7010400"/>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224" y="-493067"/>
            <a:ext cx="10563648" cy="7694713"/>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30049" t="-3720" r="27981" b="1506"/>
          <a:stretch/>
        </p:blipFill>
        <p:spPr>
          <a:xfrm>
            <a:off x="7516443" y="1682124"/>
            <a:ext cx="2997569" cy="4794876"/>
          </a:xfrm>
          <a:prstGeom prst="ellipse">
            <a:avLst/>
          </a:prstGeom>
        </p:spPr>
      </p:pic>
      <p:sp>
        <p:nvSpPr>
          <p:cNvPr id="16" name="Oval 15"/>
          <p:cNvSpPr/>
          <p:nvPr/>
        </p:nvSpPr>
        <p:spPr>
          <a:xfrm>
            <a:off x="7626068" y="2909502"/>
            <a:ext cx="2771885" cy="2578507"/>
          </a:xfrm>
          <a:custGeom>
            <a:avLst/>
            <a:gdLst/>
            <a:ahLst/>
            <a:cxnLst/>
            <a:rect l="l" t="t" r="r" b="b"/>
            <a:pathLst>
              <a:path w="2264919" h="2396068">
                <a:moveTo>
                  <a:pt x="2146" y="1545167"/>
                </a:moveTo>
                <a:lnTo>
                  <a:pt x="2262773" y="1545167"/>
                </a:lnTo>
                <a:cubicBezTo>
                  <a:pt x="2116426" y="2037611"/>
                  <a:pt x="1665712" y="2396068"/>
                  <a:pt x="1132459" y="2396068"/>
                </a:cubicBezTo>
                <a:cubicBezTo>
                  <a:pt x="599206" y="2396068"/>
                  <a:pt x="148492" y="2037611"/>
                  <a:pt x="2146" y="1545167"/>
                </a:cubicBezTo>
                <a:close/>
                <a:moveTo>
                  <a:pt x="1132459" y="0"/>
                </a:moveTo>
                <a:cubicBezTo>
                  <a:pt x="1668732" y="0"/>
                  <a:pt x="2121528" y="362529"/>
                  <a:pt x="2264919" y="859367"/>
                </a:cubicBezTo>
                <a:lnTo>
                  <a:pt x="0" y="859367"/>
                </a:lnTo>
                <a:cubicBezTo>
                  <a:pt x="143390" y="362529"/>
                  <a:pt x="596186" y="0"/>
                  <a:pt x="1132459" y="0"/>
                </a:cubicBezTo>
                <a:close/>
              </a:path>
            </a:pathLst>
          </a:custGeom>
          <a:gradFill flip="none" rotWithShape="1">
            <a:gsLst>
              <a:gs pos="0">
                <a:schemeClr val="accent1">
                  <a:tint val="66000"/>
                  <a:satMod val="160000"/>
                  <a:alpha val="75000"/>
                  <a:lumMod val="99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7269" tIns="43634" rIns="87269" bIns="43634" rtlCol="0" anchor="ctr"/>
          <a:lstStyle/>
          <a:p>
            <a:pPr algn="ctr"/>
            <a:endParaRPr lang="en-US"/>
          </a:p>
        </p:txBody>
      </p:sp>
      <p:sp>
        <p:nvSpPr>
          <p:cNvPr id="21" name="Freeform 20"/>
          <p:cNvSpPr/>
          <p:nvPr/>
        </p:nvSpPr>
        <p:spPr>
          <a:xfrm>
            <a:off x="-38489" y="304802"/>
            <a:ext cx="7617571" cy="6705600"/>
          </a:xfrm>
          <a:custGeom>
            <a:avLst/>
            <a:gdLst>
              <a:gd name="connsiteX0" fmla="*/ 0 w 5283089"/>
              <a:gd name="connsiteY0" fmla="*/ 0 h 6409558"/>
              <a:gd name="connsiteX1" fmla="*/ 3291840 w 5283089"/>
              <a:gd name="connsiteY1" fmla="*/ 1087655 h 6409558"/>
              <a:gd name="connsiteX2" fmla="*/ 5053263 w 5283089"/>
              <a:gd name="connsiteY2" fmla="*/ 2781701 h 6409558"/>
              <a:gd name="connsiteX3" fmla="*/ 5014762 w 5283089"/>
              <a:gd name="connsiteY3" fmla="*/ 3744227 h 6409558"/>
              <a:gd name="connsiteX4" fmla="*/ 2791327 w 5283089"/>
              <a:gd name="connsiteY4" fmla="*/ 6246796 h 6409558"/>
              <a:gd name="connsiteX5" fmla="*/ 9625 w 5283089"/>
              <a:gd name="connsiteY5" fmla="*/ 5958038 h 640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83089" h="6409558">
                <a:moveTo>
                  <a:pt x="0" y="0"/>
                </a:moveTo>
                <a:cubicBezTo>
                  <a:pt x="1224815" y="312019"/>
                  <a:pt x="2449630" y="624038"/>
                  <a:pt x="3291840" y="1087655"/>
                </a:cubicBezTo>
                <a:cubicBezTo>
                  <a:pt x="4134050" y="1551272"/>
                  <a:pt x="4766109" y="2338939"/>
                  <a:pt x="5053263" y="2781701"/>
                </a:cubicBezTo>
                <a:cubicBezTo>
                  <a:pt x="5340417" y="3224463"/>
                  <a:pt x="5391751" y="3166711"/>
                  <a:pt x="5014762" y="3744227"/>
                </a:cubicBezTo>
                <a:cubicBezTo>
                  <a:pt x="4637773" y="4321743"/>
                  <a:pt x="3625516" y="5877828"/>
                  <a:pt x="2791327" y="6246796"/>
                </a:cubicBezTo>
                <a:cubicBezTo>
                  <a:pt x="1957138" y="6615764"/>
                  <a:pt x="983381" y="6286901"/>
                  <a:pt x="9625" y="5958038"/>
                </a:cubicBezTo>
              </a:path>
            </a:pathLst>
          </a:custGeom>
          <a:gradFill flip="none" rotWithShape="1">
            <a:gsLst>
              <a:gs pos="6000">
                <a:srgbClr val="00B0F0">
                  <a:shade val="30000"/>
                  <a:satMod val="115000"/>
                </a:srgbClr>
              </a:gs>
              <a:gs pos="51000">
                <a:srgbClr val="00B0F0">
                  <a:shade val="67500"/>
                  <a:satMod val="115000"/>
                  <a:lumMod val="98000"/>
                  <a:lumOff val="2000"/>
                  <a:alpha val="50000"/>
                </a:srgbClr>
              </a:gs>
              <a:gs pos="67000">
                <a:srgbClr val="00B0F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87269" tIns="43634" rIns="87269" bIns="43634" rtlCol="0" anchor="ctr"/>
          <a:lstStyle/>
          <a:p>
            <a:pPr algn="ctr"/>
            <a:endParaRPr lang="en-US">
              <a:solidFill>
                <a:srgbClr val="00B0F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88" y="4110337"/>
            <a:ext cx="12227314" cy="2900065"/>
          </a:xfrm>
          <a:prstGeom prst="rect">
            <a:avLst/>
          </a:prstGeom>
        </p:spPr>
      </p:pic>
      <p:sp>
        <p:nvSpPr>
          <p:cNvPr id="18" name="TextBox 17"/>
          <p:cNvSpPr txBox="1"/>
          <p:nvPr/>
        </p:nvSpPr>
        <p:spPr>
          <a:xfrm>
            <a:off x="8486254" y="3351014"/>
            <a:ext cx="1107588" cy="226620"/>
          </a:xfrm>
          <a:prstGeom prst="rect">
            <a:avLst/>
          </a:prstGeom>
          <a:noFill/>
        </p:spPr>
        <p:txBody>
          <a:bodyPr wrap="none" lIns="87269" tIns="43634" rIns="87269" bIns="43634" rtlCol="0">
            <a:spAutoFit/>
          </a:bodyPr>
          <a:lstStyle/>
          <a:p>
            <a:pPr algn="just"/>
            <a:r>
              <a:rPr lang="en-US" sz="900" dirty="0">
                <a:effectLst>
                  <a:reflection blurRad="6350" stA="55000" endA="300" endPos="45500" dir="5400000" sy="-100000" algn="bl" rotWithShape="0"/>
                </a:effectLst>
              </a:rPr>
              <a:t>Smart water meter</a:t>
            </a:r>
          </a:p>
        </p:txBody>
      </p:sp>
      <p:sp>
        <p:nvSpPr>
          <p:cNvPr id="19" name="TextBox 18"/>
          <p:cNvSpPr txBox="1"/>
          <p:nvPr/>
        </p:nvSpPr>
        <p:spPr>
          <a:xfrm>
            <a:off x="8603290" y="4741518"/>
            <a:ext cx="835077" cy="349730"/>
          </a:xfrm>
          <a:prstGeom prst="rect">
            <a:avLst/>
          </a:prstGeom>
          <a:noFill/>
        </p:spPr>
        <p:txBody>
          <a:bodyPr wrap="none" lIns="87269" tIns="43634" rIns="87269" bIns="43634" rtlCol="0">
            <a:spAutoFit/>
          </a:bodyPr>
          <a:lstStyle/>
          <a:p>
            <a:r>
              <a:rPr lang="en-US" dirty="0" smtClean="0">
                <a:effectLst>
                  <a:outerShdw blurRad="50800" dist="38100" algn="l" rotWithShape="0">
                    <a:prstClr val="black">
                      <a:alpha val="40000"/>
                    </a:prstClr>
                  </a:outerShdw>
                </a:effectLst>
              </a:rPr>
              <a:t>Project</a:t>
            </a:r>
            <a:endParaRPr lang="en-US" dirty="0">
              <a:effectLst>
                <a:outerShdw blurRad="50800" dist="38100" algn="l" rotWithShape="0">
                  <a:prstClr val="black">
                    <a:alpha val="40000"/>
                  </a:prstClr>
                </a:outerShdw>
              </a:effectLst>
            </a:endParaRPr>
          </a:p>
        </p:txBody>
      </p:sp>
      <p:sp>
        <p:nvSpPr>
          <p:cNvPr id="23" name="TextBox 22"/>
          <p:cNvSpPr txBox="1"/>
          <p:nvPr/>
        </p:nvSpPr>
        <p:spPr>
          <a:xfrm>
            <a:off x="33145" y="3157249"/>
            <a:ext cx="7516442" cy="794729"/>
          </a:xfrm>
          <a:prstGeom prst="rect">
            <a:avLst/>
          </a:prstGeom>
          <a:noFill/>
        </p:spPr>
        <p:txBody>
          <a:bodyPr wrap="square" lIns="87269" tIns="43634" rIns="87269" bIns="43634" rtlCol="0">
            <a:spAutoFit/>
          </a:bodyPr>
          <a:lstStyle/>
          <a:p>
            <a:pPr algn="just"/>
            <a:r>
              <a:rPr lang="en-US" sz="4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Smart Water Meter</a:t>
            </a:r>
            <a:endParaRPr lang="en-US" sz="4600" dirty="0">
              <a:solidFill>
                <a:schemeClr val="bg1">
                  <a:lumMod val="95000"/>
                </a:schemeClr>
              </a:solidFill>
              <a:effectLst>
                <a:reflection blurRad="6350" stA="55000" endA="300" endPos="45500" dir="5400000" sy="-100000" algn="bl" rotWithShape="0"/>
              </a:effectLst>
            </a:endParaRPr>
          </a:p>
        </p:txBody>
      </p:sp>
      <p:sp>
        <p:nvSpPr>
          <p:cNvPr id="25" name="TextBox 24"/>
          <p:cNvSpPr txBox="1"/>
          <p:nvPr/>
        </p:nvSpPr>
        <p:spPr>
          <a:xfrm>
            <a:off x="484349" y="4110336"/>
            <a:ext cx="5567298" cy="611340"/>
          </a:xfrm>
          <a:prstGeom prst="rect">
            <a:avLst/>
          </a:prstGeom>
          <a:noFill/>
        </p:spPr>
        <p:txBody>
          <a:bodyPr wrap="square" lIns="87269" tIns="43634" rIns="87269" bIns="43634" rtlCol="0">
            <a:spAutoFit/>
          </a:bodyPr>
          <a:lstStyle/>
          <a:p>
            <a:pPr algn="ctr"/>
            <a:r>
              <a:rPr lang="en-US" dirty="0">
                <a:solidFill>
                  <a:schemeClr val="bg1">
                    <a:lumMod val="85000"/>
                  </a:schemeClr>
                </a:solidFill>
              </a:rPr>
              <a:t>From a </a:t>
            </a:r>
            <a:r>
              <a:rPr lang="en-US" dirty="0" smtClean="0">
                <a:solidFill>
                  <a:schemeClr val="bg1">
                    <a:lumMod val="85000"/>
                  </a:schemeClr>
                </a:solidFill>
              </a:rPr>
              <a:t>drop </a:t>
            </a:r>
            <a:r>
              <a:rPr lang="en-US" dirty="0">
                <a:solidFill>
                  <a:schemeClr val="bg1">
                    <a:lumMod val="85000"/>
                  </a:schemeClr>
                </a:solidFill>
              </a:rPr>
              <a:t>to a flood, your Smart meter is the first line of defense.</a:t>
            </a:r>
          </a:p>
        </p:txBody>
      </p:sp>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8355" y="2286003"/>
            <a:ext cx="160646" cy="199411"/>
          </a:xfrm>
          <a:prstGeom prst="rect">
            <a:avLst/>
          </a:prstGeom>
        </p:spPr>
      </p:pic>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58066" y="2590802"/>
            <a:ext cx="160646" cy="199411"/>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56492" y="2814996"/>
            <a:ext cx="160646" cy="199411"/>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81824" y="3292346"/>
            <a:ext cx="160646" cy="199411"/>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98760" y="3434892"/>
            <a:ext cx="160646" cy="199411"/>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51928" y="3930024"/>
            <a:ext cx="160646" cy="199411"/>
          </a:xfrm>
          <a:prstGeom prst="rect">
            <a:avLst/>
          </a:prstGeom>
        </p:spPr>
      </p:pic>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0912" y="4741518"/>
            <a:ext cx="160646" cy="199411"/>
          </a:xfrm>
          <a:prstGeom prst="rect">
            <a:avLst/>
          </a:prstGeom>
        </p:spPr>
      </p:pic>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33689" y="3710056"/>
            <a:ext cx="80323" cy="99706"/>
          </a:xfrm>
          <a:prstGeom prst="rect">
            <a:avLst/>
          </a:prstGeom>
        </p:spPr>
      </p:pic>
      <p:pic>
        <p:nvPicPr>
          <p:cNvPr id="39" name="Picture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73850" y="3806015"/>
            <a:ext cx="80323" cy="99706"/>
          </a:xfrm>
          <a:prstGeom prst="rect">
            <a:avLst/>
          </a:prstGeom>
        </p:spPr>
      </p:pic>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36120" y="3637144"/>
            <a:ext cx="160646" cy="199411"/>
          </a:xfrm>
          <a:prstGeom prst="rect">
            <a:avLst/>
          </a:prstGeom>
        </p:spPr>
      </p:pic>
      <p:sp>
        <p:nvSpPr>
          <p:cNvPr id="2" name="TextBox 1"/>
          <p:cNvSpPr txBox="1"/>
          <p:nvPr/>
        </p:nvSpPr>
        <p:spPr>
          <a:xfrm>
            <a:off x="33145" y="18536"/>
            <a:ext cx="1862730" cy="349730"/>
          </a:xfrm>
          <a:prstGeom prst="rect">
            <a:avLst/>
          </a:prstGeom>
          <a:noFill/>
        </p:spPr>
        <p:txBody>
          <a:bodyPr wrap="none" lIns="87269" tIns="43634" rIns="87269" bIns="43634" rtlCol="0">
            <a:spAutoFit/>
          </a:bodyPr>
          <a:lstStyle/>
          <a:p>
            <a:r>
              <a:rPr lang="en-US" i="1" dirty="0" smtClean="0">
                <a:solidFill>
                  <a:schemeClr val="bg1"/>
                </a:solidFill>
              </a:rPr>
              <a:t>Date:23/</a:t>
            </a:r>
            <a:r>
              <a:rPr lang="en-US" i="1" dirty="0">
                <a:solidFill>
                  <a:schemeClr val="bg1"/>
                </a:solidFill>
              </a:rPr>
              <a:t>O</a:t>
            </a:r>
            <a:r>
              <a:rPr lang="en-US" i="1" dirty="0" smtClean="0">
                <a:solidFill>
                  <a:schemeClr val="bg1"/>
                </a:solidFill>
              </a:rPr>
              <a:t>ct/2025</a:t>
            </a:r>
            <a:endParaRPr lang="en-US" i="1" dirty="0">
              <a:solidFill>
                <a:schemeClr val="bg1"/>
              </a:solidFill>
            </a:endParaRPr>
          </a:p>
        </p:txBody>
      </p:sp>
    </p:spTree>
    <p:extLst>
      <p:ext uri="{BB962C8B-B14F-4D97-AF65-F5344CB8AC3E}">
        <p14:creationId xmlns:p14="http://schemas.microsoft.com/office/powerpoint/2010/main" val="144289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50" name="Rectangle: Rounded Corners 49">
            <a:extLst>
              <a:ext uri="{FF2B5EF4-FFF2-40B4-BE49-F238E27FC236}">
                <a16:creationId xmlns="" xmlns:a16="http://schemas.microsoft.com/office/drawing/2014/main" id="{5CC7A86D-1CA2-4270-8D83-6C7199291351}"/>
              </a:ext>
            </a:extLst>
          </p:cNvPr>
          <p:cNvSpPr/>
          <p:nvPr/>
        </p:nvSpPr>
        <p:spPr>
          <a:xfrm>
            <a:off x="5713892" y="1123332"/>
            <a:ext cx="173876" cy="1739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70" tIns="24435" rIns="48870" bIns="24435" rtlCol="0" anchor="ctr"/>
          <a:lstStyle/>
          <a:p>
            <a:pPr algn="ctr"/>
            <a:endParaRPr lang="en-US" sz="1800" dirty="0">
              <a:latin typeface="Roboto" panose="02000000000000000000" pitchFamily="2" charset="0"/>
              <a:ea typeface="Roboto" panose="02000000000000000000" pitchFamily="2" charset="0"/>
              <a:cs typeface="Calibri" panose="020F0502020204030204" pitchFamily="34" charset="0"/>
            </a:endParaRPr>
          </a:p>
        </p:txBody>
      </p:sp>
      <p:sp>
        <p:nvSpPr>
          <p:cNvPr id="51" name="Rectangle: Rounded Corners 50">
            <a:extLst>
              <a:ext uri="{FF2B5EF4-FFF2-40B4-BE49-F238E27FC236}">
                <a16:creationId xmlns="" xmlns:a16="http://schemas.microsoft.com/office/drawing/2014/main" id="{EA5A80E8-1562-4886-ACB8-50AA273F78C0}"/>
              </a:ext>
            </a:extLst>
          </p:cNvPr>
          <p:cNvSpPr/>
          <p:nvPr/>
        </p:nvSpPr>
        <p:spPr>
          <a:xfrm>
            <a:off x="5997201" y="1123332"/>
            <a:ext cx="173876" cy="17392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70" tIns="24435" rIns="48870" bIns="24435" rtlCol="0" anchor="ctr"/>
          <a:lstStyle/>
          <a:p>
            <a:pPr algn="ctr"/>
            <a:endParaRPr lang="en-US" sz="1800" dirty="0">
              <a:latin typeface="Roboto" panose="02000000000000000000" pitchFamily="2" charset="0"/>
              <a:ea typeface="Roboto" panose="02000000000000000000" pitchFamily="2" charset="0"/>
              <a:cs typeface="Calibri" panose="020F0502020204030204" pitchFamily="34" charset="0"/>
            </a:endParaRPr>
          </a:p>
        </p:txBody>
      </p:sp>
      <p:sp>
        <p:nvSpPr>
          <p:cNvPr id="52" name="Rectangle: Rounded Corners 51">
            <a:extLst>
              <a:ext uri="{FF2B5EF4-FFF2-40B4-BE49-F238E27FC236}">
                <a16:creationId xmlns="" xmlns:a16="http://schemas.microsoft.com/office/drawing/2014/main" id="{D2DE6010-626B-48A5-BDE6-2F7050DAD015}"/>
              </a:ext>
            </a:extLst>
          </p:cNvPr>
          <p:cNvSpPr/>
          <p:nvPr/>
        </p:nvSpPr>
        <p:spPr>
          <a:xfrm>
            <a:off x="6280510" y="1123332"/>
            <a:ext cx="173876" cy="17392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48870" tIns="24435" rIns="48870" bIns="24435" rtlCol="0" anchor="ctr"/>
          <a:lstStyle/>
          <a:p>
            <a:pPr algn="ctr"/>
            <a:endParaRPr lang="en-US" sz="1800" dirty="0">
              <a:latin typeface="Roboto" panose="02000000000000000000" pitchFamily="2" charset="0"/>
              <a:ea typeface="Roboto" panose="02000000000000000000" pitchFamily="2" charset="0"/>
              <a:cs typeface="Calibri" panose="020F0502020204030204" pitchFamily="34" charset="0"/>
            </a:endParaRPr>
          </a:p>
        </p:txBody>
      </p:sp>
      <p:sp>
        <p:nvSpPr>
          <p:cNvPr id="53" name="Rectangle: Rounded Corners 52">
            <a:extLst>
              <a:ext uri="{FF2B5EF4-FFF2-40B4-BE49-F238E27FC236}">
                <a16:creationId xmlns="" xmlns:a16="http://schemas.microsoft.com/office/drawing/2014/main" id="{1F8B56AD-178D-4D25-81D9-F37CCE9847F9}"/>
              </a:ext>
            </a:extLst>
          </p:cNvPr>
          <p:cNvSpPr/>
          <p:nvPr/>
        </p:nvSpPr>
        <p:spPr>
          <a:xfrm>
            <a:off x="6563820" y="1123332"/>
            <a:ext cx="173876" cy="17392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48870" tIns="24435" rIns="48870" bIns="24435" rtlCol="0" anchor="ctr"/>
          <a:lstStyle/>
          <a:p>
            <a:pPr algn="ctr"/>
            <a:endParaRPr lang="en-US" sz="1800" dirty="0">
              <a:latin typeface="Roboto" panose="02000000000000000000" pitchFamily="2" charset="0"/>
              <a:ea typeface="Roboto" panose="02000000000000000000" pitchFamily="2" charset="0"/>
              <a:cs typeface="Calibri" panose="020F0502020204030204" pitchFamily="34" charset="0"/>
            </a:endParaRPr>
          </a:p>
        </p:txBody>
      </p:sp>
      <p:sp>
        <p:nvSpPr>
          <p:cNvPr id="40" name="AutoShape 3">
            <a:extLst>
              <a:ext uri="{FF2B5EF4-FFF2-40B4-BE49-F238E27FC236}">
                <a16:creationId xmlns="" xmlns:a16="http://schemas.microsoft.com/office/drawing/2014/main" id="{33CDD329-1F2D-439F-B963-E77E62D9E8C8}"/>
              </a:ext>
            </a:extLst>
          </p:cNvPr>
          <p:cNvSpPr>
            <a:spLocks noChangeAspect="1" noChangeArrowheads="1" noTextEdit="1"/>
          </p:cNvSpPr>
          <p:nvPr/>
        </p:nvSpPr>
        <p:spPr bwMode="auto">
          <a:xfrm>
            <a:off x="4136073" y="1303814"/>
            <a:ext cx="3917898" cy="366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808" tIns="23905" rIns="47808" bIns="23905" numCol="1" anchor="t" anchorCtr="0" compatLnSpc="1">
            <a:prstTxWarp prst="textNoShape">
              <a:avLst/>
            </a:prstTxWarp>
          </a:bodyPr>
          <a:lstStyle/>
          <a:p>
            <a:endParaRPr lang="en-US" sz="900"/>
          </a:p>
        </p:txBody>
      </p:sp>
      <p:sp>
        <p:nvSpPr>
          <p:cNvPr id="46" name="Freeform 5">
            <a:extLst>
              <a:ext uri="{FF2B5EF4-FFF2-40B4-BE49-F238E27FC236}">
                <a16:creationId xmlns="" xmlns:a16="http://schemas.microsoft.com/office/drawing/2014/main" id="{EBB6E9DA-A8C4-429B-9EAC-40565B62F565}"/>
              </a:ext>
            </a:extLst>
          </p:cNvPr>
          <p:cNvSpPr>
            <a:spLocks/>
          </p:cNvSpPr>
          <p:nvPr/>
        </p:nvSpPr>
        <p:spPr bwMode="auto">
          <a:xfrm>
            <a:off x="4134861" y="1497939"/>
            <a:ext cx="2046282" cy="1693749"/>
          </a:xfrm>
          <a:custGeom>
            <a:avLst/>
            <a:gdLst>
              <a:gd name="T0" fmla="*/ 1611 w 1777"/>
              <a:gd name="T1" fmla="*/ 0 h 1801"/>
              <a:gd name="T2" fmla="*/ 1777 w 1777"/>
              <a:gd name="T3" fmla="*/ 0 h 1801"/>
              <a:gd name="T4" fmla="*/ 1777 w 1777"/>
              <a:gd name="T5" fmla="*/ 622 h 1801"/>
              <a:gd name="T6" fmla="*/ 300 w 1777"/>
              <a:gd name="T7" fmla="*/ 1451 h 1801"/>
              <a:gd name="T8" fmla="*/ 208 w 1777"/>
              <a:gd name="T9" fmla="*/ 1641 h 1801"/>
              <a:gd name="T10" fmla="*/ 0 w 1777"/>
              <a:gd name="T11" fmla="*/ 1182 h 1801"/>
              <a:gd name="T12" fmla="*/ 462 w 1777"/>
              <a:gd name="T13" fmla="*/ 1129 h 1801"/>
              <a:gd name="T14" fmla="*/ 379 w 1777"/>
              <a:gd name="T15" fmla="*/ 1299 h 1801"/>
              <a:gd name="T16" fmla="*/ 1613 w 1777"/>
              <a:gd name="T17" fmla="*/ 625 h 1801"/>
              <a:gd name="T18" fmla="*/ 1611 w 1777"/>
              <a:gd name="T19" fmla="*/ 0 h 1801"/>
              <a:gd name="connsiteX0" fmla="*/ 9066 w 10000"/>
              <a:gd name="connsiteY0" fmla="*/ 0 h 9112"/>
              <a:gd name="connsiteX1" fmla="*/ 10000 w 10000"/>
              <a:gd name="connsiteY1" fmla="*/ 0 h 9112"/>
              <a:gd name="connsiteX2" fmla="*/ 9993 w 10000"/>
              <a:gd name="connsiteY2" fmla="*/ 941 h 9112"/>
              <a:gd name="connsiteX3" fmla="*/ 10000 w 10000"/>
              <a:gd name="connsiteY3" fmla="*/ 3454 h 9112"/>
              <a:gd name="connsiteX4" fmla="*/ 1688 w 10000"/>
              <a:gd name="connsiteY4" fmla="*/ 8057 h 9112"/>
              <a:gd name="connsiteX5" fmla="*/ 1171 w 10000"/>
              <a:gd name="connsiteY5" fmla="*/ 9112 h 9112"/>
              <a:gd name="connsiteX6" fmla="*/ 0 w 10000"/>
              <a:gd name="connsiteY6" fmla="*/ 6563 h 9112"/>
              <a:gd name="connsiteX7" fmla="*/ 2600 w 10000"/>
              <a:gd name="connsiteY7" fmla="*/ 6269 h 9112"/>
              <a:gd name="connsiteX8" fmla="*/ 2133 w 10000"/>
              <a:gd name="connsiteY8" fmla="*/ 7213 h 9112"/>
              <a:gd name="connsiteX9" fmla="*/ 9077 w 10000"/>
              <a:gd name="connsiteY9" fmla="*/ 3470 h 9112"/>
              <a:gd name="connsiteX10" fmla="*/ 9066 w 10000"/>
              <a:gd name="connsiteY10" fmla="*/ 0 h 9112"/>
              <a:gd name="connsiteX0" fmla="*/ 9066 w 10000"/>
              <a:gd name="connsiteY0" fmla="*/ 0 h 10000"/>
              <a:gd name="connsiteX1" fmla="*/ 9993 w 10000"/>
              <a:gd name="connsiteY1" fmla="*/ 1033 h 10000"/>
              <a:gd name="connsiteX2" fmla="*/ 10000 w 10000"/>
              <a:gd name="connsiteY2" fmla="*/ 3791 h 10000"/>
              <a:gd name="connsiteX3" fmla="*/ 1688 w 10000"/>
              <a:gd name="connsiteY3" fmla="*/ 8842 h 10000"/>
              <a:gd name="connsiteX4" fmla="*/ 1171 w 10000"/>
              <a:gd name="connsiteY4" fmla="*/ 10000 h 10000"/>
              <a:gd name="connsiteX5" fmla="*/ 0 w 10000"/>
              <a:gd name="connsiteY5" fmla="*/ 7203 h 10000"/>
              <a:gd name="connsiteX6" fmla="*/ 2600 w 10000"/>
              <a:gd name="connsiteY6" fmla="*/ 6880 h 10000"/>
              <a:gd name="connsiteX7" fmla="*/ 2133 w 10000"/>
              <a:gd name="connsiteY7" fmla="*/ 7916 h 10000"/>
              <a:gd name="connsiteX8" fmla="*/ 9077 w 10000"/>
              <a:gd name="connsiteY8" fmla="*/ 3808 h 10000"/>
              <a:gd name="connsiteX9" fmla="*/ 9066 w 10000"/>
              <a:gd name="connsiteY9" fmla="*/ 0 h 10000"/>
              <a:gd name="connsiteX0" fmla="*/ 9066 w 10000"/>
              <a:gd name="connsiteY0" fmla="*/ 0 h 10000"/>
              <a:gd name="connsiteX1" fmla="*/ 9993 w 10000"/>
              <a:gd name="connsiteY1" fmla="*/ 1033 h 10000"/>
              <a:gd name="connsiteX2" fmla="*/ 10000 w 10000"/>
              <a:gd name="connsiteY2" fmla="*/ 3791 h 10000"/>
              <a:gd name="connsiteX3" fmla="*/ 1688 w 10000"/>
              <a:gd name="connsiteY3" fmla="*/ 8842 h 10000"/>
              <a:gd name="connsiteX4" fmla="*/ 1171 w 10000"/>
              <a:gd name="connsiteY4" fmla="*/ 10000 h 10000"/>
              <a:gd name="connsiteX5" fmla="*/ 0 w 10000"/>
              <a:gd name="connsiteY5" fmla="*/ 7203 h 10000"/>
              <a:gd name="connsiteX6" fmla="*/ 2600 w 10000"/>
              <a:gd name="connsiteY6" fmla="*/ 6880 h 10000"/>
              <a:gd name="connsiteX7" fmla="*/ 2133 w 10000"/>
              <a:gd name="connsiteY7" fmla="*/ 7916 h 10000"/>
              <a:gd name="connsiteX8" fmla="*/ 9077 w 10000"/>
              <a:gd name="connsiteY8" fmla="*/ 3808 h 10000"/>
              <a:gd name="connsiteX9" fmla="*/ 9082 w 10000"/>
              <a:gd name="connsiteY9" fmla="*/ 1018 h 10000"/>
              <a:gd name="connsiteX10" fmla="*/ 9066 w 10000"/>
              <a:gd name="connsiteY10" fmla="*/ 0 h 10000"/>
              <a:gd name="connsiteX0" fmla="*/ 9066 w 10000"/>
              <a:gd name="connsiteY0" fmla="*/ 0 h 10000"/>
              <a:gd name="connsiteX1" fmla="*/ 9993 w 10000"/>
              <a:gd name="connsiteY1" fmla="*/ 1033 h 10000"/>
              <a:gd name="connsiteX2" fmla="*/ 10000 w 10000"/>
              <a:gd name="connsiteY2" fmla="*/ 3791 h 10000"/>
              <a:gd name="connsiteX3" fmla="*/ 1688 w 10000"/>
              <a:gd name="connsiteY3" fmla="*/ 8842 h 10000"/>
              <a:gd name="connsiteX4" fmla="*/ 1171 w 10000"/>
              <a:gd name="connsiteY4" fmla="*/ 10000 h 10000"/>
              <a:gd name="connsiteX5" fmla="*/ 0 w 10000"/>
              <a:gd name="connsiteY5" fmla="*/ 7203 h 10000"/>
              <a:gd name="connsiteX6" fmla="*/ 2600 w 10000"/>
              <a:gd name="connsiteY6" fmla="*/ 6880 h 10000"/>
              <a:gd name="connsiteX7" fmla="*/ 2133 w 10000"/>
              <a:gd name="connsiteY7" fmla="*/ 7916 h 10000"/>
              <a:gd name="connsiteX8" fmla="*/ 9077 w 10000"/>
              <a:gd name="connsiteY8" fmla="*/ 3808 h 10000"/>
              <a:gd name="connsiteX9" fmla="*/ 9082 w 10000"/>
              <a:gd name="connsiteY9" fmla="*/ 1018 h 10000"/>
              <a:gd name="connsiteX10" fmla="*/ 9066 w 10000"/>
              <a:gd name="connsiteY10" fmla="*/ 0 h 10000"/>
              <a:gd name="connsiteX0" fmla="*/ 9082 w 10000"/>
              <a:gd name="connsiteY0" fmla="*/ 340 h 9322"/>
              <a:gd name="connsiteX1" fmla="*/ 9993 w 10000"/>
              <a:gd name="connsiteY1" fmla="*/ 355 h 9322"/>
              <a:gd name="connsiteX2" fmla="*/ 10000 w 10000"/>
              <a:gd name="connsiteY2" fmla="*/ 3113 h 9322"/>
              <a:gd name="connsiteX3" fmla="*/ 1688 w 10000"/>
              <a:gd name="connsiteY3" fmla="*/ 8164 h 9322"/>
              <a:gd name="connsiteX4" fmla="*/ 1171 w 10000"/>
              <a:gd name="connsiteY4" fmla="*/ 9322 h 9322"/>
              <a:gd name="connsiteX5" fmla="*/ 0 w 10000"/>
              <a:gd name="connsiteY5" fmla="*/ 6525 h 9322"/>
              <a:gd name="connsiteX6" fmla="*/ 2600 w 10000"/>
              <a:gd name="connsiteY6" fmla="*/ 6202 h 9322"/>
              <a:gd name="connsiteX7" fmla="*/ 2133 w 10000"/>
              <a:gd name="connsiteY7" fmla="*/ 7238 h 9322"/>
              <a:gd name="connsiteX8" fmla="*/ 9077 w 10000"/>
              <a:gd name="connsiteY8" fmla="*/ 3130 h 9322"/>
              <a:gd name="connsiteX9" fmla="*/ 9082 w 10000"/>
              <a:gd name="connsiteY9" fmla="*/ 340 h 9322"/>
              <a:gd name="connsiteX0" fmla="*/ 9082 w 10000"/>
              <a:gd name="connsiteY0" fmla="*/ 212 h 9847"/>
              <a:gd name="connsiteX1" fmla="*/ 9993 w 10000"/>
              <a:gd name="connsiteY1" fmla="*/ 228 h 9847"/>
              <a:gd name="connsiteX2" fmla="*/ 10000 w 10000"/>
              <a:gd name="connsiteY2" fmla="*/ 3186 h 9847"/>
              <a:gd name="connsiteX3" fmla="*/ 1688 w 10000"/>
              <a:gd name="connsiteY3" fmla="*/ 8605 h 9847"/>
              <a:gd name="connsiteX4" fmla="*/ 1171 w 10000"/>
              <a:gd name="connsiteY4" fmla="*/ 9847 h 9847"/>
              <a:gd name="connsiteX5" fmla="*/ 0 w 10000"/>
              <a:gd name="connsiteY5" fmla="*/ 6847 h 9847"/>
              <a:gd name="connsiteX6" fmla="*/ 2600 w 10000"/>
              <a:gd name="connsiteY6" fmla="*/ 6500 h 9847"/>
              <a:gd name="connsiteX7" fmla="*/ 2133 w 10000"/>
              <a:gd name="connsiteY7" fmla="*/ 7611 h 9847"/>
              <a:gd name="connsiteX8" fmla="*/ 9077 w 10000"/>
              <a:gd name="connsiteY8" fmla="*/ 3205 h 9847"/>
              <a:gd name="connsiteX9" fmla="*/ 9082 w 10000"/>
              <a:gd name="connsiteY9" fmla="*/ 212 h 9847"/>
              <a:gd name="connsiteX0" fmla="*/ 9082 w 10000"/>
              <a:gd name="connsiteY0" fmla="*/ 215 h 10000"/>
              <a:gd name="connsiteX1" fmla="*/ 9993 w 10000"/>
              <a:gd name="connsiteY1" fmla="*/ 232 h 10000"/>
              <a:gd name="connsiteX2" fmla="*/ 10000 w 10000"/>
              <a:gd name="connsiteY2" fmla="*/ 3236 h 10000"/>
              <a:gd name="connsiteX3" fmla="*/ 1688 w 10000"/>
              <a:gd name="connsiteY3" fmla="*/ 8739 h 10000"/>
              <a:gd name="connsiteX4" fmla="*/ 1171 w 10000"/>
              <a:gd name="connsiteY4" fmla="*/ 10000 h 10000"/>
              <a:gd name="connsiteX5" fmla="*/ 0 w 10000"/>
              <a:gd name="connsiteY5" fmla="*/ 6953 h 10000"/>
              <a:gd name="connsiteX6" fmla="*/ 2600 w 10000"/>
              <a:gd name="connsiteY6" fmla="*/ 6601 h 10000"/>
              <a:gd name="connsiteX7" fmla="*/ 2133 w 10000"/>
              <a:gd name="connsiteY7" fmla="*/ 7729 h 10000"/>
              <a:gd name="connsiteX8" fmla="*/ 9077 w 10000"/>
              <a:gd name="connsiteY8" fmla="*/ 3255 h 10000"/>
              <a:gd name="connsiteX9" fmla="*/ 9082 w 10000"/>
              <a:gd name="connsiteY9" fmla="*/ 215 h 10000"/>
              <a:gd name="connsiteX0" fmla="*/ 9082 w 10000"/>
              <a:gd name="connsiteY0" fmla="*/ 215 h 10000"/>
              <a:gd name="connsiteX1" fmla="*/ 9993 w 10000"/>
              <a:gd name="connsiteY1" fmla="*/ 232 h 10000"/>
              <a:gd name="connsiteX2" fmla="*/ 10000 w 10000"/>
              <a:gd name="connsiteY2" fmla="*/ 3236 h 10000"/>
              <a:gd name="connsiteX3" fmla="*/ 1688 w 10000"/>
              <a:gd name="connsiteY3" fmla="*/ 8739 h 10000"/>
              <a:gd name="connsiteX4" fmla="*/ 1171 w 10000"/>
              <a:gd name="connsiteY4" fmla="*/ 10000 h 10000"/>
              <a:gd name="connsiteX5" fmla="*/ 0 w 10000"/>
              <a:gd name="connsiteY5" fmla="*/ 6953 h 10000"/>
              <a:gd name="connsiteX6" fmla="*/ 2600 w 10000"/>
              <a:gd name="connsiteY6" fmla="*/ 6601 h 10000"/>
              <a:gd name="connsiteX7" fmla="*/ 2133 w 10000"/>
              <a:gd name="connsiteY7" fmla="*/ 7729 h 10000"/>
              <a:gd name="connsiteX8" fmla="*/ 9077 w 10000"/>
              <a:gd name="connsiteY8" fmla="*/ 3255 h 10000"/>
              <a:gd name="connsiteX9" fmla="*/ 9082 w 10000"/>
              <a:gd name="connsiteY9" fmla="*/ 215 h 10000"/>
              <a:gd name="connsiteX0" fmla="*/ 9082 w 10000"/>
              <a:gd name="connsiteY0" fmla="*/ 4 h 9789"/>
              <a:gd name="connsiteX1" fmla="*/ 9993 w 10000"/>
              <a:gd name="connsiteY1" fmla="*/ 21 h 9789"/>
              <a:gd name="connsiteX2" fmla="*/ 10000 w 10000"/>
              <a:gd name="connsiteY2" fmla="*/ 3025 h 9789"/>
              <a:gd name="connsiteX3" fmla="*/ 1688 w 10000"/>
              <a:gd name="connsiteY3" fmla="*/ 8528 h 9789"/>
              <a:gd name="connsiteX4" fmla="*/ 1171 w 10000"/>
              <a:gd name="connsiteY4" fmla="*/ 9789 h 9789"/>
              <a:gd name="connsiteX5" fmla="*/ 0 w 10000"/>
              <a:gd name="connsiteY5" fmla="*/ 6742 h 9789"/>
              <a:gd name="connsiteX6" fmla="*/ 2600 w 10000"/>
              <a:gd name="connsiteY6" fmla="*/ 6390 h 9789"/>
              <a:gd name="connsiteX7" fmla="*/ 2133 w 10000"/>
              <a:gd name="connsiteY7" fmla="*/ 7518 h 9789"/>
              <a:gd name="connsiteX8" fmla="*/ 9077 w 10000"/>
              <a:gd name="connsiteY8" fmla="*/ 3044 h 9789"/>
              <a:gd name="connsiteX9" fmla="*/ 9082 w 10000"/>
              <a:gd name="connsiteY9" fmla="*/ 4 h 9789"/>
              <a:gd name="connsiteX0" fmla="*/ 9082 w 10000"/>
              <a:gd name="connsiteY0" fmla="*/ 4 h 10000"/>
              <a:gd name="connsiteX1" fmla="*/ 9993 w 10000"/>
              <a:gd name="connsiteY1" fmla="*/ 21 h 10000"/>
              <a:gd name="connsiteX2" fmla="*/ 10000 w 10000"/>
              <a:gd name="connsiteY2" fmla="*/ 3090 h 10000"/>
              <a:gd name="connsiteX3" fmla="*/ 1688 w 10000"/>
              <a:gd name="connsiteY3" fmla="*/ 8712 h 10000"/>
              <a:gd name="connsiteX4" fmla="*/ 1171 w 10000"/>
              <a:gd name="connsiteY4" fmla="*/ 10000 h 10000"/>
              <a:gd name="connsiteX5" fmla="*/ 0 w 10000"/>
              <a:gd name="connsiteY5" fmla="*/ 6887 h 10000"/>
              <a:gd name="connsiteX6" fmla="*/ 2600 w 10000"/>
              <a:gd name="connsiteY6" fmla="*/ 6528 h 10000"/>
              <a:gd name="connsiteX7" fmla="*/ 2133 w 10000"/>
              <a:gd name="connsiteY7" fmla="*/ 7680 h 10000"/>
              <a:gd name="connsiteX8" fmla="*/ 9077 w 10000"/>
              <a:gd name="connsiteY8" fmla="*/ 3110 h 10000"/>
              <a:gd name="connsiteX9" fmla="*/ 9082 w 10000"/>
              <a:gd name="connsiteY9" fmla="*/ 4 h 10000"/>
              <a:gd name="connsiteX0" fmla="*/ 9082 w 10000"/>
              <a:gd name="connsiteY0" fmla="*/ 12 h 9981"/>
              <a:gd name="connsiteX1" fmla="*/ 9993 w 10000"/>
              <a:gd name="connsiteY1" fmla="*/ 2 h 9981"/>
              <a:gd name="connsiteX2" fmla="*/ 10000 w 10000"/>
              <a:gd name="connsiteY2" fmla="*/ 3071 h 9981"/>
              <a:gd name="connsiteX3" fmla="*/ 1688 w 10000"/>
              <a:gd name="connsiteY3" fmla="*/ 8693 h 9981"/>
              <a:gd name="connsiteX4" fmla="*/ 1171 w 10000"/>
              <a:gd name="connsiteY4" fmla="*/ 9981 h 9981"/>
              <a:gd name="connsiteX5" fmla="*/ 0 w 10000"/>
              <a:gd name="connsiteY5" fmla="*/ 6868 h 9981"/>
              <a:gd name="connsiteX6" fmla="*/ 2600 w 10000"/>
              <a:gd name="connsiteY6" fmla="*/ 6509 h 9981"/>
              <a:gd name="connsiteX7" fmla="*/ 2133 w 10000"/>
              <a:gd name="connsiteY7" fmla="*/ 7661 h 9981"/>
              <a:gd name="connsiteX8" fmla="*/ 9077 w 10000"/>
              <a:gd name="connsiteY8" fmla="*/ 3091 h 9981"/>
              <a:gd name="connsiteX9" fmla="*/ 9082 w 10000"/>
              <a:gd name="connsiteY9" fmla="*/ 12 h 9981"/>
              <a:gd name="connsiteX0" fmla="*/ 9082 w 10000"/>
              <a:gd name="connsiteY0" fmla="*/ 10 h 9998"/>
              <a:gd name="connsiteX1" fmla="*/ 9993 w 10000"/>
              <a:gd name="connsiteY1" fmla="*/ 0 h 9998"/>
              <a:gd name="connsiteX2" fmla="*/ 10000 w 10000"/>
              <a:gd name="connsiteY2" fmla="*/ 3075 h 9998"/>
              <a:gd name="connsiteX3" fmla="*/ 1688 w 10000"/>
              <a:gd name="connsiteY3" fmla="*/ 8708 h 9998"/>
              <a:gd name="connsiteX4" fmla="*/ 1171 w 10000"/>
              <a:gd name="connsiteY4" fmla="*/ 9998 h 9998"/>
              <a:gd name="connsiteX5" fmla="*/ 0 w 10000"/>
              <a:gd name="connsiteY5" fmla="*/ 6879 h 9998"/>
              <a:gd name="connsiteX6" fmla="*/ 2600 w 10000"/>
              <a:gd name="connsiteY6" fmla="*/ 6519 h 9998"/>
              <a:gd name="connsiteX7" fmla="*/ 2133 w 10000"/>
              <a:gd name="connsiteY7" fmla="*/ 7674 h 9998"/>
              <a:gd name="connsiteX8" fmla="*/ 9077 w 10000"/>
              <a:gd name="connsiteY8" fmla="*/ 3095 h 9998"/>
              <a:gd name="connsiteX9" fmla="*/ 9082 w 10000"/>
              <a:gd name="connsiteY9" fmla="*/ 10 h 9998"/>
              <a:gd name="connsiteX0" fmla="*/ 9082 w 10000"/>
              <a:gd name="connsiteY0" fmla="*/ 10 h 10000"/>
              <a:gd name="connsiteX1" fmla="*/ 9993 w 10000"/>
              <a:gd name="connsiteY1" fmla="*/ 0 h 10000"/>
              <a:gd name="connsiteX2" fmla="*/ 10000 w 10000"/>
              <a:gd name="connsiteY2" fmla="*/ 3076 h 10000"/>
              <a:gd name="connsiteX3" fmla="*/ 1688 w 10000"/>
              <a:gd name="connsiteY3" fmla="*/ 8710 h 10000"/>
              <a:gd name="connsiteX4" fmla="*/ 1171 w 10000"/>
              <a:gd name="connsiteY4" fmla="*/ 10000 h 10000"/>
              <a:gd name="connsiteX5" fmla="*/ 0 w 10000"/>
              <a:gd name="connsiteY5" fmla="*/ 6880 h 10000"/>
              <a:gd name="connsiteX6" fmla="*/ 2600 w 10000"/>
              <a:gd name="connsiteY6" fmla="*/ 6520 h 10000"/>
              <a:gd name="connsiteX7" fmla="*/ 2133 w 10000"/>
              <a:gd name="connsiteY7" fmla="*/ 7676 h 10000"/>
              <a:gd name="connsiteX8" fmla="*/ 9077 w 10000"/>
              <a:gd name="connsiteY8" fmla="*/ 3096 h 10000"/>
              <a:gd name="connsiteX9" fmla="*/ 9082 w 10000"/>
              <a:gd name="connsiteY9" fmla="*/ 1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9082" y="10"/>
                </a:moveTo>
                <a:lnTo>
                  <a:pt x="9993" y="0"/>
                </a:lnTo>
                <a:cubicBezTo>
                  <a:pt x="9995" y="1025"/>
                  <a:pt x="9998" y="2049"/>
                  <a:pt x="10000" y="3076"/>
                </a:cubicBezTo>
                <a:cubicBezTo>
                  <a:pt x="10000" y="6112"/>
                  <a:pt x="7299" y="11087"/>
                  <a:pt x="1688" y="8710"/>
                </a:cubicBezTo>
                <a:cubicBezTo>
                  <a:pt x="1384" y="9511"/>
                  <a:pt x="1491" y="9178"/>
                  <a:pt x="1171" y="10000"/>
                </a:cubicBezTo>
                <a:cubicBezTo>
                  <a:pt x="929" y="9252"/>
                  <a:pt x="0" y="6880"/>
                  <a:pt x="0" y="6880"/>
                </a:cubicBezTo>
                <a:lnTo>
                  <a:pt x="2600" y="6520"/>
                </a:lnTo>
                <a:cubicBezTo>
                  <a:pt x="2600" y="6520"/>
                  <a:pt x="2330" y="7227"/>
                  <a:pt x="2133" y="7676"/>
                </a:cubicBezTo>
                <a:cubicBezTo>
                  <a:pt x="5802" y="9816"/>
                  <a:pt x="9077" y="6378"/>
                  <a:pt x="9077" y="3096"/>
                </a:cubicBezTo>
                <a:cubicBezTo>
                  <a:pt x="9089" y="1728"/>
                  <a:pt x="9082" y="655"/>
                  <a:pt x="9082" y="10"/>
                </a:cubicBezTo>
                <a:close/>
              </a:path>
            </a:pathLst>
          </a:cu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5400000" scaled="1"/>
            <a:tileRect/>
          </a:gradFill>
          <a:ln>
            <a:noFill/>
          </a:ln>
          <a:extLst/>
        </p:spPr>
        <p:txBody>
          <a:bodyPr vert="horz" wrap="square" lIns="47808" tIns="23905" rIns="47808" bIns="23905" numCol="1" anchor="t" anchorCtr="0" compatLnSpc="1">
            <a:prstTxWarp prst="textNoShape">
              <a:avLst/>
            </a:prstTxWarp>
          </a:bodyPr>
          <a:lstStyle/>
          <a:p>
            <a:endParaRPr lang="en-US" sz="900" dirty="0"/>
          </a:p>
        </p:txBody>
      </p:sp>
      <p:sp>
        <p:nvSpPr>
          <p:cNvPr id="54" name="Freeform 6">
            <a:extLst>
              <a:ext uri="{FF2B5EF4-FFF2-40B4-BE49-F238E27FC236}">
                <a16:creationId xmlns="" xmlns:a16="http://schemas.microsoft.com/office/drawing/2014/main" id="{28F4222E-EFBD-4C03-9C5C-47151372A907}"/>
              </a:ext>
            </a:extLst>
          </p:cNvPr>
          <p:cNvSpPr>
            <a:spLocks/>
          </p:cNvSpPr>
          <p:nvPr/>
        </p:nvSpPr>
        <p:spPr bwMode="auto">
          <a:xfrm>
            <a:off x="4538781" y="2525593"/>
            <a:ext cx="1530769" cy="1686469"/>
          </a:xfrm>
          <a:custGeom>
            <a:avLst/>
            <a:gdLst>
              <a:gd name="T0" fmla="*/ 1329 w 1329"/>
              <a:gd name="T1" fmla="*/ 0 h 1466"/>
              <a:gd name="T2" fmla="*/ 368 w 1329"/>
              <a:gd name="T3" fmla="*/ 1299 h 1466"/>
              <a:gd name="T4" fmla="*/ 505 w 1329"/>
              <a:gd name="T5" fmla="*/ 1460 h 1466"/>
              <a:gd name="T6" fmla="*/ 0 w 1329"/>
              <a:gd name="T7" fmla="*/ 1466 h 1466"/>
              <a:gd name="T8" fmla="*/ 137 w 1329"/>
              <a:gd name="T9" fmla="*/ 1022 h 1466"/>
              <a:gd name="T10" fmla="*/ 259 w 1329"/>
              <a:gd name="T11" fmla="*/ 1165 h 1466"/>
              <a:gd name="T12" fmla="*/ 1028 w 1329"/>
              <a:gd name="T13" fmla="*/ 336 h 1466"/>
              <a:gd name="T14" fmla="*/ 1329 w 1329"/>
              <a:gd name="T15" fmla="*/ 0 h 14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9" h="1466">
                <a:moveTo>
                  <a:pt x="1329" y="0"/>
                </a:moveTo>
                <a:cubicBezTo>
                  <a:pt x="1303" y="162"/>
                  <a:pt x="1104" y="789"/>
                  <a:pt x="368" y="1299"/>
                </a:cubicBezTo>
                <a:cubicBezTo>
                  <a:pt x="454" y="1396"/>
                  <a:pt x="416" y="1358"/>
                  <a:pt x="505" y="1460"/>
                </a:cubicBezTo>
                <a:cubicBezTo>
                  <a:pt x="387" y="1455"/>
                  <a:pt x="0" y="1466"/>
                  <a:pt x="0" y="1466"/>
                </a:cubicBezTo>
                <a:cubicBezTo>
                  <a:pt x="137" y="1022"/>
                  <a:pt x="137" y="1022"/>
                  <a:pt x="137" y="1022"/>
                </a:cubicBezTo>
                <a:cubicBezTo>
                  <a:pt x="137" y="1022"/>
                  <a:pt x="213" y="1107"/>
                  <a:pt x="259" y="1165"/>
                </a:cubicBezTo>
                <a:cubicBezTo>
                  <a:pt x="743" y="829"/>
                  <a:pt x="870" y="605"/>
                  <a:pt x="1028" y="336"/>
                </a:cubicBezTo>
                <a:cubicBezTo>
                  <a:pt x="1142" y="262"/>
                  <a:pt x="1259" y="130"/>
                  <a:pt x="1329" y="0"/>
                </a:cubicBezTo>
                <a:close/>
              </a:path>
            </a:pathLst>
          </a:custGeom>
          <a:solidFill>
            <a:schemeClr val="bg1">
              <a:lumMod val="85000"/>
            </a:schemeClr>
          </a:solidFill>
          <a:ln>
            <a:noFill/>
          </a:ln>
          <a:extLst/>
        </p:spPr>
        <p:txBody>
          <a:bodyPr vert="horz" wrap="square" lIns="47808" tIns="23905" rIns="47808" bIns="23905" numCol="1" anchor="t" anchorCtr="0" compatLnSpc="1">
            <a:prstTxWarp prst="textNoShape">
              <a:avLst/>
            </a:prstTxWarp>
          </a:bodyPr>
          <a:lstStyle/>
          <a:p>
            <a:endParaRPr lang="en-US" sz="900"/>
          </a:p>
        </p:txBody>
      </p:sp>
      <p:sp>
        <p:nvSpPr>
          <p:cNvPr id="55" name="Freeform 7">
            <a:extLst>
              <a:ext uri="{FF2B5EF4-FFF2-40B4-BE49-F238E27FC236}">
                <a16:creationId xmlns="" xmlns:a16="http://schemas.microsoft.com/office/drawing/2014/main" id="{C2403CCF-6613-4E99-A41B-342DA2A6A0A4}"/>
              </a:ext>
            </a:extLst>
          </p:cNvPr>
          <p:cNvSpPr>
            <a:spLocks/>
          </p:cNvSpPr>
          <p:nvPr/>
        </p:nvSpPr>
        <p:spPr bwMode="auto">
          <a:xfrm>
            <a:off x="6325490" y="2401836"/>
            <a:ext cx="1728483" cy="827462"/>
          </a:xfrm>
          <a:custGeom>
            <a:avLst/>
            <a:gdLst>
              <a:gd name="T0" fmla="*/ 153 w 1501"/>
              <a:gd name="T1" fmla="*/ 409 h 720"/>
              <a:gd name="T2" fmla="*/ 1201 w 1501"/>
              <a:gd name="T3" fmla="*/ 480 h 720"/>
              <a:gd name="T4" fmla="*/ 1293 w 1501"/>
              <a:gd name="T5" fmla="*/ 670 h 720"/>
              <a:gd name="T6" fmla="*/ 1501 w 1501"/>
              <a:gd name="T7" fmla="*/ 210 h 720"/>
              <a:gd name="T8" fmla="*/ 1039 w 1501"/>
              <a:gd name="T9" fmla="*/ 158 h 720"/>
              <a:gd name="T10" fmla="*/ 1122 w 1501"/>
              <a:gd name="T11" fmla="*/ 327 h 720"/>
              <a:gd name="T12" fmla="*/ 0 w 1501"/>
              <a:gd name="T13" fmla="*/ 0 h 720"/>
              <a:gd name="T14" fmla="*/ 153 w 1501"/>
              <a:gd name="T15" fmla="*/ 409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1" h="720">
                <a:moveTo>
                  <a:pt x="153" y="409"/>
                </a:moveTo>
                <a:cubicBezTo>
                  <a:pt x="295" y="521"/>
                  <a:pt x="683" y="720"/>
                  <a:pt x="1201" y="480"/>
                </a:cubicBezTo>
                <a:cubicBezTo>
                  <a:pt x="1256" y="598"/>
                  <a:pt x="1236" y="548"/>
                  <a:pt x="1293" y="670"/>
                </a:cubicBezTo>
                <a:cubicBezTo>
                  <a:pt x="1336" y="560"/>
                  <a:pt x="1501" y="210"/>
                  <a:pt x="1501" y="210"/>
                </a:cubicBezTo>
                <a:cubicBezTo>
                  <a:pt x="1039" y="158"/>
                  <a:pt x="1039" y="158"/>
                  <a:pt x="1039" y="158"/>
                </a:cubicBezTo>
                <a:cubicBezTo>
                  <a:pt x="1039" y="158"/>
                  <a:pt x="1087" y="261"/>
                  <a:pt x="1122" y="327"/>
                </a:cubicBezTo>
                <a:cubicBezTo>
                  <a:pt x="729" y="545"/>
                  <a:pt x="271" y="425"/>
                  <a:pt x="0" y="0"/>
                </a:cubicBezTo>
                <a:cubicBezTo>
                  <a:pt x="24" y="127"/>
                  <a:pt x="96" y="322"/>
                  <a:pt x="153" y="409"/>
                </a:cubicBezTo>
                <a:close/>
              </a:path>
            </a:pathLst>
          </a:custGeom>
          <a:solidFill>
            <a:srgbClr val="FFC000"/>
          </a:solidFill>
          <a:ln>
            <a:noFill/>
          </a:ln>
          <a:extLst/>
        </p:spPr>
        <p:txBody>
          <a:bodyPr vert="horz" wrap="square" lIns="47808" tIns="23905" rIns="47808" bIns="23905" numCol="1" anchor="t" anchorCtr="0" compatLnSpc="1">
            <a:prstTxWarp prst="textNoShape">
              <a:avLst/>
            </a:prstTxWarp>
          </a:bodyPr>
          <a:lstStyle/>
          <a:p>
            <a:endParaRPr lang="en-US" sz="900"/>
          </a:p>
        </p:txBody>
      </p:sp>
      <p:sp>
        <p:nvSpPr>
          <p:cNvPr id="56" name="Freeform 8">
            <a:extLst>
              <a:ext uri="{FF2B5EF4-FFF2-40B4-BE49-F238E27FC236}">
                <a16:creationId xmlns="" xmlns:a16="http://schemas.microsoft.com/office/drawing/2014/main" id="{A06FA229-8671-4596-8EB9-BB7988B73467}"/>
              </a:ext>
            </a:extLst>
          </p:cNvPr>
          <p:cNvSpPr>
            <a:spLocks/>
          </p:cNvSpPr>
          <p:nvPr/>
        </p:nvSpPr>
        <p:spPr bwMode="auto">
          <a:xfrm>
            <a:off x="6240577" y="2315691"/>
            <a:ext cx="1409473" cy="1875742"/>
          </a:xfrm>
          <a:custGeom>
            <a:avLst/>
            <a:gdLst>
              <a:gd name="T0" fmla="*/ 0 w 1224"/>
              <a:gd name="T1" fmla="*/ 0 h 1630"/>
              <a:gd name="T2" fmla="*/ 0 w 1224"/>
              <a:gd name="T3" fmla="*/ 492 h 1630"/>
              <a:gd name="T4" fmla="*/ 857 w 1224"/>
              <a:gd name="T5" fmla="*/ 1463 h 1630"/>
              <a:gd name="T6" fmla="*/ 720 w 1224"/>
              <a:gd name="T7" fmla="*/ 1624 h 1630"/>
              <a:gd name="T8" fmla="*/ 1224 w 1224"/>
              <a:gd name="T9" fmla="*/ 1630 h 1630"/>
              <a:gd name="T10" fmla="*/ 1087 w 1224"/>
              <a:gd name="T11" fmla="*/ 1186 h 1630"/>
              <a:gd name="T12" fmla="*/ 965 w 1224"/>
              <a:gd name="T13" fmla="*/ 1330 h 1630"/>
              <a:gd name="T14" fmla="*/ 0 w 1224"/>
              <a:gd name="T15" fmla="*/ 0 h 16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4" h="1630">
                <a:moveTo>
                  <a:pt x="0" y="0"/>
                </a:moveTo>
                <a:cubicBezTo>
                  <a:pt x="2" y="188"/>
                  <a:pt x="0" y="251"/>
                  <a:pt x="0" y="492"/>
                </a:cubicBezTo>
                <a:cubicBezTo>
                  <a:pt x="129" y="844"/>
                  <a:pt x="518" y="1243"/>
                  <a:pt x="857" y="1463"/>
                </a:cubicBezTo>
                <a:cubicBezTo>
                  <a:pt x="770" y="1561"/>
                  <a:pt x="808" y="1523"/>
                  <a:pt x="720" y="1624"/>
                </a:cubicBezTo>
                <a:cubicBezTo>
                  <a:pt x="838" y="1619"/>
                  <a:pt x="1224" y="1630"/>
                  <a:pt x="1224" y="1630"/>
                </a:cubicBezTo>
                <a:cubicBezTo>
                  <a:pt x="1087" y="1186"/>
                  <a:pt x="1087" y="1186"/>
                  <a:pt x="1087" y="1186"/>
                </a:cubicBezTo>
                <a:cubicBezTo>
                  <a:pt x="1087" y="1186"/>
                  <a:pt x="1011" y="1271"/>
                  <a:pt x="965" y="1330"/>
                </a:cubicBezTo>
                <a:cubicBezTo>
                  <a:pt x="492" y="1048"/>
                  <a:pt x="172" y="671"/>
                  <a:pt x="0" y="0"/>
                </a:cubicBezTo>
                <a:close/>
              </a:path>
            </a:pathLst>
          </a:custGeom>
          <a:solidFill>
            <a:srgbClr val="00B0F0"/>
          </a:solidFill>
          <a:ln>
            <a:noFill/>
          </a:ln>
          <a:extLst/>
        </p:spPr>
        <p:txBody>
          <a:bodyPr vert="horz" wrap="square" lIns="47808" tIns="23905" rIns="47808" bIns="23905" numCol="1" anchor="t" anchorCtr="0" compatLnSpc="1">
            <a:prstTxWarp prst="textNoShape">
              <a:avLst/>
            </a:prstTxWarp>
          </a:bodyPr>
          <a:lstStyle/>
          <a:p>
            <a:endParaRPr lang="en-US" sz="900"/>
          </a:p>
        </p:txBody>
      </p:sp>
      <p:sp>
        <p:nvSpPr>
          <p:cNvPr id="57" name="Freeform 9">
            <a:extLst>
              <a:ext uri="{FF2B5EF4-FFF2-40B4-BE49-F238E27FC236}">
                <a16:creationId xmlns="" xmlns:a16="http://schemas.microsoft.com/office/drawing/2014/main" id="{8583559E-C741-4E74-9524-9F06A32CD35B}"/>
              </a:ext>
            </a:extLst>
          </p:cNvPr>
          <p:cNvSpPr>
            <a:spLocks/>
          </p:cNvSpPr>
          <p:nvPr/>
        </p:nvSpPr>
        <p:spPr bwMode="auto">
          <a:xfrm>
            <a:off x="5777222" y="2336062"/>
            <a:ext cx="657431" cy="2196756"/>
          </a:xfrm>
          <a:custGeom>
            <a:avLst/>
            <a:gdLst>
              <a:gd name="T0" fmla="*/ 353 w 571"/>
              <a:gd name="T1" fmla="*/ 0 h 2272"/>
              <a:gd name="T2" fmla="*/ 360 w 571"/>
              <a:gd name="T3" fmla="*/ 1877 h 2272"/>
              <a:gd name="T4" fmla="*/ 571 w 571"/>
              <a:gd name="T5" fmla="*/ 1876 h 2272"/>
              <a:gd name="T6" fmla="*/ 270 w 571"/>
              <a:gd name="T7" fmla="*/ 2272 h 2272"/>
              <a:gd name="T8" fmla="*/ 0 w 571"/>
              <a:gd name="T9" fmla="*/ 1874 h 2272"/>
              <a:gd name="T10" fmla="*/ 188 w 571"/>
              <a:gd name="T11" fmla="*/ 1873 h 2272"/>
              <a:gd name="T12" fmla="*/ 177 w 571"/>
              <a:gd name="T13" fmla="*/ 504 h 2272"/>
              <a:gd name="T14" fmla="*/ 353 w 571"/>
              <a:gd name="T15" fmla="*/ 0 h 2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1" h="2272">
                <a:moveTo>
                  <a:pt x="353" y="0"/>
                </a:moveTo>
                <a:cubicBezTo>
                  <a:pt x="353" y="575"/>
                  <a:pt x="363" y="1039"/>
                  <a:pt x="360" y="1877"/>
                </a:cubicBezTo>
                <a:cubicBezTo>
                  <a:pt x="490" y="1874"/>
                  <a:pt x="437" y="1878"/>
                  <a:pt x="571" y="1876"/>
                </a:cubicBezTo>
                <a:cubicBezTo>
                  <a:pt x="495" y="1972"/>
                  <a:pt x="270" y="2272"/>
                  <a:pt x="270" y="2272"/>
                </a:cubicBezTo>
                <a:cubicBezTo>
                  <a:pt x="0" y="1874"/>
                  <a:pt x="0" y="1874"/>
                  <a:pt x="0" y="1874"/>
                </a:cubicBezTo>
                <a:cubicBezTo>
                  <a:pt x="0" y="1874"/>
                  <a:pt x="114" y="1871"/>
                  <a:pt x="188" y="1873"/>
                </a:cubicBezTo>
                <a:cubicBezTo>
                  <a:pt x="181" y="1342"/>
                  <a:pt x="185" y="986"/>
                  <a:pt x="177" y="504"/>
                </a:cubicBezTo>
                <a:cubicBezTo>
                  <a:pt x="235" y="368"/>
                  <a:pt x="322" y="184"/>
                  <a:pt x="353" y="0"/>
                </a:cubicBezTo>
                <a:close/>
              </a:path>
            </a:pathLst>
          </a:custGeom>
          <a:solidFill>
            <a:schemeClr val="tx2">
              <a:lumMod val="60000"/>
              <a:lumOff val="40000"/>
            </a:schemeClr>
          </a:solidFill>
          <a:ln>
            <a:noFill/>
          </a:ln>
          <a:extLst/>
        </p:spPr>
        <p:txBody>
          <a:bodyPr vert="horz" wrap="square" lIns="47808" tIns="23905" rIns="47808" bIns="23905" numCol="1" anchor="t" anchorCtr="0" compatLnSpc="1">
            <a:prstTxWarp prst="textNoShape">
              <a:avLst/>
            </a:prstTxWarp>
          </a:bodyPr>
          <a:lstStyle/>
          <a:p>
            <a:endParaRPr lang="en-US" sz="900"/>
          </a:p>
        </p:txBody>
      </p:sp>
      <p:sp>
        <p:nvSpPr>
          <p:cNvPr id="58" name="TextBox 57">
            <a:extLst>
              <a:ext uri="{FF2B5EF4-FFF2-40B4-BE49-F238E27FC236}">
                <a16:creationId xmlns="" xmlns:a16="http://schemas.microsoft.com/office/drawing/2014/main" id="{867A2614-25E3-4367-9B15-05E40306558D}"/>
              </a:ext>
            </a:extLst>
          </p:cNvPr>
          <p:cNvSpPr txBox="1"/>
          <p:nvPr/>
        </p:nvSpPr>
        <p:spPr>
          <a:xfrm>
            <a:off x="432325" y="1455469"/>
            <a:ext cx="3935339" cy="972677"/>
          </a:xfrm>
          <a:prstGeom prst="rect">
            <a:avLst/>
          </a:prstGeom>
          <a:noFill/>
          <a:ln>
            <a:noFill/>
          </a:ln>
          <a:effectLst>
            <a:innerShdw blurRad="63500" dist="50800" dir="13500000">
              <a:prstClr val="black">
                <a:alpha val="50000"/>
              </a:prstClr>
            </a:innerShdw>
          </a:effectLst>
        </p:spPr>
        <p:txBody>
          <a:bodyPr wrap="square" lIns="48870" tIns="24435" rIns="48870" bIns="24435" rtlCol="0">
            <a:spAutoFit/>
          </a:bodyPr>
          <a:lstStyle/>
          <a:p>
            <a:pPr>
              <a:lnSpc>
                <a:spcPts val="1203"/>
              </a:lnSpc>
            </a:pPr>
            <a:r>
              <a:rPr lang="en-US" sz="1300" dirty="0">
                <a:solidFill>
                  <a:schemeClr val="bg1">
                    <a:lumMod val="95000"/>
                  </a:schemeClr>
                </a:solidFill>
              </a:rPr>
              <a:t>This is a technology that uses a variety of sensors, software, and systems to continuously monitor for and identify leaks in pipelines without the need for manual inspection.</a:t>
            </a:r>
          </a:p>
          <a:p>
            <a:pPr>
              <a:lnSpc>
                <a:spcPts val="1203"/>
              </a:lnSpc>
            </a:pPr>
            <a:r>
              <a:rPr lang="en-US" sz="1300" dirty="0">
                <a:solidFill>
                  <a:schemeClr val="bg1">
                    <a:lumMod val="95000"/>
                  </a:schemeClr>
                </a:solidFill>
              </a:rPr>
              <a:t>Smart water meters, equipped with automated leak detection, continuously monitor water flow.</a:t>
            </a:r>
            <a:endParaRPr lang="en-US" sz="1300" b="1" kern="500" spc="-52" dirty="0">
              <a:ln w="15875">
                <a:noFill/>
                <a:round/>
              </a:ln>
              <a:solidFill>
                <a:schemeClr val="bg1">
                  <a:lumMod val="95000"/>
                </a:schemeClr>
              </a:solidFill>
              <a:latin typeface="Century Gothic" panose="020B0502020202020204" pitchFamily="34" charset="0"/>
              <a:ea typeface="Roboto" panose="02000000000000000000" pitchFamily="2" charset="0"/>
              <a:cs typeface="Calibri" panose="020F0502020204030204" pitchFamily="34" charset="0"/>
            </a:endParaRPr>
          </a:p>
        </p:txBody>
      </p:sp>
      <p:sp>
        <p:nvSpPr>
          <p:cNvPr id="59" name="TextBox 58">
            <a:extLst>
              <a:ext uri="{FF2B5EF4-FFF2-40B4-BE49-F238E27FC236}">
                <a16:creationId xmlns="" xmlns:a16="http://schemas.microsoft.com/office/drawing/2014/main" id="{1EF5BB10-FC47-444E-A689-A801E60309BF}"/>
              </a:ext>
            </a:extLst>
          </p:cNvPr>
          <p:cNvSpPr txBox="1"/>
          <p:nvPr/>
        </p:nvSpPr>
        <p:spPr>
          <a:xfrm>
            <a:off x="412744" y="1099838"/>
            <a:ext cx="4745259" cy="382772"/>
          </a:xfrm>
          <a:prstGeom prst="rect">
            <a:avLst/>
          </a:prstGeom>
          <a:noFill/>
          <a:ln>
            <a:noFill/>
          </a:ln>
          <a:effectLst>
            <a:innerShdw blurRad="63500" dist="50800" dir="13500000">
              <a:prstClr val="black">
                <a:alpha val="50000"/>
              </a:prstClr>
            </a:innerShdw>
          </a:effectLst>
        </p:spPr>
        <p:txBody>
          <a:bodyPr wrap="square" lIns="48870" tIns="24435" rIns="48870" bIns="24435" rtlCol="0">
            <a:spAutoFit/>
          </a:bodyPr>
          <a:lstStyle/>
          <a:p>
            <a:pPr>
              <a:lnSpc>
                <a:spcPts val="1307"/>
              </a:lnSpc>
            </a:pPr>
            <a:r>
              <a:rPr lang="en-US" sz="1500" b="1" dirty="0">
                <a:solidFill>
                  <a:schemeClr val="bg1"/>
                </a:solidFill>
              </a:rPr>
              <a:t>Automated Leak Detection</a:t>
            </a:r>
          </a:p>
          <a:p>
            <a:pPr>
              <a:lnSpc>
                <a:spcPts val="1307"/>
              </a:lnSpc>
            </a:pPr>
            <a:endParaRPr lang="en-US" sz="1500" b="1" kern="500" spc="-52" dirty="0">
              <a:ln w="15875">
                <a:noFill/>
                <a:round/>
              </a:ln>
              <a:solidFill>
                <a:schemeClr val="bg1"/>
              </a:solidFill>
              <a:latin typeface="Century Gothic" panose="020B0502020202020204" pitchFamily="34" charset="0"/>
              <a:ea typeface="Roboto" panose="02000000000000000000" pitchFamily="2" charset="0"/>
              <a:cs typeface="Calibri" panose="020F0502020204030204" pitchFamily="34" charset="0"/>
            </a:endParaRPr>
          </a:p>
        </p:txBody>
      </p:sp>
      <p:cxnSp>
        <p:nvCxnSpPr>
          <p:cNvPr id="60" name="Straight Connector 59">
            <a:extLst>
              <a:ext uri="{FF2B5EF4-FFF2-40B4-BE49-F238E27FC236}">
                <a16:creationId xmlns="" xmlns:a16="http://schemas.microsoft.com/office/drawing/2014/main" id="{54D676BE-97CC-43D4-AAD0-71CDEFB23DAF}"/>
              </a:ext>
            </a:extLst>
          </p:cNvPr>
          <p:cNvCxnSpPr>
            <a:cxnSpLocks/>
          </p:cNvCxnSpPr>
          <p:nvPr/>
        </p:nvCxnSpPr>
        <p:spPr>
          <a:xfrm>
            <a:off x="479820" y="1371601"/>
            <a:ext cx="327840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 xmlns:a16="http://schemas.microsoft.com/office/drawing/2014/main" id="{182410E3-BAA9-43B8-BF9A-73A4F005144B}"/>
              </a:ext>
            </a:extLst>
          </p:cNvPr>
          <p:cNvSpPr txBox="1"/>
          <p:nvPr/>
        </p:nvSpPr>
        <p:spPr>
          <a:xfrm>
            <a:off x="503194" y="3913482"/>
            <a:ext cx="2408110" cy="1280453"/>
          </a:xfrm>
          <a:prstGeom prst="rect">
            <a:avLst/>
          </a:prstGeom>
          <a:noFill/>
          <a:ln>
            <a:noFill/>
          </a:ln>
          <a:effectLst>
            <a:innerShdw blurRad="63500" dist="50800" dir="13500000">
              <a:prstClr val="black">
                <a:alpha val="50000"/>
              </a:prstClr>
            </a:innerShdw>
          </a:effectLst>
        </p:spPr>
        <p:txBody>
          <a:bodyPr wrap="square" lIns="48870" tIns="24435" rIns="48870" bIns="24435" rtlCol="0">
            <a:spAutoFit/>
          </a:bodyPr>
          <a:lstStyle/>
          <a:p>
            <a:pPr>
              <a:lnSpc>
                <a:spcPts val="1203"/>
              </a:lnSpc>
            </a:pPr>
            <a:r>
              <a:rPr lang="en-US" sz="1300" dirty="0">
                <a:solidFill>
                  <a:schemeClr val="bg1">
                    <a:lumMod val="95000"/>
                  </a:schemeClr>
                </a:solidFill>
              </a:rPr>
              <a:t>Provides a live view of consumption water via a mobile app and computer,  This allows for the immediate visualization of water daily usage, enabling customers to understand their consumption patterns and make informed decisions.</a:t>
            </a:r>
            <a:endParaRPr lang="en-US" sz="1300" b="1" kern="500" spc="-52" dirty="0">
              <a:ln w="15875">
                <a:noFill/>
                <a:round/>
              </a:ln>
              <a:solidFill>
                <a:schemeClr val="bg1">
                  <a:lumMod val="95000"/>
                </a:schemeClr>
              </a:solidFill>
              <a:latin typeface="Century Gothic" panose="020B0502020202020204" pitchFamily="34" charset="0"/>
              <a:ea typeface="Roboto" panose="02000000000000000000" pitchFamily="2" charset="0"/>
              <a:cs typeface="Calibri" panose="020F0502020204030204" pitchFamily="34" charset="0"/>
            </a:endParaRPr>
          </a:p>
        </p:txBody>
      </p:sp>
      <p:sp>
        <p:nvSpPr>
          <p:cNvPr id="62" name="TextBox 61">
            <a:extLst>
              <a:ext uri="{FF2B5EF4-FFF2-40B4-BE49-F238E27FC236}">
                <a16:creationId xmlns="" xmlns:a16="http://schemas.microsoft.com/office/drawing/2014/main" id="{586E0B17-B617-42F3-8EE4-D8C28D8598D3}"/>
              </a:ext>
            </a:extLst>
          </p:cNvPr>
          <p:cNvSpPr txBox="1"/>
          <p:nvPr/>
        </p:nvSpPr>
        <p:spPr>
          <a:xfrm>
            <a:off x="479819" y="3425592"/>
            <a:ext cx="3482258" cy="382772"/>
          </a:xfrm>
          <a:prstGeom prst="rect">
            <a:avLst/>
          </a:prstGeom>
          <a:noFill/>
          <a:ln>
            <a:noFill/>
          </a:ln>
          <a:effectLst>
            <a:innerShdw blurRad="63500" dist="50800" dir="13500000">
              <a:prstClr val="black">
                <a:alpha val="50000"/>
              </a:prstClr>
            </a:innerShdw>
          </a:effectLst>
        </p:spPr>
        <p:txBody>
          <a:bodyPr wrap="square" lIns="48870" tIns="24435" rIns="48870" bIns="24435" rtlCol="0">
            <a:spAutoFit/>
          </a:bodyPr>
          <a:lstStyle/>
          <a:p>
            <a:pPr>
              <a:lnSpc>
                <a:spcPts val="1307"/>
              </a:lnSpc>
            </a:pPr>
            <a:r>
              <a:rPr lang="en-US" sz="1500" b="1" dirty="0">
                <a:solidFill>
                  <a:schemeClr val="bg1"/>
                </a:solidFill>
              </a:rPr>
              <a:t>Real-Time Monitoring</a:t>
            </a:r>
          </a:p>
          <a:p>
            <a:pPr>
              <a:lnSpc>
                <a:spcPts val="1307"/>
              </a:lnSpc>
            </a:pPr>
            <a:endParaRPr lang="en-US" sz="1400" b="1" kern="500" spc="-52" dirty="0">
              <a:ln w="15875">
                <a:noFill/>
                <a:round/>
              </a:ln>
              <a:solidFill>
                <a:schemeClr val="bg1"/>
              </a:solidFill>
              <a:latin typeface="Century Gothic" panose="020B0502020202020204" pitchFamily="34" charset="0"/>
              <a:ea typeface="Roboto" panose="02000000000000000000" pitchFamily="2" charset="0"/>
              <a:cs typeface="Calibri" panose="020F0502020204030204" pitchFamily="34" charset="0"/>
            </a:endParaRPr>
          </a:p>
        </p:txBody>
      </p:sp>
      <p:cxnSp>
        <p:nvCxnSpPr>
          <p:cNvPr id="63" name="Straight Connector 62">
            <a:extLst>
              <a:ext uri="{FF2B5EF4-FFF2-40B4-BE49-F238E27FC236}">
                <a16:creationId xmlns="" xmlns:a16="http://schemas.microsoft.com/office/drawing/2014/main" id="{DB2413F0-60FA-4D57-8945-4B48A466A258}"/>
              </a:ext>
            </a:extLst>
          </p:cNvPr>
          <p:cNvCxnSpPr>
            <a:cxnSpLocks/>
          </p:cNvCxnSpPr>
          <p:nvPr/>
        </p:nvCxnSpPr>
        <p:spPr>
          <a:xfrm>
            <a:off x="609442" y="3752969"/>
            <a:ext cx="2749007"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 xmlns:a16="http://schemas.microsoft.com/office/drawing/2014/main" id="{D569ABC0-7286-49FF-A6F5-FF54C2BA219C}"/>
              </a:ext>
            </a:extLst>
          </p:cNvPr>
          <p:cNvSpPr txBox="1"/>
          <p:nvPr/>
        </p:nvSpPr>
        <p:spPr>
          <a:xfrm>
            <a:off x="4271994" y="4979413"/>
            <a:ext cx="3601816" cy="972677"/>
          </a:xfrm>
          <a:prstGeom prst="rect">
            <a:avLst/>
          </a:prstGeom>
          <a:noFill/>
          <a:ln>
            <a:noFill/>
          </a:ln>
          <a:effectLst>
            <a:innerShdw blurRad="63500" dist="50800" dir="13500000">
              <a:prstClr val="black">
                <a:alpha val="50000"/>
              </a:prstClr>
            </a:innerShdw>
          </a:effectLst>
        </p:spPr>
        <p:txBody>
          <a:bodyPr wrap="square" lIns="48870" tIns="24435" rIns="48870" bIns="24435" rtlCol="0">
            <a:spAutoFit/>
          </a:bodyPr>
          <a:lstStyle/>
          <a:p>
            <a:pPr>
              <a:lnSpc>
                <a:spcPts val="1203"/>
              </a:lnSpc>
            </a:pPr>
            <a:r>
              <a:rPr lang="en-US" sz="1300" dirty="0">
                <a:solidFill>
                  <a:schemeClr val="bg1">
                    <a:lumMod val="95000"/>
                  </a:schemeClr>
                </a:solidFill>
              </a:rPr>
              <a:t>Delivers personalized tips and historical data to help users understand their water footprint and reduce waste.The system keeps a record of your past consumption. This allows you to view your water usage on different timescales—hourly, daily, weekly, monthly, or even yearly.</a:t>
            </a:r>
            <a:endParaRPr lang="en-US" sz="1300" b="1" kern="500" spc="-52" dirty="0">
              <a:ln w="15875">
                <a:noFill/>
                <a:round/>
              </a:ln>
              <a:solidFill>
                <a:schemeClr val="bg1">
                  <a:lumMod val="95000"/>
                </a:schemeClr>
              </a:solidFill>
              <a:latin typeface="Century Gothic" panose="020B0502020202020204" pitchFamily="34" charset="0"/>
              <a:ea typeface="Roboto" panose="02000000000000000000" pitchFamily="2" charset="0"/>
              <a:cs typeface="Calibri" panose="020F0502020204030204" pitchFamily="34" charset="0"/>
            </a:endParaRPr>
          </a:p>
        </p:txBody>
      </p:sp>
      <p:sp>
        <p:nvSpPr>
          <p:cNvPr id="65" name="TextBox 64">
            <a:extLst>
              <a:ext uri="{FF2B5EF4-FFF2-40B4-BE49-F238E27FC236}">
                <a16:creationId xmlns="" xmlns:a16="http://schemas.microsoft.com/office/drawing/2014/main" id="{756811DD-AA8A-42D6-8022-C988296CAC64}"/>
              </a:ext>
            </a:extLst>
          </p:cNvPr>
          <p:cNvSpPr txBox="1"/>
          <p:nvPr/>
        </p:nvSpPr>
        <p:spPr>
          <a:xfrm>
            <a:off x="4026341" y="4568634"/>
            <a:ext cx="4086418" cy="382772"/>
          </a:xfrm>
          <a:prstGeom prst="rect">
            <a:avLst/>
          </a:prstGeom>
          <a:noFill/>
          <a:ln>
            <a:noFill/>
          </a:ln>
          <a:effectLst>
            <a:innerShdw blurRad="63500" dist="50800" dir="13500000">
              <a:prstClr val="black">
                <a:alpha val="50000"/>
              </a:prstClr>
            </a:innerShdw>
          </a:effectLst>
        </p:spPr>
        <p:txBody>
          <a:bodyPr wrap="square" lIns="48870" tIns="24435" rIns="48870" bIns="24435" rtlCol="0">
            <a:spAutoFit/>
          </a:bodyPr>
          <a:lstStyle/>
          <a:p>
            <a:pPr algn="ctr">
              <a:lnSpc>
                <a:spcPts val="1307"/>
              </a:lnSpc>
            </a:pPr>
            <a:r>
              <a:rPr lang="en-US" sz="1500" b="1" dirty="0">
                <a:solidFill>
                  <a:schemeClr val="bg1"/>
                </a:solidFill>
              </a:rPr>
              <a:t>Conservation View</a:t>
            </a:r>
          </a:p>
          <a:p>
            <a:pPr algn="ctr">
              <a:lnSpc>
                <a:spcPts val="1307"/>
              </a:lnSpc>
            </a:pPr>
            <a:endParaRPr lang="en-US" sz="1500" b="1" kern="500" spc="-52" dirty="0">
              <a:ln w="15875">
                <a:noFill/>
                <a:round/>
              </a:ln>
              <a:solidFill>
                <a:schemeClr val="bg1"/>
              </a:solidFill>
              <a:latin typeface="Century Gothic" panose="020B0502020202020204" pitchFamily="34" charset="0"/>
              <a:ea typeface="Roboto" panose="02000000000000000000" pitchFamily="2" charset="0"/>
              <a:cs typeface="Calibri" panose="020F0502020204030204" pitchFamily="34" charset="0"/>
            </a:endParaRPr>
          </a:p>
        </p:txBody>
      </p:sp>
      <p:cxnSp>
        <p:nvCxnSpPr>
          <p:cNvPr id="66" name="Straight Connector 65">
            <a:extLst>
              <a:ext uri="{FF2B5EF4-FFF2-40B4-BE49-F238E27FC236}">
                <a16:creationId xmlns="" xmlns:a16="http://schemas.microsoft.com/office/drawing/2014/main" id="{05CE2591-11A3-478A-8DA8-535292663988}"/>
              </a:ext>
            </a:extLst>
          </p:cNvPr>
          <p:cNvCxnSpPr>
            <a:cxnSpLocks/>
          </p:cNvCxnSpPr>
          <p:nvPr/>
        </p:nvCxnSpPr>
        <p:spPr>
          <a:xfrm>
            <a:off x="4956077" y="4822158"/>
            <a:ext cx="2233650"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 xmlns:a16="http://schemas.microsoft.com/office/drawing/2014/main" id="{E8E74E1D-43B0-4AD8-AEA0-34DFD337CCFA}"/>
              </a:ext>
            </a:extLst>
          </p:cNvPr>
          <p:cNvSpPr txBox="1"/>
          <p:nvPr/>
        </p:nvSpPr>
        <p:spPr>
          <a:xfrm>
            <a:off x="8400028" y="1626256"/>
            <a:ext cx="3585650" cy="1126565"/>
          </a:xfrm>
          <a:prstGeom prst="rect">
            <a:avLst/>
          </a:prstGeom>
          <a:noFill/>
          <a:ln>
            <a:noFill/>
          </a:ln>
          <a:effectLst>
            <a:innerShdw blurRad="63500" dist="50800" dir="13500000">
              <a:prstClr val="black">
                <a:alpha val="50000"/>
              </a:prstClr>
            </a:innerShdw>
          </a:effectLst>
        </p:spPr>
        <p:txBody>
          <a:bodyPr wrap="square" lIns="48870" tIns="24435" rIns="48870" bIns="24435" rtlCol="0">
            <a:spAutoFit/>
          </a:bodyPr>
          <a:lstStyle/>
          <a:p>
            <a:pPr>
              <a:lnSpc>
                <a:spcPts val="1203"/>
              </a:lnSpc>
            </a:pPr>
            <a:r>
              <a:rPr lang="en-US" sz="1300" dirty="0">
                <a:solidFill>
                  <a:schemeClr val="bg1">
                    <a:lumMod val="95000"/>
                  </a:schemeClr>
                </a:solidFill>
              </a:rPr>
              <a:t>Smart water meter refers to the advanced capability to remotely and instantly open or close a valve on the meter using a digital command. a smart meter with this feature allows for immediate, on-demand management of the water supply through a mobile app or a computer dashboard.</a:t>
            </a:r>
            <a:endParaRPr lang="en-US" sz="1300" b="1" kern="500" spc="-52" dirty="0">
              <a:ln w="15875">
                <a:noFill/>
                <a:round/>
              </a:ln>
              <a:solidFill>
                <a:schemeClr val="bg1">
                  <a:lumMod val="95000"/>
                </a:schemeClr>
              </a:solidFill>
              <a:latin typeface="Century Gothic" panose="020B0502020202020204" pitchFamily="34" charset="0"/>
              <a:ea typeface="Roboto" panose="02000000000000000000" pitchFamily="2" charset="0"/>
              <a:cs typeface="Calibri" panose="020F0502020204030204" pitchFamily="34" charset="0"/>
            </a:endParaRPr>
          </a:p>
        </p:txBody>
      </p:sp>
      <p:sp>
        <p:nvSpPr>
          <p:cNvPr id="68" name="TextBox 67">
            <a:extLst>
              <a:ext uri="{FF2B5EF4-FFF2-40B4-BE49-F238E27FC236}">
                <a16:creationId xmlns="" xmlns:a16="http://schemas.microsoft.com/office/drawing/2014/main" id="{CFECD4EB-1828-4E14-B26D-8A58FC099E62}"/>
              </a:ext>
            </a:extLst>
          </p:cNvPr>
          <p:cNvSpPr txBox="1"/>
          <p:nvPr/>
        </p:nvSpPr>
        <p:spPr>
          <a:xfrm>
            <a:off x="7468148" y="1067492"/>
            <a:ext cx="3409336" cy="382772"/>
          </a:xfrm>
          <a:prstGeom prst="rect">
            <a:avLst/>
          </a:prstGeom>
          <a:noFill/>
          <a:ln>
            <a:noFill/>
          </a:ln>
          <a:effectLst>
            <a:innerShdw blurRad="63500" dist="50800" dir="13500000">
              <a:prstClr val="black">
                <a:alpha val="50000"/>
              </a:prstClr>
            </a:innerShdw>
          </a:effectLst>
        </p:spPr>
        <p:txBody>
          <a:bodyPr wrap="square" lIns="48870" tIns="24435" rIns="48870" bIns="24435" rtlCol="0">
            <a:spAutoFit/>
          </a:bodyPr>
          <a:lstStyle/>
          <a:p>
            <a:pPr algn="r">
              <a:lnSpc>
                <a:spcPts val="1307"/>
              </a:lnSpc>
            </a:pPr>
            <a:r>
              <a:rPr lang="en-US" sz="1500" b="1" dirty="0">
                <a:solidFill>
                  <a:schemeClr val="bg1"/>
                </a:solidFill>
              </a:rPr>
              <a:t>Real-Time Controll</a:t>
            </a:r>
          </a:p>
          <a:p>
            <a:pPr algn="r">
              <a:lnSpc>
                <a:spcPts val="1307"/>
              </a:lnSpc>
            </a:pPr>
            <a:endParaRPr lang="en-US" sz="1400" b="1" kern="500" spc="-52" dirty="0">
              <a:ln w="15875">
                <a:noFill/>
                <a:round/>
              </a:ln>
              <a:solidFill>
                <a:schemeClr val="bg1"/>
              </a:solidFill>
              <a:latin typeface="Century Gothic" panose="020B0502020202020204" pitchFamily="34" charset="0"/>
              <a:ea typeface="Roboto" panose="02000000000000000000" pitchFamily="2" charset="0"/>
              <a:cs typeface="Calibri" panose="020F0502020204030204" pitchFamily="34" charset="0"/>
            </a:endParaRPr>
          </a:p>
        </p:txBody>
      </p:sp>
      <p:cxnSp>
        <p:nvCxnSpPr>
          <p:cNvPr id="69" name="Straight Connector 68">
            <a:extLst>
              <a:ext uri="{FF2B5EF4-FFF2-40B4-BE49-F238E27FC236}">
                <a16:creationId xmlns="" xmlns:a16="http://schemas.microsoft.com/office/drawing/2014/main" id="{7B86175D-9AA5-44E0-A718-6B622FF12600}"/>
              </a:ext>
            </a:extLst>
          </p:cNvPr>
          <p:cNvCxnSpPr>
            <a:cxnSpLocks/>
          </p:cNvCxnSpPr>
          <p:nvPr/>
        </p:nvCxnSpPr>
        <p:spPr>
          <a:xfrm>
            <a:off x="8486776" y="1371601"/>
            <a:ext cx="2234618"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 xmlns:a16="http://schemas.microsoft.com/office/drawing/2014/main" id="{EAF2C5E1-9E07-40EB-9D4E-FC04618BA5FB}"/>
              </a:ext>
            </a:extLst>
          </p:cNvPr>
          <p:cNvSpPr txBox="1"/>
          <p:nvPr/>
        </p:nvSpPr>
        <p:spPr>
          <a:xfrm>
            <a:off x="8550160" y="3913482"/>
            <a:ext cx="3435518" cy="1434342"/>
          </a:xfrm>
          <a:prstGeom prst="rect">
            <a:avLst/>
          </a:prstGeom>
          <a:noFill/>
          <a:ln>
            <a:noFill/>
          </a:ln>
          <a:effectLst>
            <a:innerShdw blurRad="63500" dist="50800" dir="13500000">
              <a:prstClr val="black">
                <a:alpha val="50000"/>
              </a:prstClr>
            </a:innerShdw>
          </a:effectLst>
        </p:spPr>
        <p:txBody>
          <a:bodyPr wrap="square" lIns="48870" tIns="24435" rIns="48870" bIns="24435" rtlCol="0">
            <a:spAutoFit/>
          </a:bodyPr>
          <a:lstStyle/>
          <a:p>
            <a:pPr>
              <a:lnSpc>
                <a:spcPts val="1203"/>
              </a:lnSpc>
            </a:pPr>
            <a:r>
              <a:rPr lang="en-US" sz="1300" dirty="0">
                <a:solidFill>
                  <a:schemeClr val="bg1">
                    <a:lumMod val="95000"/>
                  </a:schemeClr>
                </a:solidFill>
              </a:rPr>
              <a:t>To effectively manage water usage in a multi-unit building, smart water meters rely on a layered communication architecture, which allows many devices to send data to a single central application like smart phone and computer. Instead of each meter having its own connection to the internet, they form a local network within the building. This method is more scalable, cost-effective, and efficient.</a:t>
            </a:r>
            <a:endParaRPr lang="en-US" sz="1300" b="1" kern="500" spc="-52" dirty="0">
              <a:ln w="15875">
                <a:noFill/>
                <a:round/>
              </a:ln>
              <a:solidFill>
                <a:schemeClr val="bg1">
                  <a:lumMod val="95000"/>
                </a:schemeClr>
              </a:solidFill>
              <a:latin typeface="Century Gothic" panose="020B0502020202020204" pitchFamily="34" charset="0"/>
              <a:ea typeface="Roboto" panose="02000000000000000000" pitchFamily="2" charset="0"/>
              <a:cs typeface="Calibri" panose="020F0502020204030204" pitchFamily="34" charset="0"/>
            </a:endParaRPr>
          </a:p>
        </p:txBody>
      </p:sp>
      <p:sp>
        <p:nvSpPr>
          <p:cNvPr id="71" name="TextBox 70">
            <a:extLst>
              <a:ext uri="{FF2B5EF4-FFF2-40B4-BE49-F238E27FC236}">
                <a16:creationId xmlns="" xmlns:a16="http://schemas.microsoft.com/office/drawing/2014/main" id="{B41E9BA5-F781-4178-87F7-5E4D5220DCDD}"/>
              </a:ext>
            </a:extLst>
          </p:cNvPr>
          <p:cNvSpPr txBox="1"/>
          <p:nvPr/>
        </p:nvSpPr>
        <p:spPr>
          <a:xfrm>
            <a:off x="8008829" y="3342192"/>
            <a:ext cx="3194183" cy="382772"/>
          </a:xfrm>
          <a:prstGeom prst="rect">
            <a:avLst/>
          </a:prstGeom>
          <a:noFill/>
          <a:ln>
            <a:noFill/>
          </a:ln>
          <a:effectLst>
            <a:innerShdw blurRad="63500" dist="50800" dir="13500000">
              <a:prstClr val="black">
                <a:alpha val="50000"/>
              </a:prstClr>
            </a:innerShdw>
          </a:effectLst>
        </p:spPr>
        <p:txBody>
          <a:bodyPr wrap="square" lIns="48870" tIns="24435" rIns="48870" bIns="24435" rtlCol="0">
            <a:spAutoFit/>
          </a:bodyPr>
          <a:lstStyle/>
          <a:p>
            <a:pPr algn="r">
              <a:lnSpc>
                <a:spcPts val="1307"/>
              </a:lnSpc>
            </a:pPr>
            <a:r>
              <a:rPr lang="en-US" sz="1500" b="1" dirty="0">
                <a:solidFill>
                  <a:schemeClr val="bg1"/>
                </a:solidFill>
              </a:rPr>
              <a:t>Mult_Communication</a:t>
            </a:r>
          </a:p>
          <a:p>
            <a:pPr algn="r">
              <a:lnSpc>
                <a:spcPts val="1307"/>
              </a:lnSpc>
            </a:pPr>
            <a:endParaRPr lang="en-US" sz="1400" b="1" kern="500" spc="-52" dirty="0">
              <a:ln w="15875">
                <a:noFill/>
                <a:round/>
              </a:ln>
              <a:solidFill>
                <a:schemeClr val="bg1"/>
              </a:solidFill>
              <a:latin typeface="Century Gothic" panose="020B0502020202020204" pitchFamily="34" charset="0"/>
              <a:ea typeface="Roboto" panose="02000000000000000000" pitchFamily="2" charset="0"/>
              <a:cs typeface="Calibri" panose="020F0502020204030204" pitchFamily="34" charset="0"/>
            </a:endParaRPr>
          </a:p>
        </p:txBody>
      </p:sp>
      <p:cxnSp>
        <p:nvCxnSpPr>
          <p:cNvPr id="72" name="Straight Connector 71">
            <a:extLst>
              <a:ext uri="{FF2B5EF4-FFF2-40B4-BE49-F238E27FC236}">
                <a16:creationId xmlns="" xmlns:a16="http://schemas.microsoft.com/office/drawing/2014/main" id="{B7BCA134-B961-4E5C-9611-41334DBF2656}"/>
              </a:ext>
            </a:extLst>
          </p:cNvPr>
          <p:cNvCxnSpPr>
            <a:cxnSpLocks/>
          </p:cNvCxnSpPr>
          <p:nvPr/>
        </p:nvCxnSpPr>
        <p:spPr>
          <a:xfrm>
            <a:off x="8550161" y="3672132"/>
            <a:ext cx="252135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5" name="Title Text">
            <a:extLst>
              <a:ext uri="{FF2B5EF4-FFF2-40B4-BE49-F238E27FC236}">
                <a16:creationId xmlns="" xmlns:a16="http://schemas.microsoft.com/office/drawing/2014/main" id="{EB2D4F22-703C-434C-A8FE-746D5A7CD914}"/>
              </a:ext>
            </a:extLst>
          </p:cNvPr>
          <p:cNvSpPr>
            <a:spLocks noChangeArrowheads="1"/>
          </p:cNvSpPr>
          <p:nvPr/>
        </p:nvSpPr>
        <p:spPr bwMode="auto">
          <a:xfrm>
            <a:off x="2584746" y="417373"/>
            <a:ext cx="7019338" cy="602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lnSpc>
                <a:spcPts val="4706"/>
              </a:lnSpc>
            </a:pPr>
            <a:r>
              <a:rPr lang="en-US" altLang="en-US" sz="5200" b="1" spc="40" dirty="0">
                <a:solidFill>
                  <a:schemeClr val="bg1"/>
                </a:solidFill>
                <a:latin typeface="Calibri" panose="020F0502020204030204" pitchFamily="34" charset="0"/>
                <a:cs typeface="Calibri" panose="020F0502020204030204" pitchFamily="34" charset="0"/>
              </a:rPr>
              <a:t>Key Features</a:t>
            </a:r>
          </a:p>
        </p:txBody>
      </p:sp>
      <p:sp>
        <p:nvSpPr>
          <p:cNvPr id="73" name="Rectangle: Rounded Corners 72">
            <a:extLst>
              <a:ext uri="{FF2B5EF4-FFF2-40B4-BE49-F238E27FC236}">
                <a16:creationId xmlns="" xmlns:a16="http://schemas.microsoft.com/office/drawing/2014/main" id="{0445478F-3C78-4491-B0EA-7D250D9ABBD4}"/>
              </a:ext>
            </a:extLst>
          </p:cNvPr>
          <p:cNvSpPr/>
          <p:nvPr/>
        </p:nvSpPr>
        <p:spPr>
          <a:xfrm>
            <a:off x="5431628" y="1122787"/>
            <a:ext cx="173876" cy="17392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48870" tIns="24435" rIns="48870" bIns="24435" rtlCol="0" anchor="ctr"/>
          <a:lstStyle/>
          <a:p>
            <a:pPr algn="ctr"/>
            <a:endParaRPr lang="en-US" sz="1800" dirty="0">
              <a:latin typeface="Roboto" panose="02000000000000000000" pitchFamily="2" charset="0"/>
              <a:ea typeface="Roboto" panose="02000000000000000000" pitchFamily="2" charset="0"/>
              <a:cs typeface="Calibri" panose="020F0502020204030204" pitchFamily="34" charset="0"/>
            </a:endParaRPr>
          </a:p>
        </p:txBody>
      </p:sp>
      <p:grpSp>
        <p:nvGrpSpPr>
          <p:cNvPr id="30" name="Group 29"/>
          <p:cNvGrpSpPr/>
          <p:nvPr/>
        </p:nvGrpSpPr>
        <p:grpSpPr>
          <a:xfrm>
            <a:off x="3358449" y="554687"/>
            <a:ext cx="456994" cy="155443"/>
            <a:chOff x="3324638" y="552535"/>
            <a:chExt cx="1323475" cy="450053"/>
          </a:xfrm>
        </p:grpSpPr>
        <p:sp>
          <p:nvSpPr>
            <p:cNvPr id="31" name="Isosceles Triangle 30"/>
            <p:cNvSpPr/>
            <p:nvPr/>
          </p:nvSpPr>
          <p:spPr>
            <a:xfrm rot="5400000">
              <a:off x="4229100" y="583575"/>
              <a:ext cx="450051" cy="38797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32" name="Isosceles Triangle 31"/>
            <p:cNvSpPr/>
            <p:nvPr/>
          </p:nvSpPr>
          <p:spPr>
            <a:xfrm rot="5400000">
              <a:off x="3761350" y="583574"/>
              <a:ext cx="450051" cy="38797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Isosceles Triangle 32"/>
            <p:cNvSpPr/>
            <p:nvPr/>
          </p:nvSpPr>
          <p:spPr>
            <a:xfrm rot="5400000">
              <a:off x="3293600" y="583575"/>
              <a:ext cx="450051" cy="38797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spTree>
    <p:extLst>
      <p:ext uri="{BB962C8B-B14F-4D97-AF65-F5344CB8AC3E}">
        <p14:creationId xmlns:p14="http://schemas.microsoft.com/office/powerpoint/2010/main" val="37307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right)">
                                      <p:cBhvr>
                                        <p:cTn id="7" dur="800"/>
                                        <p:tgtEl>
                                          <p:spTgt spid="46"/>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 calcmode="lin" valueType="num">
                                      <p:cBhvr>
                                        <p:cTn id="10" dur="500" fill="hold"/>
                                        <p:tgtEl>
                                          <p:spTgt spid="73"/>
                                        </p:tgtEl>
                                        <p:attrNameLst>
                                          <p:attrName>ppt_w</p:attrName>
                                        </p:attrNameLst>
                                      </p:cBhvr>
                                      <p:tavLst>
                                        <p:tav tm="0">
                                          <p:val>
                                            <p:fltVal val="0"/>
                                          </p:val>
                                        </p:tav>
                                        <p:tav tm="100000">
                                          <p:val>
                                            <p:strVal val="#ppt_w"/>
                                          </p:val>
                                        </p:tav>
                                      </p:tavLst>
                                    </p:anim>
                                    <p:anim calcmode="lin" valueType="num">
                                      <p:cBhvr>
                                        <p:cTn id="11" dur="500" fill="hold"/>
                                        <p:tgtEl>
                                          <p:spTgt spid="73"/>
                                        </p:tgtEl>
                                        <p:attrNameLst>
                                          <p:attrName>ppt_h</p:attrName>
                                        </p:attrNameLst>
                                      </p:cBhvr>
                                      <p:tavLst>
                                        <p:tav tm="0">
                                          <p:val>
                                            <p:fltVal val="0"/>
                                          </p:val>
                                        </p:tav>
                                        <p:tav tm="100000">
                                          <p:val>
                                            <p:strVal val="#ppt_h"/>
                                          </p:val>
                                        </p:tav>
                                      </p:tavLst>
                                    </p:anim>
                                    <p:animEffect transition="in" filter="fade">
                                      <p:cBhvr>
                                        <p:cTn id="12" dur="500"/>
                                        <p:tgtEl>
                                          <p:spTgt spid="73"/>
                                        </p:tgtEl>
                                      </p:cBhvr>
                                    </p:animEffect>
                                  </p:childTnLst>
                                </p:cTn>
                              </p:par>
                              <p:par>
                                <p:cTn id="13" presetID="10" presetClass="entr" presetSubtype="0" fill="hold" grpId="0" nodeType="withEffect">
                                  <p:stCondLst>
                                    <p:cond delay="70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par>
                                <p:cTn id="16" presetID="22" presetClass="entr" presetSubtype="8" fill="hold" nodeType="withEffect">
                                  <p:stCondLst>
                                    <p:cond delay="1000"/>
                                  </p:stCondLst>
                                  <p:childTnLst>
                                    <p:set>
                                      <p:cBhvr>
                                        <p:cTn id="17" dur="1" fill="hold">
                                          <p:stCondLst>
                                            <p:cond delay="0"/>
                                          </p:stCondLst>
                                        </p:cTn>
                                        <p:tgtEl>
                                          <p:spTgt spid="60"/>
                                        </p:tgtEl>
                                        <p:attrNameLst>
                                          <p:attrName>style.visibility</p:attrName>
                                        </p:attrNameLst>
                                      </p:cBhvr>
                                      <p:to>
                                        <p:strVal val="visible"/>
                                      </p:to>
                                    </p:set>
                                    <p:animEffect transition="in" filter="wipe(left)">
                                      <p:cBhvr>
                                        <p:cTn id="18" dur="500"/>
                                        <p:tgtEl>
                                          <p:spTgt spid="60"/>
                                        </p:tgtEl>
                                      </p:cBhvr>
                                    </p:animEffect>
                                  </p:childTnLst>
                                </p:cTn>
                              </p:par>
                              <p:par>
                                <p:cTn id="19" presetID="10" presetClass="entr" presetSubtype="0" fill="hold" grpId="0" nodeType="withEffect">
                                  <p:stCondLst>
                                    <p:cond delay="130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500"/>
                                        <p:tgtEl>
                                          <p:spTgt spid="5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up)">
                                      <p:cBhvr>
                                        <p:cTn id="26" dur="800"/>
                                        <p:tgtEl>
                                          <p:spTgt spid="5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Effect transition="in" filter="fade">
                                      <p:cBhvr>
                                        <p:cTn id="31" dur="500"/>
                                        <p:tgtEl>
                                          <p:spTgt spid="50"/>
                                        </p:tgtEl>
                                      </p:cBhvr>
                                    </p:animEffect>
                                  </p:childTnLst>
                                </p:cTn>
                              </p:par>
                              <p:par>
                                <p:cTn id="32" presetID="10" presetClass="entr" presetSubtype="0" fill="hold" grpId="0" nodeType="withEffect">
                                  <p:stCondLst>
                                    <p:cond delay="70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22" presetClass="entr" presetSubtype="8" fill="hold" nodeType="withEffect">
                                  <p:stCondLst>
                                    <p:cond delay="1000"/>
                                  </p:stCondLst>
                                  <p:childTnLst>
                                    <p:set>
                                      <p:cBhvr>
                                        <p:cTn id="36" dur="1" fill="hold">
                                          <p:stCondLst>
                                            <p:cond delay="0"/>
                                          </p:stCondLst>
                                        </p:cTn>
                                        <p:tgtEl>
                                          <p:spTgt spid="63"/>
                                        </p:tgtEl>
                                        <p:attrNameLst>
                                          <p:attrName>style.visibility</p:attrName>
                                        </p:attrNameLst>
                                      </p:cBhvr>
                                      <p:to>
                                        <p:strVal val="visible"/>
                                      </p:to>
                                    </p:set>
                                    <p:animEffect transition="in" filter="wipe(left)">
                                      <p:cBhvr>
                                        <p:cTn id="37" dur="500"/>
                                        <p:tgtEl>
                                          <p:spTgt spid="63"/>
                                        </p:tgtEl>
                                      </p:cBhvr>
                                    </p:animEffect>
                                  </p:childTnLst>
                                </p:cTn>
                              </p:par>
                              <p:par>
                                <p:cTn id="38" presetID="10" presetClass="entr" presetSubtype="0" fill="hold" grpId="0" nodeType="withEffect">
                                  <p:stCondLst>
                                    <p:cond delay="130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up)">
                                      <p:cBhvr>
                                        <p:cTn id="45" dur="800"/>
                                        <p:tgtEl>
                                          <p:spTgt spid="57"/>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 calcmode="lin" valueType="num">
                                      <p:cBhvr>
                                        <p:cTn id="48" dur="500" fill="hold"/>
                                        <p:tgtEl>
                                          <p:spTgt spid="51"/>
                                        </p:tgtEl>
                                        <p:attrNameLst>
                                          <p:attrName>ppt_w</p:attrName>
                                        </p:attrNameLst>
                                      </p:cBhvr>
                                      <p:tavLst>
                                        <p:tav tm="0">
                                          <p:val>
                                            <p:fltVal val="0"/>
                                          </p:val>
                                        </p:tav>
                                        <p:tav tm="100000">
                                          <p:val>
                                            <p:strVal val="#ppt_w"/>
                                          </p:val>
                                        </p:tav>
                                      </p:tavLst>
                                    </p:anim>
                                    <p:anim calcmode="lin" valueType="num">
                                      <p:cBhvr>
                                        <p:cTn id="49" dur="500" fill="hold"/>
                                        <p:tgtEl>
                                          <p:spTgt spid="51"/>
                                        </p:tgtEl>
                                        <p:attrNameLst>
                                          <p:attrName>ppt_h</p:attrName>
                                        </p:attrNameLst>
                                      </p:cBhvr>
                                      <p:tavLst>
                                        <p:tav tm="0">
                                          <p:val>
                                            <p:fltVal val="0"/>
                                          </p:val>
                                        </p:tav>
                                        <p:tav tm="100000">
                                          <p:val>
                                            <p:strVal val="#ppt_h"/>
                                          </p:val>
                                        </p:tav>
                                      </p:tavLst>
                                    </p:anim>
                                    <p:animEffect transition="in" filter="fade">
                                      <p:cBhvr>
                                        <p:cTn id="50" dur="500"/>
                                        <p:tgtEl>
                                          <p:spTgt spid="51"/>
                                        </p:tgtEl>
                                      </p:cBhvr>
                                    </p:animEffect>
                                  </p:childTnLst>
                                </p:cTn>
                              </p:par>
                              <p:par>
                                <p:cTn id="51" presetID="10" presetClass="entr" presetSubtype="0" fill="hold" grpId="0" nodeType="withEffect">
                                  <p:stCondLst>
                                    <p:cond delay="700"/>
                                  </p:stCondLst>
                                  <p:childTnLst>
                                    <p:set>
                                      <p:cBhvr>
                                        <p:cTn id="52" dur="1" fill="hold">
                                          <p:stCondLst>
                                            <p:cond delay="0"/>
                                          </p:stCondLst>
                                        </p:cTn>
                                        <p:tgtEl>
                                          <p:spTgt spid="65"/>
                                        </p:tgtEl>
                                        <p:attrNameLst>
                                          <p:attrName>style.visibility</p:attrName>
                                        </p:attrNameLst>
                                      </p:cBhvr>
                                      <p:to>
                                        <p:strVal val="visible"/>
                                      </p:to>
                                    </p:set>
                                    <p:animEffect transition="in" filter="fade">
                                      <p:cBhvr>
                                        <p:cTn id="53" dur="500"/>
                                        <p:tgtEl>
                                          <p:spTgt spid="65"/>
                                        </p:tgtEl>
                                      </p:cBhvr>
                                    </p:animEffect>
                                  </p:childTnLst>
                                </p:cTn>
                              </p:par>
                              <p:par>
                                <p:cTn id="54" presetID="22" presetClass="entr" presetSubtype="8" fill="hold" nodeType="withEffect">
                                  <p:stCondLst>
                                    <p:cond delay="1000"/>
                                  </p:stCondLst>
                                  <p:childTnLst>
                                    <p:set>
                                      <p:cBhvr>
                                        <p:cTn id="55" dur="1" fill="hold">
                                          <p:stCondLst>
                                            <p:cond delay="0"/>
                                          </p:stCondLst>
                                        </p:cTn>
                                        <p:tgtEl>
                                          <p:spTgt spid="66"/>
                                        </p:tgtEl>
                                        <p:attrNameLst>
                                          <p:attrName>style.visibility</p:attrName>
                                        </p:attrNameLst>
                                      </p:cBhvr>
                                      <p:to>
                                        <p:strVal val="visible"/>
                                      </p:to>
                                    </p:set>
                                    <p:animEffect transition="in" filter="wipe(left)">
                                      <p:cBhvr>
                                        <p:cTn id="56" dur="500"/>
                                        <p:tgtEl>
                                          <p:spTgt spid="66"/>
                                        </p:tgtEl>
                                      </p:cBhvr>
                                    </p:animEffect>
                                  </p:childTnLst>
                                </p:cTn>
                              </p:par>
                              <p:par>
                                <p:cTn id="57" presetID="10" presetClass="entr" presetSubtype="0" fill="hold" grpId="0" nodeType="withEffect">
                                  <p:stCondLst>
                                    <p:cond delay="1300"/>
                                  </p:stCondLst>
                                  <p:childTnLst>
                                    <p:set>
                                      <p:cBhvr>
                                        <p:cTn id="58" dur="1" fill="hold">
                                          <p:stCondLst>
                                            <p:cond delay="0"/>
                                          </p:stCondLst>
                                        </p:cTn>
                                        <p:tgtEl>
                                          <p:spTgt spid="64"/>
                                        </p:tgtEl>
                                        <p:attrNameLst>
                                          <p:attrName>style.visibility</p:attrName>
                                        </p:attrNameLst>
                                      </p:cBhvr>
                                      <p:to>
                                        <p:strVal val="visible"/>
                                      </p:to>
                                    </p:set>
                                    <p:animEffect transition="in" filter="fade">
                                      <p:cBhvr>
                                        <p:cTn id="59" dur="500"/>
                                        <p:tgtEl>
                                          <p:spTgt spid="6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up)">
                                      <p:cBhvr>
                                        <p:cTn id="64" dur="800"/>
                                        <p:tgtEl>
                                          <p:spTgt spid="56"/>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p:cTn id="67" dur="500" fill="hold"/>
                                        <p:tgtEl>
                                          <p:spTgt spid="52"/>
                                        </p:tgtEl>
                                        <p:attrNameLst>
                                          <p:attrName>ppt_w</p:attrName>
                                        </p:attrNameLst>
                                      </p:cBhvr>
                                      <p:tavLst>
                                        <p:tav tm="0">
                                          <p:val>
                                            <p:fltVal val="0"/>
                                          </p:val>
                                        </p:tav>
                                        <p:tav tm="100000">
                                          <p:val>
                                            <p:strVal val="#ppt_w"/>
                                          </p:val>
                                        </p:tav>
                                      </p:tavLst>
                                    </p:anim>
                                    <p:anim calcmode="lin" valueType="num">
                                      <p:cBhvr>
                                        <p:cTn id="68" dur="500" fill="hold"/>
                                        <p:tgtEl>
                                          <p:spTgt spid="52"/>
                                        </p:tgtEl>
                                        <p:attrNameLst>
                                          <p:attrName>ppt_h</p:attrName>
                                        </p:attrNameLst>
                                      </p:cBhvr>
                                      <p:tavLst>
                                        <p:tav tm="0">
                                          <p:val>
                                            <p:fltVal val="0"/>
                                          </p:val>
                                        </p:tav>
                                        <p:tav tm="100000">
                                          <p:val>
                                            <p:strVal val="#ppt_h"/>
                                          </p:val>
                                        </p:tav>
                                      </p:tavLst>
                                    </p:anim>
                                    <p:animEffect transition="in" filter="fade">
                                      <p:cBhvr>
                                        <p:cTn id="69" dur="500"/>
                                        <p:tgtEl>
                                          <p:spTgt spid="52"/>
                                        </p:tgtEl>
                                      </p:cBhvr>
                                    </p:animEffect>
                                  </p:childTnLst>
                                </p:cTn>
                              </p:par>
                              <p:par>
                                <p:cTn id="70" presetID="10" presetClass="entr" presetSubtype="0" fill="hold" grpId="0" nodeType="withEffect">
                                  <p:stCondLst>
                                    <p:cond delay="700"/>
                                  </p:stCondLst>
                                  <p:childTnLst>
                                    <p:set>
                                      <p:cBhvr>
                                        <p:cTn id="71" dur="1" fill="hold">
                                          <p:stCondLst>
                                            <p:cond delay="0"/>
                                          </p:stCondLst>
                                        </p:cTn>
                                        <p:tgtEl>
                                          <p:spTgt spid="71"/>
                                        </p:tgtEl>
                                        <p:attrNameLst>
                                          <p:attrName>style.visibility</p:attrName>
                                        </p:attrNameLst>
                                      </p:cBhvr>
                                      <p:to>
                                        <p:strVal val="visible"/>
                                      </p:to>
                                    </p:set>
                                    <p:animEffect transition="in" filter="fade">
                                      <p:cBhvr>
                                        <p:cTn id="72" dur="500"/>
                                        <p:tgtEl>
                                          <p:spTgt spid="71"/>
                                        </p:tgtEl>
                                      </p:cBhvr>
                                    </p:animEffect>
                                  </p:childTnLst>
                                </p:cTn>
                              </p:par>
                              <p:par>
                                <p:cTn id="73" presetID="22" presetClass="entr" presetSubtype="8" fill="hold" nodeType="withEffect">
                                  <p:stCondLst>
                                    <p:cond delay="1000"/>
                                  </p:stCondLst>
                                  <p:childTnLst>
                                    <p:set>
                                      <p:cBhvr>
                                        <p:cTn id="74" dur="1" fill="hold">
                                          <p:stCondLst>
                                            <p:cond delay="0"/>
                                          </p:stCondLst>
                                        </p:cTn>
                                        <p:tgtEl>
                                          <p:spTgt spid="72"/>
                                        </p:tgtEl>
                                        <p:attrNameLst>
                                          <p:attrName>style.visibility</p:attrName>
                                        </p:attrNameLst>
                                      </p:cBhvr>
                                      <p:to>
                                        <p:strVal val="visible"/>
                                      </p:to>
                                    </p:set>
                                    <p:animEffect transition="in" filter="wipe(left)">
                                      <p:cBhvr>
                                        <p:cTn id="75" dur="500"/>
                                        <p:tgtEl>
                                          <p:spTgt spid="72"/>
                                        </p:tgtEl>
                                      </p:cBhvr>
                                    </p:animEffect>
                                  </p:childTnLst>
                                </p:cTn>
                              </p:par>
                              <p:par>
                                <p:cTn id="76" presetID="10" presetClass="entr" presetSubtype="0" fill="hold" grpId="0" nodeType="withEffect">
                                  <p:stCondLst>
                                    <p:cond delay="1300"/>
                                  </p:stCondLst>
                                  <p:childTnLst>
                                    <p:set>
                                      <p:cBhvr>
                                        <p:cTn id="77" dur="1" fill="hold">
                                          <p:stCondLst>
                                            <p:cond delay="0"/>
                                          </p:stCondLst>
                                        </p:cTn>
                                        <p:tgtEl>
                                          <p:spTgt spid="70"/>
                                        </p:tgtEl>
                                        <p:attrNameLst>
                                          <p:attrName>style.visibility</p:attrName>
                                        </p:attrNameLst>
                                      </p:cBhvr>
                                      <p:to>
                                        <p:strVal val="visible"/>
                                      </p:to>
                                    </p:set>
                                    <p:animEffect transition="in" filter="fade">
                                      <p:cBhvr>
                                        <p:cTn id="78" dur="500"/>
                                        <p:tgtEl>
                                          <p:spTgt spid="7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800"/>
                                        <p:tgtEl>
                                          <p:spTgt spid="55"/>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p:cTn id="86" dur="500" fill="hold"/>
                                        <p:tgtEl>
                                          <p:spTgt spid="53"/>
                                        </p:tgtEl>
                                        <p:attrNameLst>
                                          <p:attrName>ppt_w</p:attrName>
                                        </p:attrNameLst>
                                      </p:cBhvr>
                                      <p:tavLst>
                                        <p:tav tm="0">
                                          <p:val>
                                            <p:fltVal val="0"/>
                                          </p:val>
                                        </p:tav>
                                        <p:tav tm="100000">
                                          <p:val>
                                            <p:strVal val="#ppt_w"/>
                                          </p:val>
                                        </p:tav>
                                      </p:tavLst>
                                    </p:anim>
                                    <p:anim calcmode="lin" valueType="num">
                                      <p:cBhvr>
                                        <p:cTn id="87" dur="500" fill="hold"/>
                                        <p:tgtEl>
                                          <p:spTgt spid="53"/>
                                        </p:tgtEl>
                                        <p:attrNameLst>
                                          <p:attrName>ppt_h</p:attrName>
                                        </p:attrNameLst>
                                      </p:cBhvr>
                                      <p:tavLst>
                                        <p:tav tm="0">
                                          <p:val>
                                            <p:fltVal val="0"/>
                                          </p:val>
                                        </p:tav>
                                        <p:tav tm="100000">
                                          <p:val>
                                            <p:strVal val="#ppt_h"/>
                                          </p:val>
                                        </p:tav>
                                      </p:tavLst>
                                    </p:anim>
                                    <p:animEffect transition="in" filter="fade">
                                      <p:cBhvr>
                                        <p:cTn id="88" dur="500"/>
                                        <p:tgtEl>
                                          <p:spTgt spid="53"/>
                                        </p:tgtEl>
                                      </p:cBhvr>
                                    </p:animEffect>
                                  </p:childTnLst>
                                </p:cTn>
                              </p:par>
                              <p:par>
                                <p:cTn id="89" presetID="10" presetClass="entr" presetSubtype="0" fill="hold" grpId="0" nodeType="withEffect">
                                  <p:stCondLst>
                                    <p:cond delay="700"/>
                                  </p:stCondLst>
                                  <p:childTnLst>
                                    <p:set>
                                      <p:cBhvr>
                                        <p:cTn id="90" dur="1" fill="hold">
                                          <p:stCondLst>
                                            <p:cond delay="0"/>
                                          </p:stCondLst>
                                        </p:cTn>
                                        <p:tgtEl>
                                          <p:spTgt spid="68"/>
                                        </p:tgtEl>
                                        <p:attrNameLst>
                                          <p:attrName>style.visibility</p:attrName>
                                        </p:attrNameLst>
                                      </p:cBhvr>
                                      <p:to>
                                        <p:strVal val="visible"/>
                                      </p:to>
                                    </p:set>
                                    <p:animEffect transition="in" filter="fade">
                                      <p:cBhvr>
                                        <p:cTn id="91" dur="500"/>
                                        <p:tgtEl>
                                          <p:spTgt spid="68"/>
                                        </p:tgtEl>
                                      </p:cBhvr>
                                    </p:animEffect>
                                  </p:childTnLst>
                                </p:cTn>
                              </p:par>
                              <p:par>
                                <p:cTn id="92" presetID="22" presetClass="entr" presetSubtype="8" fill="hold" nodeType="withEffect">
                                  <p:stCondLst>
                                    <p:cond delay="1000"/>
                                  </p:stCondLst>
                                  <p:childTnLst>
                                    <p:set>
                                      <p:cBhvr>
                                        <p:cTn id="93" dur="1" fill="hold">
                                          <p:stCondLst>
                                            <p:cond delay="0"/>
                                          </p:stCondLst>
                                        </p:cTn>
                                        <p:tgtEl>
                                          <p:spTgt spid="69"/>
                                        </p:tgtEl>
                                        <p:attrNameLst>
                                          <p:attrName>style.visibility</p:attrName>
                                        </p:attrNameLst>
                                      </p:cBhvr>
                                      <p:to>
                                        <p:strVal val="visible"/>
                                      </p:to>
                                    </p:set>
                                    <p:animEffect transition="in" filter="wipe(left)">
                                      <p:cBhvr>
                                        <p:cTn id="94" dur="500"/>
                                        <p:tgtEl>
                                          <p:spTgt spid="69"/>
                                        </p:tgtEl>
                                      </p:cBhvr>
                                    </p:animEffect>
                                  </p:childTnLst>
                                </p:cTn>
                              </p:par>
                              <p:par>
                                <p:cTn id="95" presetID="10" presetClass="entr" presetSubtype="0" fill="hold" grpId="0" nodeType="withEffect">
                                  <p:stCondLst>
                                    <p:cond delay="1300"/>
                                  </p:stCondLst>
                                  <p:childTnLst>
                                    <p:set>
                                      <p:cBhvr>
                                        <p:cTn id="96" dur="1" fill="hold">
                                          <p:stCondLst>
                                            <p:cond delay="0"/>
                                          </p:stCondLst>
                                        </p:cTn>
                                        <p:tgtEl>
                                          <p:spTgt spid="67"/>
                                        </p:tgtEl>
                                        <p:attrNameLst>
                                          <p:attrName>style.visibility</p:attrName>
                                        </p:attrNameLst>
                                      </p:cBhvr>
                                      <p:to>
                                        <p:strVal val="visible"/>
                                      </p:to>
                                    </p:set>
                                    <p:animEffect transition="in" filter="fade">
                                      <p:cBhvr>
                                        <p:cTn id="9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46" grpId="0" animBg="1"/>
      <p:bldP spid="54" grpId="0" animBg="1"/>
      <p:bldP spid="55" grpId="0" animBg="1"/>
      <p:bldP spid="56" grpId="0" animBg="1"/>
      <p:bldP spid="57" grpId="0" animBg="1"/>
      <p:bldP spid="58" grpId="0"/>
      <p:bldP spid="59" grpId="0"/>
      <p:bldP spid="61" grpId="0"/>
      <p:bldP spid="62" grpId="0"/>
      <p:bldP spid="64" grpId="0"/>
      <p:bldP spid="65" grpId="0"/>
      <p:bldP spid="67" grpId="0"/>
      <p:bldP spid="68" grpId="0"/>
      <p:bldP spid="70" grpId="0"/>
      <p:bldP spid="71" grpId="0"/>
      <p:bldP spid="7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51" name="Rectangle: Rounded Corners 50">
            <a:extLst>
              <a:ext uri="{FF2B5EF4-FFF2-40B4-BE49-F238E27FC236}">
                <a16:creationId xmlns="" xmlns:a16="http://schemas.microsoft.com/office/drawing/2014/main" id="{EA5A80E8-1562-4886-ACB8-50AA273F78C0}"/>
              </a:ext>
            </a:extLst>
          </p:cNvPr>
          <p:cNvSpPr/>
          <p:nvPr/>
        </p:nvSpPr>
        <p:spPr>
          <a:xfrm>
            <a:off x="5997201" y="1123332"/>
            <a:ext cx="173876" cy="17392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48870" tIns="24435" rIns="48870" bIns="24435" rtlCol="0" anchor="ctr"/>
          <a:lstStyle/>
          <a:p>
            <a:pPr algn="ctr"/>
            <a:endParaRPr lang="en-US" sz="1800" dirty="0">
              <a:latin typeface="Roboto" panose="02000000000000000000" pitchFamily="2" charset="0"/>
              <a:ea typeface="Roboto" panose="02000000000000000000" pitchFamily="2" charset="0"/>
              <a:cs typeface="Calibri" panose="020F0502020204030204" pitchFamily="34" charset="0"/>
            </a:endParaRPr>
          </a:p>
        </p:txBody>
      </p:sp>
      <p:sp>
        <p:nvSpPr>
          <p:cNvPr id="40" name="AutoShape 3">
            <a:extLst>
              <a:ext uri="{FF2B5EF4-FFF2-40B4-BE49-F238E27FC236}">
                <a16:creationId xmlns="" xmlns:a16="http://schemas.microsoft.com/office/drawing/2014/main" id="{33CDD329-1F2D-439F-B963-E77E62D9E8C8}"/>
              </a:ext>
            </a:extLst>
          </p:cNvPr>
          <p:cNvSpPr>
            <a:spLocks noChangeAspect="1" noChangeArrowheads="1" noTextEdit="1"/>
          </p:cNvSpPr>
          <p:nvPr/>
        </p:nvSpPr>
        <p:spPr bwMode="auto">
          <a:xfrm>
            <a:off x="4136073" y="1303814"/>
            <a:ext cx="3917898" cy="366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808" tIns="23905" rIns="47808" bIns="23905" numCol="1" anchor="t" anchorCtr="0" compatLnSpc="1">
            <a:prstTxWarp prst="textNoShape">
              <a:avLst/>
            </a:prstTxWarp>
          </a:bodyPr>
          <a:lstStyle/>
          <a:p>
            <a:endParaRPr lang="en-US" sz="900"/>
          </a:p>
        </p:txBody>
      </p:sp>
      <p:sp>
        <p:nvSpPr>
          <p:cNvPr id="57" name="Freeform 9">
            <a:extLst>
              <a:ext uri="{FF2B5EF4-FFF2-40B4-BE49-F238E27FC236}">
                <a16:creationId xmlns="" xmlns:a16="http://schemas.microsoft.com/office/drawing/2014/main" id="{8583559E-C741-4E74-9524-9F06A32CD35B}"/>
              </a:ext>
            </a:extLst>
          </p:cNvPr>
          <p:cNvSpPr>
            <a:spLocks/>
          </p:cNvSpPr>
          <p:nvPr/>
        </p:nvSpPr>
        <p:spPr bwMode="auto">
          <a:xfrm>
            <a:off x="5778283" y="1524000"/>
            <a:ext cx="657431" cy="914400"/>
          </a:xfrm>
          <a:custGeom>
            <a:avLst/>
            <a:gdLst>
              <a:gd name="T0" fmla="*/ 353 w 571"/>
              <a:gd name="T1" fmla="*/ 0 h 2272"/>
              <a:gd name="T2" fmla="*/ 360 w 571"/>
              <a:gd name="T3" fmla="*/ 1877 h 2272"/>
              <a:gd name="T4" fmla="*/ 571 w 571"/>
              <a:gd name="T5" fmla="*/ 1876 h 2272"/>
              <a:gd name="T6" fmla="*/ 270 w 571"/>
              <a:gd name="T7" fmla="*/ 2272 h 2272"/>
              <a:gd name="T8" fmla="*/ 0 w 571"/>
              <a:gd name="T9" fmla="*/ 1874 h 2272"/>
              <a:gd name="T10" fmla="*/ 188 w 571"/>
              <a:gd name="T11" fmla="*/ 1873 h 2272"/>
              <a:gd name="T12" fmla="*/ 177 w 571"/>
              <a:gd name="T13" fmla="*/ 504 h 2272"/>
              <a:gd name="T14" fmla="*/ 353 w 571"/>
              <a:gd name="T15" fmla="*/ 0 h 2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1" h="2272">
                <a:moveTo>
                  <a:pt x="353" y="0"/>
                </a:moveTo>
                <a:cubicBezTo>
                  <a:pt x="353" y="575"/>
                  <a:pt x="363" y="1039"/>
                  <a:pt x="360" y="1877"/>
                </a:cubicBezTo>
                <a:cubicBezTo>
                  <a:pt x="490" y="1874"/>
                  <a:pt x="437" y="1878"/>
                  <a:pt x="571" y="1876"/>
                </a:cubicBezTo>
                <a:cubicBezTo>
                  <a:pt x="495" y="1972"/>
                  <a:pt x="270" y="2272"/>
                  <a:pt x="270" y="2272"/>
                </a:cubicBezTo>
                <a:cubicBezTo>
                  <a:pt x="0" y="1874"/>
                  <a:pt x="0" y="1874"/>
                  <a:pt x="0" y="1874"/>
                </a:cubicBezTo>
                <a:cubicBezTo>
                  <a:pt x="0" y="1874"/>
                  <a:pt x="114" y="1871"/>
                  <a:pt x="188" y="1873"/>
                </a:cubicBezTo>
                <a:cubicBezTo>
                  <a:pt x="181" y="1342"/>
                  <a:pt x="185" y="986"/>
                  <a:pt x="177" y="504"/>
                </a:cubicBezTo>
                <a:cubicBezTo>
                  <a:pt x="235" y="368"/>
                  <a:pt x="322" y="184"/>
                  <a:pt x="353" y="0"/>
                </a:cubicBezTo>
                <a:close/>
              </a:path>
            </a:pathLst>
          </a:custGeom>
          <a:solidFill>
            <a:srgbClr val="00B050"/>
          </a:solidFill>
          <a:ln>
            <a:noFill/>
          </a:ln>
          <a:extLst/>
        </p:spPr>
        <p:txBody>
          <a:bodyPr vert="horz" wrap="square" lIns="47808" tIns="23905" rIns="47808" bIns="23905" numCol="1" anchor="t" anchorCtr="0" compatLnSpc="1">
            <a:prstTxWarp prst="textNoShape">
              <a:avLst/>
            </a:prstTxWarp>
          </a:bodyPr>
          <a:lstStyle/>
          <a:p>
            <a:endParaRPr lang="en-US" sz="900"/>
          </a:p>
        </p:txBody>
      </p:sp>
      <p:sp>
        <p:nvSpPr>
          <p:cNvPr id="64" name="TextBox 63">
            <a:extLst>
              <a:ext uri="{FF2B5EF4-FFF2-40B4-BE49-F238E27FC236}">
                <a16:creationId xmlns="" xmlns:a16="http://schemas.microsoft.com/office/drawing/2014/main" id="{D569ABC0-7286-49FF-A6F5-FF54C2BA219C}"/>
              </a:ext>
            </a:extLst>
          </p:cNvPr>
          <p:cNvSpPr txBox="1"/>
          <p:nvPr/>
        </p:nvSpPr>
        <p:spPr>
          <a:xfrm>
            <a:off x="2893050" y="3430011"/>
            <a:ext cx="6959583" cy="664900"/>
          </a:xfrm>
          <a:prstGeom prst="rect">
            <a:avLst/>
          </a:prstGeom>
          <a:noFill/>
          <a:ln>
            <a:noFill/>
          </a:ln>
          <a:effectLst>
            <a:innerShdw blurRad="63500" dist="50800" dir="13500000">
              <a:prstClr val="black">
                <a:alpha val="50000"/>
              </a:prstClr>
            </a:innerShdw>
          </a:effectLst>
        </p:spPr>
        <p:txBody>
          <a:bodyPr wrap="square" lIns="48870" tIns="24435" rIns="48870" bIns="24435" rtlCol="0">
            <a:spAutoFit/>
          </a:bodyPr>
          <a:lstStyle/>
          <a:p>
            <a:pPr>
              <a:lnSpc>
                <a:spcPts val="1203"/>
              </a:lnSpc>
            </a:pPr>
            <a:r>
              <a:rPr lang="en-US" sz="1500" dirty="0">
                <a:solidFill>
                  <a:schemeClr val="bg1">
                    <a:lumMod val="95000"/>
                  </a:schemeClr>
                </a:solidFill>
              </a:rPr>
              <a:t>The smart water meter system goes beyond simply measuring consumption. It transforms into a real-time monitoring station, providing measures of water's cloudiness, and measures the acidity or alkalinity of the water for ensuring public health, and optimizing treatment and delivery systems.</a:t>
            </a:r>
          </a:p>
        </p:txBody>
      </p:sp>
      <p:sp>
        <p:nvSpPr>
          <p:cNvPr id="65" name="TextBox 64">
            <a:extLst>
              <a:ext uri="{FF2B5EF4-FFF2-40B4-BE49-F238E27FC236}">
                <a16:creationId xmlns="" xmlns:a16="http://schemas.microsoft.com/office/drawing/2014/main" id="{756811DD-AA8A-42D6-8022-C988296CAC64}"/>
              </a:ext>
            </a:extLst>
          </p:cNvPr>
          <p:cNvSpPr txBox="1"/>
          <p:nvPr/>
        </p:nvSpPr>
        <p:spPr>
          <a:xfrm>
            <a:off x="4012716" y="2749556"/>
            <a:ext cx="4086418" cy="382772"/>
          </a:xfrm>
          <a:prstGeom prst="rect">
            <a:avLst/>
          </a:prstGeom>
          <a:noFill/>
          <a:ln>
            <a:noFill/>
          </a:ln>
          <a:effectLst>
            <a:innerShdw blurRad="63500" dist="50800" dir="13500000">
              <a:prstClr val="black">
                <a:alpha val="50000"/>
              </a:prstClr>
            </a:innerShdw>
          </a:effectLst>
        </p:spPr>
        <p:txBody>
          <a:bodyPr wrap="square" lIns="48870" tIns="24435" rIns="48870" bIns="24435" rtlCol="0">
            <a:spAutoFit/>
          </a:bodyPr>
          <a:lstStyle/>
          <a:p>
            <a:pPr algn="ctr">
              <a:lnSpc>
                <a:spcPts val="1307"/>
              </a:lnSpc>
            </a:pPr>
            <a:r>
              <a:rPr lang="en-US" sz="1500" b="1" dirty="0">
                <a:solidFill>
                  <a:schemeClr val="bg1"/>
                </a:solidFill>
              </a:rPr>
              <a:t>Optimal Water Quality</a:t>
            </a:r>
          </a:p>
          <a:p>
            <a:pPr algn="ctr">
              <a:lnSpc>
                <a:spcPts val="1307"/>
              </a:lnSpc>
            </a:pPr>
            <a:endParaRPr lang="en-US" sz="1500" b="1" kern="500" spc="-52" dirty="0">
              <a:ln w="15875">
                <a:noFill/>
                <a:round/>
              </a:ln>
              <a:solidFill>
                <a:schemeClr val="bg1"/>
              </a:solidFill>
              <a:latin typeface="Century Gothic" panose="020B0502020202020204" pitchFamily="34" charset="0"/>
              <a:ea typeface="Roboto" panose="02000000000000000000" pitchFamily="2" charset="0"/>
              <a:cs typeface="Calibri" panose="020F0502020204030204" pitchFamily="34" charset="0"/>
            </a:endParaRPr>
          </a:p>
        </p:txBody>
      </p:sp>
      <p:cxnSp>
        <p:nvCxnSpPr>
          <p:cNvPr id="66" name="Straight Connector 65">
            <a:extLst>
              <a:ext uri="{FF2B5EF4-FFF2-40B4-BE49-F238E27FC236}">
                <a16:creationId xmlns="" xmlns:a16="http://schemas.microsoft.com/office/drawing/2014/main" id="{05CE2591-11A3-478A-8DA8-535292663988}"/>
              </a:ext>
            </a:extLst>
          </p:cNvPr>
          <p:cNvCxnSpPr>
            <a:cxnSpLocks/>
          </p:cNvCxnSpPr>
          <p:nvPr/>
        </p:nvCxnSpPr>
        <p:spPr>
          <a:xfrm>
            <a:off x="4773957" y="3138301"/>
            <a:ext cx="264091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45" name="Title Text">
            <a:extLst>
              <a:ext uri="{FF2B5EF4-FFF2-40B4-BE49-F238E27FC236}">
                <a16:creationId xmlns="" xmlns:a16="http://schemas.microsoft.com/office/drawing/2014/main" id="{EB2D4F22-703C-434C-A8FE-746D5A7CD914}"/>
              </a:ext>
            </a:extLst>
          </p:cNvPr>
          <p:cNvSpPr>
            <a:spLocks noChangeArrowheads="1"/>
          </p:cNvSpPr>
          <p:nvPr/>
        </p:nvSpPr>
        <p:spPr bwMode="auto">
          <a:xfrm>
            <a:off x="2584746" y="417373"/>
            <a:ext cx="7019338" cy="602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lnSpc>
                <a:spcPts val="4706"/>
              </a:lnSpc>
            </a:pPr>
            <a:r>
              <a:rPr lang="en-US" altLang="en-US" sz="5200" b="1" spc="40" dirty="0">
                <a:solidFill>
                  <a:schemeClr val="bg1"/>
                </a:solidFill>
                <a:latin typeface="Calibri" panose="020F0502020204030204" pitchFamily="34" charset="0"/>
                <a:cs typeface="Calibri" panose="020F0502020204030204" pitchFamily="34" charset="0"/>
              </a:rPr>
              <a:t>Key Features</a:t>
            </a: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5223" y="5117354"/>
            <a:ext cx="458389" cy="841934"/>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8931" y="4267202"/>
            <a:ext cx="559882" cy="841934"/>
          </a:xfrm>
          <a:prstGeom prst="rect">
            <a:avLst/>
          </a:prstGeom>
        </p:spPr>
      </p:pic>
      <p:grpSp>
        <p:nvGrpSpPr>
          <p:cNvPr id="12" name="Group 11"/>
          <p:cNvGrpSpPr/>
          <p:nvPr/>
        </p:nvGrpSpPr>
        <p:grpSpPr>
          <a:xfrm>
            <a:off x="2970212" y="641015"/>
            <a:ext cx="456994" cy="155443"/>
            <a:chOff x="3324638" y="552535"/>
            <a:chExt cx="1323475" cy="450053"/>
          </a:xfrm>
        </p:grpSpPr>
        <p:sp>
          <p:nvSpPr>
            <p:cNvPr id="13" name="Isosceles Triangle 12"/>
            <p:cNvSpPr/>
            <p:nvPr/>
          </p:nvSpPr>
          <p:spPr>
            <a:xfrm rot="5400000">
              <a:off x="4229100" y="583575"/>
              <a:ext cx="450051" cy="38797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4" name="Isosceles Triangle 13"/>
            <p:cNvSpPr/>
            <p:nvPr/>
          </p:nvSpPr>
          <p:spPr>
            <a:xfrm rot="5400000">
              <a:off x="3761350" y="583574"/>
              <a:ext cx="450051" cy="38797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5" name="Isosceles Triangle 14"/>
            <p:cNvSpPr/>
            <p:nvPr/>
          </p:nvSpPr>
          <p:spPr>
            <a:xfrm rot="5400000">
              <a:off x="3293600" y="583575"/>
              <a:ext cx="450051" cy="38797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spTree>
    <p:extLst>
      <p:ext uri="{BB962C8B-B14F-4D97-AF65-F5344CB8AC3E}">
        <p14:creationId xmlns:p14="http://schemas.microsoft.com/office/powerpoint/2010/main" val="333599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800"/>
                                        <p:tgtEl>
                                          <p:spTgt spid="57"/>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 calcmode="lin" valueType="num">
                                      <p:cBhvr>
                                        <p:cTn id="10" dur="500" fill="hold"/>
                                        <p:tgtEl>
                                          <p:spTgt spid="51"/>
                                        </p:tgtEl>
                                        <p:attrNameLst>
                                          <p:attrName>ppt_w</p:attrName>
                                        </p:attrNameLst>
                                      </p:cBhvr>
                                      <p:tavLst>
                                        <p:tav tm="0">
                                          <p:val>
                                            <p:fltVal val="0"/>
                                          </p:val>
                                        </p:tav>
                                        <p:tav tm="100000">
                                          <p:val>
                                            <p:strVal val="#ppt_w"/>
                                          </p:val>
                                        </p:tav>
                                      </p:tavLst>
                                    </p:anim>
                                    <p:anim calcmode="lin" valueType="num">
                                      <p:cBhvr>
                                        <p:cTn id="11" dur="500" fill="hold"/>
                                        <p:tgtEl>
                                          <p:spTgt spid="51"/>
                                        </p:tgtEl>
                                        <p:attrNameLst>
                                          <p:attrName>ppt_h</p:attrName>
                                        </p:attrNameLst>
                                      </p:cBhvr>
                                      <p:tavLst>
                                        <p:tav tm="0">
                                          <p:val>
                                            <p:fltVal val="0"/>
                                          </p:val>
                                        </p:tav>
                                        <p:tav tm="100000">
                                          <p:val>
                                            <p:strVal val="#ppt_h"/>
                                          </p:val>
                                        </p:tav>
                                      </p:tavLst>
                                    </p:anim>
                                    <p:animEffect transition="in" filter="fade">
                                      <p:cBhvr>
                                        <p:cTn id="12" dur="500"/>
                                        <p:tgtEl>
                                          <p:spTgt spid="51"/>
                                        </p:tgtEl>
                                      </p:cBhvr>
                                    </p:animEffect>
                                  </p:childTnLst>
                                </p:cTn>
                              </p:par>
                              <p:par>
                                <p:cTn id="13" presetID="10" presetClass="entr" presetSubtype="0" fill="hold" grpId="0" nodeType="withEffect">
                                  <p:stCondLst>
                                    <p:cond delay="70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par>
                                <p:cTn id="16" presetID="22" presetClass="entr" presetSubtype="8" fill="hold" nodeType="withEffect">
                                  <p:stCondLst>
                                    <p:cond delay="1000"/>
                                  </p:stCondLst>
                                  <p:childTnLst>
                                    <p:set>
                                      <p:cBhvr>
                                        <p:cTn id="17" dur="1" fill="hold">
                                          <p:stCondLst>
                                            <p:cond delay="0"/>
                                          </p:stCondLst>
                                        </p:cTn>
                                        <p:tgtEl>
                                          <p:spTgt spid="66"/>
                                        </p:tgtEl>
                                        <p:attrNameLst>
                                          <p:attrName>style.visibility</p:attrName>
                                        </p:attrNameLst>
                                      </p:cBhvr>
                                      <p:to>
                                        <p:strVal val="visible"/>
                                      </p:to>
                                    </p:set>
                                    <p:animEffect transition="in" filter="wipe(left)">
                                      <p:cBhvr>
                                        <p:cTn id="18" dur="500"/>
                                        <p:tgtEl>
                                          <p:spTgt spid="66"/>
                                        </p:tgtEl>
                                      </p:cBhvr>
                                    </p:animEffect>
                                  </p:childTnLst>
                                </p:cTn>
                              </p:par>
                              <p:par>
                                <p:cTn id="19" presetID="10" presetClass="entr" presetSubtype="0" fill="hold" grpId="0" nodeType="withEffect">
                                  <p:stCondLst>
                                    <p:cond delay="130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64" grpId="0"/>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23" name="Rectangle: Rounded Corners 22">
            <a:extLst>
              <a:ext uri="{FF2B5EF4-FFF2-40B4-BE49-F238E27FC236}">
                <a16:creationId xmlns="" xmlns:a16="http://schemas.microsoft.com/office/drawing/2014/main" id="{5AA6F2B8-3533-4DF6-B829-B4B9927A2EB6}"/>
              </a:ext>
            </a:extLst>
          </p:cNvPr>
          <p:cNvSpPr/>
          <p:nvPr/>
        </p:nvSpPr>
        <p:spPr>
          <a:xfrm>
            <a:off x="4084240" y="3986133"/>
            <a:ext cx="1489199" cy="687857"/>
          </a:xfrm>
          <a:prstGeom prst="roundRect">
            <a:avLst/>
          </a:prstGeom>
          <a:solidFill>
            <a:srgbClr val="73D2D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latin typeface="Agency FB" panose="020B0503020202020204" pitchFamily="34" charset="0"/>
              </a:rPr>
              <a:t>05</a:t>
            </a:r>
          </a:p>
        </p:txBody>
      </p:sp>
      <p:sp>
        <p:nvSpPr>
          <p:cNvPr id="22" name="Rectangle: Rounded Corners 21">
            <a:extLst>
              <a:ext uri="{FF2B5EF4-FFF2-40B4-BE49-F238E27FC236}">
                <a16:creationId xmlns="" xmlns:a16="http://schemas.microsoft.com/office/drawing/2014/main" id="{C851652F-1B21-4C47-9743-88E5119E63EF}"/>
              </a:ext>
            </a:extLst>
          </p:cNvPr>
          <p:cNvSpPr/>
          <p:nvPr/>
        </p:nvSpPr>
        <p:spPr>
          <a:xfrm>
            <a:off x="4084240" y="3250358"/>
            <a:ext cx="1489199" cy="687857"/>
          </a:xfrm>
          <a:prstGeom prst="roundRect">
            <a:avLst/>
          </a:prstGeom>
          <a:solidFill>
            <a:srgbClr val="FBB13C"/>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04</a:t>
            </a:r>
          </a:p>
        </p:txBody>
      </p:sp>
      <p:sp>
        <p:nvSpPr>
          <p:cNvPr id="21" name="Rectangle: Rounded Corners 20">
            <a:extLst>
              <a:ext uri="{FF2B5EF4-FFF2-40B4-BE49-F238E27FC236}">
                <a16:creationId xmlns="" xmlns:a16="http://schemas.microsoft.com/office/drawing/2014/main" id="{8D9EBFE9-A738-41CE-9C43-038F3D7A0017}"/>
              </a:ext>
            </a:extLst>
          </p:cNvPr>
          <p:cNvSpPr/>
          <p:nvPr/>
        </p:nvSpPr>
        <p:spPr>
          <a:xfrm>
            <a:off x="4084240" y="2514586"/>
            <a:ext cx="1489199" cy="687857"/>
          </a:xfrm>
          <a:prstGeom prst="roundRect">
            <a:avLst/>
          </a:prstGeom>
          <a:solidFill>
            <a:srgbClr val="21838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03</a:t>
            </a:r>
          </a:p>
        </p:txBody>
      </p:sp>
      <p:sp>
        <p:nvSpPr>
          <p:cNvPr id="20" name="Rectangle: Rounded Corners 19">
            <a:extLst>
              <a:ext uri="{FF2B5EF4-FFF2-40B4-BE49-F238E27FC236}">
                <a16:creationId xmlns="" xmlns:a16="http://schemas.microsoft.com/office/drawing/2014/main" id="{08F36D65-B68F-4C09-99F5-6557DA3CDD27}"/>
              </a:ext>
            </a:extLst>
          </p:cNvPr>
          <p:cNvSpPr/>
          <p:nvPr/>
        </p:nvSpPr>
        <p:spPr>
          <a:xfrm>
            <a:off x="4084240" y="1778813"/>
            <a:ext cx="1489199" cy="687857"/>
          </a:xfrm>
          <a:prstGeom prst="roundRect">
            <a:avLst/>
          </a:prstGeom>
          <a:solidFill>
            <a:srgbClr val="8F2D5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02</a:t>
            </a:r>
          </a:p>
        </p:txBody>
      </p:sp>
      <p:sp>
        <p:nvSpPr>
          <p:cNvPr id="16" name="Rectangle: Rounded Corners 15">
            <a:extLst>
              <a:ext uri="{FF2B5EF4-FFF2-40B4-BE49-F238E27FC236}">
                <a16:creationId xmlns="" xmlns:a16="http://schemas.microsoft.com/office/drawing/2014/main" id="{B0962F8C-5F10-447C-9C7F-4B527981C513}"/>
              </a:ext>
            </a:extLst>
          </p:cNvPr>
          <p:cNvSpPr/>
          <p:nvPr/>
        </p:nvSpPr>
        <p:spPr>
          <a:xfrm>
            <a:off x="4084240" y="1043040"/>
            <a:ext cx="1489199" cy="687857"/>
          </a:xfrm>
          <a:prstGeom prst="roundRect">
            <a:avLst/>
          </a:prstGeom>
          <a:solidFill>
            <a:srgbClr val="D81159"/>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latin typeface="Agency FB" panose="020B0503020202020204" pitchFamily="34" charset="0"/>
              </a:rPr>
              <a:t>01</a:t>
            </a:r>
          </a:p>
        </p:txBody>
      </p:sp>
      <p:sp>
        <p:nvSpPr>
          <p:cNvPr id="7" name="Freeform: Shape 6">
            <a:extLst>
              <a:ext uri="{FF2B5EF4-FFF2-40B4-BE49-F238E27FC236}">
                <a16:creationId xmlns="" xmlns:a16="http://schemas.microsoft.com/office/drawing/2014/main" id="{83AE1B1C-FBBB-4EEF-99E2-A95746E30C62}"/>
              </a:ext>
            </a:extLst>
          </p:cNvPr>
          <p:cNvSpPr/>
          <p:nvPr/>
        </p:nvSpPr>
        <p:spPr>
          <a:xfrm>
            <a:off x="626641" y="619125"/>
            <a:ext cx="4224314" cy="5619750"/>
          </a:xfrm>
          <a:custGeom>
            <a:avLst/>
            <a:gdLst>
              <a:gd name="connsiteX0" fmla="*/ 0 w 4225414"/>
              <a:gd name="connsiteY0" fmla="*/ 0 h 5619750"/>
              <a:gd name="connsiteX1" fmla="*/ 3483086 w 4225414"/>
              <a:gd name="connsiteY1" fmla="*/ 0 h 5619750"/>
              <a:gd name="connsiteX2" fmla="*/ 3664975 w 4225414"/>
              <a:gd name="connsiteY2" fmla="*/ 0 h 5619750"/>
              <a:gd name="connsiteX3" fmla="*/ 3935355 w 4225414"/>
              <a:gd name="connsiteY3" fmla="*/ 0 h 5619750"/>
              <a:gd name="connsiteX4" fmla="*/ 4225414 w 4225414"/>
              <a:gd name="connsiteY4" fmla="*/ 290059 h 5619750"/>
              <a:gd name="connsiteX5" fmla="*/ 4225414 w 4225414"/>
              <a:gd name="connsiteY5" fmla="*/ 5329691 h 5619750"/>
              <a:gd name="connsiteX6" fmla="*/ 3935355 w 4225414"/>
              <a:gd name="connsiteY6" fmla="*/ 5619750 h 5619750"/>
              <a:gd name="connsiteX7" fmla="*/ 3664975 w 4225414"/>
              <a:gd name="connsiteY7" fmla="*/ 5619750 h 5619750"/>
              <a:gd name="connsiteX8" fmla="*/ 3483086 w 4225414"/>
              <a:gd name="connsiteY8" fmla="*/ 5619750 h 5619750"/>
              <a:gd name="connsiteX9" fmla="*/ 0 w 4225414"/>
              <a:gd name="connsiteY9" fmla="*/ 5619750 h 561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5414" h="5619750">
                <a:moveTo>
                  <a:pt x="0" y="0"/>
                </a:moveTo>
                <a:lnTo>
                  <a:pt x="3483086" y="0"/>
                </a:lnTo>
                <a:lnTo>
                  <a:pt x="3664975" y="0"/>
                </a:lnTo>
                <a:lnTo>
                  <a:pt x="3935355" y="0"/>
                </a:lnTo>
                <a:cubicBezTo>
                  <a:pt x="4095550" y="0"/>
                  <a:pt x="4225414" y="129864"/>
                  <a:pt x="4225414" y="290059"/>
                </a:cubicBezTo>
                <a:lnTo>
                  <a:pt x="4225414" y="5329691"/>
                </a:lnTo>
                <a:cubicBezTo>
                  <a:pt x="4225414" y="5489886"/>
                  <a:pt x="4095550" y="5619750"/>
                  <a:pt x="3935355" y="5619750"/>
                </a:cubicBezTo>
                <a:lnTo>
                  <a:pt x="3664975" y="5619750"/>
                </a:lnTo>
                <a:lnTo>
                  <a:pt x="3483086" y="5619750"/>
                </a:lnTo>
                <a:lnTo>
                  <a:pt x="0" y="5619750"/>
                </a:lnTo>
                <a:close/>
              </a:path>
            </a:pathLst>
          </a:custGeom>
          <a:gradFill flip="none" rotWithShape="1">
            <a:gsLst>
              <a:gs pos="22000">
                <a:schemeClr val="bg1"/>
              </a:gs>
              <a:gs pos="74000">
                <a:schemeClr val="bg1">
                  <a:lumMod val="95000"/>
                </a:schemeClr>
              </a:gs>
            </a:gsLst>
            <a:lin ang="2700000" scaled="1"/>
            <a:tileRect/>
          </a:gradFill>
          <a:ln>
            <a:noFill/>
          </a:ln>
          <a:effectLst>
            <a:outerShdw blurRad="203200" dist="152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Rectangle 12">
            <a:extLst>
              <a:ext uri="{FF2B5EF4-FFF2-40B4-BE49-F238E27FC236}">
                <a16:creationId xmlns="" xmlns:a16="http://schemas.microsoft.com/office/drawing/2014/main" id="{6824F499-20C8-4D73-B49D-6DD55A41C2A6}"/>
              </a:ext>
            </a:extLst>
          </p:cNvPr>
          <p:cNvSpPr/>
          <p:nvPr/>
        </p:nvSpPr>
        <p:spPr>
          <a:xfrm>
            <a:off x="626642" y="619125"/>
            <a:ext cx="3457597" cy="163324"/>
          </a:xfrm>
          <a:prstGeom prst="rect">
            <a:avLst/>
          </a:prstGeom>
          <a:solidFill>
            <a:srgbClr val="FBB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5FD5325-3717-459B-90F1-3A5965EDA412}"/>
              </a:ext>
            </a:extLst>
          </p:cNvPr>
          <p:cNvSpPr/>
          <p:nvPr/>
        </p:nvSpPr>
        <p:spPr>
          <a:xfrm>
            <a:off x="626641" y="4323217"/>
            <a:ext cx="2201989" cy="2499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B782959-5560-4202-A136-BCA075A490B3}"/>
              </a:ext>
            </a:extLst>
          </p:cNvPr>
          <p:cNvSpPr/>
          <p:nvPr/>
        </p:nvSpPr>
        <p:spPr>
          <a:xfrm>
            <a:off x="987885" y="619125"/>
            <a:ext cx="66350" cy="5619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536B523D-820E-4BCE-8F4E-4AC0B65EE3DC}"/>
              </a:ext>
            </a:extLst>
          </p:cNvPr>
          <p:cNvSpPr/>
          <p:nvPr/>
        </p:nvSpPr>
        <p:spPr>
          <a:xfrm>
            <a:off x="1209052" y="4660492"/>
            <a:ext cx="1619578"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3897BC53-EE8A-4C7D-994F-00AD49C410E1}"/>
              </a:ext>
            </a:extLst>
          </p:cNvPr>
          <p:cNvSpPr txBox="1"/>
          <p:nvPr/>
        </p:nvSpPr>
        <p:spPr>
          <a:xfrm>
            <a:off x="7246884" y="2151728"/>
            <a:ext cx="4205257" cy="2554545"/>
          </a:xfrm>
          <a:prstGeom prst="rect">
            <a:avLst/>
          </a:prstGeom>
          <a:noFill/>
        </p:spPr>
        <p:txBody>
          <a:bodyPr wrap="square" rtlCol="0">
            <a:spAutoFit/>
          </a:bodyPr>
          <a:lstStyle/>
          <a:p>
            <a:pPr algn="just"/>
            <a:r>
              <a:rPr lang="en-US" sz="2000" dirty="0">
                <a:solidFill>
                  <a:schemeClr val="bg1">
                    <a:lumMod val="95000"/>
                  </a:schemeClr>
                </a:solidFill>
              </a:rPr>
              <a:t>A smart water meter is a modern device that measures how much water you use and sends the information wirelessly to </a:t>
            </a:r>
            <a:r>
              <a:rPr lang="en-US" sz="2000" dirty="0" smtClean="0">
                <a:solidFill>
                  <a:schemeClr val="bg1">
                    <a:lumMod val="95000"/>
                  </a:schemeClr>
                </a:solidFill>
              </a:rPr>
              <a:t> your dashboard or </a:t>
            </a:r>
            <a:r>
              <a:rPr lang="en-US" sz="2000" dirty="0">
                <a:solidFill>
                  <a:schemeClr val="bg1">
                    <a:lumMod val="95000"/>
                  </a:schemeClr>
                </a:solidFill>
              </a:rPr>
              <a:t>water company. This replaces the old way of having someone read your meter once a month or once every few months.</a:t>
            </a:r>
            <a:endParaRPr lang="en-IN" sz="2000" dirty="0">
              <a:solidFill>
                <a:schemeClr val="bg1">
                  <a:lumMod val="95000"/>
                </a:schemeClr>
              </a:solidFill>
              <a:latin typeface="Montserrat" panose="00000500000000000000" pitchFamily="2" charset="0"/>
            </a:endParaRPr>
          </a:p>
        </p:txBody>
      </p:sp>
      <p:sp>
        <p:nvSpPr>
          <p:cNvPr id="17" name="Rectangle 16">
            <a:extLst>
              <a:ext uri="{FF2B5EF4-FFF2-40B4-BE49-F238E27FC236}">
                <a16:creationId xmlns="" xmlns:a16="http://schemas.microsoft.com/office/drawing/2014/main" id="{87111500-E085-4E0F-B957-B2DFB7B313AB}"/>
              </a:ext>
            </a:extLst>
          </p:cNvPr>
          <p:cNvSpPr/>
          <p:nvPr/>
        </p:nvSpPr>
        <p:spPr>
          <a:xfrm>
            <a:off x="3081610" y="5294041"/>
            <a:ext cx="1360201" cy="954107"/>
          </a:xfrm>
          <a:prstGeom prst="rect">
            <a:avLst/>
          </a:prstGeom>
          <a:solidFill>
            <a:srgbClr val="FBB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E6F04DE4-C748-44CC-9D10-CD92AC6BA1A7}"/>
              </a:ext>
            </a:extLst>
          </p:cNvPr>
          <p:cNvSpPr/>
          <p:nvPr/>
        </p:nvSpPr>
        <p:spPr>
          <a:xfrm>
            <a:off x="2961074" y="4998452"/>
            <a:ext cx="695191" cy="487638"/>
          </a:xfrm>
          <a:prstGeom prst="rect">
            <a:avLst/>
          </a:prstGeom>
          <a:solidFill>
            <a:srgbClr val="8F2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8F2D56"/>
              </a:solidFill>
            </a:endParaRPr>
          </a:p>
        </p:txBody>
      </p:sp>
      <p:sp>
        <p:nvSpPr>
          <p:cNvPr id="24" name="TextBox 23">
            <a:extLst>
              <a:ext uri="{FF2B5EF4-FFF2-40B4-BE49-F238E27FC236}">
                <a16:creationId xmlns="" xmlns:a16="http://schemas.microsoft.com/office/drawing/2014/main" id="{D7D4F54D-5E84-40B4-BEBE-10613ED91BC9}"/>
              </a:ext>
            </a:extLst>
          </p:cNvPr>
          <p:cNvSpPr txBox="1"/>
          <p:nvPr/>
        </p:nvSpPr>
        <p:spPr>
          <a:xfrm>
            <a:off x="7246884" y="551616"/>
            <a:ext cx="4486327" cy="1077218"/>
          </a:xfrm>
          <a:prstGeom prst="rect">
            <a:avLst/>
          </a:prstGeom>
          <a:noFill/>
        </p:spPr>
        <p:txBody>
          <a:bodyPr wrap="square" rtlCol="0">
            <a:spAutoFit/>
          </a:bodyPr>
          <a:lstStyle/>
          <a:p>
            <a:r>
              <a:rPr lang="en-US" sz="3200" dirty="0" smtClean="0">
                <a:solidFill>
                  <a:schemeClr val="bg1"/>
                </a:solidFill>
              </a:rPr>
              <a:t>Benefits of smart water meter</a:t>
            </a:r>
            <a:endParaRPr lang="en-IN" sz="32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64782932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23" name="Rectangle: Rounded Corners 22">
            <a:extLst>
              <a:ext uri="{FF2B5EF4-FFF2-40B4-BE49-F238E27FC236}">
                <a16:creationId xmlns="" xmlns:a16="http://schemas.microsoft.com/office/drawing/2014/main" id="{5AA6F2B8-3533-4DF6-B829-B4B9927A2EB6}"/>
              </a:ext>
            </a:extLst>
          </p:cNvPr>
          <p:cNvSpPr/>
          <p:nvPr/>
        </p:nvSpPr>
        <p:spPr>
          <a:xfrm>
            <a:off x="4084240" y="3986133"/>
            <a:ext cx="1489199" cy="687857"/>
          </a:xfrm>
          <a:prstGeom prst="roundRect">
            <a:avLst/>
          </a:prstGeom>
          <a:solidFill>
            <a:srgbClr val="73D2D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latin typeface="Agency FB" panose="020B0503020202020204" pitchFamily="34" charset="0"/>
              </a:rPr>
              <a:t>05</a:t>
            </a:r>
          </a:p>
        </p:txBody>
      </p:sp>
      <p:sp>
        <p:nvSpPr>
          <p:cNvPr id="22" name="Rectangle: Rounded Corners 21">
            <a:extLst>
              <a:ext uri="{FF2B5EF4-FFF2-40B4-BE49-F238E27FC236}">
                <a16:creationId xmlns="" xmlns:a16="http://schemas.microsoft.com/office/drawing/2014/main" id="{C851652F-1B21-4C47-9743-88E5119E63EF}"/>
              </a:ext>
            </a:extLst>
          </p:cNvPr>
          <p:cNvSpPr/>
          <p:nvPr/>
        </p:nvSpPr>
        <p:spPr>
          <a:xfrm>
            <a:off x="4084240" y="3250358"/>
            <a:ext cx="1489199" cy="687857"/>
          </a:xfrm>
          <a:prstGeom prst="roundRect">
            <a:avLst/>
          </a:prstGeom>
          <a:solidFill>
            <a:srgbClr val="FBB13C"/>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04</a:t>
            </a:r>
          </a:p>
        </p:txBody>
      </p:sp>
      <p:sp>
        <p:nvSpPr>
          <p:cNvPr id="21" name="Rectangle: Rounded Corners 20">
            <a:extLst>
              <a:ext uri="{FF2B5EF4-FFF2-40B4-BE49-F238E27FC236}">
                <a16:creationId xmlns="" xmlns:a16="http://schemas.microsoft.com/office/drawing/2014/main" id="{8D9EBFE9-A738-41CE-9C43-038F3D7A0017}"/>
              </a:ext>
            </a:extLst>
          </p:cNvPr>
          <p:cNvSpPr/>
          <p:nvPr/>
        </p:nvSpPr>
        <p:spPr>
          <a:xfrm>
            <a:off x="4084240" y="2514586"/>
            <a:ext cx="1489199" cy="687857"/>
          </a:xfrm>
          <a:prstGeom prst="roundRect">
            <a:avLst/>
          </a:prstGeom>
          <a:solidFill>
            <a:srgbClr val="21838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03</a:t>
            </a:r>
          </a:p>
        </p:txBody>
      </p:sp>
      <p:sp>
        <p:nvSpPr>
          <p:cNvPr id="20" name="Rectangle: Rounded Corners 19">
            <a:extLst>
              <a:ext uri="{FF2B5EF4-FFF2-40B4-BE49-F238E27FC236}">
                <a16:creationId xmlns="" xmlns:a16="http://schemas.microsoft.com/office/drawing/2014/main" id="{08F36D65-B68F-4C09-99F5-6557DA3CDD27}"/>
              </a:ext>
            </a:extLst>
          </p:cNvPr>
          <p:cNvSpPr/>
          <p:nvPr/>
        </p:nvSpPr>
        <p:spPr>
          <a:xfrm>
            <a:off x="4084240" y="1778813"/>
            <a:ext cx="1489199" cy="687857"/>
          </a:xfrm>
          <a:prstGeom prst="roundRect">
            <a:avLst/>
          </a:prstGeom>
          <a:solidFill>
            <a:srgbClr val="8F2D5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02</a:t>
            </a:r>
          </a:p>
        </p:txBody>
      </p:sp>
      <p:sp>
        <p:nvSpPr>
          <p:cNvPr id="16" name="Rectangle: Rounded Corners 15">
            <a:extLst>
              <a:ext uri="{FF2B5EF4-FFF2-40B4-BE49-F238E27FC236}">
                <a16:creationId xmlns="" xmlns:a16="http://schemas.microsoft.com/office/drawing/2014/main" id="{B0962F8C-5F10-447C-9C7F-4B527981C513}"/>
              </a:ext>
            </a:extLst>
          </p:cNvPr>
          <p:cNvSpPr/>
          <p:nvPr/>
        </p:nvSpPr>
        <p:spPr>
          <a:xfrm>
            <a:off x="4084238" y="1043040"/>
            <a:ext cx="1979484" cy="687857"/>
          </a:xfrm>
          <a:prstGeom prst="roundRect">
            <a:avLst/>
          </a:prstGeom>
          <a:solidFill>
            <a:srgbClr val="D81159"/>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latin typeface="Agency FB" panose="020B0503020202020204" pitchFamily="34" charset="0"/>
              </a:rPr>
              <a:t>01</a:t>
            </a:r>
          </a:p>
        </p:txBody>
      </p:sp>
      <p:sp>
        <p:nvSpPr>
          <p:cNvPr id="7" name="Freeform: Shape 6">
            <a:extLst>
              <a:ext uri="{FF2B5EF4-FFF2-40B4-BE49-F238E27FC236}">
                <a16:creationId xmlns="" xmlns:a16="http://schemas.microsoft.com/office/drawing/2014/main" id="{83AE1B1C-FBBB-4EEF-99E2-A95746E30C62}"/>
              </a:ext>
            </a:extLst>
          </p:cNvPr>
          <p:cNvSpPr/>
          <p:nvPr/>
        </p:nvSpPr>
        <p:spPr>
          <a:xfrm>
            <a:off x="626641" y="619125"/>
            <a:ext cx="4224314" cy="5619750"/>
          </a:xfrm>
          <a:custGeom>
            <a:avLst/>
            <a:gdLst>
              <a:gd name="connsiteX0" fmla="*/ 0 w 4225414"/>
              <a:gd name="connsiteY0" fmla="*/ 0 h 5619750"/>
              <a:gd name="connsiteX1" fmla="*/ 3483086 w 4225414"/>
              <a:gd name="connsiteY1" fmla="*/ 0 h 5619750"/>
              <a:gd name="connsiteX2" fmla="*/ 3664975 w 4225414"/>
              <a:gd name="connsiteY2" fmla="*/ 0 h 5619750"/>
              <a:gd name="connsiteX3" fmla="*/ 3935355 w 4225414"/>
              <a:gd name="connsiteY3" fmla="*/ 0 h 5619750"/>
              <a:gd name="connsiteX4" fmla="*/ 4225414 w 4225414"/>
              <a:gd name="connsiteY4" fmla="*/ 290059 h 5619750"/>
              <a:gd name="connsiteX5" fmla="*/ 4225414 w 4225414"/>
              <a:gd name="connsiteY5" fmla="*/ 5329691 h 5619750"/>
              <a:gd name="connsiteX6" fmla="*/ 3935355 w 4225414"/>
              <a:gd name="connsiteY6" fmla="*/ 5619750 h 5619750"/>
              <a:gd name="connsiteX7" fmla="*/ 3664975 w 4225414"/>
              <a:gd name="connsiteY7" fmla="*/ 5619750 h 5619750"/>
              <a:gd name="connsiteX8" fmla="*/ 3483086 w 4225414"/>
              <a:gd name="connsiteY8" fmla="*/ 5619750 h 5619750"/>
              <a:gd name="connsiteX9" fmla="*/ 0 w 4225414"/>
              <a:gd name="connsiteY9" fmla="*/ 5619750 h 561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5414" h="5619750">
                <a:moveTo>
                  <a:pt x="0" y="0"/>
                </a:moveTo>
                <a:lnTo>
                  <a:pt x="3483086" y="0"/>
                </a:lnTo>
                <a:lnTo>
                  <a:pt x="3664975" y="0"/>
                </a:lnTo>
                <a:lnTo>
                  <a:pt x="3935355" y="0"/>
                </a:lnTo>
                <a:cubicBezTo>
                  <a:pt x="4095550" y="0"/>
                  <a:pt x="4225414" y="129864"/>
                  <a:pt x="4225414" y="290059"/>
                </a:cubicBezTo>
                <a:lnTo>
                  <a:pt x="4225414" y="5329691"/>
                </a:lnTo>
                <a:cubicBezTo>
                  <a:pt x="4225414" y="5489886"/>
                  <a:pt x="4095550" y="5619750"/>
                  <a:pt x="3935355" y="5619750"/>
                </a:cubicBezTo>
                <a:lnTo>
                  <a:pt x="3664975" y="5619750"/>
                </a:lnTo>
                <a:lnTo>
                  <a:pt x="3483086" y="5619750"/>
                </a:lnTo>
                <a:lnTo>
                  <a:pt x="0" y="5619750"/>
                </a:lnTo>
                <a:close/>
              </a:path>
            </a:pathLst>
          </a:custGeom>
          <a:gradFill flip="none" rotWithShape="1">
            <a:gsLst>
              <a:gs pos="22000">
                <a:schemeClr val="bg1"/>
              </a:gs>
              <a:gs pos="74000">
                <a:schemeClr val="bg1">
                  <a:lumMod val="95000"/>
                </a:schemeClr>
              </a:gs>
            </a:gsLst>
            <a:lin ang="2700000" scaled="1"/>
            <a:tileRect/>
          </a:gradFill>
          <a:ln>
            <a:noFill/>
          </a:ln>
          <a:effectLst>
            <a:outerShdw blurRad="203200" dist="152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Rectangle 12">
            <a:extLst>
              <a:ext uri="{FF2B5EF4-FFF2-40B4-BE49-F238E27FC236}">
                <a16:creationId xmlns="" xmlns:a16="http://schemas.microsoft.com/office/drawing/2014/main" id="{6824F499-20C8-4D73-B49D-6DD55A41C2A6}"/>
              </a:ext>
            </a:extLst>
          </p:cNvPr>
          <p:cNvSpPr/>
          <p:nvPr/>
        </p:nvSpPr>
        <p:spPr>
          <a:xfrm>
            <a:off x="626642" y="619125"/>
            <a:ext cx="3457597" cy="163324"/>
          </a:xfrm>
          <a:prstGeom prst="rect">
            <a:avLst/>
          </a:prstGeom>
          <a:solidFill>
            <a:srgbClr val="FBB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5FD5325-3717-459B-90F1-3A5965EDA412}"/>
              </a:ext>
            </a:extLst>
          </p:cNvPr>
          <p:cNvSpPr/>
          <p:nvPr/>
        </p:nvSpPr>
        <p:spPr>
          <a:xfrm>
            <a:off x="626641" y="4323217"/>
            <a:ext cx="2201989" cy="2499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B782959-5560-4202-A136-BCA075A490B3}"/>
              </a:ext>
            </a:extLst>
          </p:cNvPr>
          <p:cNvSpPr/>
          <p:nvPr/>
        </p:nvSpPr>
        <p:spPr>
          <a:xfrm>
            <a:off x="987885" y="619125"/>
            <a:ext cx="66350" cy="5619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536B523D-820E-4BCE-8F4E-4AC0B65EE3DC}"/>
              </a:ext>
            </a:extLst>
          </p:cNvPr>
          <p:cNvSpPr/>
          <p:nvPr/>
        </p:nvSpPr>
        <p:spPr>
          <a:xfrm>
            <a:off x="1209052" y="4660492"/>
            <a:ext cx="1619578"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87111500-E085-4E0F-B957-B2DFB7B313AB}"/>
              </a:ext>
            </a:extLst>
          </p:cNvPr>
          <p:cNvSpPr/>
          <p:nvPr/>
        </p:nvSpPr>
        <p:spPr>
          <a:xfrm>
            <a:off x="3081610" y="5294041"/>
            <a:ext cx="1360201" cy="954107"/>
          </a:xfrm>
          <a:prstGeom prst="rect">
            <a:avLst/>
          </a:prstGeom>
          <a:solidFill>
            <a:srgbClr val="FBB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E6F04DE4-C748-44CC-9D10-CD92AC6BA1A7}"/>
              </a:ext>
            </a:extLst>
          </p:cNvPr>
          <p:cNvSpPr/>
          <p:nvPr/>
        </p:nvSpPr>
        <p:spPr>
          <a:xfrm>
            <a:off x="2961074" y="4998452"/>
            <a:ext cx="695191" cy="487638"/>
          </a:xfrm>
          <a:prstGeom prst="rect">
            <a:avLst/>
          </a:prstGeom>
          <a:solidFill>
            <a:srgbClr val="8F2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8F2D56"/>
              </a:solidFill>
            </a:endParaRPr>
          </a:p>
        </p:txBody>
      </p:sp>
      <p:sp>
        <p:nvSpPr>
          <p:cNvPr id="25" name="TextBox 24">
            <a:extLst>
              <a:ext uri="{FF2B5EF4-FFF2-40B4-BE49-F238E27FC236}">
                <a16:creationId xmlns="" xmlns:a16="http://schemas.microsoft.com/office/drawing/2014/main" id="{D7D4F54D-5E84-40B4-BEBE-10613ED91BC9}"/>
              </a:ext>
            </a:extLst>
          </p:cNvPr>
          <p:cNvSpPr txBox="1"/>
          <p:nvPr/>
        </p:nvSpPr>
        <p:spPr>
          <a:xfrm>
            <a:off x="6551612" y="469954"/>
            <a:ext cx="4486327" cy="830997"/>
          </a:xfrm>
          <a:prstGeom prst="rect">
            <a:avLst/>
          </a:prstGeom>
          <a:noFill/>
        </p:spPr>
        <p:txBody>
          <a:bodyPr wrap="square" rtlCol="0">
            <a:spAutoFit/>
          </a:bodyPr>
          <a:lstStyle/>
          <a:p>
            <a:r>
              <a:rPr lang="en-US" sz="2400" dirty="0" smtClean="0">
                <a:solidFill>
                  <a:schemeClr val="bg1"/>
                </a:solidFill>
              </a:rPr>
              <a:t>Benefits of smart water meter for </a:t>
            </a:r>
            <a:r>
              <a:rPr lang="en-US" sz="2400" dirty="0">
                <a:solidFill>
                  <a:schemeClr val="bg1"/>
                </a:solidFill>
              </a:rPr>
              <a:t>consumers</a:t>
            </a:r>
            <a:endParaRPr lang="en-IN" sz="2400" dirty="0">
              <a:solidFill>
                <a:schemeClr val="bg1"/>
              </a:solidFill>
              <a:latin typeface="Agency FB" panose="020B0503020202020204" pitchFamily="34" charset="0"/>
            </a:endParaRPr>
          </a:p>
        </p:txBody>
      </p:sp>
      <p:sp>
        <p:nvSpPr>
          <p:cNvPr id="26" name="TextBox 25">
            <a:extLst>
              <a:ext uri="{FF2B5EF4-FFF2-40B4-BE49-F238E27FC236}">
                <a16:creationId xmlns="" xmlns:a16="http://schemas.microsoft.com/office/drawing/2014/main" id="{DF696035-0EE7-4F44-8AE5-A39548C5BCCF}"/>
              </a:ext>
            </a:extLst>
          </p:cNvPr>
          <p:cNvSpPr txBox="1"/>
          <p:nvPr/>
        </p:nvSpPr>
        <p:spPr>
          <a:xfrm>
            <a:off x="6796887" y="1642768"/>
            <a:ext cx="5105401" cy="461665"/>
          </a:xfrm>
          <a:prstGeom prst="rect">
            <a:avLst/>
          </a:prstGeom>
          <a:noFill/>
        </p:spPr>
        <p:txBody>
          <a:bodyPr wrap="square" rtlCol="0">
            <a:spAutoFit/>
          </a:bodyPr>
          <a:lstStyle/>
          <a:p>
            <a:pPr algn="just"/>
            <a:r>
              <a:rPr lang="en-US" sz="2400" dirty="0">
                <a:solidFill>
                  <a:schemeClr val="bg1">
                    <a:lumMod val="95000"/>
                  </a:schemeClr>
                </a:solidFill>
              </a:rPr>
              <a:t>Empower Customers to Save Water</a:t>
            </a:r>
            <a:endParaRPr lang="en-IN" sz="2400" dirty="0">
              <a:solidFill>
                <a:schemeClr val="bg1">
                  <a:lumMod val="95000"/>
                </a:schemeClr>
              </a:solidFill>
              <a:latin typeface="Montserrat" panose="00000500000000000000" pitchFamily="2" charset="0"/>
            </a:endParaRPr>
          </a:p>
        </p:txBody>
      </p:sp>
      <p:sp>
        <p:nvSpPr>
          <p:cNvPr id="27" name="TextBox 26">
            <a:extLst>
              <a:ext uri="{FF2B5EF4-FFF2-40B4-BE49-F238E27FC236}">
                <a16:creationId xmlns="" xmlns:a16="http://schemas.microsoft.com/office/drawing/2014/main" id="{DF696035-0EE7-4F44-8AE5-A39548C5BCCF}"/>
              </a:ext>
            </a:extLst>
          </p:cNvPr>
          <p:cNvSpPr txBox="1"/>
          <p:nvPr/>
        </p:nvSpPr>
        <p:spPr>
          <a:xfrm>
            <a:off x="6823372" y="2234695"/>
            <a:ext cx="4029127" cy="2031325"/>
          </a:xfrm>
          <a:prstGeom prst="rect">
            <a:avLst/>
          </a:prstGeom>
          <a:noFill/>
        </p:spPr>
        <p:txBody>
          <a:bodyPr wrap="square" rtlCol="0">
            <a:spAutoFit/>
          </a:bodyPr>
          <a:lstStyle/>
          <a:p>
            <a:pPr algn="just"/>
            <a:r>
              <a:rPr lang="en-US" sz="1800" b="1" u="sng" dirty="0">
                <a:solidFill>
                  <a:schemeClr val="bg1">
                    <a:lumMod val="95000"/>
                  </a:schemeClr>
                </a:solidFill>
              </a:rPr>
              <a:t>Goal-Based Savings</a:t>
            </a:r>
            <a:r>
              <a:rPr lang="en-US" sz="1800" b="1" dirty="0">
                <a:solidFill>
                  <a:schemeClr val="bg1">
                    <a:lumMod val="95000"/>
                  </a:schemeClr>
                </a:solidFill>
              </a:rPr>
              <a:t>:</a:t>
            </a:r>
            <a:r>
              <a:rPr lang="en-US" sz="1800" dirty="0">
                <a:solidFill>
                  <a:schemeClr val="bg1">
                    <a:lumMod val="95000"/>
                  </a:schemeClr>
                </a:solidFill>
              </a:rPr>
              <a:t> Our dashboard allows users to set </a:t>
            </a:r>
            <a:r>
              <a:rPr lang="en-US" sz="1800" b="1" dirty="0">
                <a:solidFill>
                  <a:schemeClr val="bg1">
                    <a:lumMod val="95000"/>
                  </a:schemeClr>
                </a:solidFill>
              </a:rPr>
              <a:t>daily, weekly, or monthly usage goals</a:t>
            </a:r>
            <a:r>
              <a:rPr lang="en-US" sz="1800" dirty="0">
                <a:solidFill>
                  <a:schemeClr val="bg1">
                    <a:lumMod val="95000"/>
                  </a:schemeClr>
                </a:solidFill>
              </a:rPr>
              <a:t> (e.g., "Use 10% less water this month"). The system tracks their progress and provides visual feedback (like a digital gauge or chart).</a:t>
            </a:r>
            <a:endParaRPr lang="en-IN" sz="1800" dirty="0">
              <a:solidFill>
                <a:schemeClr val="bg1">
                  <a:lumMod val="95000"/>
                </a:schemeClr>
              </a:solidFill>
              <a:latin typeface="Montserrat" panose="00000500000000000000" pitchFamily="2" charset="0"/>
            </a:endParaRPr>
          </a:p>
        </p:txBody>
      </p:sp>
      <p:sp>
        <p:nvSpPr>
          <p:cNvPr id="28" name="TextBox 27">
            <a:extLst>
              <a:ext uri="{FF2B5EF4-FFF2-40B4-BE49-F238E27FC236}">
                <a16:creationId xmlns="" xmlns:a16="http://schemas.microsoft.com/office/drawing/2014/main" id="{DF696035-0EE7-4F44-8AE5-A39548C5BCCF}"/>
              </a:ext>
            </a:extLst>
          </p:cNvPr>
          <p:cNvSpPr txBox="1"/>
          <p:nvPr/>
        </p:nvSpPr>
        <p:spPr>
          <a:xfrm>
            <a:off x="6823372" y="4346919"/>
            <a:ext cx="4029127" cy="2031325"/>
          </a:xfrm>
          <a:prstGeom prst="rect">
            <a:avLst/>
          </a:prstGeom>
          <a:noFill/>
        </p:spPr>
        <p:txBody>
          <a:bodyPr wrap="square" rtlCol="0">
            <a:spAutoFit/>
          </a:bodyPr>
          <a:lstStyle/>
          <a:p>
            <a:pPr algn="just"/>
            <a:r>
              <a:rPr lang="en-US" sz="1800" b="1" u="sng" dirty="0">
                <a:solidFill>
                  <a:schemeClr val="bg1">
                    <a:lumMod val="95000"/>
                  </a:schemeClr>
                </a:solidFill>
              </a:rPr>
              <a:t>Identify Wasteful Appliances</a:t>
            </a:r>
            <a:r>
              <a:rPr lang="en-US" sz="1800" b="1" dirty="0">
                <a:solidFill>
                  <a:schemeClr val="bg1">
                    <a:lumMod val="95000"/>
                  </a:schemeClr>
                </a:solidFill>
              </a:rPr>
              <a:t>:</a:t>
            </a:r>
            <a:r>
              <a:rPr lang="en-US" sz="1800" dirty="0">
                <a:solidFill>
                  <a:schemeClr val="bg1">
                    <a:lumMod val="95000"/>
                  </a:schemeClr>
                </a:solidFill>
              </a:rPr>
              <a:t> Users can analyze their water usage down to the hour, easily identifying if a particular appliance (like an old washing machine or shower) is responsible for unexpectedly high consumption.</a:t>
            </a:r>
            <a:endParaRPr lang="en-IN" sz="1800" dirty="0">
              <a:solidFill>
                <a:schemeClr val="bg1">
                  <a:lumMod val="95000"/>
                </a:schemeClr>
              </a:solidFill>
              <a:latin typeface="Montserrat" panose="00000500000000000000" pitchFamily="2" charset="0"/>
            </a:endParaRPr>
          </a:p>
        </p:txBody>
      </p:sp>
    </p:spTree>
    <p:extLst>
      <p:ext uri="{BB962C8B-B14F-4D97-AF65-F5344CB8AC3E}">
        <p14:creationId xmlns:p14="http://schemas.microsoft.com/office/powerpoint/2010/main" val="398209369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23" name="Rectangle: Rounded Corners 22">
            <a:extLst>
              <a:ext uri="{FF2B5EF4-FFF2-40B4-BE49-F238E27FC236}">
                <a16:creationId xmlns="" xmlns:a16="http://schemas.microsoft.com/office/drawing/2014/main" id="{5AA6F2B8-3533-4DF6-B829-B4B9927A2EB6}"/>
              </a:ext>
            </a:extLst>
          </p:cNvPr>
          <p:cNvSpPr/>
          <p:nvPr/>
        </p:nvSpPr>
        <p:spPr>
          <a:xfrm>
            <a:off x="4084240" y="3986133"/>
            <a:ext cx="1489199" cy="687857"/>
          </a:xfrm>
          <a:prstGeom prst="roundRect">
            <a:avLst/>
          </a:prstGeom>
          <a:solidFill>
            <a:srgbClr val="73D2D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latin typeface="Agency FB" panose="020B0503020202020204" pitchFamily="34" charset="0"/>
              </a:rPr>
              <a:t>05</a:t>
            </a:r>
          </a:p>
        </p:txBody>
      </p:sp>
      <p:sp>
        <p:nvSpPr>
          <p:cNvPr id="22" name="Rectangle: Rounded Corners 21">
            <a:extLst>
              <a:ext uri="{FF2B5EF4-FFF2-40B4-BE49-F238E27FC236}">
                <a16:creationId xmlns="" xmlns:a16="http://schemas.microsoft.com/office/drawing/2014/main" id="{C851652F-1B21-4C47-9743-88E5119E63EF}"/>
              </a:ext>
            </a:extLst>
          </p:cNvPr>
          <p:cNvSpPr/>
          <p:nvPr/>
        </p:nvSpPr>
        <p:spPr>
          <a:xfrm>
            <a:off x="4084240" y="3250358"/>
            <a:ext cx="1489199" cy="687857"/>
          </a:xfrm>
          <a:prstGeom prst="roundRect">
            <a:avLst/>
          </a:prstGeom>
          <a:solidFill>
            <a:srgbClr val="FBB13C"/>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04</a:t>
            </a:r>
          </a:p>
        </p:txBody>
      </p:sp>
      <p:sp>
        <p:nvSpPr>
          <p:cNvPr id="21" name="Rectangle: Rounded Corners 20">
            <a:extLst>
              <a:ext uri="{FF2B5EF4-FFF2-40B4-BE49-F238E27FC236}">
                <a16:creationId xmlns="" xmlns:a16="http://schemas.microsoft.com/office/drawing/2014/main" id="{8D9EBFE9-A738-41CE-9C43-038F3D7A0017}"/>
              </a:ext>
            </a:extLst>
          </p:cNvPr>
          <p:cNvSpPr/>
          <p:nvPr/>
        </p:nvSpPr>
        <p:spPr>
          <a:xfrm>
            <a:off x="4084240" y="2514586"/>
            <a:ext cx="1489199" cy="687857"/>
          </a:xfrm>
          <a:prstGeom prst="roundRect">
            <a:avLst/>
          </a:prstGeom>
          <a:solidFill>
            <a:srgbClr val="21838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03</a:t>
            </a:r>
          </a:p>
        </p:txBody>
      </p:sp>
      <p:sp>
        <p:nvSpPr>
          <p:cNvPr id="20" name="Rectangle: Rounded Corners 19">
            <a:extLst>
              <a:ext uri="{FF2B5EF4-FFF2-40B4-BE49-F238E27FC236}">
                <a16:creationId xmlns="" xmlns:a16="http://schemas.microsoft.com/office/drawing/2014/main" id="{08F36D65-B68F-4C09-99F5-6557DA3CDD27}"/>
              </a:ext>
            </a:extLst>
          </p:cNvPr>
          <p:cNvSpPr/>
          <p:nvPr/>
        </p:nvSpPr>
        <p:spPr>
          <a:xfrm>
            <a:off x="4084239" y="1778813"/>
            <a:ext cx="1979484" cy="687857"/>
          </a:xfrm>
          <a:prstGeom prst="roundRect">
            <a:avLst/>
          </a:prstGeom>
          <a:solidFill>
            <a:srgbClr val="8F2D5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02</a:t>
            </a:r>
          </a:p>
        </p:txBody>
      </p:sp>
      <p:sp>
        <p:nvSpPr>
          <p:cNvPr id="16" name="Rectangle: Rounded Corners 15">
            <a:extLst>
              <a:ext uri="{FF2B5EF4-FFF2-40B4-BE49-F238E27FC236}">
                <a16:creationId xmlns="" xmlns:a16="http://schemas.microsoft.com/office/drawing/2014/main" id="{B0962F8C-5F10-447C-9C7F-4B527981C513}"/>
              </a:ext>
            </a:extLst>
          </p:cNvPr>
          <p:cNvSpPr/>
          <p:nvPr/>
        </p:nvSpPr>
        <p:spPr>
          <a:xfrm>
            <a:off x="4084239" y="1043040"/>
            <a:ext cx="1489199" cy="687857"/>
          </a:xfrm>
          <a:prstGeom prst="roundRect">
            <a:avLst/>
          </a:prstGeom>
          <a:solidFill>
            <a:srgbClr val="D81159"/>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latin typeface="Agency FB" panose="020B0503020202020204" pitchFamily="34" charset="0"/>
              </a:rPr>
              <a:t>01</a:t>
            </a:r>
          </a:p>
        </p:txBody>
      </p:sp>
      <p:sp>
        <p:nvSpPr>
          <p:cNvPr id="7" name="Freeform: Shape 6">
            <a:extLst>
              <a:ext uri="{FF2B5EF4-FFF2-40B4-BE49-F238E27FC236}">
                <a16:creationId xmlns="" xmlns:a16="http://schemas.microsoft.com/office/drawing/2014/main" id="{83AE1B1C-FBBB-4EEF-99E2-A95746E30C62}"/>
              </a:ext>
            </a:extLst>
          </p:cNvPr>
          <p:cNvSpPr/>
          <p:nvPr/>
        </p:nvSpPr>
        <p:spPr>
          <a:xfrm>
            <a:off x="626641" y="619125"/>
            <a:ext cx="4224314" cy="5619750"/>
          </a:xfrm>
          <a:custGeom>
            <a:avLst/>
            <a:gdLst>
              <a:gd name="connsiteX0" fmla="*/ 0 w 4225414"/>
              <a:gd name="connsiteY0" fmla="*/ 0 h 5619750"/>
              <a:gd name="connsiteX1" fmla="*/ 3483086 w 4225414"/>
              <a:gd name="connsiteY1" fmla="*/ 0 h 5619750"/>
              <a:gd name="connsiteX2" fmla="*/ 3664975 w 4225414"/>
              <a:gd name="connsiteY2" fmla="*/ 0 h 5619750"/>
              <a:gd name="connsiteX3" fmla="*/ 3935355 w 4225414"/>
              <a:gd name="connsiteY3" fmla="*/ 0 h 5619750"/>
              <a:gd name="connsiteX4" fmla="*/ 4225414 w 4225414"/>
              <a:gd name="connsiteY4" fmla="*/ 290059 h 5619750"/>
              <a:gd name="connsiteX5" fmla="*/ 4225414 w 4225414"/>
              <a:gd name="connsiteY5" fmla="*/ 5329691 h 5619750"/>
              <a:gd name="connsiteX6" fmla="*/ 3935355 w 4225414"/>
              <a:gd name="connsiteY6" fmla="*/ 5619750 h 5619750"/>
              <a:gd name="connsiteX7" fmla="*/ 3664975 w 4225414"/>
              <a:gd name="connsiteY7" fmla="*/ 5619750 h 5619750"/>
              <a:gd name="connsiteX8" fmla="*/ 3483086 w 4225414"/>
              <a:gd name="connsiteY8" fmla="*/ 5619750 h 5619750"/>
              <a:gd name="connsiteX9" fmla="*/ 0 w 4225414"/>
              <a:gd name="connsiteY9" fmla="*/ 5619750 h 561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5414" h="5619750">
                <a:moveTo>
                  <a:pt x="0" y="0"/>
                </a:moveTo>
                <a:lnTo>
                  <a:pt x="3483086" y="0"/>
                </a:lnTo>
                <a:lnTo>
                  <a:pt x="3664975" y="0"/>
                </a:lnTo>
                <a:lnTo>
                  <a:pt x="3935355" y="0"/>
                </a:lnTo>
                <a:cubicBezTo>
                  <a:pt x="4095550" y="0"/>
                  <a:pt x="4225414" y="129864"/>
                  <a:pt x="4225414" y="290059"/>
                </a:cubicBezTo>
                <a:lnTo>
                  <a:pt x="4225414" y="5329691"/>
                </a:lnTo>
                <a:cubicBezTo>
                  <a:pt x="4225414" y="5489886"/>
                  <a:pt x="4095550" y="5619750"/>
                  <a:pt x="3935355" y="5619750"/>
                </a:cubicBezTo>
                <a:lnTo>
                  <a:pt x="3664975" y="5619750"/>
                </a:lnTo>
                <a:lnTo>
                  <a:pt x="3483086" y="5619750"/>
                </a:lnTo>
                <a:lnTo>
                  <a:pt x="0" y="5619750"/>
                </a:lnTo>
                <a:close/>
              </a:path>
            </a:pathLst>
          </a:custGeom>
          <a:gradFill flip="none" rotWithShape="1">
            <a:gsLst>
              <a:gs pos="22000">
                <a:schemeClr val="bg1"/>
              </a:gs>
              <a:gs pos="74000">
                <a:schemeClr val="bg1">
                  <a:lumMod val="95000"/>
                </a:schemeClr>
              </a:gs>
            </a:gsLst>
            <a:lin ang="2700000" scaled="1"/>
            <a:tileRect/>
          </a:gradFill>
          <a:ln>
            <a:noFill/>
          </a:ln>
          <a:effectLst>
            <a:outerShdw blurRad="203200" dist="152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Rectangle 12">
            <a:extLst>
              <a:ext uri="{FF2B5EF4-FFF2-40B4-BE49-F238E27FC236}">
                <a16:creationId xmlns="" xmlns:a16="http://schemas.microsoft.com/office/drawing/2014/main" id="{6824F499-20C8-4D73-B49D-6DD55A41C2A6}"/>
              </a:ext>
            </a:extLst>
          </p:cNvPr>
          <p:cNvSpPr/>
          <p:nvPr/>
        </p:nvSpPr>
        <p:spPr>
          <a:xfrm>
            <a:off x="626642" y="619125"/>
            <a:ext cx="3457597" cy="163324"/>
          </a:xfrm>
          <a:prstGeom prst="rect">
            <a:avLst/>
          </a:prstGeom>
          <a:solidFill>
            <a:srgbClr val="FBB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5FD5325-3717-459B-90F1-3A5965EDA412}"/>
              </a:ext>
            </a:extLst>
          </p:cNvPr>
          <p:cNvSpPr/>
          <p:nvPr/>
        </p:nvSpPr>
        <p:spPr>
          <a:xfrm>
            <a:off x="626641" y="4323217"/>
            <a:ext cx="2201989" cy="2499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B782959-5560-4202-A136-BCA075A490B3}"/>
              </a:ext>
            </a:extLst>
          </p:cNvPr>
          <p:cNvSpPr/>
          <p:nvPr/>
        </p:nvSpPr>
        <p:spPr>
          <a:xfrm>
            <a:off x="987885" y="619125"/>
            <a:ext cx="66350" cy="5619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536B523D-820E-4BCE-8F4E-4AC0B65EE3DC}"/>
              </a:ext>
            </a:extLst>
          </p:cNvPr>
          <p:cNvSpPr/>
          <p:nvPr/>
        </p:nvSpPr>
        <p:spPr>
          <a:xfrm>
            <a:off x="1209052" y="4660492"/>
            <a:ext cx="1619578"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87111500-E085-4E0F-B957-B2DFB7B313AB}"/>
              </a:ext>
            </a:extLst>
          </p:cNvPr>
          <p:cNvSpPr/>
          <p:nvPr/>
        </p:nvSpPr>
        <p:spPr>
          <a:xfrm>
            <a:off x="3081610" y="5294041"/>
            <a:ext cx="1360201" cy="954107"/>
          </a:xfrm>
          <a:prstGeom prst="rect">
            <a:avLst/>
          </a:prstGeom>
          <a:solidFill>
            <a:srgbClr val="FBB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E6F04DE4-C748-44CC-9D10-CD92AC6BA1A7}"/>
              </a:ext>
            </a:extLst>
          </p:cNvPr>
          <p:cNvSpPr/>
          <p:nvPr/>
        </p:nvSpPr>
        <p:spPr>
          <a:xfrm>
            <a:off x="2961074" y="4998452"/>
            <a:ext cx="695191" cy="487638"/>
          </a:xfrm>
          <a:prstGeom prst="rect">
            <a:avLst/>
          </a:prstGeom>
          <a:solidFill>
            <a:srgbClr val="8F2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8F2D56"/>
              </a:solidFill>
            </a:endParaRPr>
          </a:p>
        </p:txBody>
      </p:sp>
      <p:sp>
        <p:nvSpPr>
          <p:cNvPr id="26" name="TextBox 25">
            <a:extLst>
              <a:ext uri="{FF2B5EF4-FFF2-40B4-BE49-F238E27FC236}">
                <a16:creationId xmlns="" xmlns:a16="http://schemas.microsoft.com/office/drawing/2014/main" id="{D7D4F54D-5E84-40B4-BEBE-10613ED91BC9}"/>
              </a:ext>
            </a:extLst>
          </p:cNvPr>
          <p:cNvSpPr txBox="1"/>
          <p:nvPr/>
        </p:nvSpPr>
        <p:spPr>
          <a:xfrm>
            <a:off x="6366172" y="229324"/>
            <a:ext cx="4833640" cy="830997"/>
          </a:xfrm>
          <a:prstGeom prst="rect">
            <a:avLst/>
          </a:prstGeom>
          <a:noFill/>
        </p:spPr>
        <p:txBody>
          <a:bodyPr wrap="square" rtlCol="0">
            <a:spAutoFit/>
          </a:bodyPr>
          <a:lstStyle/>
          <a:p>
            <a:r>
              <a:rPr lang="en-US" sz="2400" dirty="0">
                <a:solidFill>
                  <a:schemeClr val="bg1"/>
                </a:solidFill>
              </a:rPr>
              <a:t>Benefits of smart water meter for consumers</a:t>
            </a:r>
            <a:endParaRPr lang="en-IN" sz="2400" dirty="0">
              <a:solidFill>
                <a:schemeClr val="bg1"/>
              </a:solidFill>
              <a:latin typeface="Agency FB" panose="020B0503020202020204" pitchFamily="34" charset="0"/>
            </a:endParaRPr>
          </a:p>
        </p:txBody>
      </p:sp>
      <p:sp>
        <p:nvSpPr>
          <p:cNvPr id="27" name="TextBox 26">
            <a:extLst>
              <a:ext uri="{FF2B5EF4-FFF2-40B4-BE49-F238E27FC236}">
                <a16:creationId xmlns="" xmlns:a16="http://schemas.microsoft.com/office/drawing/2014/main" id="{DF696035-0EE7-4F44-8AE5-A39548C5BCCF}"/>
              </a:ext>
            </a:extLst>
          </p:cNvPr>
          <p:cNvSpPr txBox="1"/>
          <p:nvPr/>
        </p:nvSpPr>
        <p:spPr>
          <a:xfrm>
            <a:off x="6644965" y="2186780"/>
            <a:ext cx="4029127" cy="2031325"/>
          </a:xfrm>
          <a:prstGeom prst="rect">
            <a:avLst/>
          </a:prstGeom>
          <a:noFill/>
        </p:spPr>
        <p:txBody>
          <a:bodyPr wrap="square" rtlCol="0">
            <a:spAutoFit/>
          </a:bodyPr>
          <a:lstStyle/>
          <a:p>
            <a:pPr algn="just"/>
            <a:r>
              <a:rPr lang="en-US" sz="1800" b="1" dirty="0">
                <a:solidFill>
                  <a:schemeClr val="bg1">
                    <a:lumMod val="95000"/>
                  </a:schemeClr>
                </a:solidFill>
              </a:rPr>
              <a:t>Instant Water Quality Alerts:</a:t>
            </a:r>
            <a:r>
              <a:rPr lang="en-US" sz="1800" dirty="0">
                <a:solidFill>
                  <a:schemeClr val="bg1">
                    <a:lumMod val="95000"/>
                  </a:schemeClr>
                </a:solidFill>
              </a:rPr>
              <a:t> We monitor key parameters like </a:t>
            </a:r>
            <a:r>
              <a:rPr lang="en-US" sz="1800" b="1" dirty="0">
                <a:solidFill>
                  <a:schemeClr val="bg1">
                    <a:lumMod val="95000"/>
                  </a:schemeClr>
                </a:solidFill>
              </a:rPr>
              <a:t>Total Dissolved Solids (TDS)</a:t>
            </a:r>
            <a:r>
              <a:rPr lang="en-US" sz="1800" dirty="0">
                <a:solidFill>
                  <a:schemeClr val="bg1">
                    <a:lumMod val="95000"/>
                  </a:schemeClr>
                </a:solidFill>
              </a:rPr>
              <a:t> and </a:t>
            </a:r>
            <a:r>
              <a:rPr lang="en-US" sz="1800" b="1" dirty="0">
                <a:solidFill>
                  <a:schemeClr val="bg1">
                    <a:lumMod val="95000"/>
                  </a:schemeClr>
                </a:solidFill>
              </a:rPr>
              <a:t>Turbidity (cloudiness)</a:t>
            </a:r>
            <a:r>
              <a:rPr lang="en-US" sz="1800" dirty="0">
                <a:solidFill>
                  <a:schemeClr val="bg1">
                    <a:lumMod val="95000"/>
                  </a:schemeClr>
                </a:solidFill>
              </a:rPr>
              <a:t> in real-time. If levels spike suddenly—indicating a pipe failure or contamination—you get an immediate health alert.</a:t>
            </a:r>
            <a:endParaRPr lang="en-IN" sz="1800" dirty="0">
              <a:solidFill>
                <a:schemeClr val="bg1">
                  <a:lumMod val="95000"/>
                </a:schemeClr>
              </a:solidFill>
              <a:latin typeface="Montserrat" panose="00000500000000000000" pitchFamily="2" charset="0"/>
            </a:endParaRPr>
          </a:p>
        </p:txBody>
      </p:sp>
      <p:sp>
        <p:nvSpPr>
          <p:cNvPr id="28" name="TextBox 27">
            <a:extLst>
              <a:ext uri="{FF2B5EF4-FFF2-40B4-BE49-F238E27FC236}">
                <a16:creationId xmlns="" xmlns:a16="http://schemas.microsoft.com/office/drawing/2014/main" id="{DF696035-0EE7-4F44-8AE5-A39548C5BCCF}"/>
              </a:ext>
            </a:extLst>
          </p:cNvPr>
          <p:cNvSpPr txBox="1"/>
          <p:nvPr/>
        </p:nvSpPr>
        <p:spPr>
          <a:xfrm>
            <a:off x="6637932" y="4448192"/>
            <a:ext cx="4029127" cy="1477328"/>
          </a:xfrm>
          <a:prstGeom prst="rect">
            <a:avLst/>
          </a:prstGeom>
          <a:noFill/>
        </p:spPr>
        <p:txBody>
          <a:bodyPr wrap="square" rtlCol="0">
            <a:spAutoFit/>
          </a:bodyPr>
          <a:lstStyle/>
          <a:p>
            <a:pPr algn="just"/>
            <a:r>
              <a:rPr lang="en-US" sz="1800" b="1" dirty="0">
                <a:solidFill>
                  <a:schemeClr val="bg1">
                    <a:lumMod val="95000"/>
                  </a:schemeClr>
                </a:solidFill>
              </a:rPr>
              <a:t>Temperature Control:</a:t>
            </a:r>
            <a:r>
              <a:rPr lang="en-US" sz="1800" dirty="0">
                <a:solidFill>
                  <a:schemeClr val="bg1">
                    <a:lumMod val="95000"/>
                  </a:schemeClr>
                </a:solidFill>
              </a:rPr>
              <a:t> Continuous tracking of water temperature helps maintain system efficiency and prevents scalding or equipment damage due to excessive heat.</a:t>
            </a:r>
            <a:endParaRPr lang="en-IN" sz="1800" dirty="0">
              <a:solidFill>
                <a:schemeClr val="bg1">
                  <a:lumMod val="95000"/>
                </a:schemeClr>
              </a:solidFill>
              <a:latin typeface="Montserrat" panose="00000500000000000000" pitchFamily="2" charset="0"/>
            </a:endParaRPr>
          </a:p>
        </p:txBody>
      </p:sp>
      <p:sp>
        <p:nvSpPr>
          <p:cNvPr id="29" name="TextBox 28">
            <a:extLst>
              <a:ext uri="{FF2B5EF4-FFF2-40B4-BE49-F238E27FC236}">
                <a16:creationId xmlns="" xmlns:a16="http://schemas.microsoft.com/office/drawing/2014/main" id="{D7D4F54D-5E84-40B4-BEBE-10613ED91BC9}"/>
              </a:ext>
            </a:extLst>
          </p:cNvPr>
          <p:cNvSpPr txBox="1"/>
          <p:nvPr/>
        </p:nvSpPr>
        <p:spPr>
          <a:xfrm>
            <a:off x="6518571" y="1283783"/>
            <a:ext cx="4605041" cy="830997"/>
          </a:xfrm>
          <a:prstGeom prst="rect">
            <a:avLst/>
          </a:prstGeom>
          <a:noFill/>
        </p:spPr>
        <p:txBody>
          <a:bodyPr wrap="square" rtlCol="0">
            <a:spAutoFit/>
          </a:bodyPr>
          <a:lstStyle/>
          <a:p>
            <a:r>
              <a:rPr lang="en-US" sz="2400" dirty="0" smtClean="0">
                <a:solidFill>
                  <a:schemeClr val="bg1">
                    <a:lumMod val="95000"/>
                  </a:schemeClr>
                </a:solidFill>
              </a:rPr>
              <a:t>Real-Time </a:t>
            </a:r>
            <a:r>
              <a:rPr lang="en-US" sz="2400" dirty="0">
                <a:solidFill>
                  <a:schemeClr val="bg1">
                    <a:lumMod val="95000"/>
                  </a:schemeClr>
                </a:solidFill>
              </a:rPr>
              <a:t>Health and Safety </a:t>
            </a:r>
            <a:r>
              <a:rPr lang="en-US" sz="2400" dirty="0" smtClean="0">
                <a:solidFill>
                  <a:schemeClr val="bg1">
                    <a:lumMod val="95000"/>
                  </a:schemeClr>
                </a:solidFill>
              </a:rPr>
              <a:t>        Monitoring</a:t>
            </a:r>
            <a:endParaRPr lang="en-IN" sz="2400" dirty="0">
              <a:solidFill>
                <a:schemeClr val="bg1">
                  <a:lumMod val="95000"/>
                </a:schemeClr>
              </a:solidFill>
              <a:latin typeface="Agency FB" panose="020B0503020202020204" pitchFamily="34" charset="0"/>
            </a:endParaRPr>
          </a:p>
        </p:txBody>
      </p:sp>
    </p:spTree>
    <p:extLst>
      <p:ext uri="{BB962C8B-B14F-4D97-AF65-F5344CB8AC3E}">
        <p14:creationId xmlns:p14="http://schemas.microsoft.com/office/powerpoint/2010/main" val="326269247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23" name="Rectangle: Rounded Corners 22">
            <a:extLst>
              <a:ext uri="{FF2B5EF4-FFF2-40B4-BE49-F238E27FC236}">
                <a16:creationId xmlns="" xmlns:a16="http://schemas.microsoft.com/office/drawing/2014/main" id="{5AA6F2B8-3533-4DF6-B829-B4B9927A2EB6}"/>
              </a:ext>
            </a:extLst>
          </p:cNvPr>
          <p:cNvSpPr/>
          <p:nvPr/>
        </p:nvSpPr>
        <p:spPr>
          <a:xfrm>
            <a:off x="4084240" y="3986133"/>
            <a:ext cx="1489199" cy="687857"/>
          </a:xfrm>
          <a:prstGeom prst="roundRect">
            <a:avLst/>
          </a:prstGeom>
          <a:solidFill>
            <a:srgbClr val="73D2D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latin typeface="Agency FB" panose="020B0503020202020204" pitchFamily="34" charset="0"/>
              </a:rPr>
              <a:t>05</a:t>
            </a:r>
          </a:p>
        </p:txBody>
      </p:sp>
      <p:sp>
        <p:nvSpPr>
          <p:cNvPr id="22" name="Rectangle: Rounded Corners 21">
            <a:extLst>
              <a:ext uri="{FF2B5EF4-FFF2-40B4-BE49-F238E27FC236}">
                <a16:creationId xmlns="" xmlns:a16="http://schemas.microsoft.com/office/drawing/2014/main" id="{C851652F-1B21-4C47-9743-88E5119E63EF}"/>
              </a:ext>
            </a:extLst>
          </p:cNvPr>
          <p:cNvSpPr/>
          <p:nvPr/>
        </p:nvSpPr>
        <p:spPr>
          <a:xfrm>
            <a:off x="4084240" y="3250358"/>
            <a:ext cx="1489199" cy="687857"/>
          </a:xfrm>
          <a:prstGeom prst="roundRect">
            <a:avLst/>
          </a:prstGeom>
          <a:solidFill>
            <a:srgbClr val="FBB13C"/>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04</a:t>
            </a:r>
          </a:p>
        </p:txBody>
      </p:sp>
      <p:sp>
        <p:nvSpPr>
          <p:cNvPr id="21" name="Rectangle: Rounded Corners 20">
            <a:extLst>
              <a:ext uri="{FF2B5EF4-FFF2-40B4-BE49-F238E27FC236}">
                <a16:creationId xmlns="" xmlns:a16="http://schemas.microsoft.com/office/drawing/2014/main" id="{8D9EBFE9-A738-41CE-9C43-038F3D7A0017}"/>
              </a:ext>
            </a:extLst>
          </p:cNvPr>
          <p:cNvSpPr/>
          <p:nvPr/>
        </p:nvSpPr>
        <p:spPr>
          <a:xfrm>
            <a:off x="4084239" y="2514586"/>
            <a:ext cx="1979484" cy="687857"/>
          </a:xfrm>
          <a:prstGeom prst="roundRect">
            <a:avLst/>
          </a:prstGeom>
          <a:solidFill>
            <a:srgbClr val="21838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03</a:t>
            </a:r>
          </a:p>
        </p:txBody>
      </p:sp>
      <p:sp>
        <p:nvSpPr>
          <p:cNvPr id="20" name="Rectangle: Rounded Corners 19">
            <a:extLst>
              <a:ext uri="{FF2B5EF4-FFF2-40B4-BE49-F238E27FC236}">
                <a16:creationId xmlns="" xmlns:a16="http://schemas.microsoft.com/office/drawing/2014/main" id="{08F36D65-B68F-4C09-99F5-6557DA3CDD27}"/>
              </a:ext>
            </a:extLst>
          </p:cNvPr>
          <p:cNvSpPr/>
          <p:nvPr/>
        </p:nvSpPr>
        <p:spPr>
          <a:xfrm>
            <a:off x="4084239" y="1778813"/>
            <a:ext cx="1489198" cy="687857"/>
          </a:xfrm>
          <a:prstGeom prst="roundRect">
            <a:avLst/>
          </a:prstGeom>
          <a:solidFill>
            <a:srgbClr val="8F2D5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02</a:t>
            </a:r>
          </a:p>
        </p:txBody>
      </p:sp>
      <p:sp>
        <p:nvSpPr>
          <p:cNvPr id="16" name="Rectangle: Rounded Corners 15">
            <a:extLst>
              <a:ext uri="{FF2B5EF4-FFF2-40B4-BE49-F238E27FC236}">
                <a16:creationId xmlns="" xmlns:a16="http://schemas.microsoft.com/office/drawing/2014/main" id="{B0962F8C-5F10-447C-9C7F-4B527981C513}"/>
              </a:ext>
            </a:extLst>
          </p:cNvPr>
          <p:cNvSpPr/>
          <p:nvPr/>
        </p:nvSpPr>
        <p:spPr>
          <a:xfrm>
            <a:off x="4084239" y="1043040"/>
            <a:ext cx="1489199" cy="687857"/>
          </a:xfrm>
          <a:prstGeom prst="roundRect">
            <a:avLst/>
          </a:prstGeom>
          <a:solidFill>
            <a:srgbClr val="D81159"/>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latin typeface="Agency FB" panose="020B0503020202020204" pitchFamily="34" charset="0"/>
              </a:rPr>
              <a:t>01</a:t>
            </a:r>
          </a:p>
        </p:txBody>
      </p:sp>
      <p:sp>
        <p:nvSpPr>
          <p:cNvPr id="7" name="Freeform: Shape 6">
            <a:extLst>
              <a:ext uri="{FF2B5EF4-FFF2-40B4-BE49-F238E27FC236}">
                <a16:creationId xmlns="" xmlns:a16="http://schemas.microsoft.com/office/drawing/2014/main" id="{83AE1B1C-FBBB-4EEF-99E2-A95746E30C62}"/>
              </a:ext>
            </a:extLst>
          </p:cNvPr>
          <p:cNvSpPr/>
          <p:nvPr/>
        </p:nvSpPr>
        <p:spPr>
          <a:xfrm>
            <a:off x="626641" y="619125"/>
            <a:ext cx="4224314" cy="5619750"/>
          </a:xfrm>
          <a:custGeom>
            <a:avLst/>
            <a:gdLst>
              <a:gd name="connsiteX0" fmla="*/ 0 w 4225414"/>
              <a:gd name="connsiteY0" fmla="*/ 0 h 5619750"/>
              <a:gd name="connsiteX1" fmla="*/ 3483086 w 4225414"/>
              <a:gd name="connsiteY1" fmla="*/ 0 h 5619750"/>
              <a:gd name="connsiteX2" fmla="*/ 3664975 w 4225414"/>
              <a:gd name="connsiteY2" fmla="*/ 0 h 5619750"/>
              <a:gd name="connsiteX3" fmla="*/ 3935355 w 4225414"/>
              <a:gd name="connsiteY3" fmla="*/ 0 h 5619750"/>
              <a:gd name="connsiteX4" fmla="*/ 4225414 w 4225414"/>
              <a:gd name="connsiteY4" fmla="*/ 290059 h 5619750"/>
              <a:gd name="connsiteX5" fmla="*/ 4225414 w 4225414"/>
              <a:gd name="connsiteY5" fmla="*/ 5329691 h 5619750"/>
              <a:gd name="connsiteX6" fmla="*/ 3935355 w 4225414"/>
              <a:gd name="connsiteY6" fmla="*/ 5619750 h 5619750"/>
              <a:gd name="connsiteX7" fmla="*/ 3664975 w 4225414"/>
              <a:gd name="connsiteY7" fmla="*/ 5619750 h 5619750"/>
              <a:gd name="connsiteX8" fmla="*/ 3483086 w 4225414"/>
              <a:gd name="connsiteY8" fmla="*/ 5619750 h 5619750"/>
              <a:gd name="connsiteX9" fmla="*/ 0 w 4225414"/>
              <a:gd name="connsiteY9" fmla="*/ 5619750 h 561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5414" h="5619750">
                <a:moveTo>
                  <a:pt x="0" y="0"/>
                </a:moveTo>
                <a:lnTo>
                  <a:pt x="3483086" y="0"/>
                </a:lnTo>
                <a:lnTo>
                  <a:pt x="3664975" y="0"/>
                </a:lnTo>
                <a:lnTo>
                  <a:pt x="3935355" y="0"/>
                </a:lnTo>
                <a:cubicBezTo>
                  <a:pt x="4095550" y="0"/>
                  <a:pt x="4225414" y="129864"/>
                  <a:pt x="4225414" y="290059"/>
                </a:cubicBezTo>
                <a:lnTo>
                  <a:pt x="4225414" y="5329691"/>
                </a:lnTo>
                <a:cubicBezTo>
                  <a:pt x="4225414" y="5489886"/>
                  <a:pt x="4095550" y="5619750"/>
                  <a:pt x="3935355" y="5619750"/>
                </a:cubicBezTo>
                <a:lnTo>
                  <a:pt x="3664975" y="5619750"/>
                </a:lnTo>
                <a:lnTo>
                  <a:pt x="3483086" y="5619750"/>
                </a:lnTo>
                <a:lnTo>
                  <a:pt x="0" y="5619750"/>
                </a:lnTo>
                <a:close/>
              </a:path>
            </a:pathLst>
          </a:custGeom>
          <a:gradFill flip="none" rotWithShape="1">
            <a:gsLst>
              <a:gs pos="22000">
                <a:schemeClr val="bg1"/>
              </a:gs>
              <a:gs pos="74000">
                <a:schemeClr val="bg1">
                  <a:lumMod val="95000"/>
                </a:schemeClr>
              </a:gs>
            </a:gsLst>
            <a:lin ang="2700000" scaled="1"/>
            <a:tileRect/>
          </a:gradFill>
          <a:ln>
            <a:noFill/>
          </a:ln>
          <a:effectLst>
            <a:outerShdw blurRad="203200" dist="152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Rectangle 12">
            <a:extLst>
              <a:ext uri="{FF2B5EF4-FFF2-40B4-BE49-F238E27FC236}">
                <a16:creationId xmlns="" xmlns:a16="http://schemas.microsoft.com/office/drawing/2014/main" id="{6824F499-20C8-4D73-B49D-6DD55A41C2A6}"/>
              </a:ext>
            </a:extLst>
          </p:cNvPr>
          <p:cNvSpPr/>
          <p:nvPr/>
        </p:nvSpPr>
        <p:spPr>
          <a:xfrm>
            <a:off x="626642" y="619125"/>
            <a:ext cx="3457597" cy="163324"/>
          </a:xfrm>
          <a:prstGeom prst="rect">
            <a:avLst/>
          </a:prstGeom>
          <a:solidFill>
            <a:srgbClr val="FBB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5FD5325-3717-459B-90F1-3A5965EDA412}"/>
              </a:ext>
            </a:extLst>
          </p:cNvPr>
          <p:cNvSpPr/>
          <p:nvPr/>
        </p:nvSpPr>
        <p:spPr>
          <a:xfrm>
            <a:off x="626641" y="4323217"/>
            <a:ext cx="2201989" cy="2499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B782959-5560-4202-A136-BCA075A490B3}"/>
              </a:ext>
            </a:extLst>
          </p:cNvPr>
          <p:cNvSpPr/>
          <p:nvPr/>
        </p:nvSpPr>
        <p:spPr>
          <a:xfrm>
            <a:off x="987885" y="619125"/>
            <a:ext cx="66350" cy="5619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536B523D-820E-4BCE-8F4E-4AC0B65EE3DC}"/>
              </a:ext>
            </a:extLst>
          </p:cNvPr>
          <p:cNvSpPr/>
          <p:nvPr/>
        </p:nvSpPr>
        <p:spPr>
          <a:xfrm>
            <a:off x="1209052" y="4660492"/>
            <a:ext cx="1619578"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87111500-E085-4E0F-B957-B2DFB7B313AB}"/>
              </a:ext>
            </a:extLst>
          </p:cNvPr>
          <p:cNvSpPr/>
          <p:nvPr/>
        </p:nvSpPr>
        <p:spPr>
          <a:xfrm>
            <a:off x="3081610" y="5294041"/>
            <a:ext cx="1360201" cy="954107"/>
          </a:xfrm>
          <a:prstGeom prst="rect">
            <a:avLst/>
          </a:prstGeom>
          <a:solidFill>
            <a:srgbClr val="FBB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E6F04DE4-C748-44CC-9D10-CD92AC6BA1A7}"/>
              </a:ext>
            </a:extLst>
          </p:cNvPr>
          <p:cNvSpPr/>
          <p:nvPr/>
        </p:nvSpPr>
        <p:spPr>
          <a:xfrm>
            <a:off x="2961074" y="4998452"/>
            <a:ext cx="695191" cy="487638"/>
          </a:xfrm>
          <a:prstGeom prst="rect">
            <a:avLst/>
          </a:prstGeom>
          <a:solidFill>
            <a:srgbClr val="8F2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8F2D56"/>
              </a:solidFill>
            </a:endParaRPr>
          </a:p>
        </p:txBody>
      </p:sp>
      <p:sp>
        <p:nvSpPr>
          <p:cNvPr id="24" name="TextBox 23">
            <a:extLst>
              <a:ext uri="{FF2B5EF4-FFF2-40B4-BE49-F238E27FC236}">
                <a16:creationId xmlns="" xmlns:a16="http://schemas.microsoft.com/office/drawing/2014/main" id="{D7D4F54D-5E84-40B4-BEBE-10613ED91BC9}"/>
              </a:ext>
            </a:extLst>
          </p:cNvPr>
          <p:cNvSpPr txBox="1"/>
          <p:nvPr/>
        </p:nvSpPr>
        <p:spPr>
          <a:xfrm>
            <a:off x="6366170" y="203626"/>
            <a:ext cx="4486327" cy="830997"/>
          </a:xfrm>
          <a:prstGeom prst="rect">
            <a:avLst/>
          </a:prstGeom>
          <a:noFill/>
        </p:spPr>
        <p:txBody>
          <a:bodyPr wrap="square" rtlCol="0">
            <a:spAutoFit/>
          </a:bodyPr>
          <a:lstStyle/>
          <a:p>
            <a:r>
              <a:rPr lang="en-US" sz="2400" dirty="0">
                <a:solidFill>
                  <a:schemeClr val="bg1"/>
                </a:solidFill>
              </a:rPr>
              <a:t>Benefits of smart water meter for consumers</a:t>
            </a:r>
            <a:endParaRPr lang="en-IN" sz="2400" dirty="0">
              <a:solidFill>
                <a:schemeClr val="bg1"/>
              </a:solidFill>
              <a:latin typeface="Agency FB" panose="020B0503020202020204" pitchFamily="34" charset="0"/>
            </a:endParaRPr>
          </a:p>
        </p:txBody>
      </p:sp>
      <p:sp>
        <p:nvSpPr>
          <p:cNvPr id="25" name="TextBox 24">
            <a:extLst>
              <a:ext uri="{FF2B5EF4-FFF2-40B4-BE49-F238E27FC236}">
                <a16:creationId xmlns="" xmlns:a16="http://schemas.microsoft.com/office/drawing/2014/main" id="{DF696035-0EE7-4F44-8AE5-A39548C5BCCF}"/>
              </a:ext>
            </a:extLst>
          </p:cNvPr>
          <p:cNvSpPr txBox="1"/>
          <p:nvPr/>
        </p:nvSpPr>
        <p:spPr>
          <a:xfrm>
            <a:off x="6647071" y="2253185"/>
            <a:ext cx="4029127" cy="1754326"/>
          </a:xfrm>
          <a:prstGeom prst="rect">
            <a:avLst/>
          </a:prstGeom>
          <a:noFill/>
        </p:spPr>
        <p:txBody>
          <a:bodyPr wrap="square" rtlCol="0">
            <a:spAutoFit/>
          </a:bodyPr>
          <a:lstStyle/>
          <a:p>
            <a:pPr algn="just"/>
            <a:r>
              <a:rPr lang="en-US" sz="1800" b="1" dirty="0">
                <a:solidFill>
                  <a:schemeClr val="bg1">
                    <a:lumMod val="95000"/>
                  </a:schemeClr>
                </a:solidFill>
              </a:rPr>
              <a:t>Remote Digital Access:</a:t>
            </a:r>
            <a:r>
              <a:rPr lang="en-US" sz="1800" dirty="0">
                <a:solidFill>
                  <a:schemeClr val="bg1">
                    <a:lumMod val="95000"/>
                  </a:schemeClr>
                </a:solidFill>
              </a:rPr>
              <a:t> All data—usage history, quality metrics, and goal status—is accessible 24/7 via a simple mobile app or web interface. No more searching for a meter buried in a basement or yard.</a:t>
            </a:r>
            <a:endParaRPr lang="en-IN" sz="1800" dirty="0">
              <a:solidFill>
                <a:schemeClr val="bg1">
                  <a:lumMod val="95000"/>
                </a:schemeClr>
              </a:solidFill>
              <a:latin typeface="Montserrat" panose="00000500000000000000" pitchFamily="2" charset="0"/>
            </a:endParaRPr>
          </a:p>
        </p:txBody>
      </p:sp>
      <p:sp>
        <p:nvSpPr>
          <p:cNvPr id="29" name="TextBox 28">
            <a:extLst>
              <a:ext uri="{FF2B5EF4-FFF2-40B4-BE49-F238E27FC236}">
                <a16:creationId xmlns="" xmlns:a16="http://schemas.microsoft.com/office/drawing/2014/main" id="{DF696035-0EE7-4F44-8AE5-A39548C5BCCF}"/>
              </a:ext>
            </a:extLst>
          </p:cNvPr>
          <p:cNvSpPr txBox="1"/>
          <p:nvPr/>
        </p:nvSpPr>
        <p:spPr>
          <a:xfrm>
            <a:off x="6637931" y="4121289"/>
            <a:ext cx="4029127" cy="1754326"/>
          </a:xfrm>
          <a:prstGeom prst="rect">
            <a:avLst/>
          </a:prstGeom>
          <a:noFill/>
        </p:spPr>
        <p:txBody>
          <a:bodyPr wrap="square" rtlCol="0">
            <a:spAutoFit/>
          </a:bodyPr>
          <a:lstStyle/>
          <a:p>
            <a:pPr algn="just"/>
            <a:r>
              <a:rPr lang="en-US" sz="1800" b="1" dirty="0">
                <a:solidFill>
                  <a:schemeClr val="bg1">
                    <a:lumMod val="95000"/>
                  </a:schemeClr>
                </a:solidFill>
              </a:rPr>
              <a:t>Data for Better Planning:</a:t>
            </a:r>
            <a:r>
              <a:rPr lang="en-US" sz="1800" dirty="0">
                <a:solidFill>
                  <a:schemeClr val="bg1">
                    <a:lumMod val="95000"/>
                  </a:schemeClr>
                </a:solidFill>
              </a:rPr>
              <a:t> Utilities gain granular, aggregated data to improve water infrastructure planning, predict demand spikes, and manage resources more effectively for the entire community.</a:t>
            </a:r>
            <a:endParaRPr lang="en-IN" sz="1800" dirty="0">
              <a:solidFill>
                <a:schemeClr val="bg1">
                  <a:lumMod val="95000"/>
                </a:schemeClr>
              </a:solidFill>
              <a:latin typeface="Montserrat" panose="00000500000000000000" pitchFamily="2" charset="0"/>
            </a:endParaRPr>
          </a:p>
        </p:txBody>
      </p:sp>
      <p:sp>
        <p:nvSpPr>
          <p:cNvPr id="30" name="TextBox 29">
            <a:extLst>
              <a:ext uri="{FF2B5EF4-FFF2-40B4-BE49-F238E27FC236}">
                <a16:creationId xmlns="" xmlns:a16="http://schemas.microsoft.com/office/drawing/2014/main" id="{D7D4F54D-5E84-40B4-BEBE-10613ED91BC9}"/>
              </a:ext>
            </a:extLst>
          </p:cNvPr>
          <p:cNvSpPr txBox="1"/>
          <p:nvPr/>
        </p:nvSpPr>
        <p:spPr>
          <a:xfrm>
            <a:off x="6518571" y="1219200"/>
            <a:ext cx="4486327" cy="830997"/>
          </a:xfrm>
          <a:prstGeom prst="rect">
            <a:avLst/>
          </a:prstGeom>
          <a:noFill/>
        </p:spPr>
        <p:txBody>
          <a:bodyPr wrap="square" rtlCol="0">
            <a:spAutoFit/>
          </a:bodyPr>
          <a:lstStyle/>
          <a:p>
            <a:r>
              <a:rPr lang="en-US" sz="2400" dirty="0">
                <a:solidFill>
                  <a:schemeClr val="bg1">
                    <a:lumMod val="95000"/>
                  </a:schemeClr>
                </a:solidFill>
              </a:rPr>
              <a:t>Total Convenience and Control (The Modernization Pitch)</a:t>
            </a:r>
            <a:endParaRPr lang="en-IN" sz="2400" dirty="0">
              <a:solidFill>
                <a:schemeClr val="bg1">
                  <a:lumMod val="95000"/>
                </a:schemeClr>
              </a:solidFill>
              <a:latin typeface="Agency FB" panose="020B0503020202020204" pitchFamily="34" charset="0"/>
            </a:endParaRPr>
          </a:p>
        </p:txBody>
      </p:sp>
    </p:spTree>
    <p:extLst>
      <p:ext uri="{BB962C8B-B14F-4D97-AF65-F5344CB8AC3E}">
        <p14:creationId xmlns:p14="http://schemas.microsoft.com/office/powerpoint/2010/main" val="343047143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23" name="Rectangle: Rounded Corners 22">
            <a:extLst>
              <a:ext uri="{FF2B5EF4-FFF2-40B4-BE49-F238E27FC236}">
                <a16:creationId xmlns="" xmlns:a16="http://schemas.microsoft.com/office/drawing/2014/main" id="{5AA6F2B8-3533-4DF6-B829-B4B9927A2EB6}"/>
              </a:ext>
            </a:extLst>
          </p:cNvPr>
          <p:cNvSpPr/>
          <p:nvPr/>
        </p:nvSpPr>
        <p:spPr>
          <a:xfrm>
            <a:off x="4084240" y="3986133"/>
            <a:ext cx="1489199" cy="687857"/>
          </a:xfrm>
          <a:prstGeom prst="roundRect">
            <a:avLst/>
          </a:prstGeom>
          <a:solidFill>
            <a:srgbClr val="73D2D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latin typeface="Agency FB" panose="020B0503020202020204" pitchFamily="34" charset="0"/>
              </a:rPr>
              <a:t>05</a:t>
            </a:r>
          </a:p>
        </p:txBody>
      </p:sp>
      <p:sp>
        <p:nvSpPr>
          <p:cNvPr id="22" name="Rectangle: Rounded Corners 21">
            <a:extLst>
              <a:ext uri="{FF2B5EF4-FFF2-40B4-BE49-F238E27FC236}">
                <a16:creationId xmlns="" xmlns:a16="http://schemas.microsoft.com/office/drawing/2014/main" id="{C851652F-1B21-4C47-9743-88E5119E63EF}"/>
              </a:ext>
            </a:extLst>
          </p:cNvPr>
          <p:cNvSpPr/>
          <p:nvPr/>
        </p:nvSpPr>
        <p:spPr>
          <a:xfrm>
            <a:off x="4084239" y="3250358"/>
            <a:ext cx="1979484" cy="687857"/>
          </a:xfrm>
          <a:prstGeom prst="roundRect">
            <a:avLst/>
          </a:prstGeom>
          <a:solidFill>
            <a:srgbClr val="FBB13C"/>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04</a:t>
            </a:r>
          </a:p>
        </p:txBody>
      </p:sp>
      <p:sp>
        <p:nvSpPr>
          <p:cNvPr id="21" name="Rectangle: Rounded Corners 20">
            <a:extLst>
              <a:ext uri="{FF2B5EF4-FFF2-40B4-BE49-F238E27FC236}">
                <a16:creationId xmlns="" xmlns:a16="http://schemas.microsoft.com/office/drawing/2014/main" id="{8D9EBFE9-A738-41CE-9C43-038F3D7A0017}"/>
              </a:ext>
            </a:extLst>
          </p:cNvPr>
          <p:cNvSpPr/>
          <p:nvPr/>
        </p:nvSpPr>
        <p:spPr>
          <a:xfrm>
            <a:off x="4084239" y="2514586"/>
            <a:ext cx="1489198" cy="687857"/>
          </a:xfrm>
          <a:prstGeom prst="roundRect">
            <a:avLst/>
          </a:prstGeom>
          <a:solidFill>
            <a:srgbClr val="21838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03</a:t>
            </a:r>
          </a:p>
        </p:txBody>
      </p:sp>
      <p:sp>
        <p:nvSpPr>
          <p:cNvPr id="20" name="Rectangle: Rounded Corners 19">
            <a:extLst>
              <a:ext uri="{FF2B5EF4-FFF2-40B4-BE49-F238E27FC236}">
                <a16:creationId xmlns="" xmlns:a16="http://schemas.microsoft.com/office/drawing/2014/main" id="{08F36D65-B68F-4C09-99F5-6557DA3CDD27}"/>
              </a:ext>
            </a:extLst>
          </p:cNvPr>
          <p:cNvSpPr/>
          <p:nvPr/>
        </p:nvSpPr>
        <p:spPr>
          <a:xfrm>
            <a:off x="4084239" y="1778813"/>
            <a:ext cx="1489198" cy="687857"/>
          </a:xfrm>
          <a:prstGeom prst="roundRect">
            <a:avLst/>
          </a:prstGeom>
          <a:solidFill>
            <a:srgbClr val="8F2D5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02</a:t>
            </a:r>
          </a:p>
        </p:txBody>
      </p:sp>
      <p:sp>
        <p:nvSpPr>
          <p:cNvPr id="16" name="Rectangle: Rounded Corners 15">
            <a:extLst>
              <a:ext uri="{FF2B5EF4-FFF2-40B4-BE49-F238E27FC236}">
                <a16:creationId xmlns="" xmlns:a16="http://schemas.microsoft.com/office/drawing/2014/main" id="{B0962F8C-5F10-447C-9C7F-4B527981C513}"/>
              </a:ext>
            </a:extLst>
          </p:cNvPr>
          <p:cNvSpPr/>
          <p:nvPr/>
        </p:nvSpPr>
        <p:spPr>
          <a:xfrm>
            <a:off x="4084239" y="1043040"/>
            <a:ext cx="1489199" cy="687857"/>
          </a:xfrm>
          <a:prstGeom prst="roundRect">
            <a:avLst/>
          </a:prstGeom>
          <a:solidFill>
            <a:srgbClr val="D81159"/>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latin typeface="Agency FB" panose="020B0503020202020204" pitchFamily="34" charset="0"/>
              </a:rPr>
              <a:t>01</a:t>
            </a:r>
          </a:p>
        </p:txBody>
      </p:sp>
      <p:sp>
        <p:nvSpPr>
          <p:cNvPr id="7" name="Freeform: Shape 6">
            <a:extLst>
              <a:ext uri="{FF2B5EF4-FFF2-40B4-BE49-F238E27FC236}">
                <a16:creationId xmlns="" xmlns:a16="http://schemas.microsoft.com/office/drawing/2014/main" id="{83AE1B1C-FBBB-4EEF-99E2-A95746E30C62}"/>
              </a:ext>
            </a:extLst>
          </p:cNvPr>
          <p:cNvSpPr/>
          <p:nvPr/>
        </p:nvSpPr>
        <p:spPr>
          <a:xfrm>
            <a:off x="626641" y="619125"/>
            <a:ext cx="4224314" cy="5619750"/>
          </a:xfrm>
          <a:custGeom>
            <a:avLst/>
            <a:gdLst>
              <a:gd name="connsiteX0" fmla="*/ 0 w 4225414"/>
              <a:gd name="connsiteY0" fmla="*/ 0 h 5619750"/>
              <a:gd name="connsiteX1" fmla="*/ 3483086 w 4225414"/>
              <a:gd name="connsiteY1" fmla="*/ 0 h 5619750"/>
              <a:gd name="connsiteX2" fmla="*/ 3664975 w 4225414"/>
              <a:gd name="connsiteY2" fmla="*/ 0 h 5619750"/>
              <a:gd name="connsiteX3" fmla="*/ 3935355 w 4225414"/>
              <a:gd name="connsiteY3" fmla="*/ 0 h 5619750"/>
              <a:gd name="connsiteX4" fmla="*/ 4225414 w 4225414"/>
              <a:gd name="connsiteY4" fmla="*/ 290059 h 5619750"/>
              <a:gd name="connsiteX5" fmla="*/ 4225414 w 4225414"/>
              <a:gd name="connsiteY5" fmla="*/ 5329691 h 5619750"/>
              <a:gd name="connsiteX6" fmla="*/ 3935355 w 4225414"/>
              <a:gd name="connsiteY6" fmla="*/ 5619750 h 5619750"/>
              <a:gd name="connsiteX7" fmla="*/ 3664975 w 4225414"/>
              <a:gd name="connsiteY7" fmla="*/ 5619750 h 5619750"/>
              <a:gd name="connsiteX8" fmla="*/ 3483086 w 4225414"/>
              <a:gd name="connsiteY8" fmla="*/ 5619750 h 5619750"/>
              <a:gd name="connsiteX9" fmla="*/ 0 w 4225414"/>
              <a:gd name="connsiteY9" fmla="*/ 5619750 h 561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5414" h="5619750">
                <a:moveTo>
                  <a:pt x="0" y="0"/>
                </a:moveTo>
                <a:lnTo>
                  <a:pt x="3483086" y="0"/>
                </a:lnTo>
                <a:lnTo>
                  <a:pt x="3664975" y="0"/>
                </a:lnTo>
                <a:lnTo>
                  <a:pt x="3935355" y="0"/>
                </a:lnTo>
                <a:cubicBezTo>
                  <a:pt x="4095550" y="0"/>
                  <a:pt x="4225414" y="129864"/>
                  <a:pt x="4225414" y="290059"/>
                </a:cubicBezTo>
                <a:lnTo>
                  <a:pt x="4225414" y="5329691"/>
                </a:lnTo>
                <a:cubicBezTo>
                  <a:pt x="4225414" y="5489886"/>
                  <a:pt x="4095550" y="5619750"/>
                  <a:pt x="3935355" y="5619750"/>
                </a:cubicBezTo>
                <a:lnTo>
                  <a:pt x="3664975" y="5619750"/>
                </a:lnTo>
                <a:lnTo>
                  <a:pt x="3483086" y="5619750"/>
                </a:lnTo>
                <a:lnTo>
                  <a:pt x="0" y="5619750"/>
                </a:lnTo>
                <a:close/>
              </a:path>
            </a:pathLst>
          </a:custGeom>
          <a:gradFill flip="none" rotWithShape="1">
            <a:gsLst>
              <a:gs pos="22000">
                <a:schemeClr val="bg1"/>
              </a:gs>
              <a:gs pos="74000">
                <a:schemeClr val="bg1">
                  <a:lumMod val="95000"/>
                </a:schemeClr>
              </a:gs>
            </a:gsLst>
            <a:lin ang="2700000" scaled="1"/>
            <a:tileRect/>
          </a:gradFill>
          <a:ln>
            <a:noFill/>
          </a:ln>
          <a:effectLst>
            <a:outerShdw blurRad="203200" dist="152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Rectangle 12">
            <a:extLst>
              <a:ext uri="{FF2B5EF4-FFF2-40B4-BE49-F238E27FC236}">
                <a16:creationId xmlns="" xmlns:a16="http://schemas.microsoft.com/office/drawing/2014/main" id="{6824F499-20C8-4D73-B49D-6DD55A41C2A6}"/>
              </a:ext>
            </a:extLst>
          </p:cNvPr>
          <p:cNvSpPr/>
          <p:nvPr/>
        </p:nvSpPr>
        <p:spPr>
          <a:xfrm>
            <a:off x="626642" y="619125"/>
            <a:ext cx="3457597" cy="163324"/>
          </a:xfrm>
          <a:prstGeom prst="rect">
            <a:avLst/>
          </a:prstGeom>
          <a:solidFill>
            <a:srgbClr val="FBB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5FD5325-3717-459B-90F1-3A5965EDA412}"/>
              </a:ext>
            </a:extLst>
          </p:cNvPr>
          <p:cNvSpPr/>
          <p:nvPr/>
        </p:nvSpPr>
        <p:spPr>
          <a:xfrm>
            <a:off x="626641" y="4323217"/>
            <a:ext cx="2201989" cy="2499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B782959-5560-4202-A136-BCA075A490B3}"/>
              </a:ext>
            </a:extLst>
          </p:cNvPr>
          <p:cNvSpPr/>
          <p:nvPr/>
        </p:nvSpPr>
        <p:spPr>
          <a:xfrm>
            <a:off x="987885" y="619125"/>
            <a:ext cx="66350" cy="5619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536B523D-820E-4BCE-8F4E-4AC0B65EE3DC}"/>
              </a:ext>
            </a:extLst>
          </p:cNvPr>
          <p:cNvSpPr/>
          <p:nvPr/>
        </p:nvSpPr>
        <p:spPr>
          <a:xfrm>
            <a:off x="1209052" y="4660492"/>
            <a:ext cx="1619578"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87111500-E085-4E0F-B957-B2DFB7B313AB}"/>
              </a:ext>
            </a:extLst>
          </p:cNvPr>
          <p:cNvSpPr/>
          <p:nvPr/>
        </p:nvSpPr>
        <p:spPr>
          <a:xfrm>
            <a:off x="3081610" y="5294041"/>
            <a:ext cx="1360201" cy="954107"/>
          </a:xfrm>
          <a:prstGeom prst="rect">
            <a:avLst/>
          </a:prstGeom>
          <a:solidFill>
            <a:srgbClr val="FBB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E6F04DE4-C748-44CC-9D10-CD92AC6BA1A7}"/>
              </a:ext>
            </a:extLst>
          </p:cNvPr>
          <p:cNvSpPr/>
          <p:nvPr/>
        </p:nvSpPr>
        <p:spPr>
          <a:xfrm>
            <a:off x="2961074" y="4998452"/>
            <a:ext cx="695191" cy="487638"/>
          </a:xfrm>
          <a:prstGeom prst="rect">
            <a:avLst/>
          </a:prstGeom>
          <a:solidFill>
            <a:srgbClr val="8F2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8F2D56"/>
              </a:solidFill>
            </a:endParaRPr>
          </a:p>
        </p:txBody>
      </p:sp>
      <p:sp>
        <p:nvSpPr>
          <p:cNvPr id="27" name="TextBox 26">
            <a:extLst>
              <a:ext uri="{FF2B5EF4-FFF2-40B4-BE49-F238E27FC236}">
                <a16:creationId xmlns="" xmlns:a16="http://schemas.microsoft.com/office/drawing/2014/main" id="{D7D4F54D-5E84-40B4-BEBE-10613ED91BC9}"/>
              </a:ext>
            </a:extLst>
          </p:cNvPr>
          <p:cNvSpPr txBox="1"/>
          <p:nvPr/>
        </p:nvSpPr>
        <p:spPr>
          <a:xfrm>
            <a:off x="6409330" y="212043"/>
            <a:ext cx="4486327" cy="830997"/>
          </a:xfrm>
          <a:prstGeom prst="rect">
            <a:avLst/>
          </a:prstGeom>
          <a:noFill/>
        </p:spPr>
        <p:txBody>
          <a:bodyPr wrap="square" rtlCol="0">
            <a:spAutoFit/>
          </a:bodyPr>
          <a:lstStyle/>
          <a:p>
            <a:r>
              <a:rPr lang="en-US" sz="2400" dirty="0">
                <a:solidFill>
                  <a:schemeClr val="bg1"/>
                </a:solidFill>
              </a:rPr>
              <a:t>Benefits of smart water meter for consumers</a:t>
            </a:r>
            <a:endParaRPr lang="en-IN" sz="2400" dirty="0">
              <a:solidFill>
                <a:schemeClr val="bg1"/>
              </a:solidFill>
              <a:latin typeface="Agency FB" panose="020B0503020202020204" pitchFamily="34" charset="0"/>
            </a:endParaRPr>
          </a:p>
        </p:txBody>
      </p:sp>
      <p:sp>
        <p:nvSpPr>
          <p:cNvPr id="28" name="TextBox 27">
            <a:extLst>
              <a:ext uri="{FF2B5EF4-FFF2-40B4-BE49-F238E27FC236}">
                <a16:creationId xmlns="" xmlns:a16="http://schemas.microsoft.com/office/drawing/2014/main" id="{DF696035-0EE7-4F44-8AE5-A39548C5BCCF}"/>
              </a:ext>
            </a:extLst>
          </p:cNvPr>
          <p:cNvSpPr txBox="1"/>
          <p:nvPr/>
        </p:nvSpPr>
        <p:spPr>
          <a:xfrm>
            <a:off x="6594771" y="2122741"/>
            <a:ext cx="4029127" cy="2031325"/>
          </a:xfrm>
          <a:prstGeom prst="rect">
            <a:avLst/>
          </a:prstGeom>
          <a:noFill/>
        </p:spPr>
        <p:txBody>
          <a:bodyPr wrap="square" rtlCol="0">
            <a:spAutoFit/>
          </a:bodyPr>
          <a:lstStyle/>
          <a:p>
            <a:pPr algn="just"/>
            <a:r>
              <a:rPr lang="en-US" sz="1800" b="1" u="sng" dirty="0">
                <a:solidFill>
                  <a:schemeClr val="bg1">
                    <a:lumMod val="95000"/>
                  </a:schemeClr>
                </a:solidFill>
              </a:rPr>
              <a:t>Reading Errors</a:t>
            </a:r>
            <a:r>
              <a:rPr lang="en-US" sz="1800" b="1" dirty="0">
                <a:solidFill>
                  <a:schemeClr val="bg1">
                    <a:lumMod val="95000"/>
                  </a:schemeClr>
                </a:solidFill>
              </a:rPr>
              <a:t>:</a:t>
            </a:r>
            <a:r>
              <a:rPr lang="en-US" sz="1800" dirty="0">
                <a:solidFill>
                  <a:schemeClr val="bg1">
                    <a:lumMod val="95000"/>
                  </a:schemeClr>
                </a:solidFill>
              </a:rPr>
              <a:t> Human error during reading or transcription can lead to incorrect numbers being entered into the billing system, immediately creating an unfair bill</a:t>
            </a:r>
            <a:r>
              <a:rPr lang="en-US" sz="1800" dirty="0" smtClean="0">
                <a:solidFill>
                  <a:schemeClr val="bg1">
                    <a:lumMod val="95000"/>
                  </a:schemeClr>
                </a:solidFill>
              </a:rPr>
              <a:t>.</a:t>
            </a:r>
            <a:r>
              <a:rPr lang="en-US" sz="1800" dirty="0"/>
              <a:t> </a:t>
            </a:r>
            <a:r>
              <a:rPr lang="en-US" sz="1800" dirty="0">
                <a:solidFill>
                  <a:schemeClr val="bg1">
                    <a:lumMod val="95000"/>
                  </a:schemeClr>
                </a:solidFill>
              </a:rPr>
              <a:t>Get bills based on actual water usage instead of estimates. </a:t>
            </a:r>
            <a:endParaRPr lang="en-IN" sz="1800" dirty="0">
              <a:solidFill>
                <a:schemeClr val="bg1">
                  <a:lumMod val="95000"/>
                </a:schemeClr>
              </a:solidFill>
              <a:latin typeface="Montserrat" panose="00000500000000000000" pitchFamily="2" charset="0"/>
            </a:endParaRPr>
          </a:p>
        </p:txBody>
      </p:sp>
      <p:sp>
        <p:nvSpPr>
          <p:cNvPr id="29" name="TextBox 28">
            <a:extLst>
              <a:ext uri="{FF2B5EF4-FFF2-40B4-BE49-F238E27FC236}">
                <a16:creationId xmlns="" xmlns:a16="http://schemas.microsoft.com/office/drawing/2014/main" id="{DF696035-0EE7-4F44-8AE5-A39548C5BCCF}"/>
              </a:ext>
            </a:extLst>
          </p:cNvPr>
          <p:cNvSpPr txBox="1"/>
          <p:nvPr/>
        </p:nvSpPr>
        <p:spPr>
          <a:xfrm>
            <a:off x="6637929" y="4365108"/>
            <a:ext cx="4029127" cy="1477328"/>
          </a:xfrm>
          <a:prstGeom prst="rect">
            <a:avLst/>
          </a:prstGeom>
          <a:noFill/>
        </p:spPr>
        <p:txBody>
          <a:bodyPr wrap="square" rtlCol="0">
            <a:spAutoFit/>
          </a:bodyPr>
          <a:lstStyle/>
          <a:p>
            <a:pPr algn="just"/>
            <a:r>
              <a:rPr lang="en-US" sz="1800" dirty="0">
                <a:solidFill>
                  <a:schemeClr val="bg1">
                    <a:lumMod val="95000"/>
                  </a:schemeClr>
                </a:solidFill>
              </a:rPr>
              <a:t>The ability to measure water use with precision and frequency allows utilities to create targeted and effective water conservation policies, especially during extreme weather events.</a:t>
            </a:r>
            <a:endParaRPr lang="en-IN" sz="1800" dirty="0">
              <a:solidFill>
                <a:schemeClr val="bg1">
                  <a:lumMod val="95000"/>
                </a:schemeClr>
              </a:solidFill>
              <a:latin typeface="Montserrat" panose="00000500000000000000" pitchFamily="2" charset="0"/>
            </a:endParaRPr>
          </a:p>
        </p:txBody>
      </p:sp>
      <p:sp>
        <p:nvSpPr>
          <p:cNvPr id="30" name="TextBox 29">
            <a:extLst>
              <a:ext uri="{FF2B5EF4-FFF2-40B4-BE49-F238E27FC236}">
                <a16:creationId xmlns="" xmlns:a16="http://schemas.microsoft.com/office/drawing/2014/main" id="{D7D4F54D-5E84-40B4-BEBE-10613ED91BC9}"/>
              </a:ext>
            </a:extLst>
          </p:cNvPr>
          <p:cNvSpPr txBox="1"/>
          <p:nvPr/>
        </p:nvSpPr>
        <p:spPr>
          <a:xfrm>
            <a:off x="6518571" y="1207677"/>
            <a:ext cx="4486327" cy="1200329"/>
          </a:xfrm>
          <a:prstGeom prst="rect">
            <a:avLst/>
          </a:prstGeom>
          <a:noFill/>
        </p:spPr>
        <p:txBody>
          <a:bodyPr wrap="square" rtlCol="0">
            <a:spAutoFit/>
          </a:bodyPr>
          <a:lstStyle/>
          <a:p>
            <a:r>
              <a:rPr lang="en-US" sz="2400" b="1" dirty="0">
                <a:solidFill>
                  <a:schemeClr val="bg1">
                    <a:lumMod val="95000"/>
                  </a:schemeClr>
                </a:solidFill>
              </a:rPr>
              <a:t>Accurate </a:t>
            </a:r>
            <a:r>
              <a:rPr lang="en-US" sz="2400" b="1" dirty="0" smtClean="0">
                <a:solidFill>
                  <a:schemeClr val="bg1">
                    <a:lumMod val="95000"/>
                  </a:schemeClr>
                </a:solidFill>
              </a:rPr>
              <a:t>billing and </a:t>
            </a:r>
            <a:r>
              <a:rPr lang="en-US" sz="2400" b="1" dirty="0">
                <a:solidFill>
                  <a:schemeClr val="bg1"/>
                </a:solidFill>
              </a:rPr>
              <a:t>Environmental contribution</a:t>
            </a:r>
          </a:p>
          <a:p>
            <a:endParaRPr lang="en-IN" sz="2400" dirty="0">
              <a:solidFill>
                <a:schemeClr val="bg1">
                  <a:lumMod val="95000"/>
                </a:schemeClr>
              </a:solidFill>
              <a:latin typeface="Agency FB" panose="020B0503020202020204" pitchFamily="34" charset="0"/>
            </a:endParaRPr>
          </a:p>
        </p:txBody>
      </p:sp>
    </p:spTree>
    <p:extLst>
      <p:ext uri="{BB962C8B-B14F-4D97-AF65-F5344CB8AC3E}">
        <p14:creationId xmlns:p14="http://schemas.microsoft.com/office/powerpoint/2010/main" val="414488664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23" name="Rectangle: Rounded Corners 22">
            <a:extLst>
              <a:ext uri="{FF2B5EF4-FFF2-40B4-BE49-F238E27FC236}">
                <a16:creationId xmlns="" xmlns:a16="http://schemas.microsoft.com/office/drawing/2014/main" id="{5AA6F2B8-3533-4DF6-B829-B4B9927A2EB6}"/>
              </a:ext>
            </a:extLst>
          </p:cNvPr>
          <p:cNvSpPr/>
          <p:nvPr/>
        </p:nvSpPr>
        <p:spPr>
          <a:xfrm>
            <a:off x="4084239" y="3986133"/>
            <a:ext cx="1979484" cy="687857"/>
          </a:xfrm>
          <a:prstGeom prst="roundRect">
            <a:avLst/>
          </a:prstGeom>
          <a:solidFill>
            <a:srgbClr val="73D2D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latin typeface="Agency FB" panose="020B0503020202020204" pitchFamily="34" charset="0"/>
              </a:rPr>
              <a:t>05</a:t>
            </a:r>
          </a:p>
        </p:txBody>
      </p:sp>
      <p:sp>
        <p:nvSpPr>
          <p:cNvPr id="22" name="Rectangle: Rounded Corners 21">
            <a:extLst>
              <a:ext uri="{FF2B5EF4-FFF2-40B4-BE49-F238E27FC236}">
                <a16:creationId xmlns="" xmlns:a16="http://schemas.microsoft.com/office/drawing/2014/main" id="{C851652F-1B21-4C47-9743-88E5119E63EF}"/>
              </a:ext>
            </a:extLst>
          </p:cNvPr>
          <p:cNvSpPr/>
          <p:nvPr/>
        </p:nvSpPr>
        <p:spPr>
          <a:xfrm>
            <a:off x="4084239" y="3250358"/>
            <a:ext cx="1489198" cy="687857"/>
          </a:xfrm>
          <a:prstGeom prst="roundRect">
            <a:avLst/>
          </a:prstGeom>
          <a:solidFill>
            <a:srgbClr val="FBB13C"/>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04</a:t>
            </a:r>
          </a:p>
        </p:txBody>
      </p:sp>
      <p:sp>
        <p:nvSpPr>
          <p:cNvPr id="21" name="Rectangle: Rounded Corners 20">
            <a:extLst>
              <a:ext uri="{FF2B5EF4-FFF2-40B4-BE49-F238E27FC236}">
                <a16:creationId xmlns="" xmlns:a16="http://schemas.microsoft.com/office/drawing/2014/main" id="{8D9EBFE9-A738-41CE-9C43-038F3D7A0017}"/>
              </a:ext>
            </a:extLst>
          </p:cNvPr>
          <p:cNvSpPr/>
          <p:nvPr/>
        </p:nvSpPr>
        <p:spPr>
          <a:xfrm>
            <a:off x="4084239" y="2514586"/>
            <a:ext cx="1489198" cy="687857"/>
          </a:xfrm>
          <a:prstGeom prst="roundRect">
            <a:avLst/>
          </a:prstGeom>
          <a:solidFill>
            <a:srgbClr val="21838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03</a:t>
            </a:r>
          </a:p>
        </p:txBody>
      </p:sp>
      <p:sp>
        <p:nvSpPr>
          <p:cNvPr id="20" name="Rectangle: Rounded Corners 19">
            <a:extLst>
              <a:ext uri="{FF2B5EF4-FFF2-40B4-BE49-F238E27FC236}">
                <a16:creationId xmlns="" xmlns:a16="http://schemas.microsoft.com/office/drawing/2014/main" id="{08F36D65-B68F-4C09-99F5-6557DA3CDD27}"/>
              </a:ext>
            </a:extLst>
          </p:cNvPr>
          <p:cNvSpPr/>
          <p:nvPr/>
        </p:nvSpPr>
        <p:spPr>
          <a:xfrm>
            <a:off x="4084239" y="1778813"/>
            <a:ext cx="1489198" cy="687857"/>
          </a:xfrm>
          <a:prstGeom prst="roundRect">
            <a:avLst/>
          </a:prstGeom>
          <a:solidFill>
            <a:srgbClr val="8F2D5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02</a:t>
            </a:r>
          </a:p>
        </p:txBody>
      </p:sp>
      <p:sp>
        <p:nvSpPr>
          <p:cNvPr id="16" name="Rectangle: Rounded Corners 15">
            <a:extLst>
              <a:ext uri="{FF2B5EF4-FFF2-40B4-BE49-F238E27FC236}">
                <a16:creationId xmlns="" xmlns:a16="http://schemas.microsoft.com/office/drawing/2014/main" id="{B0962F8C-5F10-447C-9C7F-4B527981C513}"/>
              </a:ext>
            </a:extLst>
          </p:cNvPr>
          <p:cNvSpPr/>
          <p:nvPr/>
        </p:nvSpPr>
        <p:spPr>
          <a:xfrm>
            <a:off x="4084239" y="1043040"/>
            <a:ext cx="1489199" cy="687857"/>
          </a:xfrm>
          <a:prstGeom prst="roundRect">
            <a:avLst/>
          </a:prstGeom>
          <a:solidFill>
            <a:srgbClr val="D81159"/>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latin typeface="Agency FB" panose="020B0503020202020204" pitchFamily="34" charset="0"/>
              </a:rPr>
              <a:t>01</a:t>
            </a:r>
          </a:p>
        </p:txBody>
      </p:sp>
      <p:sp>
        <p:nvSpPr>
          <p:cNvPr id="7" name="Freeform: Shape 6">
            <a:extLst>
              <a:ext uri="{FF2B5EF4-FFF2-40B4-BE49-F238E27FC236}">
                <a16:creationId xmlns="" xmlns:a16="http://schemas.microsoft.com/office/drawing/2014/main" id="{83AE1B1C-FBBB-4EEF-99E2-A95746E30C62}"/>
              </a:ext>
            </a:extLst>
          </p:cNvPr>
          <p:cNvSpPr/>
          <p:nvPr/>
        </p:nvSpPr>
        <p:spPr>
          <a:xfrm>
            <a:off x="626641" y="619125"/>
            <a:ext cx="4224314" cy="5619750"/>
          </a:xfrm>
          <a:custGeom>
            <a:avLst/>
            <a:gdLst>
              <a:gd name="connsiteX0" fmla="*/ 0 w 4225414"/>
              <a:gd name="connsiteY0" fmla="*/ 0 h 5619750"/>
              <a:gd name="connsiteX1" fmla="*/ 3483086 w 4225414"/>
              <a:gd name="connsiteY1" fmla="*/ 0 h 5619750"/>
              <a:gd name="connsiteX2" fmla="*/ 3664975 w 4225414"/>
              <a:gd name="connsiteY2" fmla="*/ 0 h 5619750"/>
              <a:gd name="connsiteX3" fmla="*/ 3935355 w 4225414"/>
              <a:gd name="connsiteY3" fmla="*/ 0 h 5619750"/>
              <a:gd name="connsiteX4" fmla="*/ 4225414 w 4225414"/>
              <a:gd name="connsiteY4" fmla="*/ 290059 h 5619750"/>
              <a:gd name="connsiteX5" fmla="*/ 4225414 w 4225414"/>
              <a:gd name="connsiteY5" fmla="*/ 5329691 h 5619750"/>
              <a:gd name="connsiteX6" fmla="*/ 3935355 w 4225414"/>
              <a:gd name="connsiteY6" fmla="*/ 5619750 h 5619750"/>
              <a:gd name="connsiteX7" fmla="*/ 3664975 w 4225414"/>
              <a:gd name="connsiteY7" fmla="*/ 5619750 h 5619750"/>
              <a:gd name="connsiteX8" fmla="*/ 3483086 w 4225414"/>
              <a:gd name="connsiteY8" fmla="*/ 5619750 h 5619750"/>
              <a:gd name="connsiteX9" fmla="*/ 0 w 4225414"/>
              <a:gd name="connsiteY9" fmla="*/ 5619750 h 561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5414" h="5619750">
                <a:moveTo>
                  <a:pt x="0" y="0"/>
                </a:moveTo>
                <a:lnTo>
                  <a:pt x="3483086" y="0"/>
                </a:lnTo>
                <a:lnTo>
                  <a:pt x="3664975" y="0"/>
                </a:lnTo>
                <a:lnTo>
                  <a:pt x="3935355" y="0"/>
                </a:lnTo>
                <a:cubicBezTo>
                  <a:pt x="4095550" y="0"/>
                  <a:pt x="4225414" y="129864"/>
                  <a:pt x="4225414" y="290059"/>
                </a:cubicBezTo>
                <a:lnTo>
                  <a:pt x="4225414" y="5329691"/>
                </a:lnTo>
                <a:cubicBezTo>
                  <a:pt x="4225414" y="5489886"/>
                  <a:pt x="4095550" y="5619750"/>
                  <a:pt x="3935355" y="5619750"/>
                </a:cubicBezTo>
                <a:lnTo>
                  <a:pt x="3664975" y="5619750"/>
                </a:lnTo>
                <a:lnTo>
                  <a:pt x="3483086" y="5619750"/>
                </a:lnTo>
                <a:lnTo>
                  <a:pt x="0" y="5619750"/>
                </a:lnTo>
                <a:close/>
              </a:path>
            </a:pathLst>
          </a:custGeom>
          <a:gradFill flip="none" rotWithShape="1">
            <a:gsLst>
              <a:gs pos="22000">
                <a:schemeClr val="bg1"/>
              </a:gs>
              <a:gs pos="74000">
                <a:schemeClr val="bg1">
                  <a:lumMod val="95000"/>
                </a:schemeClr>
              </a:gs>
            </a:gsLst>
            <a:lin ang="2700000" scaled="1"/>
            <a:tileRect/>
          </a:gradFill>
          <a:ln>
            <a:noFill/>
          </a:ln>
          <a:effectLst>
            <a:outerShdw blurRad="203200" dist="152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Rectangle 12">
            <a:extLst>
              <a:ext uri="{FF2B5EF4-FFF2-40B4-BE49-F238E27FC236}">
                <a16:creationId xmlns="" xmlns:a16="http://schemas.microsoft.com/office/drawing/2014/main" id="{6824F499-20C8-4D73-B49D-6DD55A41C2A6}"/>
              </a:ext>
            </a:extLst>
          </p:cNvPr>
          <p:cNvSpPr/>
          <p:nvPr/>
        </p:nvSpPr>
        <p:spPr>
          <a:xfrm>
            <a:off x="626642" y="619125"/>
            <a:ext cx="3457597" cy="163324"/>
          </a:xfrm>
          <a:prstGeom prst="rect">
            <a:avLst/>
          </a:prstGeom>
          <a:solidFill>
            <a:srgbClr val="FBB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5FD5325-3717-459B-90F1-3A5965EDA412}"/>
              </a:ext>
            </a:extLst>
          </p:cNvPr>
          <p:cNvSpPr/>
          <p:nvPr/>
        </p:nvSpPr>
        <p:spPr>
          <a:xfrm>
            <a:off x="626641" y="4323217"/>
            <a:ext cx="2201989" cy="2499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B782959-5560-4202-A136-BCA075A490B3}"/>
              </a:ext>
            </a:extLst>
          </p:cNvPr>
          <p:cNvSpPr/>
          <p:nvPr/>
        </p:nvSpPr>
        <p:spPr>
          <a:xfrm>
            <a:off x="987885" y="619125"/>
            <a:ext cx="66350" cy="5619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536B523D-820E-4BCE-8F4E-4AC0B65EE3DC}"/>
              </a:ext>
            </a:extLst>
          </p:cNvPr>
          <p:cNvSpPr/>
          <p:nvPr/>
        </p:nvSpPr>
        <p:spPr>
          <a:xfrm>
            <a:off x="1209052" y="4660492"/>
            <a:ext cx="1619578"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87111500-E085-4E0F-B957-B2DFB7B313AB}"/>
              </a:ext>
            </a:extLst>
          </p:cNvPr>
          <p:cNvSpPr/>
          <p:nvPr/>
        </p:nvSpPr>
        <p:spPr>
          <a:xfrm>
            <a:off x="3081610" y="5294041"/>
            <a:ext cx="1360201" cy="954107"/>
          </a:xfrm>
          <a:prstGeom prst="rect">
            <a:avLst/>
          </a:prstGeom>
          <a:solidFill>
            <a:srgbClr val="FBB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E6F04DE4-C748-44CC-9D10-CD92AC6BA1A7}"/>
              </a:ext>
            </a:extLst>
          </p:cNvPr>
          <p:cNvSpPr/>
          <p:nvPr/>
        </p:nvSpPr>
        <p:spPr>
          <a:xfrm>
            <a:off x="2961074" y="4998452"/>
            <a:ext cx="695191" cy="487638"/>
          </a:xfrm>
          <a:prstGeom prst="rect">
            <a:avLst/>
          </a:prstGeom>
          <a:solidFill>
            <a:srgbClr val="8F2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8F2D56"/>
              </a:solidFill>
            </a:endParaRPr>
          </a:p>
        </p:txBody>
      </p:sp>
      <p:sp>
        <p:nvSpPr>
          <p:cNvPr id="25" name="TextBox 24">
            <a:extLst>
              <a:ext uri="{FF2B5EF4-FFF2-40B4-BE49-F238E27FC236}">
                <a16:creationId xmlns="" xmlns:a16="http://schemas.microsoft.com/office/drawing/2014/main" id="{DF696035-0EE7-4F44-8AE5-A39548C5BCCF}"/>
              </a:ext>
            </a:extLst>
          </p:cNvPr>
          <p:cNvSpPr txBox="1"/>
          <p:nvPr/>
        </p:nvSpPr>
        <p:spPr>
          <a:xfrm>
            <a:off x="6780212" y="1862474"/>
            <a:ext cx="4029127" cy="4247317"/>
          </a:xfrm>
          <a:prstGeom prst="rect">
            <a:avLst/>
          </a:prstGeom>
          <a:noFill/>
        </p:spPr>
        <p:txBody>
          <a:bodyPr wrap="square" rtlCol="0">
            <a:spAutoFit/>
          </a:bodyPr>
          <a:lstStyle/>
          <a:p>
            <a:pPr algn="just"/>
            <a:r>
              <a:rPr lang="en-US" sz="1800" dirty="0">
                <a:solidFill>
                  <a:schemeClr val="bg1">
                    <a:lumMod val="95000"/>
                  </a:schemeClr>
                </a:solidFill>
              </a:rPr>
              <a:t>In conclusion, smart water meters are a valuable tool for any household looking to control and monitor their water consumption. From cost savings to accurate measurement, real-time monitoring, easy maintenance, early leak detection, and environmental contribution, telemetric water meters offer a variety of significant benefits. If you’re looking for ways to save money, reduce your environmental impact, or simply have greater control over your water consumption, considering installing a smart water meter in your home may be an excellent option.</a:t>
            </a:r>
            <a:endParaRPr lang="en-IN" sz="1800" dirty="0">
              <a:solidFill>
                <a:schemeClr val="bg1">
                  <a:lumMod val="95000"/>
                </a:schemeClr>
              </a:solidFill>
              <a:latin typeface="Montserrat" panose="00000500000000000000" pitchFamily="2" charset="0"/>
            </a:endParaRPr>
          </a:p>
        </p:txBody>
      </p:sp>
      <p:sp>
        <p:nvSpPr>
          <p:cNvPr id="26" name="TextBox 25">
            <a:extLst>
              <a:ext uri="{FF2B5EF4-FFF2-40B4-BE49-F238E27FC236}">
                <a16:creationId xmlns="" xmlns:a16="http://schemas.microsoft.com/office/drawing/2014/main" id="{D7D4F54D-5E84-40B4-BEBE-10613ED91BC9}"/>
              </a:ext>
            </a:extLst>
          </p:cNvPr>
          <p:cNvSpPr txBox="1"/>
          <p:nvPr/>
        </p:nvSpPr>
        <p:spPr>
          <a:xfrm>
            <a:off x="6449404" y="619125"/>
            <a:ext cx="4486327" cy="830997"/>
          </a:xfrm>
          <a:prstGeom prst="rect">
            <a:avLst/>
          </a:prstGeom>
          <a:noFill/>
        </p:spPr>
        <p:txBody>
          <a:bodyPr wrap="square" rtlCol="0">
            <a:spAutoFit/>
          </a:bodyPr>
          <a:lstStyle/>
          <a:p>
            <a:r>
              <a:rPr lang="en-US" sz="2400" b="1" dirty="0">
                <a:solidFill>
                  <a:schemeClr val="bg1"/>
                </a:solidFill>
              </a:rPr>
              <a:t>Smart water meter in your home</a:t>
            </a:r>
          </a:p>
        </p:txBody>
      </p:sp>
    </p:spTree>
    <p:extLst>
      <p:ext uri="{BB962C8B-B14F-4D97-AF65-F5344CB8AC3E}">
        <p14:creationId xmlns:p14="http://schemas.microsoft.com/office/powerpoint/2010/main" val="65891125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23" name="Rectangle: Rounded Corners 22">
            <a:extLst>
              <a:ext uri="{FF2B5EF4-FFF2-40B4-BE49-F238E27FC236}">
                <a16:creationId xmlns="" xmlns:a16="http://schemas.microsoft.com/office/drawing/2014/main" id="{5AA6F2B8-3533-4DF6-B829-B4B9927A2EB6}"/>
              </a:ext>
            </a:extLst>
          </p:cNvPr>
          <p:cNvSpPr/>
          <p:nvPr/>
        </p:nvSpPr>
        <p:spPr>
          <a:xfrm>
            <a:off x="4084240" y="3986133"/>
            <a:ext cx="1489199" cy="687857"/>
          </a:xfrm>
          <a:prstGeom prst="roundRect">
            <a:avLst/>
          </a:prstGeom>
          <a:solidFill>
            <a:srgbClr val="73D2D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latin typeface="Agency FB" panose="020B0503020202020204" pitchFamily="34" charset="0"/>
              </a:rPr>
              <a:t>05</a:t>
            </a:r>
          </a:p>
        </p:txBody>
      </p:sp>
      <p:sp>
        <p:nvSpPr>
          <p:cNvPr id="22" name="Rectangle: Rounded Corners 21">
            <a:extLst>
              <a:ext uri="{FF2B5EF4-FFF2-40B4-BE49-F238E27FC236}">
                <a16:creationId xmlns="" xmlns:a16="http://schemas.microsoft.com/office/drawing/2014/main" id="{C851652F-1B21-4C47-9743-88E5119E63EF}"/>
              </a:ext>
            </a:extLst>
          </p:cNvPr>
          <p:cNvSpPr/>
          <p:nvPr/>
        </p:nvSpPr>
        <p:spPr>
          <a:xfrm>
            <a:off x="4084240" y="3250358"/>
            <a:ext cx="1489199" cy="687857"/>
          </a:xfrm>
          <a:prstGeom prst="roundRect">
            <a:avLst/>
          </a:prstGeom>
          <a:solidFill>
            <a:srgbClr val="FBB13C"/>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04</a:t>
            </a:r>
          </a:p>
        </p:txBody>
      </p:sp>
      <p:sp>
        <p:nvSpPr>
          <p:cNvPr id="21" name="Rectangle: Rounded Corners 20">
            <a:extLst>
              <a:ext uri="{FF2B5EF4-FFF2-40B4-BE49-F238E27FC236}">
                <a16:creationId xmlns="" xmlns:a16="http://schemas.microsoft.com/office/drawing/2014/main" id="{8D9EBFE9-A738-41CE-9C43-038F3D7A0017}"/>
              </a:ext>
            </a:extLst>
          </p:cNvPr>
          <p:cNvSpPr/>
          <p:nvPr/>
        </p:nvSpPr>
        <p:spPr>
          <a:xfrm>
            <a:off x="4084240" y="2514586"/>
            <a:ext cx="1489199" cy="687857"/>
          </a:xfrm>
          <a:prstGeom prst="roundRect">
            <a:avLst/>
          </a:prstGeom>
          <a:solidFill>
            <a:srgbClr val="21838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03</a:t>
            </a:r>
          </a:p>
        </p:txBody>
      </p:sp>
      <p:sp>
        <p:nvSpPr>
          <p:cNvPr id="20" name="Rectangle: Rounded Corners 19">
            <a:extLst>
              <a:ext uri="{FF2B5EF4-FFF2-40B4-BE49-F238E27FC236}">
                <a16:creationId xmlns="" xmlns:a16="http://schemas.microsoft.com/office/drawing/2014/main" id="{08F36D65-B68F-4C09-99F5-6557DA3CDD27}"/>
              </a:ext>
            </a:extLst>
          </p:cNvPr>
          <p:cNvSpPr/>
          <p:nvPr/>
        </p:nvSpPr>
        <p:spPr>
          <a:xfrm>
            <a:off x="4084240" y="1778813"/>
            <a:ext cx="1489199" cy="687857"/>
          </a:xfrm>
          <a:prstGeom prst="roundRect">
            <a:avLst/>
          </a:prstGeom>
          <a:solidFill>
            <a:srgbClr val="8F2D5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02</a:t>
            </a:r>
          </a:p>
        </p:txBody>
      </p:sp>
      <p:sp>
        <p:nvSpPr>
          <p:cNvPr id="16" name="Rectangle: Rounded Corners 15">
            <a:extLst>
              <a:ext uri="{FF2B5EF4-FFF2-40B4-BE49-F238E27FC236}">
                <a16:creationId xmlns="" xmlns:a16="http://schemas.microsoft.com/office/drawing/2014/main" id="{B0962F8C-5F10-447C-9C7F-4B527981C513}"/>
              </a:ext>
            </a:extLst>
          </p:cNvPr>
          <p:cNvSpPr/>
          <p:nvPr/>
        </p:nvSpPr>
        <p:spPr>
          <a:xfrm>
            <a:off x="4084240" y="1043040"/>
            <a:ext cx="1489199" cy="687857"/>
          </a:xfrm>
          <a:prstGeom prst="roundRect">
            <a:avLst/>
          </a:prstGeom>
          <a:solidFill>
            <a:srgbClr val="D81159"/>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latin typeface="Agency FB" panose="020B0503020202020204" pitchFamily="34" charset="0"/>
              </a:rPr>
              <a:t>01</a:t>
            </a:r>
          </a:p>
        </p:txBody>
      </p:sp>
      <p:sp>
        <p:nvSpPr>
          <p:cNvPr id="7" name="Freeform: Shape 6">
            <a:extLst>
              <a:ext uri="{FF2B5EF4-FFF2-40B4-BE49-F238E27FC236}">
                <a16:creationId xmlns="" xmlns:a16="http://schemas.microsoft.com/office/drawing/2014/main" id="{83AE1B1C-FBBB-4EEF-99E2-A95746E30C62}"/>
              </a:ext>
            </a:extLst>
          </p:cNvPr>
          <p:cNvSpPr/>
          <p:nvPr/>
        </p:nvSpPr>
        <p:spPr>
          <a:xfrm>
            <a:off x="626641" y="619125"/>
            <a:ext cx="4224314" cy="5619750"/>
          </a:xfrm>
          <a:custGeom>
            <a:avLst/>
            <a:gdLst>
              <a:gd name="connsiteX0" fmla="*/ 0 w 4225414"/>
              <a:gd name="connsiteY0" fmla="*/ 0 h 5619750"/>
              <a:gd name="connsiteX1" fmla="*/ 3483086 w 4225414"/>
              <a:gd name="connsiteY1" fmla="*/ 0 h 5619750"/>
              <a:gd name="connsiteX2" fmla="*/ 3664975 w 4225414"/>
              <a:gd name="connsiteY2" fmla="*/ 0 h 5619750"/>
              <a:gd name="connsiteX3" fmla="*/ 3935355 w 4225414"/>
              <a:gd name="connsiteY3" fmla="*/ 0 h 5619750"/>
              <a:gd name="connsiteX4" fmla="*/ 4225414 w 4225414"/>
              <a:gd name="connsiteY4" fmla="*/ 290059 h 5619750"/>
              <a:gd name="connsiteX5" fmla="*/ 4225414 w 4225414"/>
              <a:gd name="connsiteY5" fmla="*/ 5329691 h 5619750"/>
              <a:gd name="connsiteX6" fmla="*/ 3935355 w 4225414"/>
              <a:gd name="connsiteY6" fmla="*/ 5619750 h 5619750"/>
              <a:gd name="connsiteX7" fmla="*/ 3664975 w 4225414"/>
              <a:gd name="connsiteY7" fmla="*/ 5619750 h 5619750"/>
              <a:gd name="connsiteX8" fmla="*/ 3483086 w 4225414"/>
              <a:gd name="connsiteY8" fmla="*/ 5619750 h 5619750"/>
              <a:gd name="connsiteX9" fmla="*/ 0 w 4225414"/>
              <a:gd name="connsiteY9" fmla="*/ 5619750 h 561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5414" h="5619750">
                <a:moveTo>
                  <a:pt x="0" y="0"/>
                </a:moveTo>
                <a:lnTo>
                  <a:pt x="3483086" y="0"/>
                </a:lnTo>
                <a:lnTo>
                  <a:pt x="3664975" y="0"/>
                </a:lnTo>
                <a:lnTo>
                  <a:pt x="3935355" y="0"/>
                </a:lnTo>
                <a:cubicBezTo>
                  <a:pt x="4095550" y="0"/>
                  <a:pt x="4225414" y="129864"/>
                  <a:pt x="4225414" y="290059"/>
                </a:cubicBezTo>
                <a:lnTo>
                  <a:pt x="4225414" y="5329691"/>
                </a:lnTo>
                <a:cubicBezTo>
                  <a:pt x="4225414" y="5489886"/>
                  <a:pt x="4095550" y="5619750"/>
                  <a:pt x="3935355" y="5619750"/>
                </a:cubicBezTo>
                <a:lnTo>
                  <a:pt x="3664975" y="5619750"/>
                </a:lnTo>
                <a:lnTo>
                  <a:pt x="3483086" y="5619750"/>
                </a:lnTo>
                <a:lnTo>
                  <a:pt x="0" y="5619750"/>
                </a:lnTo>
                <a:close/>
              </a:path>
            </a:pathLst>
          </a:custGeom>
          <a:gradFill flip="none" rotWithShape="1">
            <a:gsLst>
              <a:gs pos="22000">
                <a:schemeClr val="bg1"/>
              </a:gs>
              <a:gs pos="74000">
                <a:schemeClr val="bg1">
                  <a:lumMod val="95000"/>
                </a:schemeClr>
              </a:gs>
            </a:gsLst>
            <a:lin ang="2700000" scaled="1"/>
            <a:tileRect/>
          </a:gradFill>
          <a:ln>
            <a:noFill/>
          </a:ln>
          <a:effectLst>
            <a:outerShdw blurRad="203200" dist="152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Rectangle 12">
            <a:extLst>
              <a:ext uri="{FF2B5EF4-FFF2-40B4-BE49-F238E27FC236}">
                <a16:creationId xmlns="" xmlns:a16="http://schemas.microsoft.com/office/drawing/2014/main" id="{6824F499-20C8-4D73-B49D-6DD55A41C2A6}"/>
              </a:ext>
            </a:extLst>
          </p:cNvPr>
          <p:cNvSpPr/>
          <p:nvPr/>
        </p:nvSpPr>
        <p:spPr>
          <a:xfrm>
            <a:off x="626642" y="619125"/>
            <a:ext cx="3457597" cy="163324"/>
          </a:xfrm>
          <a:prstGeom prst="rect">
            <a:avLst/>
          </a:prstGeom>
          <a:solidFill>
            <a:srgbClr val="FBB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5FD5325-3717-459B-90F1-3A5965EDA412}"/>
              </a:ext>
            </a:extLst>
          </p:cNvPr>
          <p:cNvSpPr/>
          <p:nvPr/>
        </p:nvSpPr>
        <p:spPr>
          <a:xfrm>
            <a:off x="626641" y="4323217"/>
            <a:ext cx="2201989" cy="2499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B782959-5560-4202-A136-BCA075A490B3}"/>
              </a:ext>
            </a:extLst>
          </p:cNvPr>
          <p:cNvSpPr/>
          <p:nvPr/>
        </p:nvSpPr>
        <p:spPr>
          <a:xfrm>
            <a:off x="987885" y="619125"/>
            <a:ext cx="66350" cy="5619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536B523D-820E-4BCE-8F4E-4AC0B65EE3DC}"/>
              </a:ext>
            </a:extLst>
          </p:cNvPr>
          <p:cNvSpPr/>
          <p:nvPr/>
        </p:nvSpPr>
        <p:spPr>
          <a:xfrm>
            <a:off x="1209052" y="4660492"/>
            <a:ext cx="1619578"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3897BC53-EE8A-4C7D-994F-00AD49C410E1}"/>
              </a:ext>
            </a:extLst>
          </p:cNvPr>
          <p:cNvSpPr txBox="1"/>
          <p:nvPr/>
        </p:nvSpPr>
        <p:spPr>
          <a:xfrm>
            <a:off x="7387418" y="1477754"/>
            <a:ext cx="4801407" cy="5016758"/>
          </a:xfrm>
          <a:prstGeom prst="rect">
            <a:avLst/>
          </a:prstGeom>
          <a:noFill/>
        </p:spPr>
        <p:txBody>
          <a:bodyPr wrap="square" rtlCol="0">
            <a:spAutoFit/>
          </a:bodyPr>
          <a:lstStyle/>
          <a:p>
            <a:r>
              <a:rPr lang="en-US" sz="2000" b="1" u="sng" dirty="0">
                <a:solidFill>
                  <a:schemeClr val="bg1">
                    <a:lumMod val="95000"/>
                  </a:schemeClr>
                </a:solidFill>
              </a:rPr>
              <a:t>Improved efficiency</a:t>
            </a:r>
            <a:r>
              <a:rPr lang="en-US" sz="2000" b="1" dirty="0">
                <a:solidFill>
                  <a:schemeClr val="bg1">
                    <a:lumMod val="95000"/>
                  </a:schemeClr>
                </a:solidFill>
              </a:rPr>
              <a:t>:</a:t>
            </a:r>
            <a:r>
              <a:rPr lang="en-US" sz="2000" dirty="0">
                <a:solidFill>
                  <a:schemeClr val="bg1">
                    <a:lumMod val="95000"/>
                  </a:schemeClr>
                </a:solidFill>
              </a:rPr>
              <a:t> </a:t>
            </a:r>
            <a:endParaRPr lang="en-US" sz="2000" dirty="0" smtClean="0">
              <a:solidFill>
                <a:schemeClr val="bg1">
                  <a:lumMod val="95000"/>
                </a:schemeClr>
              </a:solidFill>
            </a:endParaRPr>
          </a:p>
          <a:p>
            <a:endParaRPr lang="en-US" sz="2000" dirty="0">
              <a:solidFill>
                <a:schemeClr val="bg1">
                  <a:lumMod val="95000"/>
                </a:schemeClr>
              </a:solidFill>
            </a:endParaRPr>
          </a:p>
          <a:p>
            <a:pPr fontAlgn="ctr"/>
            <a:r>
              <a:rPr lang="en-US" sz="2000" dirty="0">
                <a:solidFill>
                  <a:schemeClr val="bg1">
                    <a:lumMod val="95000"/>
                  </a:schemeClr>
                </a:solidFill>
              </a:rPr>
              <a:t>Remote meter reading reduces the need for manual meter readers, lowering operational costs and carbon emissions. </a:t>
            </a:r>
          </a:p>
          <a:p>
            <a:r>
              <a:rPr lang="en-US" sz="2000" b="1" u="sng" dirty="0">
                <a:solidFill>
                  <a:schemeClr val="bg1">
                    <a:lumMod val="95000"/>
                  </a:schemeClr>
                </a:solidFill>
              </a:rPr>
              <a:t>Accurate data and revenue</a:t>
            </a:r>
            <a:r>
              <a:rPr lang="en-US" sz="2000" b="1" dirty="0">
                <a:solidFill>
                  <a:schemeClr val="bg1">
                    <a:lumMod val="95000"/>
                  </a:schemeClr>
                </a:solidFill>
              </a:rPr>
              <a:t>:</a:t>
            </a:r>
            <a:r>
              <a:rPr lang="en-US" sz="2000" dirty="0">
                <a:solidFill>
                  <a:schemeClr val="bg1">
                    <a:lumMod val="95000"/>
                  </a:schemeClr>
                </a:solidFill>
              </a:rPr>
              <a:t> </a:t>
            </a:r>
            <a:endParaRPr lang="en-US" sz="2000" dirty="0" smtClean="0">
              <a:solidFill>
                <a:schemeClr val="bg1">
                  <a:lumMod val="95000"/>
                </a:schemeClr>
              </a:solidFill>
            </a:endParaRPr>
          </a:p>
          <a:p>
            <a:endParaRPr lang="en-US" sz="2000" dirty="0">
              <a:solidFill>
                <a:schemeClr val="bg1">
                  <a:lumMod val="95000"/>
                </a:schemeClr>
              </a:solidFill>
            </a:endParaRPr>
          </a:p>
          <a:p>
            <a:pPr fontAlgn="ctr"/>
            <a:r>
              <a:rPr lang="en-US" sz="2000" dirty="0">
                <a:solidFill>
                  <a:schemeClr val="bg1">
                    <a:lumMod val="95000"/>
                  </a:schemeClr>
                </a:solidFill>
              </a:rPr>
              <a:t>Pinpoint accuracy throughout the meter's lifetime leads to correct billing and increased revenue. </a:t>
            </a:r>
          </a:p>
          <a:p>
            <a:r>
              <a:rPr lang="en-US" sz="2000" b="1" u="sng" dirty="0">
                <a:solidFill>
                  <a:schemeClr val="bg1">
                    <a:lumMod val="95000"/>
                  </a:schemeClr>
                </a:solidFill>
              </a:rPr>
              <a:t>Water loss reduction</a:t>
            </a:r>
            <a:r>
              <a:rPr lang="en-US" sz="2000" b="1" dirty="0">
                <a:solidFill>
                  <a:schemeClr val="bg1">
                    <a:lumMod val="95000"/>
                  </a:schemeClr>
                </a:solidFill>
              </a:rPr>
              <a:t>:</a:t>
            </a:r>
            <a:r>
              <a:rPr lang="en-US" sz="2000" dirty="0">
                <a:solidFill>
                  <a:schemeClr val="bg1">
                    <a:lumMod val="95000"/>
                  </a:schemeClr>
                </a:solidFill>
              </a:rPr>
              <a:t> </a:t>
            </a:r>
            <a:endParaRPr lang="en-US" sz="2000" dirty="0" smtClean="0">
              <a:solidFill>
                <a:schemeClr val="bg1">
                  <a:lumMod val="95000"/>
                </a:schemeClr>
              </a:solidFill>
            </a:endParaRPr>
          </a:p>
          <a:p>
            <a:endParaRPr lang="en-US" sz="2000" dirty="0">
              <a:solidFill>
                <a:schemeClr val="bg1">
                  <a:lumMod val="95000"/>
                </a:schemeClr>
              </a:solidFill>
            </a:endParaRPr>
          </a:p>
          <a:p>
            <a:r>
              <a:rPr lang="en-US" sz="2000" dirty="0">
                <a:solidFill>
                  <a:schemeClr val="bg1">
                    <a:lumMod val="95000"/>
                  </a:schemeClr>
                </a:solidFill>
              </a:rPr>
              <a:t>Real-time data allows for quicker identification of leaks in the water network, minimizing water loss. </a:t>
            </a:r>
          </a:p>
          <a:p>
            <a:pPr algn="just"/>
            <a:endParaRPr lang="en-IN" sz="2000" dirty="0">
              <a:solidFill>
                <a:schemeClr val="bg1">
                  <a:lumMod val="95000"/>
                </a:schemeClr>
              </a:solidFill>
              <a:latin typeface="Montserrat" panose="00000500000000000000" pitchFamily="2" charset="0"/>
            </a:endParaRPr>
          </a:p>
        </p:txBody>
      </p:sp>
      <p:sp>
        <p:nvSpPr>
          <p:cNvPr id="17" name="Rectangle 16">
            <a:extLst>
              <a:ext uri="{FF2B5EF4-FFF2-40B4-BE49-F238E27FC236}">
                <a16:creationId xmlns="" xmlns:a16="http://schemas.microsoft.com/office/drawing/2014/main" id="{87111500-E085-4E0F-B957-B2DFB7B313AB}"/>
              </a:ext>
            </a:extLst>
          </p:cNvPr>
          <p:cNvSpPr/>
          <p:nvPr/>
        </p:nvSpPr>
        <p:spPr>
          <a:xfrm>
            <a:off x="3081610" y="5294041"/>
            <a:ext cx="1360201" cy="954107"/>
          </a:xfrm>
          <a:prstGeom prst="rect">
            <a:avLst/>
          </a:prstGeom>
          <a:solidFill>
            <a:srgbClr val="FBB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E6F04DE4-C748-44CC-9D10-CD92AC6BA1A7}"/>
              </a:ext>
            </a:extLst>
          </p:cNvPr>
          <p:cNvSpPr/>
          <p:nvPr/>
        </p:nvSpPr>
        <p:spPr>
          <a:xfrm>
            <a:off x="2961074" y="4998452"/>
            <a:ext cx="695191" cy="487638"/>
          </a:xfrm>
          <a:prstGeom prst="rect">
            <a:avLst/>
          </a:prstGeom>
          <a:solidFill>
            <a:srgbClr val="8F2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8F2D56"/>
              </a:solidFill>
            </a:endParaRPr>
          </a:p>
        </p:txBody>
      </p:sp>
      <p:sp>
        <p:nvSpPr>
          <p:cNvPr id="24" name="TextBox 23">
            <a:extLst>
              <a:ext uri="{FF2B5EF4-FFF2-40B4-BE49-F238E27FC236}">
                <a16:creationId xmlns="" xmlns:a16="http://schemas.microsoft.com/office/drawing/2014/main" id="{D7D4F54D-5E84-40B4-BEBE-10613ED91BC9}"/>
              </a:ext>
            </a:extLst>
          </p:cNvPr>
          <p:cNvSpPr txBox="1"/>
          <p:nvPr/>
        </p:nvSpPr>
        <p:spPr>
          <a:xfrm>
            <a:off x="7246884" y="366950"/>
            <a:ext cx="4486327" cy="830997"/>
          </a:xfrm>
          <a:prstGeom prst="rect">
            <a:avLst/>
          </a:prstGeom>
          <a:noFill/>
        </p:spPr>
        <p:txBody>
          <a:bodyPr wrap="square" rtlCol="0">
            <a:spAutoFit/>
          </a:bodyPr>
          <a:lstStyle/>
          <a:p>
            <a:r>
              <a:rPr lang="en-US" sz="2400" dirty="0" smtClean="0">
                <a:solidFill>
                  <a:schemeClr val="bg1"/>
                </a:solidFill>
              </a:rPr>
              <a:t>Benefits of smart water meter </a:t>
            </a:r>
            <a:r>
              <a:rPr lang="en-US" sz="2400" dirty="0"/>
              <a:t> </a:t>
            </a:r>
            <a:r>
              <a:rPr lang="en-US" sz="2400" dirty="0">
                <a:solidFill>
                  <a:schemeClr val="bg1"/>
                </a:solidFill>
              </a:rPr>
              <a:t>for utility companies</a:t>
            </a:r>
            <a:endParaRPr lang="en-IN" sz="24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22005878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23" name="Rectangle: Rounded Corners 22">
            <a:extLst>
              <a:ext uri="{FF2B5EF4-FFF2-40B4-BE49-F238E27FC236}">
                <a16:creationId xmlns="" xmlns:a16="http://schemas.microsoft.com/office/drawing/2014/main" id="{5AA6F2B8-3533-4DF6-B829-B4B9927A2EB6}"/>
              </a:ext>
            </a:extLst>
          </p:cNvPr>
          <p:cNvSpPr/>
          <p:nvPr/>
        </p:nvSpPr>
        <p:spPr>
          <a:xfrm>
            <a:off x="4084240" y="3986133"/>
            <a:ext cx="1489199" cy="687857"/>
          </a:xfrm>
          <a:prstGeom prst="roundRect">
            <a:avLst/>
          </a:prstGeom>
          <a:solidFill>
            <a:srgbClr val="73D2D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latin typeface="Agency FB" panose="020B0503020202020204" pitchFamily="34" charset="0"/>
              </a:rPr>
              <a:t>05</a:t>
            </a:r>
          </a:p>
        </p:txBody>
      </p:sp>
      <p:sp>
        <p:nvSpPr>
          <p:cNvPr id="22" name="Rectangle: Rounded Corners 21">
            <a:extLst>
              <a:ext uri="{FF2B5EF4-FFF2-40B4-BE49-F238E27FC236}">
                <a16:creationId xmlns="" xmlns:a16="http://schemas.microsoft.com/office/drawing/2014/main" id="{C851652F-1B21-4C47-9743-88E5119E63EF}"/>
              </a:ext>
            </a:extLst>
          </p:cNvPr>
          <p:cNvSpPr/>
          <p:nvPr/>
        </p:nvSpPr>
        <p:spPr>
          <a:xfrm>
            <a:off x="4084240" y="3250358"/>
            <a:ext cx="1489199" cy="687857"/>
          </a:xfrm>
          <a:prstGeom prst="roundRect">
            <a:avLst/>
          </a:prstGeom>
          <a:solidFill>
            <a:srgbClr val="FBB13C"/>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04</a:t>
            </a:r>
          </a:p>
        </p:txBody>
      </p:sp>
      <p:sp>
        <p:nvSpPr>
          <p:cNvPr id="21" name="Rectangle: Rounded Corners 20">
            <a:extLst>
              <a:ext uri="{FF2B5EF4-FFF2-40B4-BE49-F238E27FC236}">
                <a16:creationId xmlns="" xmlns:a16="http://schemas.microsoft.com/office/drawing/2014/main" id="{8D9EBFE9-A738-41CE-9C43-038F3D7A0017}"/>
              </a:ext>
            </a:extLst>
          </p:cNvPr>
          <p:cNvSpPr/>
          <p:nvPr/>
        </p:nvSpPr>
        <p:spPr>
          <a:xfrm>
            <a:off x="4084240" y="2514586"/>
            <a:ext cx="1489199" cy="687857"/>
          </a:xfrm>
          <a:prstGeom prst="roundRect">
            <a:avLst/>
          </a:prstGeom>
          <a:solidFill>
            <a:srgbClr val="21838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03</a:t>
            </a:r>
          </a:p>
        </p:txBody>
      </p:sp>
      <p:sp>
        <p:nvSpPr>
          <p:cNvPr id="20" name="Rectangle: Rounded Corners 19">
            <a:extLst>
              <a:ext uri="{FF2B5EF4-FFF2-40B4-BE49-F238E27FC236}">
                <a16:creationId xmlns="" xmlns:a16="http://schemas.microsoft.com/office/drawing/2014/main" id="{08F36D65-B68F-4C09-99F5-6557DA3CDD27}"/>
              </a:ext>
            </a:extLst>
          </p:cNvPr>
          <p:cNvSpPr/>
          <p:nvPr/>
        </p:nvSpPr>
        <p:spPr>
          <a:xfrm>
            <a:off x="4084240" y="1778813"/>
            <a:ext cx="1489199" cy="687857"/>
          </a:xfrm>
          <a:prstGeom prst="roundRect">
            <a:avLst/>
          </a:prstGeom>
          <a:solidFill>
            <a:srgbClr val="8F2D5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solidFill>
                  <a:schemeClr val="bg1"/>
                </a:solidFill>
                <a:latin typeface="Agency FB" panose="020B0503020202020204" pitchFamily="34" charset="0"/>
              </a:rPr>
              <a:t>02</a:t>
            </a:r>
          </a:p>
        </p:txBody>
      </p:sp>
      <p:sp>
        <p:nvSpPr>
          <p:cNvPr id="16" name="Rectangle: Rounded Corners 15">
            <a:extLst>
              <a:ext uri="{FF2B5EF4-FFF2-40B4-BE49-F238E27FC236}">
                <a16:creationId xmlns="" xmlns:a16="http://schemas.microsoft.com/office/drawing/2014/main" id="{B0962F8C-5F10-447C-9C7F-4B527981C513}"/>
              </a:ext>
            </a:extLst>
          </p:cNvPr>
          <p:cNvSpPr/>
          <p:nvPr/>
        </p:nvSpPr>
        <p:spPr>
          <a:xfrm>
            <a:off x="4084240" y="1043040"/>
            <a:ext cx="1489199" cy="687857"/>
          </a:xfrm>
          <a:prstGeom prst="roundRect">
            <a:avLst/>
          </a:prstGeom>
          <a:solidFill>
            <a:srgbClr val="D81159"/>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800" b="1" dirty="0">
                <a:latin typeface="Agency FB" panose="020B0503020202020204" pitchFamily="34" charset="0"/>
              </a:rPr>
              <a:t>01</a:t>
            </a:r>
          </a:p>
        </p:txBody>
      </p:sp>
      <p:sp>
        <p:nvSpPr>
          <p:cNvPr id="7" name="Freeform: Shape 6">
            <a:extLst>
              <a:ext uri="{FF2B5EF4-FFF2-40B4-BE49-F238E27FC236}">
                <a16:creationId xmlns="" xmlns:a16="http://schemas.microsoft.com/office/drawing/2014/main" id="{83AE1B1C-FBBB-4EEF-99E2-A95746E30C62}"/>
              </a:ext>
            </a:extLst>
          </p:cNvPr>
          <p:cNvSpPr/>
          <p:nvPr/>
        </p:nvSpPr>
        <p:spPr>
          <a:xfrm>
            <a:off x="626641" y="619125"/>
            <a:ext cx="4224314" cy="5619750"/>
          </a:xfrm>
          <a:custGeom>
            <a:avLst/>
            <a:gdLst>
              <a:gd name="connsiteX0" fmla="*/ 0 w 4225414"/>
              <a:gd name="connsiteY0" fmla="*/ 0 h 5619750"/>
              <a:gd name="connsiteX1" fmla="*/ 3483086 w 4225414"/>
              <a:gd name="connsiteY1" fmla="*/ 0 h 5619750"/>
              <a:gd name="connsiteX2" fmla="*/ 3664975 w 4225414"/>
              <a:gd name="connsiteY2" fmla="*/ 0 h 5619750"/>
              <a:gd name="connsiteX3" fmla="*/ 3935355 w 4225414"/>
              <a:gd name="connsiteY3" fmla="*/ 0 h 5619750"/>
              <a:gd name="connsiteX4" fmla="*/ 4225414 w 4225414"/>
              <a:gd name="connsiteY4" fmla="*/ 290059 h 5619750"/>
              <a:gd name="connsiteX5" fmla="*/ 4225414 w 4225414"/>
              <a:gd name="connsiteY5" fmla="*/ 5329691 h 5619750"/>
              <a:gd name="connsiteX6" fmla="*/ 3935355 w 4225414"/>
              <a:gd name="connsiteY6" fmla="*/ 5619750 h 5619750"/>
              <a:gd name="connsiteX7" fmla="*/ 3664975 w 4225414"/>
              <a:gd name="connsiteY7" fmla="*/ 5619750 h 5619750"/>
              <a:gd name="connsiteX8" fmla="*/ 3483086 w 4225414"/>
              <a:gd name="connsiteY8" fmla="*/ 5619750 h 5619750"/>
              <a:gd name="connsiteX9" fmla="*/ 0 w 4225414"/>
              <a:gd name="connsiteY9" fmla="*/ 5619750 h 561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5414" h="5619750">
                <a:moveTo>
                  <a:pt x="0" y="0"/>
                </a:moveTo>
                <a:lnTo>
                  <a:pt x="3483086" y="0"/>
                </a:lnTo>
                <a:lnTo>
                  <a:pt x="3664975" y="0"/>
                </a:lnTo>
                <a:lnTo>
                  <a:pt x="3935355" y="0"/>
                </a:lnTo>
                <a:cubicBezTo>
                  <a:pt x="4095550" y="0"/>
                  <a:pt x="4225414" y="129864"/>
                  <a:pt x="4225414" y="290059"/>
                </a:cubicBezTo>
                <a:lnTo>
                  <a:pt x="4225414" y="5329691"/>
                </a:lnTo>
                <a:cubicBezTo>
                  <a:pt x="4225414" y="5489886"/>
                  <a:pt x="4095550" y="5619750"/>
                  <a:pt x="3935355" y="5619750"/>
                </a:cubicBezTo>
                <a:lnTo>
                  <a:pt x="3664975" y="5619750"/>
                </a:lnTo>
                <a:lnTo>
                  <a:pt x="3483086" y="5619750"/>
                </a:lnTo>
                <a:lnTo>
                  <a:pt x="0" y="5619750"/>
                </a:lnTo>
                <a:close/>
              </a:path>
            </a:pathLst>
          </a:custGeom>
          <a:gradFill flip="none" rotWithShape="1">
            <a:gsLst>
              <a:gs pos="22000">
                <a:schemeClr val="bg1"/>
              </a:gs>
              <a:gs pos="74000">
                <a:schemeClr val="bg1">
                  <a:lumMod val="95000"/>
                </a:schemeClr>
              </a:gs>
            </a:gsLst>
            <a:lin ang="2700000" scaled="1"/>
            <a:tileRect/>
          </a:gradFill>
          <a:ln>
            <a:noFill/>
          </a:ln>
          <a:effectLst>
            <a:outerShdw blurRad="203200" dist="152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Rectangle 12">
            <a:extLst>
              <a:ext uri="{FF2B5EF4-FFF2-40B4-BE49-F238E27FC236}">
                <a16:creationId xmlns="" xmlns:a16="http://schemas.microsoft.com/office/drawing/2014/main" id="{6824F499-20C8-4D73-B49D-6DD55A41C2A6}"/>
              </a:ext>
            </a:extLst>
          </p:cNvPr>
          <p:cNvSpPr/>
          <p:nvPr/>
        </p:nvSpPr>
        <p:spPr>
          <a:xfrm>
            <a:off x="626642" y="619125"/>
            <a:ext cx="3457597" cy="163324"/>
          </a:xfrm>
          <a:prstGeom prst="rect">
            <a:avLst/>
          </a:prstGeom>
          <a:solidFill>
            <a:srgbClr val="FBB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5FD5325-3717-459B-90F1-3A5965EDA412}"/>
              </a:ext>
            </a:extLst>
          </p:cNvPr>
          <p:cNvSpPr/>
          <p:nvPr/>
        </p:nvSpPr>
        <p:spPr>
          <a:xfrm>
            <a:off x="626641" y="4323217"/>
            <a:ext cx="2201989" cy="2499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B782959-5560-4202-A136-BCA075A490B3}"/>
              </a:ext>
            </a:extLst>
          </p:cNvPr>
          <p:cNvSpPr/>
          <p:nvPr/>
        </p:nvSpPr>
        <p:spPr>
          <a:xfrm>
            <a:off x="987885" y="619125"/>
            <a:ext cx="66350" cy="5619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536B523D-820E-4BCE-8F4E-4AC0B65EE3DC}"/>
              </a:ext>
            </a:extLst>
          </p:cNvPr>
          <p:cNvSpPr/>
          <p:nvPr/>
        </p:nvSpPr>
        <p:spPr>
          <a:xfrm>
            <a:off x="1209052" y="4660492"/>
            <a:ext cx="1619578"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3897BC53-EE8A-4C7D-994F-00AD49C410E1}"/>
              </a:ext>
            </a:extLst>
          </p:cNvPr>
          <p:cNvSpPr txBox="1"/>
          <p:nvPr/>
        </p:nvSpPr>
        <p:spPr>
          <a:xfrm>
            <a:off x="7387418" y="1843951"/>
            <a:ext cx="4205257" cy="3785652"/>
          </a:xfrm>
          <a:prstGeom prst="rect">
            <a:avLst/>
          </a:prstGeom>
          <a:noFill/>
        </p:spPr>
        <p:txBody>
          <a:bodyPr wrap="square" rtlCol="0">
            <a:spAutoFit/>
          </a:bodyPr>
          <a:lstStyle/>
          <a:p>
            <a:r>
              <a:rPr lang="en-US" sz="2000" b="1" u="sng" dirty="0">
                <a:solidFill>
                  <a:schemeClr val="bg1">
                    <a:lumMod val="95000"/>
                  </a:schemeClr>
                </a:solidFill>
              </a:rPr>
              <a:t>Enhanced resource management</a:t>
            </a:r>
            <a:r>
              <a:rPr lang="en-US" sz="2000" b="1" dirty="0">
                <a:solidFill>
                  <a:schemeClr val="bg1">
                    <a:lumMod val="95000"/>
                  </a:schemeClr>
                </a:solidFill>
              </a:rPr>
              <a:t>:</a:t>
            </a:r>
            <a:r>
              <a:rPr lang="en-US" sz="2000" dirty="0">
                <a:solidFill>
                  <a:schemeClr val="bg1">
                    <a:lumMod val="95000"/>
                  </a:schemeClr>
                </a:solidFill>
              </a:rPr>
              <a:t> </a:t>
            </a:r>
            <a:endParaRPr lang="en-US" sz="2000" dirty="0" smtClean="0">
              <a:solidFill>
                <a:schemeClr val="bg1">
                  <a:lumMod val="95000"/>
                </a:schemeClr>
              </a:solidFill>
            </a:endParaRPr>
          </a:p>
          <a:p>
            <a:endParaRPr lang="en-US" sz="2000" dirty="0">
              <a:solidFill>
                <a:schemeClr val="bg1">
                  <a:lumMod val="95000"/>
                </a:schemeClr>
              </a:solidFill>
            </a:endParaRPr>
          </a:p>
          <a:p>
            <a:pPr fontAlgn="ctr"/>
            <a:r>
              <a:rPr lang="en-US" sz="2000" dirty="0">
                <a:solidFill>
                  <a:schemeClr val="bg1">
                    <a:lumMod val="95000"/>
                  </a:schemeClr>
                </a:solidFill>
              </a:rPr>
              <a:t>Data-driven insights help utilities better manage water supply and demand, and improve long-term planning. </a:t>
            </a:r>
          </a:p>
          <a:p>
            <a:r>
              <a:rPr lang="en-US" sz="2000" b="1" u="sng" dirty="0">
                <a:solidFill>
                  <a:schemeClr val="bg1">
                    <a:lumMod val="95000"/>
                  </a:schemeClr>
                </a:solidFill>
              </a:rPr>
              <a:t>Increased customer satisfaction</a:t>
            </a:r>
            <a:r>
              <a:rPr lang="en-US" sz="2000" b="1" dirty="0">
                <a:solidFill>
                  <a:schemeClr val="bg1">
                    <a:lumMod val="95000"/>
                  </a:schemeClr>
                </a:solidFill>
              </a:rPr>
              <a:t>:</a:t>
            </a:r>
            <a:r>
              <a:rPr lang="en-US" sz="2000" dirty="0">
                <a:solidFill>
                  <a:schemeClr val="bg1">
                    <a:lumMod val="95000"/>
                  </a:schemeClr>
                </a:solidFill>
              </a:rPr>
              <a:t> </a:t>
            </a:r>
            <a:endParaRPr lang="en-US" sz="2000" dirty="0" smtClean="0">
              <a:solidFill>
                <a:schemeClr val="bg1">
                  <a:lumMod val="95000"/>
                </a:schemeClr>
              </a:solidFill>
            </a:endParaRPr>
          </a:p>
          <a:p>
            <a:endParaRPr lang="en-US" sz="2000" dirty="0">
              <a:solidFill>
                <a:schemeClr val="bg1">
                  <a:lumMod val="95000"/>
                </a:schemeClr>
              </a:solidFill>
            </a:endParaRPr>
          </a:p>
          <a:p>
            <a:r>
              <a:rPr lang="en-US" sz="2000" dirty="0">
                <a:solidFill>
                  <a:schemeClr val="bg1">
                    <a:lumMod val="95000"/>
                  </a:schemeClr>
                </a:solidFill>
              </a:rPr>
              <a:t>Accurate billing and early leak detection improve the relationship with customers. </a:t>
            </a:r>
          </a:p>
          <a:p>
            <a:pPr algn="just"/>
            <a:endParaRPr lang="en-IN" sz="2000" dirty="0">
              <a:solidFill>
                <a:schemeClr val="bg1">
                  <a:lumMod val="95000"/>
                </a:schemeClr>
              </a:solidFill>
              <a:latin typeface="Montserrat" panose="00000500000000000000" pitchFamily="2" charset="0"/>
            </a:endParaRPr>
          </a:p>
        </p:txBody>
      </p:sp>
      <p:sp>
        <p:nvSpPr>
          <p:cNvPr id="17" name="Rectangle 16">
            <a:extLst>
              <a:ext uri="{FF2B5EF4-FFF2-40B4-BE49-F238E27FC236}">
                <a16:creationId xmlns="" xmlns:a16="http://schemas.microsoft.com/office/drawing/2014/main" id="{87111500-E085-4E0F-B957-B2DFB7B313AB}"/>
              </a:ext>
            </a:extLst>
          </p:cNvPr>
          <p:cNvSpPr/>
          <p:nvPr/>
        </p:nvSpPr>
        <p:spPr>
          <a:xfrm>
            <a:off x="3081610" y="5294041"/>
            <a:ext cx="1360201" cy="954107"/>
          </a:xfrm>
          <a:prstGeom prst="rect">
            <a:avLst/>
          </a:prstGeom>
          <a:solidFill>
            <a:srgbClr val="FBB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E6F04DE4-C748-44CC-9D10-CD92AC6BA1A7}"/>
              </a:ext>
            </a:extLst>
          </p:cNvPr>
          <p:cNvSpPr/>
          <p:nvPr/>
        </p:nvSpPr>
        <p:spPr>
          <a:xfrm>
            <a:off x="2961074" y="4998452"/>
            <a:ext cx="695191" cy="487638"/>
          </a:xfrm>
          <a:prstGeom prst="rect">
            <a:avLst/>
          </a:prstGeom>
          <a:solidFill>
            <a:srgbClr val="8F2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8F2D56"/>
              </a:solidFill>
            </a:endParaRPr>
          </a:p>
        </p:txBody>
      </p:sp>
      <p:sp>
        <p:nvSpPr>
          <p:cNvPr id="24" name="TextBox 23">
            <a:extLst>
              <a:ext uri="{FF2B5EF4-FFF2-40B4-BE49-F238E27FC236}">
                <a16:creationId xmlns="" xmlns:a16="http://schemas.microsoft.com/office/drawing/2014/main" id="{D7D4F54D-5E84-40B4-BEBE-10613ED91BC9}"/>
              </a:ext>
            </a:extLst>
          </p:cNvPr>
          <p:cNvSpPr txBox="1"/>
          <p:nvPr/>
        </p:nvSpPr>
        <p:spPr>
          <a:xfrm>
            <a:off x="7246884" y="551616"/>
            <a:ext cx="4486327" cy="830997"/>
          </a:xfrm>
          <a:prstGeom prst="rect">
            <a:avLst/>
          </a:prstGeom>
          <a:noFill/>
        </p:spPr>
        <p:txBody>
          <a:bodyPr wrap="square" rtlCol="0">
            <a:spAutoFit/>
          </a:bodyPr>
          <a:lstStyle/>
          <a:p>
            <a:r>
              <a:rPr lang="en-US" sz="2400" dirty="0" smtClean="0">
                <a:solidFill>
                  <a:schemeClr val="bg1"/>
                </a:solidFill>
              </a:rPr>
              <a:t>Benefits of smart water meter </a:t>
            </a:r>
            <a:r>
              <a:rPr lang="en-US" sz="2400" dirty="0"/>
              <a:t> </a:t>
            </a:r>
            <a:r>
              <a:rPr lang="en-US" sz="2400" dirty="0">
                <a:solidFill>
                  <a:schemeClr val="bg1"/>
                </a:solidFill>
              </a:rPr>
              <a:t>for utility companies</a:t>
            </a:r>
            <a:endParaRPr lang="en-IN" sz="24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76856561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3" name="Rounded Rectangle 2"/>
          <p:cNvSpPr/>
          <p:nvPr/>
        </p:nvSpPr>
        <p:spPr>
          <a:xfrm>
            <a:off x="2055812" y="1066801"/>
            <a:ext cx="3937027" cy="5486399"/>
          </a:xfrm>
          <a:prstGeom prst="roundRect">
            <a:avLst/>
          </a:prstGeom>
          <a:solidFill>
            <a:srgbClr val="00B050">
              <a:alpha val="0"/>
            </a:srgb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87269" tIns="43634" rIns="87269" bIns="43634" rtlCol="0" anchor="ctr"/>
          <a:lstStyle/>
          <a:p>
            <a:pPr algn="ctr"/>
            <a:endParaRPr lang="en-US" dirty="0"/>
          </a:p>
        </p:txBody>
      </p:sp>
      <p:sp>
        <p:nvSpPr>
          <p:cNvPr id="7" name="TextBox 6"/>
          <p:cNvSpPr txBox="1"/>
          <p:nvPr/>
        </p:nvSpPr>
        <p:spPr>
          <a:xfrm>
            <a:off x="2248896" y="4288325"/>
            <a:ext cx="3550857" cy="2011724"/>
          </a:xfrm>
          <a:prstGeom prst="rect">
            <a:avLst/>
          </a:prstGeom>
          <a:noFill/>
        </p:spPr>
        <p:txBody>
          <a:bodyPr wrap="square" lIns="87269" tIns="43634" rIns="87269" bIns="43634" rtlCol="0">
            <a:spAutoFit/>
          </a:bodyPr>
          <a:lstStyle/>
          <a:p>
            <a:r>
              <a:rPr lang="en-US" dirty="0" smtClean="0">
                <a:solidFill>
                  <a:schemeClr val="bg1"/>
                </a:solidFill>
              </a:rPr>
              <a:t>                         </a:t>
            </a:r>
          </a:p>
          <a:p>
            <a:endParaRPr lang="en-US" dirty="0">
              <a:solidFill>
                <a:schemeClr val="bg1"/>
              </a:solidFill>
            </a:endParaRPr>
          </a:p>
          <a:p>
            <a:r>
              <a:rPr lang="en-US" dirty="0" smtClean="0">
                <a:solidFill>
                  <a:schemeClr val="bg1"/>
                </a:solidFill>
              </a:rPr>
              <a:t>             </a:t>
            </a:r>
            <a:r>
              <a:rPr lang="en-US" sz="2300" b="1" dirty="0">
                <a:solidFill>
                  <a:schemeClr val="bg1"/>
                </a:solidFill>
              </a:rPr>
              <a:t>Circuit Coder</a:t>
            </a:r>
          </a:p>
          <a:p>
            <a:endParaRPr lang="en-US" dirty="0">
              <a:solidFill>
                <a:schemeClr val="bg1"/>
              </a:solidFill>
            </a:endParaRPr>
          </a:p>
          <a:p>
            <a:r>
              <a:rPr lang="en-US" dirty="0">
                <a:solidFill>
                  <a:schemeClr val="bg1"/>
                </a:solidFill>
              </a:rPr>
              <a:t>Bringing code to life, </a:t>
            </a:r>
            <a:r>
              <a:rPr lang="en-US" dirty="0" smtClean="0">
                <a:solidFill>
                  <a:schemeClr val="bg1"/>
                </a:solidFill>
              </a:rPr>
              <a:t>one </a:t>
            </a:r>
            <a:r>
              <a:rPr lang="en-US" dirty="0">
                <a:solidFill>
                  <a:schemeClr val="bg1"/>
                </a:solidFill>
              </a:rPr>
              <a:t>circuit at a time.</a:t>
            </a:r>
          </a:p>
          <a:p>
            <a:endParaRPr lang="en-US" dirty="0">
              <a:solidFill>
                <a:schemeClr val="bg1"/>
              </a:solidFill>
            </a:endParaRPr>
          </a:p>
        </p:txBody>
      </p:sp>
      <p:sp>
        <p:nvSpPr>
          <p:cNvPr id="10" name="TextBox 9"/>
          <p:cNvSpPr txBox="1"/>
          <p:nvPr/>
        </p:nvSpPr>
        <p:spPr>
          <a:xfrm>
            <a:off x="3758222" y="152403"/>
            <a:ext cx="3685280" cy="611340"/>
          </a:xfrm>
          <a:prstGeom prst="rect">
            <a:avLst/>
          </a:prstGeom>
          <a:noFill/>
        </p:spPr>
        <p:txBody>
          <a:bodyPr wrap="none" lIns="87269" tIns="43634" rIns="87269" bIns="43634" rtlCol="0">
            <a:spAutoFit/>
          </a:bodyPr>
          <a:lstStyle/>
          <a:p>
            <a:r>
              <a:rPr lang="en-US" sz="3400" dirty="0">
                <a:solidFill>
                  <a:schemeClr val="bg1">
                    <a:lumMod val="95000"/>
                  </a:schemeClr>
                </a:solidFill>
              </a:rPr>
              <a:t>Project Developers</a:t>
            </a:r>
          </a:p>
        </p:txBody>
      </p:sp>
      <p:sp>
        <p:nvSpPr>
          <p:cNvPr id="11" name="Rounded Rectangle 10"/>
          <p:cNvSpPr/>
          <p:nvPr/>
        </p:nvSpPr>
        <p:spPr>
          <a:xfrm>
            <a:off x="6323012" y="1066801"/>
            <a:ext cx="3937027" cy="5486399"/>
          </a:xfrm>
          <a:prstGeom prst="roundRect">
            <a:avLst/>
          </a:prstGeom>
          <a:solidFill>
            <a:srgbClr val="00B050">
              <a:alpha val="0"/>
            </a:srgb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87269" tIns="43634" rIns="87269" bIns="43634" rtlCol="0" anchor="ctr"/>
          <a:lstStyle/>
          <a:p>
            <a:pPr algn="ctr"/>
            <a:endParaRPr lang="en-US" dirty="0"/>
          </a:p>
        </p:txBody>
      </p:sp>
      <p:sp>
        <p:nvSpPr>
          <p:cNvPr id="12" name="TextBox 11"/>
          <p:cNvSpPr txBox="1"/>
          <p:nvPr/>
        </p:nvSpPr>
        <p:spPr>
          <a:xfrm>
            <a:off x="6533369" y="4288325"/>
            <a:ext cx="3550857" cy="2011724"/>
          </a:xfrm>
          <a:prstGeom prst="rect">
            <a:avLst/>
          </a:prstGeom>
          <a:noFill/>
        </p:spPr>
        <p:txBody>
          <a:bodyPr wrap="square" lIns="87269" tIns="43634" rIns="87269" bIns="43634" rtlCol="0">
            <a:spAutoFit/>
          </a:bodyPr>
          <a:lstStyle/>
          <a:p>
            <a:r>
              <a:rPr lang="en-US" dirty="0" smtClean="0">
                <a:solidFill>
                  <a:schemeClr val="bg1"/>
                </a:solidFill>
              </a:rPr>
              <a:t>             </a:t>
            </a:r>
          </a:p>
          <a:p>
            <a:endParaRPr lang="en-US" dirty="0">
              <a:solidFill>
                <a:schemeClr val="bg1"/>
              </a:solidFill>
            </a:endParaRPr>
          </a:p>
          <a:p>
            <a:r>
              <a:rPr lang="en-US" dirty="0" smtClean="0">
                <a:solidFill>
                  <a:schemeClr val="bg1"/>
                </a:solidFill>
              </a:rPr>
              <a:t>             </a:t>
            </a:r>
            <a:r>
              <a:rPr lang="en-US" sz="2300" b="1" dirty="0">
                <a:solidFill>
                  <a:schemeClr val="bg1"/>
                </a:solidFill>
              </a:rPr>
              <a:t>Circuit Coder</a:t>
            </a:r>
          </a:p>
          <a:p>
            <a:endParaRPr lang="en-US" dirty="0">
              <a:solidFill>
                <a:schemeClr val="bg1"/>
              </a:solidFill>
            </a:endParaRPr>
          </a:p>
          <a:p>
            <a:r>
              <a:rPr lang="en-US" dirty="0">
                <a:solidFill>
                  <a:schemeClr val="bg1"/>
                </a:solidFill>
              </a:rPr>
              <a:t>Bringing code to life, </a:t>
            </a:r>
            <a:r>
              <a:rPr lang="en-US" dirty="0" smtClean="0">
                <a:solidFill>
                  <a:schemeClr val="bg1"/>
                </a:solidFill>
              </a:rPr>
              <a:t>one </a:t>
            </a:r>
            <a:r>
              <a:rPr lang="en-US" dirty="0">
                <a:solidFill>
                  <a:schemeClr val="bg1"/>
                </a:solidFill>
              </a:rPr>
              <a:t>circuit at a time.</a:t>
            </a:r>
          </a:p>
          <a:p>
            <a:endParaRPr lang="en-US" dirty="0">
              <a:solidFill>
                <a:schemeClr val="bg1"/>
              </a:solidFill>
            </a:endParaRPr>
          </a:p>
        </p:txBody>
      </p:sp>
      <p:sp>
        <p:nvSpPr>
          <p:cNvPr id="8" name="Oval 7"/>
          <p:cNvSpPr/>
          <p:nvPr/>
        </p:nvSpPr>
        <p:spPr>
          <a:xfrm>
            <a:off x="3703935" y="4495858"/>
            <a:ext cx="381000" cy="381000"/>
          </a:xfrm>
          <a:prstGeom prst="ellipse">
            <a:avLst/>
          </a:prstGeom>
          <a:solidFill>
            <a:srgbClr val="00B05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0"/>
          <p:cNvSpPr>
            <a:spLocks noEditPoints="1"/>
          </p:cNvSpPr>
          <p:nvPr/>
        </p:nvSpPr>
        <p:spPr bwMode="auto">
          <a:xfrm>
            <a:off x="3751859" y="4569518"/>
            <a:ext cx="285153" cy="231082"/>
          </a:xfrm>
          <a:custGeom>
            <a:avLst/>
            <a:gdLst>
              <a:gd name="T0" fmla="*/ 409426 w 256"/>
              <a:gd name="T1" fmla="*/ 171029 h 192"/>
              <a:gd name="T2" fmla="*/ 409426 w 256"/>
              <a:gd name="T3" fmla="*/ 171029 h 192"/>
              <a:gd name="T4" fmla="*/ 331440 w 256"/>
              <a:gd name="T5" fmla="*/ 249213 h 192"/>
              <a:gd name="T6" fmla="*/ 331440 w 256"/>
              <a:gd name="T7" fmla="*/ 249213 h 192"/>
              <a:gd name="T8" fmla="*/ 318443 w 256"/>
              <a:gd name="T9" fmla="*/ 254100 h 192"/>
              <a:gd name="T10" fmla="*/ 298946 w 256"/>
              <a:gd name="T11" fmla="*/ 234554 h 192"/>
              <a:gd name="T12" fmla="*/ 305445 w 256"/>
              <a:gd name="T13" fmla="*/ 221523 h 192"/>
              <a:gd name="T14" fmla="*/ 305445 w 256"/>
              <a:gd name="T15" fmla="*/ 221523 h 192"/>
              <a:gd name="T16" fmla="*/ 368808 w 256"/>
              <a:gd name="T17" fmla="*/ 156369 h 192"/>
              <a:gd name="T18" fmla="*/ 305445 w 256"/>
              <a:gd name="T19" fmla="*/ 92844 h 192"/>
              <a:gd name="T20" fmla="*/ 305445 w 256"/>
              <a:gd name="T21" fmla="*/ 92844 h 192"/>
              <a:gd name="T22" fmla="*/ 298946 w 256"/>
              <a:gd name="T23" fmla="*/ 78185 h 192"/>
              <a:gd name="T24" fmla="*/ 318443 w 256"/>
              <a:gd name="T25" fmla="*/ 58638 h 192"/>
              <a:gd name="T26" fmla="*/ 333065 w 256"/>
              <a:gd name="T27" fmla="*/ 65154 h 192"/>
              <a:gd name="T28" fmla="*/ 333065 w 256"/>
              <a:gd name="T29" fmla="*/ 65154 h 192"/>
              <a:gd name="T30" fmla="*/ 409426 w 256"/>
              <a:gd name="T31" fmla="*/ 141709 h 192"/>
              <a:gd name="T32" fmla="*/ 415925 w 256"/>
              <a:gd name="T33" fmla="*/ 156369 h 192"/>
              <a:gd name="T34" fmla="*/ 409426 w 256"/>
              <a:gd name="T35" fmla="*/ 171029 h 192"/>
              <a:gd name="T36" fmla="*/ 173844 w 256"/>
              <a:gd name="T37" fmla="*/ 299707 h 192"/>
              <a:gd name="T38" fmla="*/ 155972 w 256"/>
              <a:gd name="T39" fmla="*/ 312738 h 192"/>
              <a:gd name="T40" fmla="*/ 136475 w 256"/>
              <a:gd name="T41" fmla="*/ 293192 h 192"/>
              <a:gd name="T42" fmla="*/ 138100 w 256"/>
              <a:gd name="T43" fmla="*/ 286677 h 192"/>
              <a:gd name="T44" fmla="*/ 242081 w 256"/>
              <a:gd name="T45" fmla="*/ 13031 h 192"/>
              <a:gd name="T46" fmla="*/ 259953 w 256"/>
              <a:gd name="T47" fmla="*/ 0 h 192"/>
              <a:gd name="T48" fmla="*/ 279450 w 256"/>
              <a:gd name="T49" fmla="*/ 19546 h 192"/>
              <a:gd name="T50" fmla="*/ 277825 w 256"/>
              <a:gd name="T51" fmla="*/ 26062 h 192"/>
              <a:gd name="T52" fmla="*/ 173844 w 256"/>
              <a:gd name="T53" fmla="*/ 299707 h 192"/>
              <a:gd name="T54" fmla="*/ 110480 w 256"/>
              <a:gd name="T55" fmla="*/ 92844 h 192"/>
              <a:gd name="T56" fmla="*/ 47117 w 256"/>
              <a:gd name="T57" fmla="*/ 156369 h 192"/>
              <a:gd name="T58" fmla="*/ 112105 w 256"/>
              <a:gd name="T59" fmla="*/ 221523 h 192"/>
              <a:gd name="T60" fmla="*/ 112105 w 256"/>
              <a:gd name="T61" fmla="*/ 221523 h 192"/>
              <a:gd name="T62" fmla="*/ 116979 w 256"/>
              <a:gd name="T63" fmla="*/ 234554 h 192"/>
              <a:gd name="T64" fmla="*/ 97482 w 256"/>
              <a:gd name="T65" fmla="*/ 254100 h 192"/>
              <a:gd name="T66" fmla="*/ 84485 w 256"/>
              <a:gd name="T67" fmla="*/ 249213 h 192"/>
              <a:gd name="T68" fmla="*/ 84485 w 256"/>
              <a:gd name="T69" fmla="*/ 249213 h 192"/>
              <a:gd name="T70" fmla="*/ 6499 w 256"/>
              <a:gd name="T71" fmla="*/ 171029 h 192"/>
              <a:gd name="T72" fmla="*/ 6499 w 256"/>
              <a:gd name="T73" fmla="*/ 171029 h 192"/>
              <a:gd name="T74" fmla="*/ 0 w 256"/>
              <a:gd name="T75" fmla="*/ 156369 h 192"/>
              <a:gd name="T76" fmla="*/ 6499 w 256"/>
              <a:gd name="T77" fmla="*/ 141709 h 192"/>
              <a:gd name="T78" fmla="*/ 84485 w 256"/>
              <a:gd name="T79" fmla="*/ 65154 h 192"/>
              <a:gd name="T80" fmla="*/ 84485 w 256"/>
              <a:gd name="T81" fmla="*/ 65154 h 192"/>
              <a:gd name="T82" fmla="*/ 97482 w 256"/>
              <a:gd name="T83" fmla="*/ 58638 h 192"/>
              <a:gd name="T84" fmla="*/ 116979 w 256"/>
              <a:gd name="T85" fmla="*/ 78185 h 192"/>
              <a:gd name="T86" fmla="*/ 110480 w 256"/>
              <a:gd name="T87" fmla="*/ 92844 h 1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56" h="192">
                <a:moveTo>
                  <a:pt x="252" y="105"/>
                </a:moveTo>
                <a:cubicBezTo>
                  <a:pt x="252" y="105"/>
                  <a:pt x="252" y="105"/>
                  <a:pt x="252" y="105"/>
                </a:cubicBezTo>
                <a:cubicBezTo>
                  <a:pt x="204" y="153"/>
                  <a:pt x="204" y="153"/>
                  <a:pt x="204" y="153"/>
                </a:cubicBezTo>
                <a:cubicBezTo>
                  <a:pt x="204" y="153"/>
                  <a:pt x="204" y="153"/>
                  <a:pt x="204" y="153"/>
                </a:cubicBezTo>
                <a:cubicBezTo>
                  <a:pt x="202" y="155"/>
                  <a:pt x="199" y="156"/>
                  <a:pt x="196" y="156"/>
                </a:cubicBezTo>
                <a:cubicBezTo>
                  <a:pt x="189" y="156"/>
                  <a:pt x="184" y="151"/>
                  <a:pt x="184" y="144"/>
                </a:cubicBezTo>
                <a:cubicBezTo>
                  <a:pt x="184" y="141"/>
                  <a:pt x="185" y="138"/>
                  <a:pt x="188" y="136"/>
                </a:cubicBezTo>
                <a:cubicBezTo>
                  <a:pt x="188" y="136"/>
                  <a:pt x="188" y="136"/>
                  <a:pt x="188" y="136"/>
                </a:cubicBezTo>
                <a:cubicBezTo>
                  <a:pt x="227" y="96"/>
                  <a:pt x="227" y="96"/>
                  <a:pt x="227" y="96"/>
                </a:cubicBezTo>
                <a:cubicBezTo>
                  <a:pt x="188" y="57"/>
                  <a:pt x="188" y="57"/>
                  <a:pt x="188" y="57"/>
                </a:cubicBezTo>
                <a:cubicBezTo>
                  <a:pt x="188" y="57"/>
                  <a:pt x="188" y="57"/>
                  <a:pt x="188" y="57"/>
                </a:cubicBezTo>
                <a:cubicBezTo>
                  <a:pt x="185" y="54"/>
                  <a:pt x="184" y="51"/>
                  <a:pt x="184" y="48"/>
                </a:cubicBezTo>
                <a:cubicBezTo>
                  <a:pt x="184" y="41"/>
                  <a:pt x="189" y="36"/>
                  <a:pt x="196" y="36"/>
                </a:cubicBezTo>
                <a:cubicBezTo>
                  <a:pt x="199" y="36"/>
                  <a:pt x="202" y="37"/>
                  <a:pt x="205" y="40"/>
                </a:cubicBezTo>
                <a:cubicBezTo>
                  <a:pt x="205" y="40"/>
                  <a:pt x="205" y="40"/>
                  <a:pt x="205" y="40"/>
                </a:cubicBezTo>
                <a:cubicBezTo>
                  <a:pt x="252" y="87"/>
                  <a:pt x="252" y="87"/>
                  <a:pt x="252" y="87"/>
                </a:cubicBezTo>
                <a:cubicBezTo>
                  <a:pt x="254" y="89"/>
                  <a:pt x="256" y="92"/>
                  <a:pt x="256" y="96"/>
                </a:cubicBezTo>
                <a:cubicBezTo>
                  <a:pt x="256" y="99"/>
                  <a:pt x="255" y="102"/>
                  <a:pt x="252" y="105"/>
                </a:cubicBezTo>
                <a:moveTo>
                  <a:pt x="107" y="184"/>
                </a:moveTo>
                <a:cubicBezTo>
                  <a:pt x="106" y="189"/>
                  <a:pt x="101" y="192"/>
                  <a:pt x="96" y="192"/>
                </a:cubicBezTo>
                <a:cubicBezTo>
                  <a:pt x="89" y="192"/>
                  <a:pt x="84" y="187"/>
                  <a:pt x="84" y="180"/>
                </a:cubicBezTo>
                <a:cubicBezTo>
                  <a:pt x="84" y="178"/>
                  <a:pt x="84" y="177"/>
                  <a:pt x="85" y="176"/>
                </a:cubicBezTo>
                <a:cubicBezTo>
                  <a:pt x="149" y="8"/>
                  <a:pt x="149" y="8"/>
                  <a:pt x="149" y="8"/>
                </a:cubicBezTo>
                <a:cubicBezTo>
                  <a:pt x="150" y="3"/>
                  <a:pt x="155" y="0"/>
                  <a:pt x="160" y="0"/>
                </a:cubicBezTo>
                <a:cubicBezTo>
                  <a:pt x="167" y="0"/>
                  <a:pt x="172" y="5"/>
                  <a:pt x="172" y="12"/>
                </a:cubicBezTo>
                <a:cubicBezTo>
                  <a:pt x="172" y="14"/>
                  <a:pt x="172" y="15"/>
                  <a:pt x="171" y="16"/>
                </a:cubicBezTo>
                <a:lnTo>
                  <a:pt x="107" y="184"/>
                </a:lnTo>
                <a:close/>
                <a:moveTo>
                  <a:pt x="68" y="57"/>
                </a:moveTo>
                <a:cubicBezTo>
                  <a:pt x="29" y="96"/>
                  <a:pt x="29" y="96"/>
                  <a:pt x="29" y="96"/>
                </a:cubicBezTo>
                <a:cubicBezTo>
                  <a:pt x="69" y="136"/>
                  <a:pt x="69" y="136"/>
                  <a:pt x="69" y="136"/>
                </a:cubicBezTo>
                <a:cubicBezTo>
                  <a:pt x="69" y="136"/>
                  <a:pt x="69" y="136"/>
                  <a:pt x="69" y="136"/>
                </a:cubicBezTo>
                <a:cubicBezTo>
                  <a:pt x="71" y="138"/>
                  <a:pt x="72" y="141"/>
                  <a:pt x="72" y="144"/>
                </a:cubicBezTo>
                <a:cubicBezTo>
                  <a:pt x="72" y="151"/>
                  <a:pt x="67" y="156"/>
                  <a:pt x="60" y="156"/>
                </a:cubicBezTo>
                <a:cubicBezTo>
                  <a:pt x="57" y="156"/>
                  <a:pt x="54" y="155"/>
                  <a:pt x="52" y="153"/>
                </a:cubicBezTo>
                <a:cubicBezTo>
                  <a:pt x="52" y="153"/>
                  <a:pt x="52" y="153"/>
                  <a:pt x="52" y="153"/>
                </a:cubicBezTo>
                <a:cubicBezTo>
                  <a:pt x="4" y="105"/>
                  <a:pt x="4" y="105"/>
                  <a:pt x="4" y="105"/>
                </a:cubicBezTo>
                <a:cubicBezTo>
                  <a:pt x="4" y="105"/>
                  <a:pt x="4" y="105"/>
                  <a:pt x="4" y="105"/>
                </a:cubicBezTo>
                <a:cubicBezTo>
                  <a:pt x="1" y="102"/>
                  <a:pt x="0" y="99"/>
                  <a:pt x="0" y="96"/>
                </a:cubicBezTo>
                <a:cubicBezTo>
                  <a:pt x="0" y="92"/>
                  <a:pt x="2" y="89"/>
                  <a:pt x="4" y="87"/>
                </a:cubicBezTo>
                <a:cubicBezTo>
                  <a:pt x="52" y="40"/>
                  <a:pt x="52" y="40"/>
                  <a:pt x="52" y="40"/>
                </a:cubicBezTo>
                <a:cubicBezTo>
                  <a:pt x="52" y="40"/>
                  <a:pt x="52" y="40"/>
                  <a:pt x="52" y="40"/>
                </a:cubicBezTo>
                <a:cubicBezTo>
                  <a:pt x="54" y="37"/>
                  <a:pt x="57" y="36"/>
                  <a:pt x="60" y="36"/>
                </a:cubicBezTo>
                <a:cubicBezTo>
                  <a:pt x="67" y="36"/>
                  <a:pt x="72" y="41"/>
                  <a:pt x="72" y="48"/>
                </a:cubicBezTo>
                <a:cubicBezTo>
                  <a:pt x="72" y="51"/>
                  <a:pt x="71" y="54"/>
                  <a:pt x="68" y="57"/>
                </a:cubicBezTo>
                <a:close/>
              </a:path>
            </a:pathLst>
          </a:custGeom>
          <a:solidFill>
            <a:schemeClr val="bg1"/>
          </a:solidFill>
          <a:ln>
            <a:noFill/>
          </a:ln>
        </p:spPr>
        <p:txBody>
          <a:bodyPr/>
          <a:lstStyle/>
          <a:p>
            <a:endParaRPr lang="en-US" dirty="0"/>
          </a:p>
        </p:txBody>
      </p:sp>
      <p:sp>
        <p:nvSpPr>
          <p:cNvPr id="6" name="Oval 5"/>
          <p:cNvSpPr/>
          <p:nvPr/>
        </p:nvSpPr>
        <p:spPr>
          <a:xfrm>
            <a:off x="2415544" y="1267556"/>
            <a:ext cx="3217561" cy="3018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82744" y="1269391"/>
            <a:ext cx="3217561" cy="3018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002408" y="4495858"/>
            <a:ext cx="381000" cy="381000"/>
          </a:xfrm>
          <a:prstGeom prst="ellipse">
            <a:avLst/>
          </a:prstGeom>
          <a:solidFill>
            <a:srgbClr val="00B05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80"/>
          <p:cNvSpPr>
            <a:spLocks noEditPoints="1"/>
          </p:cNvSpPr>
          <p:nvPr/>
        </p:nvSpPr>
        <p:spPr bwMode="auto">
          <a:xfrm>
            <a:off x="8050332" y="4570817"/>
            <a:ext cx="285153" cy="231082"/>
          </a:xfrm>
          <a:custGeom>
            <a:avLst/>
            <a:gdLst>
              <a:gd name="T0" fmla="*/ 409426 w 256"/>
              <a:gd name="T1" fmla="*/ 171029 h 192"/>
              <a:gd name="T2" fmla="*/ 409426 w 256"/>
              <a:gd name="T3" fmla="*/ 171029 h 192"/>
              <a:gd name="T4" fmla="*/ 331440 w 256"/>
              <a:gd name="T5" fmla="*/ 249213 h 192"/>
              <a:gd name="T6" fmla="*/ 331440 w 256"/>
              <a:gd name="T7" fmla="*/ 249213 h 192"/>
              <a:gd name="T8" fmla="*/ 318443 w 256"/>
              <a:gd name="T9" fmla="*/ 254100 h 192"/>
              <a:gd name="T10" fmla="*/ 298946 w 256"/>
              <a:gd name="T11" fmla="*/ 234554 h 192"/>
              <a:gd name="T12" fmla="*/ 305445 w 256"/>
              <a:gd name="T13" fmla="*/ 221523 h 192"/>
              <a:gd name="T14" fmla="*/ 305445 w 256"/>
              <a:gd name="T15" fmla="*/ 221523 h 192"/>
              <a:gd name="T16" fmla="*/ 368808 w 256"/>
              <a:gd name="T17" fmla="*/ 156369 h 192"/>
              <a:gd name="T18" fmla="*/ 305445 w 256"/>
              <a:gd name="T19" fmla="*/ 92844 h 192"/>
              <a:gd name="T20" fmla="*/ 305445 w 256"/>
              <a:gd name="T21" fmla="*/ 92844 h 192"/>
              <a:gd name="T22" fmla="*/ 298946 w 256"/>
              <a:gd name="T23" fmla="*/ 78185 h 192"/>
              <a:gd name="T24" fmla="*/ 318443 w 256"/>
              <a:gd name="T25" fmla="*/ 58638 h 192"/>
              <a:gd name="T26" fmla="*/ 333065 w 256"/>
              <a:gd name="T27" fmla="*/ 65154 h 192"/>
              <a:gd name="T28" fmla="*/ 333065 w 256"/>
              <a:gd name="T29" fmla="*/ 65154 h 192"/>
              <a:gd name="T30" fmla="*/ 409426 w 256"/>
              <a:gd name="T31" fmla="*/ 141709 h 192"/>
              <a:gd name="T32" fmla="*/ 415925 w 256"/>
              <a:gd name="T33" fmla="*/ 156369 h 192"/>
              <a:gd name="T34" fmla="*/ 409426 w 256"/>
              <a:gd name="T35" fmla="*/ 171029 h 192"/>
              <a:gd name="T36" fmla="*/ 173844 w 256"/>
              <a:gd name="T37" fmla="*/ 299707 h 192"/>
              <a:gd name="T38" fmla="*/ 155972 w 256"/>
              <a:gd name="T39" fmla="*/ 312738 h 192"/>
              <a:gd name="T40" fmla="*/ 136475 w 256"/>
              <a:gd name="T41" fmla="*/ 293192 h 192"/>
              <a:gd name="T42" fmla="*/ 138100 w 256"/>
              <a:gd name="T43" fmla="*/ 286677 h 192"/>
              <a:gd name="T44" fmla="*/ 242081 w 256"/>
              <a:gd name="T45" fmla="*/ 13031 h 192"/>
              <a:gd name="T46" fmla="*/ 259953 w 256"/>
              <a:gd name="T47" fmla="*/ 0 h 192"/>
              <a:gd name="T48" fmla="*/ 279450 w 256"/>
              <a:gd name="T49" fmla="*/ 19546 h 192"/>
              <a:gd name="T50" fmla="*/ 277825 w 256"/>
              <a:gd name="T51" fmla="*/ 26062 h 192"/>
              <a:gd name="T52" fmla="*/ 173844 w 256"/>
              <a:gd name="T53" fmla="*/ 299707 h 192"/>
              <a:gd name="T54" fmla="*/ 110480 w 256"/>
              <a:gd name="T55" fmla="*/ 92844 h 192"/>
              <a:gd name="T56" fmla="*/ 47117 w 256"/>
              <a:gd name="T57" fmla="*/ 156369 h 192"/>
              <a:gd name="T58" fmla="*/ 112105 w 256"/>
              <a:gd name="T59" fmla="*/ 221523 h 192"/>
              <a:gd name="T60" fmla="*/ 112105 w 256"/>
              <a:gd name="T61" fmla="*/ 221523 h 192"/>
              <a:gd name="T62" fmla="*/ 116979 w 256"/>
              <a:gd name="T63" fmla="*/ 234554 h 192"/>
              <a:gd name="T64" fmla="*/ 97482 w 256"/>
              <a:gd name="T65" fmla="*/ 254100 h 192"/>
              <a:gd name="T66" fmla="*/ 84485 w 256"/>
              <a:gd name="T67" fmla="*/ 249213 h 192"/>
              <a:gd name="T68" fmla="*/ 84485 w 256"/>
              <a:gd name="T69" fmla="*/ 249213 h 192"/>
              <a:gd name="T70" fmla="*/ 6499 w 256"/>
              <a:gd name="T71" fmla="*/ 171029 h 192"/>
              <a:gd name="T72" fmla="*/ 6499 w 256"/>
              <a:gd name="T73" fmla="*/ 171029 h 192"/>
              <a:gd name="T74" fmla="*/ 0 w 256"/>
              <a:gd name="T75" fmla="*/ 156369 h 192"/>
              <a:gd name="T76" fmla="*/ 6499 w 256"/>
              <a:gd name="T77" fmla="*/ 141709 h 192"/>
              <a:gd name="T78" fmla="*/ 84485 w 256"/>
              <a:gd name="T79" fmla="*/ 65154 h 192"/>
              <a:gd name="T80" fmla="*/ 84485 w 256"/>
              <a:gd name="T81" fmla="*/ 65154 h 192"/>
              <a:gd name="T82" fmla="*/ 97482 w 256"/>
              <a:gd name="T83" fmla="*/ 58638 h 192"/>
              <a:gd name="T84" fmla="*/ 116979 w 256"/>
              <a:gd name="T85" fmla="*/ 78185 h 192"/>
              <a:gd name="T86" fmla="*/ 110480 w 256"/>
              <a:gd name="T87" fmla="*/ 92844 h 1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56" h="192">
                <a:moveTo>
                  <a:pt x="252" y="105"/>
                </a:moveTo>
                <a:cubicBezTo>
                  <a:pt x="252" y="105"/>
                  <a:pt x="252" y="105"/>
                  <a:pt x="252" y="105"/>
                </a:cubicBezTo>
                <a:cubicBezTo>
                  <a:pt x="204" y="153"/>
                  <a:pt x="204" y="153"/>
                  <a:pt x="204" y="153"/>
                </a:cubicBezTo>
                <a:cubicBezTo>
                  <a:pt x="204" y="153"/>
                  <a:pt x="204" y="153"/>
                  <a:pt x="204" y="153"/>
                </a:cubicBezTo>
                <a:cubicBezTo>
                  <a:pt x="202" y="155"/>
                  <a:pt x="199" y="156"/>
                  <a:pt x="196" y="156"/>
                </a:cubicBezTo>
                <a:cubicBezTo>
                  <a:pt x="189" y="156"/>
                  <a:pt x="184" y="151"/>
                  <a:pt x="184" y="144"/>
                </a:cubicBezTo>
                <a:cubicBezTo>
                  <a:pt x="184" y="141"/>
                  <a:pt x="185" y="138"/>
                  <a:pt x="188" y="136"/>
                </a:cubicBezTo>
                <a:cubicBezTo>
                  <a:pt x="188" y="136"/>
                  <a:pt x="188" y="136"/>
                  <a:pt x="188" y="136"/>
                </a:cubicBezTo>
                <a:cubicBezTo>
                  <a:pt x="227" y="96"/>
                  <a:pt x="227" y="96"/>
                  <a:pt x="227" y="96"/>
                </a:cubicBezTo>
                <a:cubicBezTo>
                  <a:pt x="188" y="57"/>
                  <a:pt x="188" y="57"/>
                  <a:pt x="188" y="57"/>
                </a:cubicBezTo>
                <a:cubicBezTo>
                  <a:pt x="188" y="57"/>
                  <a:pt x="188" y="57"/>
                  <a:pt x="188" y="57"/>
                </a:cubicBezTo>
                <a:cubicBezTo>
                  <a:pt x="185" y="54"/>
                  <a:pt x="184" y="51"/>
                  <a:pt x="184" y="48"/>
                </a:cubicBezTo>
                <a:cubicBezTo>
                  <a:pt x="184" y="41"/>
                  <a:pt x="189" y="36"/>
                  <a:pt x="196" y="36"/>
                </a:cubicBezTo>
                <a:cubicBezTo>
                  <a:pt x="199" y="36"/>
                  <a:pt x="202" y="37"/>
                  <a:pt x="205" y="40"/>
                </a:cubicBezTo>
                <a:cubicBezTo>
                  <a:pt x="205" y="40"/>
                  <a:pt x="205" y="40"/>
                  <a:pt x="205" y="40"/>
                </a:cubicBezTo>
                <a:cubicBezTo>
                  <a:pt x="252" y="87"/>
                  <a:pt x="252" y="87"/>
                  <a:pt x="252" y="87"/>
                </a:cubicBezTo>
                <a:cubicBezTo>
                  <a:pt x="254" y="89"/>
                  <a:pt x="256" y="92"/>
                  <a:pt x="256" y="96"/>
                </a:cubicBezTo>
                <a:cubicBezTo>
                  <a:pt x="256" y="99"/>
                  <a:pt x="255" y="102"/>
                  <a:pt x="252" y="105"/>
                </a:cubicBezTo>
                <a:moveTo>
                  <a:pt x="107" y="184"/>
                </a:moveTo>
                <a:cubicBezTo>
                  <a:pt x="106" y="189"/>
                  <a:pt x="101" y="192"/>
                  <a:pt x="96" y="192"/>
                </a:cubicBezTo>
                <a:cubicBezTo>
                  <a:pt x="89" y="192"/>
                  <a:pt x="84" y="187"/>
                  <a:pt x="84" y="180"/>
                </a:cubicBezTo>
                <a:cubicBezTo>
                  <a:pt x="84" y="178"/>
                  <a:pt x="84" y="177"/>
                  <a:pt x="85" y="176"/>
                </a:cubicBezTo>
                <a:cubicBezTo>
                  <a:pt x="149" y="8"/>
                  <a:pt x="149" y="8"/>
                  <a:pt x="149" y="8"/>
                </a:cubicBezTo>
                <a:cubicBezTo>
                  <a:pt x="150" y="3"/>
                  <a:pt x="155" y="0"/>
                  <a:pt x="160" y="0"/>
                </a:cubicBezTo>
                <a:cubicBezTo>
                  <a:pt x="167" y="0"/>
                  <a:pt x="172" y="5"/>
                  <a:pt x="172" y="12"/>
                </a:cubicBezTo>
                <a:cubicBezTo>
                  <a:pt x="172" y="14"/>
                  <a:pt x="172" y="15"/>
                  <a:pt x="171" y="16"/>
                </a:cubicBezTo>
                <a:lnTo>
                  <a:pt x="107" y="184"/>
                </a:lnTo>
                <a:close/>
                <a:moveTo>
                  <a:pt x="68" y="57"/>
                </a:moveTo>
                <a:cubicBezTo>
                  <a:pt x="29" y="96"/>
                  <a:pt x="29" y="96"/>
                  <a:pt x="29" y="96"/>
                </a:cubicBezTo>
                <a:cubicBezTo>
                  <a:pt x="69" y="136"/>
                  <a:pt x="69" y="136"/>
                  <a:pt x="69" y="136"/>
                </a:cubicBezTo>
                <a:cubicBezTo>
                  <a:pt x="69" y="136"/>
                  <a:pt x="69" y="136"/>
                  <a:pt x="69" y="136"/>
                </a:cubicBezTo>
                <a:cubicBezTo>
                  <a:pt x="71" y="138"/>
                  <a:pt x="72" y="141"/>
                  <a:pt x="72" y="144"/>
                </a:cubicBezTo>
                <a:cubicBezTo>
                  <a:pt x="72" y="151"/>
                  <a:pt x="67" y="156"/>
                  <a:pt x="60" y="156"/>
                </a:cubicBezTo>
                <a:cubicBezTo>
                  <a:pt x="57" y="156"/>
                  <a:pt x="54" y="155"/>
                  <a:pt x="52" y="153"/>
                </a:cubicBezTo>
                <a:cubicBezTo>
                  <a:pt x="52" y="153"/>
                  <a:pt x="52" y="153"/>
                  <a:pt x="52" y="153"/>
                </a:cubicBezTo>
                <a:cubicBezTo>
                  <a:pt x="4" y="105"/>
                  <a:pt x="4" y="105"/>
                  <a:pt x="4" y="105"/>
                </a:cubicBezTo>
                <a:cubicBezTo>
                  <a:pt x="4" y="105"/>
                  <a:pt x="4" y="105"/>
                  <a:pt x="4" y="105"/>
                </a:cubicBezTo>
                <a:cubicBezTo>
                  <a:pt x="1" y="102"/>
                  <a:pt x="0" y="99"/>
                  <a:pt x="0" y="96"/>
                </a:cubicBezTo>
                <a:cubicBezTo>
                  <a:pt x="0" y="92"/>
                  <a:pt x="2" y="89"/>
                  <a:pt x="4" y="87"/>
                </a:cubicBezTo>
                <a:cubicBezTo>
                  <a:pt x="52" y="40"/>
                  <a:pt x="52" y="40"/>
                  <a:pt x="52" y="40"/>
                </a:cubicBezTo>
                <a:cubicBezTo>
                  <a:pt x="52" y="40"/>
                  <a:pt x="52" y="40"/>
                  <a:pt x="52" y="40"/>
                </a:cubicBezTo>
                <a:cubicBezTo>
                  <a:pt x="54" y="37"/>
                  <a:pt x="57" y="36"/>
                  <a:pt x="60" y="36"/>
                </a:cubicBezTo>
                <a:cubicBezTo>
                  <a:pt x="67" y="36"/>
                  <a:pt x="72" y="41"/>
                  <a:pt x="72" y="48"/>
                </a:cubicBezTo>
                <a:cubicBezTo>
                  <a:pt x="72" y="51"/>
                  <a:pt x="71" y="54"/>
                  <a:pt x="68" y="57"/>
                </a:cubicBezTo>
                <a:close/>
              </a:path>
            </a:pathLst>
          </a:custGeom>
          <a:solidFill>
            <a:schemeClr val="bg1"/>
          </a:solidFill>
          <a:ln>
            <a:noFill/>
          </a:ln>
        </p:spPr>
        <p:txBody>
          <a:bodyPr/>
          <a:lstStyle/>
          <a:p>
            <a:endParaRPr lang="en-US" dirty="0"/>
          </a:p>
        </p:txBody>
      </p:sp>
      <p:grpSp>
        <p:nvGrpSpPr>
          <p:cNvPr id="17" name="Group 16"/>
          <p:cNvGrpSpPr/>
          <p:nvPr/>
        </p:nvGrpSpPr>
        <p:grpSpPr>
          <a:xfrm>
            <a:off x="2817812" y="380351"/>
            <a:ext cx="456994" cy="155443"/>
            <a:chOff x="3324638" y="552535"/>
            <a:chExt cx="1323475" cy="450053"/>
          </a:xfrm>
        </p:grpSpPr>
        <p:sp>
          <p:nvSpPr>
            <p:cNvPr id="18" name="Isosceles Triangle 17"/>
            <p:cNvSpPr/>
            <p:nvPr/>
          </p:nvSpPr>
          <p:spPr>
            <a:xfrm rot="5400000">
              <a:off x="4229100" y="583575"/>
              <a:ext cx="450051" cy="38797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9" name="Isosceles Triangle 18"/>
            <p:cNvSpPr/>
            <p:nvPr/>
          </p:nvSpPr>
          <p:spPr>
            <a:xfrm rot="5400000">
              <a:off x="3761350" y="583574"/>
              <a:ext cx="450051" cy="38797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Isosceles Triangle 19"/>
            <p:cNvSpPr/>
            <p:nvPr/>
          </p:nvSpPr>
          <p:spPr>
            <a:xfrm rot="5400000">
              <a:off x="3293600" y="583575"/>
              <a:ext cx="450051" cy="38797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spTree>
    <p:extLst>
      <p:ext uri="{BB962C8B-B14F-4D97-AF65-F5344CB8AC3E}">
        <p14:creationId xmlns:p14="http://schemas.microsoft.com/office/powerpoint/2010/main" val="553523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4170" b="34170"/>
          <a:stretch>
            <a:fillRect/>
          </a:stretch>
        </p:blipFill>
        <p:spPr>
          <a:xfrm>
            <a:off x="6" y="0"/>
            <a:ext cx="12188819" cy="6858000"/>
          </a:xfrm>
          <a:prstGeom prst="rect">
            <a:avLst/>
          </a:prstGeom>
        </p:spPr>
      </p:pic>
      <p:sp>
        <p:nvSpPr>
          <p:cNvPr id="11" name="Right Triangle 10"/>
          <p:cNvSpPr/>
          <p:nvPr/>
        </p:nvSpPr>
        <p:spPr>
          <a:xfrm rot="10800000">
            <a:off x="11020293" y="0"/>
            <a:ext cx="1168532" cy="116883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gonal Stripe 11"/>
          <p:cNvSpPr/>
          <p:nvPr/>
        </p:nvSpPr>
        <p:spPr>
          <a:xfrm flipH="1">
            <a:off x="10455726" y="0"/>
            <a:ext cx="1733093" cy="1733544"/>
          </a:xfrm>
          <a:prstGeom prst="diagStripe">
            <a:avLst>
              <a:gd name="adj" fmla="val 7447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ight Triangle 18"/>
          <p:cNvSpPr/>
          <p:nvPr/>
        </p:nvSpPr>
        <p:spPr>
          <a:xfrm>
            <a:off x="-8602" y="5689164"/>
            <a:ext cx="1168532" cy="116883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iagonal Stripe 19"/>
          <p:cNvSpPr/>
          <p:nvPr/>
        </p:nvSpPr>
        <p:spPr>
          <a:xfrm rot="10800000" flipH="1">
            <a:off x="-8596" y="5124456"/>
            <a:ext cx="1733093" cy="1733544"/>
          </a:xfrm>
          <a:prstGeom prst="diagStripe">
            <a:avLst>
              <a:gd name="adj" fmla="val 7447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3579812" y="457200"/>
            <a:ext cx="4148636" cy="646331"/>
          </a:xfrm>
          <a:prstGeom prst="rect">
            <a:avLst/>
          </a:prstGeom>
          <a:noFill/>
        </p:spPr>
        <p:txBody>
          <a:bodyPr wrap="none" rtlCol="0">
            <a:spAutoFit/>
          </a:bodyPr>
          <a:lstStyle/>
          <a:p>
            <a:r>
              <a:rPr lang="en-US" sz="3600" u="sng" dirty="0" smtClean="0">
                <a:solidFill>
                  <a:schemeClr val="bg1">
                    <a:lumMod val="95000"/>
                  </a:schemeClr>
                </a:solidFill>
              </a:rPr>
              <a:t>System Architecture</a:t>
            </a:r>
            <a:endParaRPr lang="en-US" sz="3600" u="sng" dirty="0">
              <a:solidFill>
                <a:schemeClr val="bg1">
                  <a:lumMod val="95000"/>
                </a:schemeClr>
              </a:solidFill>
            </a:endParaRPr>
          </a:p>
        </p:txBody>
      </p:sp>
      <p:grpSp>
        <p:nvGrpSpPr>
          <p:cNvPr id="26" name="Group 25"/>
          <p:cNvGrpSpPr/>
          <p:nvPr/>
        </p:nvGrpSpPr>
        <p:grpSpPr>
          <a:xfrm>
            <a:off x="2741612" y="760087"/>
            <a:ext cx="456994" cy="155443"/>
            <a:chOff x="3324638" y="552535"/>
            <a:chExt cx="1323475" cy="450053"/>
          </a:xfrm>
        </p:grpSpPr>
        <p:sp>
          <p:nvSpPr>
            <p:cNvPr id="27" name="Isosceles Triangle 26"/>
            <p:cNvSpPr/>
            <p:nvPr/>
          </p:nvSpPr>
          <p:spPr>
            <a:xfrm rot="5400000">
              <a:off x="4229100" y="583575"/>
              <a:ext cx="450051" cy="38797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8" name="Isosceles Triangle 27"/>
            <p:cNvSpPr/>
            <p:nvPr/>
          </p:nvSpPr>
          <p:spPr>
            <a:xfrm rot="5400000">
              <a:off x="3761350" y="583574"/>
              <a:ext cx="450051" cy="38797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9" name="Isosceles Triangle 28"/>
            <p:cNvSpPr/>
            <p:nvPr/>
          </p:nvSpPr>
          <p:spPr>
            <a:xfrm rot="5400000">
              <a:off x="3293600" y="583575"/>
              <a:ext cx="450051" cy="38797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spTree>
    <p:extLst>
      <p:ext uri="{BB962C8B-B14F-4D97-AF65-F5344CB8AC3E}">
        <p14:creationId xmlns:p14="http://schemas.microsoft.com/office/powerpoint/2010/main" val="13987169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Placeholder 1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4170" b="34170"/>
          <a:stretch>
            <a:fillRect/>
          </a:stretch>
        </p:blipFill>
        <p:spPr>
          <a:xfrm>
            <a:off x="6" y="0"/>
            <a:ext cx="12188819" cy="6858000"/>
          </a:xfrm>
          <a:prstGeom prst="rect">
            <a:avLst/>
          </a:prstGeom>
        </p:spPr>
      </p:pic>
      <p:sp>
        <p:nvSpPr>
          <p:cNvPr id="14" name="Right Triangle 13"/>
          <p:cNvSpPr/>
          <p:nvPr/>
        </p:nvSpPr>
        <p:spPr>
          <a:xfrm rot="13500000">
            <a:off x="-278842" y="5316222"/>
            <a:ext cx="557679" cy="557534"/>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72798" y="381000"/>
            <a:ext cx="4443230" cy="1200329"/>
          </a:xfrm>
          <a:prstGeom prst="rect">
            <a:avLst/>
          </a:prstGeom>
          <a:noFill/>
        </p:spPr>
        <p:txBody>
          <a:bodyPr wrap="square" rtlCol="0">
            <a:spAutoFit/>
          </a:bodyPr>
          <a:lstStyle/>
          <a:p>
            <a:pPr algn="ctr"/>
            <a:r>
              <a:rPr lang="en-US" sz="3600" b="1" dirty="0" smtClean="0">
                <a:solidFill>
                  <a:schemeClr val="bg1"/>
                </a:solidFill>
                <a:latin typeface="Jost" pitchFamily="2" charset="0"/>
                <a:ea typeface="Jost" pitchFamily="2" charset="0"/>
              </a:rPr>
              <a:t>Hardware </a:t>
            </a:r>
            <a:r>
              <a:rPr lang="en-US" sz="3600" b="1" dirty="0" smtClean="0">
                <a:solidFill>
                  <a:schemeClr val="bg1">
                    <a:lumMod val="85000"/>
                  </a:schemeClr>
                </a:solidFill>
                <a:latin typeface="Jost" pitchFamily="2" charset="0"/>
                <a:ea typeface="Jost" pitchFamily="2" charset="0"/>
              </a:rPr>
              <a:t>Components</a:t>
            </a:r>
            <a:endParaRPr lang="en-US" sz="3600" b="1" dirty="0">
              <a:solidFill>
                <a:schemeClr val="bg1">
                  <a:lumMod val="85000"/>
                </a:schemeClr>
              </a:solidFill>
              <a:latin typeface="Jost" pitchFamily="2" charset="0"/>
              <a:ea typeface="Jost" pitchFamily="2" charset="0"/>
            </a:endParaRPr>
          </a:p>
        </p:txBody>
      </p:sp>
      <p:sp>
        <p:nvSpPr>
          <p:cNvPr id="12" name="TextBox 11">
            <a:extLst>
              <a:ext uri="{FF2B5EF4-FFF2-40B4-BE49-F238E27FC236}">
                <a16:creationId xmlns="" xmlns:a16="http://schemas.microsoft.com/office/drawing/2014/main" id="{75D671FB-C72B-48F1-AB77-5C08F031F2D2}"/>
              </a:ext>
            </a:extLst>
          </p:cNvPr>
          <p:cNvSpPr txBox="1"/>
          <p:nvPr/>
        </p:nvSpPr>
        <p:spPr>
          <a:xfrm>
            <a:off x="2303778" y="1743164"/>
            <a:ext cx="7465657" cy="923330"/>
          </a:xfrm>
          <a:prstGeom prst="rect">
            <a:avLst/>
          </a:prstGeom>
          <a:noFill/>
        </p:spPr>
        <p:txBody>
          <a:bodyPr wrap="square" rtlCol="0">
            <a:spAutoFit/>
          </a:bodyPr>
          <a:lstStyle/>
          <a:p>
            <a:pPr algn="ctr">
              <a:lnSpc>
                <a:spcPct val="150000"/>
              </a:lnSpc>
            </a:pPr>
            <a:r>
              <a:rPr lang="en-US" sz="1800" dirty="0" smtClean="0">
                <a:solidFill>
                  <a:schemeClr val="bg1"/>
                </a:solidFill>
                <a:latin typeface="Work Sans" pitchFamily="2" charset="0"/>
                <a:ea typeface="Open Sans" panose="020B0606030504020204" pitchFamily="34" charset="0"/>
                <a:cs typeface="Open Sans" panose="020B0606030504020204" pitchFamily="34" charset="0"/>
              </a:rPr>
              <a:t>This is the physical hardware that used to carry out this project inorder to become smart water meter</a:t>
            </a:r>
            <a:endParaRPr lang="en-US" sz="1800" dirty="0">
              <a:solidFill>
                <a:schemeClr val="bg1"/>
              </a:solidFill>
              <a:latin typeface="Work Sans" pitchFamily="2" charset="0"/>
              <a:ea typeface="Open Sans" panose="020B0606030504020204" pitchFamily="34" charset="0"/>
              <a:cs typeface="Open Sans" panose="020B0606030504020204" pitchFamily="34" charset="0"/>
            </a:endParaRPr>
          </a:p>
        </p:txBody>
      </p:sp>
      <p:sp>
        <p:nvSpPr>
          <p:cNvPr id="13" name="Rectangle 12"/>
          <p:cNvSpPr/>
          <p:nvPr/>
        </p:nvSpPr>
        <p:spPr>
          <a:xfrm>
            <a:off x="1072233" y="3312643"/>
            <a:ext cx="2287460" cy="2288057"/>
          </a:xfrm>
          <a:prstGeom prst="rect">
            <a:avLst/>
          </a:prstGeom>
          <a:solidFill>
            <a:schemeClr val="tx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659769" y="3306627"/>
            <a:ext cx="2287460" cy="2288057"/>
          </a:xfrm>
          <a:prstGeom prst="rect">
            <a:avLst/>
          </a:prstGeom>
          <a:solidFill>
            <a:srgbClr val="00B0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990012" y="3312643"/>
            <a:ext cx="2287460" cy="2288057"/>
          </a:xfrm>
          <a:prstGeom prst="rect">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453917" y="3680405"/>
            <a:ext cx="571379" cy="5715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 xmlns:a16="http://schemas.microsoft.com/office/drawing/2014/main" id="{75D671FB-C72B-48F1-AB77-5C08F031F2D2}"/>
              </a:ext>
            </a:extLst>
          </p:cNvPr>
          <p:cNvSpPr txBox="1"/>
          <p:nvPr/>
        </p:nvSpPr>
        <p:spPr>
          <a:xfrm>
            <a:off x="1406305" y="4394254"/>
            <a:ext cx="1100007" cy="461665"/>
          </a:xfrm>
          <a:prstGeom prst="rect">
            <a:avLst/>
          </a:prstGeom>
          <a:noFill/>
        </p:spPr>
        <p:txBody>
          <a:bodyPr wrap="square" rtlCol="0">
            <a:spAutoFit/>
          </a:bodyPr>
          <a:lstStyle/>
          <a:p>
            <a:r>
              <a:rPr lang="en-US" sz="2400" b="1" dirty="0" smtClean="0">
                <a:solidFill>
                  <a:schemeClr val="bg1">
                    <a:lumMod val="95000"/>
                  </a:schemeClr>
                </a:solidFill>
                <a:latin typeface="Work Sans" pitchFamily="2" charset="0"/>
                <a:ea typeface="Open Sans" panose="020B0606030504020204" pitchFamily="34" charset="0"/>
                <a:cs typeface="Open Sans" panose="020B0606030504020204" pitchFamily="34" charset="0"/>
              </a:rPr>
              <a:t>ESP32</a:t>
            </a:r>
            <a:endParaRPr lang="en-US" sz="2400" b="1" dirty="0">
              <a:solidFill>
                <a:schemeClr val="bg1">
                  <a:lumMod val="95000"/>
                </a:schemeClr>
              </a:solidFill>
              <a:latin typeface="Work Sans" pitchFamily="2" charset="0"/>
              <a:ea typeface="Open Sans" panose="020B0606030504020204" pitchFamily="34" charset="0"/>
              <a:cs typeface="Open Sans" panose="020B0606030504020204" pitchFamily="34" charset="0"/>
            </a:endParaRPr>
          </a:p>
        </p:txBody>
      </p:sp>
      <p:sp>
        <p:nvSpPr>
          <p:cNvPr id="24" name="Oval 23"/>
          <p:cNvSpPr/>
          <p:nvPr/>
        </p:nvSpPr>
        <p:spPr>
          <a:xfrm>
            <a:off x="4085303" y="3680405"/>
            <a:ext cx="571379" cy="5715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 xmlns:a16="http://schemas.microsoft.com/office/drawing/2014/main" id="{75D671FB-C72B-48F1-AB77-5C08F031F2D2}"/>
              </a:ext>
            </a:extLst>
          </p:cNvPr>
          <p:cNvSpPr txBox="1"/>
          <p:nvPr/>
        </p:nvSpPr>
        <p:spPr>
          <a:xfrm>
            <a:off x="3659769" y="4423839"/>
            <a:ext cx="2287460" cy="830997"/>
          </a:xfrm>
          <a:prstGeom prst="rect">
            <a:avLst/>
          </a:prstGeom>
          <a:noFill/>
        </p:spPr>
        <p:txBody>
          <a:bodyPr wrap="square" rtlCol="0">
            <a:spAutoFit/>
          </a:bodyPr>
          <a:lstStyle/>
          <a:p>
            <a:r>
              <a:rPr lang="en-US" sz="2400" b="1" dirty="0" smtClean="0">
                <a:solidFill>
                  <a:schemeClr val="bg1">
                    <a:lumMod val="95000"/>
                  </a:schemeClr>
                </a:solidFill>
                <a:latin typeface="Work Sans" pitchFamily="2" charset="0"/>
                <a:ea typeface="Open Sans" panose="020B0606030504020204" pitchFamily="34" charset="0"/>
                <a:cs typeface="Open Sans" panose="020B0606030504020204" pitchFamily="34" charset="0"/>
              </a:rPr>
              <a:t>Water Flow Sensor</a:t>
            </a:r>
            <a:endParaRPr lang="en-US" sz="2400" b="1" dirty="0">
              <a:solidFill>
                <a:schemeClr val="bg1">
                  <a:lumMod val="95000"/>
                </a:schemeClr>
              </a:solidFill>
              <a:latin typeface="Work Sans" pitchFamily="2" charset="0"/>
              <a:ea typeface="Open Sans" panose="020B0606030504020204" pitchFamily="34" charset="0"/>
              <a:cs typeface="Open Sans" panose="020B0606030504020204" pitchFamily="34" charset="0"/>
            </a:endParaRPr>
          </a:p>
        </p:txBody>
      </p:sp>
      <p:sp>
        <p:nvSpPr>
          <p:cNvPr id="30" name="Oval 29"/>
          <p:cNvSpPr/>
          <p:nvPr/>
        </p:nvSpPr>
        <p:spPr>
          <a:xfrm>
            <a:off x="9348074" y="3680405"/>
            <a:ext cx="571379" cy="5715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 xmlns:a16="http://schemas.microsoft.com/office/drawing/2014/main" id="{75D671FB-C72B-48F1-AB77-5C08F031F2D2}"/>
              </a:ext>
            </a:extLst>
          </p:cNvPr>
          <p:cNvSpPr txBox="1"/>
          <p:nvPr/>
        </p:nvSpPr>
        <p:spPr>
          <a:xfrm>
            <a:off x="9320080" y="4369704"/>
            <a:ext cx="1725922" cy="830997"/>
          </a:xfrm>
          <a:prstGeom prst="rect">
            <a:avLst/>
          </a:prstGeom>
          <a:noFill/>
        </p:spPr>
        <p:txBody>
          <a:bodyPr wrap="square" rtlCol="0">
            <a:spAutoFit/>
          </a:bodyPr>
          <a:lstStyle/>
          <a:p>
            <a:r>
              <a:rPr lang="en-US" sz="2400" b="1" dirty="0" smtClean="0">
                <a:solidFill>
                  <a:schemeClr val="bg1">
                    <a:lumMod val="95000"/>
                  </a:schemeClr>
                </a:solidFill>
                <a:latin typeface="Work Sans" pitchFamily="2" charset="0"/>
                <a:ea typeface="Open Sans" panose="020B0606030504020204" pitchFamily="34" charset="0"/>
                <a:cs typeface="Open Sans" panose="020B0606030504020204" pitchFamily="34" charset="0"/>
              </a:rPr>
              <a:t>Turbidity Sensor</a:t>
            </a:r>
            <a:endParaRPr lang="en-US" sz="2400" b="1" dirty="0">
              <a:solidFill>
                <a:schemeClr val="bg1">
                  <a:lumMod val="95000"/>
                </a:schemeClr>
              </a:solidFill>
              <a:latin typeface="Work Sans" pitchFamily="2" charset="0"/>
              <a:ea typeface="Open Sans" panose="020B0606030504020204" pitchFamily="34" charset="0"/>
              <a:cs typeface="Open Sans" panose="020B0606030504020204" pitchFamily="34" charset="0"/>
            </a:endParaRPr>
          </a:p>
        </p:txBody>
      </p:sp>
      <p:sp>
        <p:nvSpPr>
          <p:cNvPr id="33" name="Freeform 65"/>
          <p:cNvSpPr>
            <a:spLocks noEditPoints="1"/>
          </p:cNvSpPr>
          <p:nvPr/>
        </p:nvSpPr>
        <p:spPr bwMode="auto">
          <a:xfrm>
            <a:off x="9491225" y="3836247"/>
            <a:ext cx="285079" cy="259844"/>
          </a:xfrm>
          <a:custGeom>
            <a:avLst/>
            <a:gdLst>
              <a:gd name="T0" fmla="*/ 2147483646 w 78"/>
              <a:gd name="T1" fmla="*/ 2147483646 h 71"/>
              <a:gd name="T2" fmla="*/ 2147483646 w 78"/>
              <a:gd name="T3" fmla="*/ 2147483646 h 71"/>
              <a:gd name="T4" fmla="*/ 2147483646 w 78"/>
              <a:gd name="T5" fmla="*/ 2147483646 h 71"/>
              <a:gd name="T6" fmla="*/ 2147483646 w 78"/>
              <a:gd name="T7" fmla="*/ 2147483646 h 71"/>
              <a:gd name="T8" fmla="*/ 2147483646 w 78"/>
              <a:gd name="T9" fmla="*/ 2147483646 h 71"/>
              <a:gd name="T10" fmla="*/ 2147483646 w 78"/>
              <a:gd name="T11" fmla="*/ 2147483646 h 71"/>
              <a:gd name="T12" fmla="*/ 2147483646 w 78"/>
              <a:gd name="T13" fmla="*/ 2147483646 h 71"/>
              <a:gd name="T14" fmla="*/ 2147483646 w 78"/>
              <a:gd name="T15" fmla="*/ 2147483646 h 71"/>
              <a:gd name="T16" fmla="*/ 0 w 78"/>
              <a:gd name="T17" fmla="*/ 2147483646 h 71"/>
              <a:gd name="T18" fmla="*/ 2147483646 w 78"/>
              <a:gd name="T19" fmla="*/ 2147483646 h 71"/>
              <a:gd name="T20" fmla="*/ 2147483646 w 78"/>
              <a:gd name="T21" fmla="*/ 2147483646 h 71"/>
              <a:gd name="T22" fmla="*/ 2147483646 w 78"/>
              <a:gd name="T23" fmla="*/ 2147483646 h 71"/>
              <a:gd name="T24" fmla="*/ 2147483646 w 78"/>
              <a:gd name="T25" fmla="*/ 2147483646 h 71"/>
              <a:gd name="T26" fmla="*/ 2147483646 w 78"/>
              <a:gd name="T27" fmla="*/ 2147483646 h 71"/>
              <a:gd name="T28" fmla="*/ 2147483646 w 78"/>
              <a:gd name="T29" fmla="*/ 2147483646 h 71"/>
              <a:gd name="T30" fmla="*/ 2147483646 w 78"/>
              <a:gd name="T31" fmla="*/ 2147483646 h 71"/>
              <a:gd name="T32" fmla="*/ 2147483646 w 78"/>
              <a:gd name="T33" fmla="*/ 2147483646 h 71"/>
              <a:gd name="T34" fmla="*/ 2147483646 w 78"/>
              <a:gd name="T35" fmla="*/ 2147483646 h 71"/>
              <a:gd name="T36" fmla="*/ 2147483646 w 78"/>
              <a:gd name="T37" fmla="*/ 2147483646 h 71"/>
              <a:gd name="T38" fmla="*/ 2147483646 w 78"/>
              <a:gd name="T39" fmla="*/ 2147483646 h 71"/>
              <a:gd name="T40" fmla="*/ 2147483646 w 78"/>
              <a:gd name="T41" fmla="*/ 2147483646 h 71"/>
              <a:gd name="T42" fmla="*/ 2147483646 w 78"/>
              <a:gd name="T43" fmla="*/ 2147483646 h 71"/>
              <a:gd name="T44" fmla="*/ 2147483646 w 78"/>
              <a:gd name="T45" fmla="*/ 2147483646 h 71"/>
              <a:gd name="T46" fmla="*/ 2147483646 w 78"/>
              <a:gd name="T47" fmla="*/ 2147483646 h 71"/>
              <a:gd name="T48" fmla="*/ 2147483646 w 78"/>
              <a:gd name="T49" fmla="*/ 2147483646 h 71"/>
              <a:gd name="T50" fmla="*/ 2147483646 w 78"/>
              <a:gd name="T51" fmla="*/ 2147483646 h 71"/>
              <a:gd name="T52" fmla="*/ 2147483646 w 78"/>
              <a:gd name="T53" fmla="*/ 2147483646 h 71"/>
              <a:gd name="T54" fmla="*/ 2147483646 w 78"/>
              <a:gd name="T55" fmla="*/ 0 h 71"/>
              <a:gd name="T56" fmla="*/ 2147483646 w 78"/>
              <a:gd name="T57" fmla="*/ 2147483646 h 71"/>
              <a:gd name="T58" fmla="*/ 2147483646 w 78"/>
              <a:gd name="T59" fmla="*/ 2147483646 h 71"/>
              <a:gd name="T60" fmla="*/ 2147483646 w 78"/>
              <a:gd name="T61" fmla="*/ 2147483646 h 71"/>
              <a:gd name="T62" fmla="*/ 2147483646 w 78"/>
              <a:gd name="T63" fmla="*/ 2147483646 h 71"/>
              <a:gd name="T64" fmla="*/ 2147483646 w 78"/>
              <a:gd name="T65" fmla="*/ 2147483646 h 71"/>
              <a:gd name="T66" fmla="*/ 2147483646 w 78"/>
              <a:gd name="T67" fmla="*/ 2147483646 h 71"/>
              <a:gd name="T68" fmla="*/ 2147483646 w 78"/>
              <a:gd name="T69" fmla="*/ 2147483646 h 71"/>
              <a:gd name="T70" fmla="*/ 2147483646 w 78"/>
              <a:gd name="T71" fmla="*/ 2147483646 h 71"/>
              <a:gd name="T72" fmla="*/ 2147483646 w 78"/>
              <a:gd name="T73" fmla="*/ 2147483646 h 71"/>
              <a:gd name="T74" fmla="*/ 2147483646 w 78"/>
              <a:gd name="T75" fmla="*/ 2147483646 h 71"/>
              <a:gd name="T76" fmla="*/ 2147483646 w 78"/>
              <a:gd name="T77" fmla="*/ 2147483646 h 71"/>
              <a:gd name="T78" fmla="*/ 2147483646 w 78"/>
              <a:gd name="T79" fmla="*/ 2147483646 h 71"/>
              <a:gd name="T80" fmla="*/ 2147483646 w 78"/>
              <a:gd name="T81" fmla="*/ 2147483646 h 71"/>
              <a:gd name="T82" fmla="*/ 2147483646 w 78"/>
              <a:gd name="T83" fmla="*/ 2147483646 h 71"/>
              <a:gd name="T84" fmla="*/ 2147483646 w 78"/>
              <a:gd name="T85" fmla="*/ 2147483646 h 71"/>
              <a:gd name="T86" fmla="*/ 2147483646 w 78"/>
              <a:gd name="T87" fmla="*/ 2147483646 h 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bg1"/>
          </a:solidFill>
          <a:ln>
            <a:noFill/>
          </a:ln>
          <a:extLst/>
        </p:spPr>
        <p:txBody>
          <a:bodyPr/>
          <a:lstStyle/>
          <a:p>
            <a:endParaRPr lang="th-TH"/>
          </a:p>
        </p:txBody>
      </p:sp>
      <p:sp>
        <p:nvSpPr>
          <p:cNvPr id="34" name="Freeform 100"/>
          <p:cNvSpPr>
            <a:spLocks noEditPoints="1"/>
          </p:cNvSpPr>
          <p:nvPr/>
        </p:nvSpPr>
        <p:spPr bwMode="auto">
          <a:xfrm>
            <a:off x="1617310" y="3848903"/>
            <a:ext cx="244594" cy="234535"/>
          </a:xfrm>
          <a:custGeom>
            <a:avLst/>
            <a:gdLst>
              <a:gd name="T0" fmla="*/ 2147483646 w 67"/>
              <a:gd name="T1" fmla="*/ 2147483646 h 64"/>
              <a:gd name="T2" fmla="*/ 2147483646 w 67"/>
              <a:gd name="T3" fmla="*/ 2147483646 h 64"/>
              <a:gd name="T4" fmla="*/ 2147483646 w 67"/>
              <a:gd name="T5" fmla="*/ 2147483646 h 64"/>
              <a:gd name="T6" fmla="*/ 2147483646 w 67"/>
              <a:gd name="T7" fmla="*/ 2147483646 h 64"/>
              <a:gd name="T8" fmla="*/ 2147483646 w 67"/>
              <a:gd name="T9" fmla="*/ 2147483646 h 64"/>
              <a:gd name="T10" fmla="*/ 2147483646 w 67"/>
              <a:gd name="T11" fmla="*/ 2147483646 h 64"/>
              <a:gd name="T12" fmla="*/ 2147483646 w 67"/>
              <a:gd name="T13" fmla="*/ 2147483646 h 64"/>
              <a:gd name="T14" fmla="*/ 2147483646 w 67"/>
              <a:gd name="T15" fmla="*/ 2147483646 h 64"/>
              <a:gd name="T16" fmla="*/ 2147483646 w 67"/>
              <a:gd name="T17" fmla="*/ 2147483646 h 64"/>
              <a:gd name="T18" fmla="*/ 0 w 67"/>
              <a:gd name="T19" fmla="*/ 2147483646 h 64"/>
              <a:gd name="T20" fmla="*/ 2147483646 w 67"/>
              <a:gd name="T21" fmla="*/ 0 h 64"/>
              <a:gd name="T22" fmla="*/ 2147483646 w 67"/>
              <a:gd name="T23" fmla="*/ 2147483646 h 64"/>
              <a:gd name="T24" fmla="*/ 2147483646 w 67"/>
              <a:gd name="T25" fmla="*/ 2147483646 h 64"/>
              <a:gd name="T26" fmla="*/ 2147483646 w 67"/>
              <a:gd name="T27" fmla="*/ 2147483646 h 64"/>
              <a:gd name="T28" fmla="*/ 2147483646 w 67"/>
              <a:gd name="T29" fmla="*/ 2147483646 h 64"/>
              <a:gd name="T30" fmla="*/ 2147483646 w 67"/>
              <a:gd name="T31" fmla="*/ 2147483646 h 64"/>
              <a:gd name="T32" fmla="*/ 2147483646 w 67"/>
              <a:gd name="T33" fmla="*/ 2147483646 h 64"/>
              <a:gd name="T34" fmla="*/ 2147483646 w 67"/>
              <a:gd name="T35" fmla="*/ 2147483646 h 64"/>
              <a:gd name="T36" fmla="*/ 2147483646 w 67"/>
              <a:gd name="T37" fmla="*/ 2147483646 h 64"/>
              <a:gd name="T38" fmla="*/ 2147483646 w 67"/>
              <a:gd name="T39" fmla="*/ 2147483646 h 64"/>
              <a:gd name="T40" fmla="*/ 2147483646 w 67"/>
              <a:gd name="T41" fmla="*/ 2147483646 h 64"/>
              <a:gd name="T42" fmla="*/ 2147483646 w 67"/>
              <a:gd name="T43" fmla="*/ 2147483646 h 64"/>
              <a:gd name="T44" fmla="*/ 2147483646 w 67"/>
              <a:gd name="T45" fmla="*/ 2147483646 h 64"/>
              <a:gd name="T46" fmla="*/ 2147483646 w 67"/>
              <a:gd name="T47" fmla="*/ 2147483646 h 64"/>
              <a:gd name="T48" fmla="*/ 2147483646 w 67"/>
              <a:gd name="T49" fmla="*/ 2147483646 h 64"/>
              <a:gd name="T50" fmla="*/ 2147483646 w 67"/>
              <a:gd name="T51" fmla="*/ 2147483646 h 64"/>
              <a:gd name="T52" fmla="*/ 2147483646 w 67"/>
              <a:gd name="T53" fmla="*/ 2147483646 h 64"/>
              <a:gd name="T54" fmla="*/ 2147483646 w 67"/>
              <a:gd name="T55" fmla="*/ 2147483646 h 64"/>
              <a:gd name="T56" fmla="*/ 2147483646 w 67"/>
              <a:gd name="T57" fmla="*/ 2147483646 h 64"/>
              <a:gd name="T58" fmla="*/ 2147483646 w 67"/>
              <a:gd name="T59" fmla="*/ 2147483646 h 64"/>
              <a:gd name="T60" fmla="*/ 2147483646 w 67"/>
              <a:gd name="T61" fmla="*/ 2147483646 h 6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a:noFill/>
          </a:ln>
          <a:extLst/>
        </p:spPr>
        <p:txBody>
          <a:bodyPr/>
          <a:lstStyle/>
          <a:p>
            <a:endParaRPr lang="th-TH"/>
          </a:p>
        </p:txBody>
      </p:sp>
      <p:sp>
        <p:nvSpPr>
          <p:cNvPr id="35" name="Freeform 140"/>
          <p:cNvSpPr>
            <a:spLocks noEditPoints="1"/>
          </p:cNvSpPr>
          <p:nvPr/>
        </p:nvSpPr>
        <p:spPr bwMode="auto">
          <a:xfrm>
            <a:off x="4239418" y="3853120"/>
            <a:ext cx="263149" cy="226098"/>
          </a:xfrm>
          <a:custGeom>
            <a:avLst/>
            <a:gdLst>
              <a:gd name="T0" fmla="*/ 2147483646 w 72"/>
              <a:gd name="T1" fmla="*/ 2147483646 h 62"/>
              <a:gd name="T2" fmla="*/ 2147483646 w 72"/>
              <a:gd name="T3" fmla="*/ 2147483646 h 62"/>
              <a:gd name="T4" fmla="*/ 2147483646 w 72"/>
              <a:gd name="T5" fmla="*/ 2147483646 h 62"/>
              <a:gd name="T6" fmla="*/ 2147483646 w 72"/>
              <a:gd name="T7" fmla="*/ 2147483646 h 62"/>
              <a:gd name="T8" fmla="*/ 0 w 72"/>
              <a:gd name="T9" fmla="*/ 2147483646 h 62"/>
              <a:gd name="T10" fmla="*/ 0 w 72"/>
              <a:gd name="T11" fmla="*/ 2147483646 h 62"/>
              <a:gd name="T12" fmla="*/ 2147483646 w 72"/>
              <a:gd name="T13" fmla="*/ 2147483646 h 62"/>
              <a:gd name="T14" fmla="*/ 2147483646 w 72"/>
              <a:gd name="T15" fmla="*/ 2147483646 h 62"/>
              <a:gd name="T16" fmla="*/ 2147483646 w 72"/>
              <a:gd name="T17" fmla="*/ 2147483646 h 62"/>
              <a:gd name="T18" fmla="*/ 2147483646 w 72"/>
              <a:gd name="T19" fmla="*/ 2147483646 h 62"/>
              <a:gd name="T20" fmla="*/ 2147483646 w 72"/>
              <a:gd name="T21" fmla="*/ 0 h 62"/>
              <a:gd name="T22" fmla="*/ 2147483646 w 72"/>
              <a:gd name="T23" fmla="*/ 2147483646 h 62"/>
              <a:gd name="T24" fmla="*/ 2147483646 w 72"/>
              <a:gd name="T25" fmla="*/ 2147483646 h 62"/>
              <a:gd name="T26" fmla="*/ 2147483646 w 72"/>
              <a:gd name="T27" fmla="*/ 2147483646 h 62"/>
              <a:gd name="T28" fmla="*/ 2147483646 w 72"/>
              <a:gd name="T29" fmla="*/ 2147483646 h 62"/>
              <a:gd name="T30" fmla="*/ 2147483646 w 72"/>
              <a:gd name="T31" fmla="*/ 2147483646 h 62"/>
              <a:gd name="T32" fmla="*/ 2147483646 w 72"/>
              <a:gd name="T33" fmla="*/ 2147483646 h 62"/>
              <a:gd name="T34" fmla="*/ 2147483646 w 72"/>
              <a:gd name="T35" fmla="*/ 2147483646 h 62"/>
              <a:gd name="T36" fmla="*/ 2147483646 w 72"/>
              <a:gd name="T37" fmla="*/ 2147483646 h 62"/>
              <a:gd name="T38" fmla="*/ 2147483646 w 72"/>
              <a:gd name="T39" fmla="*/ 2147483646 h 62"/>
              <a:gd name="T40" fmla="*/ 2147483646 w 72"/>
              <a:gd name="T41" fmla="*/ 2147483646 h 62"/>
              <a:gd name="T42" fmla="*/ 2147483646 w 72"/>
              <a:gd name="T43" fmla="*/ 2147483646 h 62"/>
              <a:gd name="T44" fmla="*/ 2147483646 w 72"/>
              <a:gd name="T45" fmla="*/ 2147483646 h 62"/>
              <a:gd name="T46" fmla="*/ 2147483646 w 72"/>
              <a:gd name="T47" fmla="*/ 2147483646 h 62"/>
              <a:gd name="T48" fmla="*/ 2147483646 w 72"/>
              <a:gd name="T49" fmla="*/ 2147483646 h 62"/>
              <a:gd name="T50" fmla="*/ 2147483646 w 72"/>
              <a:gd name="T51" fmla="*/ 2147483646 h 62"/>
              <a:gd name="T52" fmla="*/ 2147483646 w 72"/>
              <a:gd name="T53" fmla="*/ 2147483646 h 62"/>
              <a:gd name="T54" fmla="*/ 2147483646 w 72"/>
              <a:gd name="T55" fmla="*/ 2147483646 h 62"/>
              <a:gd name="T56" fmla="*/ 2147483646 w 72"/>
              <a:gd name="T57" fmla="*/ 2147483646 h 62"/>
              <a:gd name="T58" fmla="*/ 2147483646 w 72"/>
              <a:gd name="T59" fmla="*/ 2147483646 h 62"/>
              <a:gd name="T60" fmla="*/ 2147483646 w 72"/>
              <a:gd name="T61" fmla="*/ 2147483646 h 62"/>
              <a:gd name="T62" fmla="*/ 2147483646 w 72"/>
              <a:gd name="T63" fmla="*/ 2147483646 h 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2" h="62">
                <a:moveTo>
                  <a:pt x="53" y="37"/>
                </a:moveTo>
                <a:cubicBezTo>
                  <a:pt x="36" y="50"/>
                  <a:pt x="36" y="50"/>
                  <a:pt x="36" y="50"/>
                </a:cubicBezTo>
                <a:cubicBezTo>
                  <a:pt x="35" y="57"/>
                  <a:pt x="29" y="62"/>
                  <a:pt x="22" y="62"/>
                </a:cubicBezTo>
                <a:cubicBezTo>
                  <a:pt x="16" y="62"/>
                  <a:pt x="10" y="58"/>
                  <a:pt x="9" y="51"/>
                </a:cubicBezTo>
                <a:cubicBezTo>
                  <a:pt x="0" y="48"/>
                  <a:pt x="0" y="48"/>
                  <a:pt x="0" y="48"/>
                </a:cubicBezTo>
                <a:cubicBezTo>
                  <a:pt x="0" y="30"/>
                  <a:pt x="0" y="30"/>
                  <a:pt x="0" y="30"/>
                </a:cubicBezTo>
                <a:cubicBezTo>
                  <a:pt x="15" y="37"/>
                  <a:pt x="15" y="37"/>
                  <a:pt x="15" y="37"/>
                </a:cubicBezTo>
                <a:cubicBezTo>
                  <a:pt x="17" y="36"/>
                  <a:pt x="20" y="35"/>
                  <a:pt x="22" y="35"/>
                </a:cubicBezTo>
                <a:cubicBezTo>
                  <a:pt x="23" y="35"/>
                  <a:pt x="23" y="35"/>
                  <a:pt x="24" y="35"/>
                </a:cubicBezTo>
                <a:cubicBezTo>
                  <a:pt x="35" y="19"/>
                  <a:pt x="35" y="19"/>
                  <a:pt x="35" y="19"/>
                </a:cubicBezTo>
                <a:cubicBezTo>
                  <a:pt x="35" y="9"/>
                  <a:pt x="43" y="0"/>
                  <a:pt x="53" y="0"/>
                </a:cubicBezTo>
                <a:cubicBezTo>
                  <a:pt x="64" y="0"/>
                  <a:pt x="72" y="9"/>
                  <a:pt x="72" y="19"/>
                </a:cubicBezTo>
                <a:cubicBezTo>
                  <a:pt x="72" y="29"/>
                  <a:pt x="64" y="37"/>
                  <a:pt x="53" y="37"/>
                </a:cubicBezTo>
                <a:close/>
                <a:moveTo>
                  <a:pt x="22" y="38"/>
                </a:moveTo>
                <a:cubicBezTo>
                  <a:pt x="22" y="38"/>
                  <a:pt x="21" y="39"/>
                  <a:pt x="20" y="39"/>
                </a:cubicBezTo>
                <a:cubicBezTo>
                  <a:pt x="24" y="40"/>
                  <a:pt x="24" y="40"/>
                  <a:pt x="24" y="40"/>
                </a:cubicBezTo>
                <a:cubicBezTo>
                  <a:pt x="28" y="42"/>
                  <a:pt x="30" y="47"/>
                  <a:pt x="29" y="51"/>
                </a:cubicBezTo>
                <a:cubicBezTo>
                  <a:pt x="27" y="55"/>
                  <a:pt x="22" y="57"/>
                  <a:pt x="18" y="55"/>
                </a:cubicBezTo>
                <a:cubicBezTo>
                  <a:pt x="17" y="55"/>
                  <a:pt x="15" y="54"/>
                  <a:pt x="13" y="53"/>
                </a:cubicBezTo>
                <a:cubicBezTo>
                  <a:pt x="15" y="56"/>
                  <a:pt x="18" y="59"/>
                  <a:pt x="22" y="59"/>
                </a:cubicBezTo>
                <a:cubicBezTo>
                  <a:pt x="28" y="59"/>
                  <a:pt x="32" y="54"/>
                  <a:pt x="32" y="48"/>
                </a:cubicBezTo>
                <a:cubicBezTo>
                  <a:pt x="32" y="43"/>
                  <a:pt x="28" y="38"/>
                  <a:pt x="22" y="38"/>
                </a:cubicBezTo>
                <a:close/>
                <a:moveTo>
                  <a:pt x="53" y="6"/>
                </a:moveTo>
                <a:cubicBezTo>
                  <a:pt x="47" y="6"/>
                  <a:pt x="41" y="12"/>
                  <a:pt x="41" y="19"/>
                </a:cubicBezTo>
                <a:cubicBezTo>
                  <a:pt x="41" y="26"/>
                  <a:pt x="47" y="31"/>
                  <a:pt x="53" y="31"/>
                </a:cubicBezTo>
                <a:cubicBezTo>
                  <a:pt x="60" y="31"/>
                  <a:pt x="66" y="26"/>
                  <a:pt x="66" y="19"/>
                </a:cubicBezTo>
                <a:cubicBezTo>
                  <a:pt x="66" y="12"/>
                  <a:pt x="60" y="6"/>
                  <a:pt x="53" y="6"/>
                </a:cubicBezTo>
                <a:close/>
                <a:moveTo>
                  <a:pt x="53" y="28"/>
                </a:moveTo>
                <a:cubicBezTo>
                  <a:pt x="48" y="28"/>
                  <a:pt x="44" y="24"/>
                  <a:pt x="44" y="19"/>
                </a:cubicBezTo>
                <a:cubicBezTo>
                  <a:pt x="44" y="13"/>
                  <a:pt x="48" y="9"/>
                  <a:pt x="53" y="9"/>
                </a:cubicBezTo>
                <a:cubicBezTo>
                  <a:pt x="59" y="9"/>
                  <a:pt x="63" y="13"/>
                  <a:pt x="63" y="19"/>
                </a:cubicBezTo>
                <a:cubicBezTo>
                  <a:pt x="63" y="24"/>
                  <a:pt x="59" y="28"/>
                  <a:pt x="53" y="28"/>
                </a:cubicBezTo>
                <a:close/>
              </a:path>
            </a:pathLst>
          </a:custGeom>
          <a:solidFill>
            <a:schemeClr val="bg1"/>
          </a:solidFill>
          <a:ln>
            <a:noFill/>
          </a:ln>
          <a:extLst/>
        </p:spPr>
        <p:txBody>
          <a:bodyPr/>
          <a:lstStyle/>
          <a:p>
            <a:endParaRPr lang="th-TH"/>
          </a:p>
        </p:txBody>
      </p:sp>
      <p:sp>
        <p:nvSpPr>
          <p:cNvPr id="18" name="Rectangle 17"/>
          <p:cNvSpPr/>
          <p:nvPr/>
        </p:nvSpPr>
        <p:spPr>
          <a:xfrm>
            <a:off x="6247305" y="3300611"/>
            <a:ext cx="2287460" cy="2288057"/>
          </a:xfrm>
          <a:prstGeom prst="rect">
            <a:avLst/>
          </a:prstGeom>
          <a:solidFill>
            <a:srgbClr val="002060"/>
          </a:solidFill>
          <a:ln>
            <a:noFill/>
          </a:ln>
          <a:effectLst>
            <a:outerShdw blurRad="381000" dist="2540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716688" y="3680405"/>
            <a:ext cx="571379" cy="57152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 xmlns:a16="http://schemas.microsoft.com/office/drawing/2014/main" id="{75D671FB-C72B-48F1-AB77-5C08F031F2D2}"/>
              </a:ext>
            </a:extLst>
          </p:cNvPr>
          <p:cNvSpPr txBox="1"/>
          <p:nvPr/>
        </p:nvSpPr>
        <p:spPr>
          <a:xfrm>
            <a:off x="6277403" y="4486586"/>
            <a:ext cx="2257361" cy="461665"/>
          </a:xfrm>
          <a:prstGeom prst="rect">
            <a:avLst/>
          </a:prstGeom>
          <a:noFill/>
        </p:spPr>
        <p:txBody>
          <a:bodyPr wrap="square" rtlCol="0">
            <a:spAutoFit/>
          </a:bodyPr>
          <a:lstStyle/>
          <a:p>
            <a:r>
              <a:rPr lang="en-US" sz="2400" b="1" dirty="0" smtClean="0">
                <a:solidFill>
                  <a:schemeClr val="bg1"/>
                </a:solidFill>
                <a:latin typeface="Work Sans" pitchFamily="2" charset="0"/>
                <a:ea typeface="Open Sans" panose="020B0606030504020204" pitchFamily="34" charset="0"/>
                <a:cs typeface="Open Sans" panose="020B0606030504020204" pitchFamily="34" charset="0"/>
              </a:rPr>
              <a:t>Lora Module</a:t>
            </a:r>
            <a:endParaRPr lang="en-US" sz="2400" b="1" dirty="0">
              <a:solidFill>
                <a:schemeClr val="bg1"/>
              </a:solidFill>
              <a:latin typeface="Work Sans" pitchFamily="2" charset="0"/>
              <a:ea typeface="Open Sans" panose="020B0606030504020204" pitchFamily="34" charset="0"/>
              <a:cs typeface="Open Sans" panose="020B0606030504020204" pitchFamily="34" charset="0"/>
            </a:endParaRPr>
          </a:p>
        </p:txBody>
      </p:sp>
      <p:sp>
        <p:nvSpPr>
          <p:cNvPr id="36" name="Freeform 156"/>
          <p:cNvSpPr>
            <a:spLocks/>
          </p:cNvSpPr>
          <p:nvPr/>
        </p:nvSpPr>
        <p:spPr bwMode="auto">
          <a:xfrm>
            <a:off x="6918879" y="3853120"/>
            <a:ext cx="166999" cy="226098"/>
          </a:xfrm>
          <a:custGeom>
            <a:avLst/>
            <a:gdLst>
              <a:gd name="T0" fmla="*/ 2147483646 w 46"/>
              <a:gd name="T1" fmla="*/ 2147483646 h 62"/>
              <a:gd name="T2" fmla="*/ 2147483646 w 46"/>
              <a:gd name="T3" fmla="*/ 2147483646 h 62"/>
              <a:gd name="T4" fmla="*/ 2147483646 w 46"/>
              <a:gd name="T5" fmla="*/ 2147483646 h 62"/>
              <a:gd name="T6" fmla="*/ 2147483646 w 46"/>
              <a:gd name="T7" fmla="*/ 2147483646 h 62"/>
              <a:gd name="T8" fmla="*/ 0 w 46"/>
              <a:gd name="T9" fmla="*/ 2147483646 h 62"/>
              <a:gd name="T10" fmla="*/ 0 w 46"/>
              <a:gd name="T11" fmla="*/ 2147483646 h 62"/>
              <a:gd name="T12" fmla="*/ 2147483646 w 46"/>
              <a:gd name="T13" fmla="*/ 2147483646 h 62"/>
              <a:gd name="T14" fmla="*/ 2147483646 w 46"/>
              <a:gd name="T15" fmla="*/ 2147483646 h 62"/>
              <a:gd name="T16" fmla="*/ 2147483646 w 46"/>
              <a:gd name="T17" fmla="*/ 2147483646 h 62"/>
              <a:gd name="T18" fmla="*/ 2147483646 w 46"/>
              <a:gd name="T19" fmla="*/ 0 h 62"/>
              <a:gd name="T20" fmla="*/ 2147483646 w 46"/>
              <a:gd name="T21" fmla="*/ 2147483646 h 62"/>
              <a:gd name="T22" fmla="*/ 2147483646 w 46"/>
              <a:gd name="T23" fmla="*/ 2147483646 h 62"/>
              <a:gd name="T24" fmla="*/ 2147483646 w 46"/>
              <a:gd name="T25" fmla="*/ 2147483646 h 62"/>
              <a:gd name="T26" fmla="*/ 2147483646 w 46"/>
              <a:gd name="T27" fmla="*/ 2147483646 h 62"/>
              <a:gd name="T28" fmla="*/ 2147483646 w 46"/>
              <a:gd name="T29" fmla="*/ 2147483646 h 62"/>
              <a:gd name="T30" fmla="*/ 2147483646 w 46"/>
              <a:gd name="T31" fmla="*/ 2147483646 h 62"/>
              <a:gd name="T32" fmla="*/ 2147483646 w 46"/>
              <a:gd name="T33" fmla="*/ 2147483646 h 62"/>
              <a:gd name="T34" fmla="*/ 2147483646 w 46"/>
              <a:gd name="T35" fmla="*/ 2147483646 h 62"/>
              <a:gd name="T36" fmla="*/ 2147483646 w 46"/>
              <a:gd name="T37" fmla="*/ 2147483646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6" h="62">
                <a:moveTo>
                  <a:pt x="46" y="35"/>
                </a:moveTo>
                <a:cubicBezTo>
                  <a:pt x="46" y="58"/>
                  <a:pt x="46" y="58"/>
                  <a:pt x="46" y="58"/>
                </a:cubicBezTo>
                <a:cubicBezTo>
                  <a:pt x="46" y="60"/>
                  <a:pt x="44" y="62"/>
                  <a:pt x="42" y="62"/>
                </a:cubicBezTo>
                <a:cubicBezTo>
                  <a:pt x="4" y="62"/>
                  <a:pt x="4" y="62"/>
                  <a:pt x="4" y="62"/>
                </a:cubicBezTo>
                <a:cubicBezTo>
                  <a:pt x="1" y="62"/>
                  <a:pt x="0" y="60"/>
                  <a:pt x="0" y="58"/>
                </a:cubicBezTo>
                <a:cubicBezTo>
                  <a:pt x="0" y="35"/>
                  <a:pt x="0" y="35"/>
                  <a:pt x="0" y="35"/>
                </a:cubicBezTo>
                <a:cubicBezTo>
                  <a:pt x="0" y="33"/>
                  <a:pt x="1" y="31"/>
                  <a:pt x="4" y="31"/>
                </a:cubicBezTo>
                <a:cubicBezTo>
                  <a:pt x="5" y="31"/>
                  <a:pt x="5" y="31"/>
                  <a:pt x="5" y="31"/>
                </a:cubicBezTo>
                <a:cubicBezTo>
                  <a:pt x="5" y="18"/>
                  <a:pt x="5" y="18"/>
                  <a:pt x="5" y="18"/>
                </a:cubicBezTo>
                <a:cubicBezTo>
                  <a:pt x="5" y="8"/>
                  <a:pt x="13" y="0"/>
                  <a:pt x="23" y="0"/>
                </a:cubicBezTo>
                <a:cubicBezTo>
                  <a:pt x="33" y="0"/>
                  <a:pt x="41" y="8"/>
                  <a:pt x="41" y="18"/>
                </a:cubicBezTo>
                <a:cubicBezTo>
                  <a:pt x="41" y="20"/>
                  <a:pt x="40" y="21"/>
                  <a:pt x="38" y="21"/>
                </a:cubicBezTo>
                <a:cubicBezTo>
                  <a:pt x="36" y="21"/>
                  <a:pt x="36" y="21"/>
                  <a:pt x="36" y="21"/>
                </a:cubicBezTo>
                <a:cubicBezTo>
                  <a:pt x="34" y="21"/>
                  <a:pt x="33" y="20"/>
                  <a:pt x="33" y="18"/>
                </a:cubicBezTo>
                <a:cubicBezTo>
                  <a:pt x="33" y="13"/>
                  <a:pt x="29" y="8"/>
                  <a:pt x="23" y="8"/>
                </a:cubicBezTo>
                <a:cubicBezTo>
                  <a:pt x="17" y="8"/>
                  <a:pt x="13" y="13"/>
                  <a:pt x="13" y="18"/>
                </a:cubicBezTo>
                <a:cubicBezTo>
                  <a:pt x="13" y="31"/>
                  <a:pt x="13" y="31"/>
                  <a:pt x="13" y="31"/>
                </a:cubicBezTo>
                <a:cubicBezTo>
                  <a:pt x="42" y="31"/>
                  <a:pt x="42" y="31"/>
                  <a:pt x="42" y="31"/>
                </a:cubicBezTo>
                <a:cubicBezTo>
                  <a:pt x="44" y="31"/>
                  <a:pt x="46" y="33"/>
                  <a:pt x="46" y="35"/>
                </a:cubicBezTo>
                <a:close/>
              </a:path>
            </a:pathLst>
          </a:custGeom>
          <a:solidFill>
            <a:schemeClr val="bg1"/>
          </a:solidFill>
          <a:ln>
            <a:noFill/>
          </a:ln>
          <a:extLst/>
        </p:spPr>
        <p:txBody>
          <a:bodyPr/>
          <a:lstStyle/>
          <a:p>
            <a:endParaRPr lang="th-TH"/>
          </a:p>
        </p:txBody>
      </p:sp>
      <p:grpSp>
        <p:nvGrpSpPr>
          <p:cNvPr id="37" name="Group 36"/>
          <p:cNvGrpSpPr/>
          <p:nvPr/>
        </p:nvGrpSpPr>
        <p:grpSpPr>
          <a:xfrm>
            <a:off x="10655992" y="2869427"/>
            <a:ext cx="456994" cy="155442"/>
            <a:chOff x="3324638" y="552537"/>
            <a:chExt cx="1323475" cy="450051"/>
          </a:xfrm>
          <a:solidFill>
            <a:srgbClr val="00B050"/>
          </a:solidFill>
        </p:grpSpPr>
        <p:sp>
          <p:nvSpPr>
            <p:cNvPr id="38" name="Isosceles Triangle 37"/>
            <p:cNvSpPr/>
            <p:nvPr/>
          </p:nvSpPr>
          <p:spPr>
            <a:xfrm rot="5400000">
              <a:off x="42291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rot="5400000">
              <a:off x="376135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rot="5400000">
              <a:off x="32936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flipH="1">
            <a:off x="1072233" y="2869426"/>
            <a:ext cx="456994" cy="155442"/>
            <a:chOff x="3324638" y="552537"/>
            <a:chExt cx="1323475" cy="450051"/>
          </a:xfrm>
          <a:solidFill>
            <a:srgbClr val="00B050"/>
          </a:solidFill>
        </p:grpSpPr>
        <p:sp>
          <p:nvSpPr>
            <p:cNvPr id="42" name="Isosceles Triangle 41"/>
            <p:cNvSpPr/>
            <p:nvPr/>
          </p:nvSpPr>
          <p:spPr>
            <a:xfrm rot="5400000">
              <a:off x="42291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p:cNvSpPr/>
            <p:nvPr/>
          </p:nvSpPr>
          <p:spPr>
            <a:xfrm rot="5400000">
              <a:off x="376135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rot="5400000">
              <a:off x="32936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4456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Placeholder 1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4170" b="34170"/>
          <a:stretch>
            <a:fillRect/>
          </a:stretch>
        </p:blipFill>
        <p:spPr>
          <a:xfrm>
            <a:off x="6" y="0"/>
            <a:ext cx="12188819" cy="6858000"/>
          </a:xfrm>
          <a:prstGeom prst="rect">
            <a:avLst/>
          </a:prstGeom>
        </p:spPr>
      </p:pic>
      <p:sp>
        <p:nvSpPr>
          <p:cNvPr id="14" name="Right Triangle 13"/>
          <p:cNvSpPr/>
          <p:nvPr/>
        </p:nvSpPr>
        <p:spPr>
          <a:xfrm rot="13500000">
            <a:off x="-278842" y="5316222"/>
            <a:ext cx="557679" cy="557534"/>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72798" y="381000"/>
            <a:ext cx="4443230" cy="1200329"/>
          </a:xfrm>
          <a:prstGeom prst="rect">
            <a:avLst/>
          </a:prstGeom>
          <a:noFill/>
        </p:spPr>
        <p:txBody>
          <a:bodyPr wrap="square" rtlCol="0">
            <a:spAutoFit/>
          </a:bodyPr>
          <a:lstStyle/>
          <a:p>
            <a:pPr algn="ctr"/>
            <a:r>
              <a:rPr lang="en-US" sz="3600" b="1" dirty="0" smtClean="0">
                <a:solidFill>
                  <a:schemeClr val="bg1"/>
                </a:solidFill>
                <a:latin typeface="Jost" pitchFamily="2" charset="0"/>
                <a:ea typeface="Jost" pitchFamily="2" charset="0"/>
              </a:rPr>
              <a:t>Hardware </a:t>
            </a:r>
            <a:r>
              <a:rPr lang="en-US" sz="3600" b="1" dirty="0" smtClean="0">
                <a:solidFill>
                  <a:schemeClr val="bg1">
                    <a:lumMod val="85000"/>
                  </a:schemeClr>
                </a:solidFill>
                <a:latin typeface="Jost" pitchFamily="2" charset="0"/>
                <a:ea typeface="Jost" pitchFamily="2" charset="0"/>
              </a:rPr>
              <a:t>Components</a:t>
            </a:r>
            <a:endParaRPr lang="en-US" sz="3600" b="1" dirty="0">
              <a:solidFill>
                <a:schemeClr val="bg1">
                  <a:lumMod val="85000"/>
                </a:schemeClr>
              </a:solidFill>
              <a:latin typeface="Jost" pitchFamily="2" charset="0"/>
              <a:ea typeface="Jost" pitchFamily="2" charset="0"/>
            </a:endParaRPr>
          </a:p>
        </p:txBody>
      </p:sp>
      <p:sp>
        <p:nvSpPr>
          <p:cNvPr id="13" name="Rectangle 12"/>
          <p:cNvSpPr/>
          <p:nvPr/>
        </p:nvSpPr>
        <p:spPr>
          <a:xfrm>
            <a:off x="1072233" y="3312643"/>
            <a:ext cx="2287460" cy="2288057"/>
          </a:xfrm>
          <a:prstGeom prst="rect">
            <a:avLst/>
          </a:prstGeom>
          <a:solidFill>
            <a:schemeClr val="tx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659769" y="3306627"/>
            <a:ext cx="2287460" cy="2288057"/>
          </a:xfrm>
          <a:prstGeom prst="rect">
            <a:avLst/>
          </a:prstGeom>
          <a:solidFill>
            <a:srgbClr val="00B0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990012" y="3312643"/>
            <a:ext cx="2287460" cy="2288057"/>
          </a:xfrm>
          <a:prstGeom prst="rect">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453917" y="3680405"/>
            <a:ext cx="571379" cy="5715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 xmlns:a16="http://schemas.microsoft.com/office/drawing/2014/main" id="{75D671FB-C72B-48F1-AB77-5C08F031F2D2}"/>
              </a:ext>
            </a:extLst>
          </p:cNvPr>
          <p:cNvSpPr txBox="1"/>
          <p:nvPr/>
        </p:nvSpPr>
        <p:spPr>
          <a:xfrm>
            <a:off x="1072233" y="4394254"/>
            <a:ext cx="2287460" cy="461665"/>
          </a:xfrm>
          <a:prstGeom prst="rect">
            <a:avLst/>
          </a:prstGeom>
          <a:noFill/>
        </p:spPr>
        <p:txBody>
          <a:bodyPr wrap="square" rtlCol="0">
            <a:spAutoFit/>
          </a:bodyPr>
          <a:lstStyle/>
          <a:p>
            <a:r>
              <a:rPr lang="en-US" sz="2400" b="1" dirty="0" smtClean="0">
                <a:solidFill>
                  <a:schemeClr val="bg1">
                    <a:lumMod val="95000"/>
                  </a:schemeClr>
                </a:solidFill>
                <a:latin typeface="Work Sans" pitchFamily="2" charset="0"/>
                <a:ea typeface="Open Sans" panose="020B0606030504020204" pitchFamily="34" charset="0"/>
                <a:cs typeface="Open Sans" panose="020B0606030504020204" pitchFamily="34" charset="0"/>
              </a:rPr>
              <a:t>TDS sensor</a:t>
            </a:r>
            <a:endParaRPr lang="en-US" sz="2400" b="1" dirty="0">
              <a:solidFill>
                <a:schemeClr val="bg1">
                  <a:lumMod val="95000"/>
                </a:schemeClr>
              </a:solidFill>
              <a:latin typeface="Work Sans" pitchFamily="2" charset="0"/>
              <a:ea typeface="Open Sans" panose="020B0606030504020204" pitchFamily="34" charset="0"/>
              <a:cs typeface="Open Sans" panose="020B0606030504020204" pitchFamily="34" charset="0"/>
            </a:endParaRPr>
          </a:p>
        </p:txBody>
      </p:sp>
      <p:sp>
        <p:nvSpPr>
          <p:cNvPr id="24" name="Oval 23"/>
          <p:cNvSpPr/>
          <p:nvPr/>
        </p:nvSpPr>
        <p:spPr>
          <a:xfrm>
            <a:off x="4085303" y="3680405"/>
            <a:ext cx="571379" cy="5715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 xmlns:a16="http://schemas.microsoft.com/office/drawing/2014/main" id="{75D671FB-C72B-48F1-AB77-5C08F031F2D2}"/>
              </a:ext>
            </a:extLst>
          </p:cNvPr>
          <p:cNvSpPr txBox="1"/>
          <p:nvPr/>
        </p:nvSpPr>
        <p:spPr>
          <a:xfrm>
            <a:off x="3659769" y="4423839"/>
            <a:ext cx="2287460" cy="461665"/>
          </a:xfrm>
          <a:prstGeom prst="rect">
            <a:avLst/>
          </a:prstGeom>
          <a:noFill/>
        </p:spPr>
        <p:txBody>
          <a:bodyPr wrap="square" rtlCol="0">
            <a:spAutoFit/>
          </a:bodyPr>
          <a:lstStyle/>
          <a:p>
            <a:r>
              <a:rPr lang="en-US" sz="2400" b="1" dirty="0" smtClean="0">
                <a:solidFill>
                  <a:schemeClr val="bg1">
                    <a:lumMod val="95000"/>
                  </a:schemeClr>
                </a:solidFill>
                <a:latin typeface="Work Sans" pitchFamily="2" charset="0"/>
                <a:ea typeface="Open Sans" panose="020B0606030504020204" pitchFamily="34" charset="0"/>
                <a:cs typeface="Open Sans" panose="020B0606030504020204" pitchFamily="34" charset="0"/>
              </a:rPr>
              <a:t>Lcd display</a:t>
            </a:r>
            <a:endParaRPr lang="en-US" sz="2400" b="1" dirty="0">
              <a:solidFill>
                <a:schemeClr val="bg1">
                  <a:lumMod val="95000"/>
                </a:schemeClr>
              </a:solidFill>
              <a:latin typeface="Work Sans" pitchFamily="2" charset="0"/>
              <a:ea typeface="Open Sans" panose="020B0606030504020204" pitchFamily="34" charset="0"/>
              <a:cs typeface="Open Sans" panose="020B0606030504020204" pitchFamily="34" charset="0"/>
            </a:endParaRPr>
          </a:p>
        </p:txBody>
      </p:sp>
      <p:sp>
        <p:nvSpPr>
          <p:cNvPr id="30" name="Oval 29"/>
          <p:cNvSpPr/>
          <p:nvPr/>
        </p:nvSpPr>
        <p:spPr>
          <a:xfrm>
            <a:off x="9348074" y="3680405"/>
            <a:ext cx="571379" cy="5715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 xmlns:a16="http://schemas.microsoft.com/office/drawing/2014/main" id="{75D671FB-C72B-48F1-AB77-5C08F031F2D2}"/>
              </a:ext>
            </a:extLst>
          </p:cNvPr>
          <p:cNvSpPr txBox="1"/>
          <p:nvPr/>
        </p:nvSpPr>
        <p:spPr>
          <a:xfrm>
            <a:off x="9296947" y="4369704"/>
            <a:ext cx="1725922" cy="461665"/>
          </a:xfrm>
          <a:prstGeom prst="rect">
            <a:avLst/>
          </a:prstGeom>
          <a:noFill/>
        </p:spPr>
        <p:txBody>
          <a:bodyPr wrap="square" rtlCol="0">
            <a:spAutoFit/>
          </a:bodyPr>
          <a:lstStyle/>
          <a:p>
            <a:r>
              <a:rPr lang="en-US" sz="2400" b="1" dirty="0" smtClean="0">
                <a:solidFill>
                  <a:schemeClr val="bg1">
                    <a:lumMod val="95000"/>
                  </a:schemeClr>
                </a:solidFill>
                <a:latin typeface="Work Sans" pitchFamily="2" charset="0"/>
                <a:ea typeface="Open Sans" panose="020B0606030504020204" pitchFamily="34" charset="0"/>
                <a:cs typeface="Open Sans" panose="020B0606030504020204" pitchFamily="34" charset="0"/>
              </a:rPr>
              <a:t>Leds</a:t>
            </a:r>
            <a:endParaRPr lang="en-US" sz="2400" b="1" dirty="0">
              <a:solidFill>
                <a:schemeClr val="bg1">
                  <a:lumMod val="95000"/>
                </a:schemeClr>
              </a:solidFill>
              <a:latin typeface="Work Sans" pitchFamily="2" charset="0"/>
              <a:ea typeface="Open Sans" panose="020B0606030504020204" pitchFamily="34" charset="0"/>
              <a:cs typeface="Open Sans" panose="020B0606030504020204" pitchFamily="34" charset="0"/>
            </a:endParaRPr>
          </a:p>
        </p:txBody>
      </p:sp>
      <p:sp>
        <p:nvSpPr>
          <p:cNvPr id="33" name="Freeform 65"/>
          <p:cNvSpPr>
            <a:spLocks noEditPoints="1"/>
          </p:cNvSpPr>
          <p:nvPr/>
        </p:nvSpPr>
        <p:spPr bwMode="auto">
          <a:xfrm>
            <a:off x="9491225" y="3836247"/>
            <a:ext cx="285079" cy="259844"/>
          </a:xfrm>
          <a:custGeom>
            <a:avLst/>
            <a:gdLst>
              <a:gd name="T0" fmla="*/ 2147483646 w 78"/>
              <a:gd name="T1" fmla="*/ 2147483646 h 71"/>
              <a:gd name="T2" fmla="*/ 2147483646 w 78"/>
              <a:gd name="T3" fmla="*/ 2147483646 h 71"/>
              <a:gd name="T4" fmla="*/ 2147483646 w 78"/>
              <a:gd name="T5" fmla="*/ 2147483646 h 71"/>
              <a:gd name="T6" fmla="*/ 2147483646 w 78"/>
              <a:gd name="T7" fmla="*/ 2147483646 h 71"/>
              <a:gd name="T8" fmla="*/ 2147483646 w 78"/>
              <a:gd name="T9" fmla="*/ 2147483646 h 71"/>
              <a:gd name="T10" fmla="*/ 2147483646 w 78"/>
              <a:gd name="T11" fmla="*/ 2147483646 h 71"/>
              <a:gd name="T12" fmla="*/ 2147483646 w 78"/>
              <a:gd name="T13" fmla="*/ 2147483646 h 71"/>
              <a:gd name="T14" fmla="*/ 2147483646 w 78"/>
              <a:gd name="T15" fmla="*/ 2147483646 h 71"/>
              <a:gd name="T16" fmla="*/ 0 w 78"/>
              <a:gd name="T17" fmla="*/ 2147483646 h 71"/>
              <a:gd name="T18" fmla="*/ 2147483646 w 78"/>
              <a:gd name="T19" fmla="*/ 2147483646 h 71"/>
              <a:gd name="T20" fmla="*/ 2147483646 w 78"/>
              <a:gd name="T21" fmla="*/ 2147483646 h 71"/>
              <a:gd name="T22" fmla="*/ 2147483646 w 78"/>
              <a:gd name="T23" fmla="*/ 2147483646 h 71"/>
              <a:gd name="T24" fmla="*/ 2147483646 w 78"/>
              <a:gd name="T25" fmla="*/ 2147483646 h 71"/>
              <a:gd name="T26" fmla="*/ 2147483646 w 78"/>
              <a:gd name="T27" fmla="*/ 2147483646 h 71"/>
              <a:gd name="T28" fmla="*/ 2147483646 w 78"/>
              <a:gd name="T29" fmla="*/ 2147483646 h 71"/>
              <a:gd name="T30" fmla="*/ 2147483646 w 78"/>
              <a:gd name="T31" fmla="*/ 2147483646 h 71"/>
              <a:gd name="T32" fmla="*/ 2147483646 w 78"/>
              <a:gd name="T33" fmla="*/ 2147483646 h 71"/>
              <a:gd name="T34" fmla="*/ 2147483646 w 78"/>
              <a:gd name="T35" fmla="*/ 2147483646 h 71"/>
              <a:gd name="T36" fmla="*/ 2147483646 w 78"/>
              <a:gd name="T37" fmla="*/ 2147483646 h 71"/>
              <a:gd name="T38" fmla="*/ 2147483646 w 78"/>
              <a:gd name="T39" fmla="*/ 2147483646 h 71"/>
              <a:gd name="T40" fmla="*/ 2147483646 w 78"/>
              <a:gd name="T41" fmla="*/ 2147483646 h 71"/>
              <a:gd name="T42" fmla="*/ 2147483646 w 78"/>
              <a:gd name="T43" fmla="*/ 2147483646 h 71"/>
              <a:gd name="T44" fmla="*/ 2147483646 w 78"/>
              <a:gd name="T45" fmla="*/ 2147483646 h 71"/>
              <a:gd name="T46" fmla="*/ 2147483646 w 78"/>
              <a:gd name="T47" fmla="*/ 2147483646 h 71"/>
              <a:gd name="T48" fmla="*/ 2147483646 w 78"/>
              <a:gd name="T49" fmla="*/ 2147483646 h 71"/>
              <a:gd name="T50" fmla="*/ 2147483646 w 78"/>
              <a:gd name="T51" fmla="*/ 2147483646 h 71"/>
              <a:gd name="T52" fmla="*/ 2147483646 w 78"/>
              <a:gd name="T53" fmla="*/ 2147483646 h 71"/>
              <a:gd name="T54" fmla="*/ 2147483646 w 78"/>
              <a:gd name="T55" fmla="*/ 0 h 71"/>
              <a:gd name="T56" fmla="*/ 2147483646 w 78"/>
              <a:gd name="T57" fmla="*/ 2147483646 h 71"/>
              <a:gd name="T58" fmla="*/ 2147483646 w 78"/>
              <a:gd name="T59" fmla="*/ 2147483646 h 71"/>
              <a:gd name="T60" fmla="*/ 2147483646 w 78"/>
              <a:gd name="T61" fmla="*/ 2147483646 h 71"/>
              <a:gd name="T62" fmla="*/ 2147483646 w 78"/>
              <a:gd name="T63" fmla="*/ 2147483646 h 71"/>
              <a:gd name="T64" fmla="*/ 2147483646 w 78"/>
              <a:gd name="T65" fmla="*/ 2147483646 h 71"/>
              <a:gd name="T66" fmla="*/ 2147483646 w 78"/>
              <a:gd name="T67" fmla="*/ 2147483646 h 71"/>
              <a:gd name="T68" fmla="*/ 2147483646 w 78"/>
              <a:gd name="T69" fmla="*/ 2147483646 h 71"/>
              <a:gd name="T70" fmla="*/ 2147483646 w 78"/>
              <a:gd name="T71" fmla="*/ 2147483646 h 71"/>
              <a:gd name="T72" fmla="*/ 2147483646 w 78"/>
              <a:gd name="T73" fmla="*/ 2147483646 h 71"/>
              <a:gd name="T74" fmla="*/ 2147483646 w 78"/>
              <a:gd name="T75" fmla="*/ 2147483646 h 71"/>
              <a:gd name="T76" fmla="*/ 2147483646 w 78"/>
              <a:gd name="T77" fmla="*/ 2147483646 h 71"/>
              <a:gd name="T78" fmla="*/ 2147483646 w 78"/>
              <a:gd name="T79" fmla="*/ 2147483646 h 71"/>
              <a:gd name="T80" fmla="*/ 2147483646 w 78"/>
              <a:gd name="T81" fmla="*/ 2147483646 h 71"/>
              <a:gd name="T82" fmla="*/ 2147483646 w 78"/>
              <a:gd name="T83" fmla="*/ 2147483646 h 71"/>
              <a:gd name="T84" fmla="*/ 2147483646 w 78"/>
              <a:gd name="T85" fmla="*/ 2147483646 h 71"/>
              <a:gd name="T86" fmla="*/ 2147483646 w 78"/>
              <a:gd name="T87" fmla="*/ 2147483646 h 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bg1"/>
          </a:solidFill>
          <a:ln>
            <a:noFill/>
          </a:ln>
          <a:extLst/>
        </p:spPr>
        <p:txBody>
          <a:bodyPr/>
          <a:lstStyle/>
          <a:p>
            <a:endParaRPr lang="th-TH"/>
          </a:p>
        </p:txBody>
      </p:sp>
      <p:sp>
        <p:nvSpPr>
          <p:cNvPr id="34" name="Freeform 100"/>
          <p:cNvSpPr>
            <a:spLocks noEditPoints="1"/>
          </p:cNvSpPr>
          <p:nvPr/>
        </p:nvSpPr>
        <p:spPr bwMode="auto">
          <a:xfrm>
            <a:off x="1617310" y="3848903"/>
            <a:ext cx="244594" cy="234535"/>
          </a:xfrm>
          <a:custGeom>
            <a:avLst/>
            <a:gdLst>
              <a:gd name="T0" fmla="*/ 2147483646 w 67"/>
              <a:gd name="T1" fmla="*/ 2147483646 h 64"/>
              <a:gd name="T2" fmla="*/ 2147483646 w 67"/>
              <a:gd name="T3" fmla="*/ 2147483646 h 64"/>
              <a:gd name="T4" fmla="*/ 2147483646 w 67"/>
              <a:gd name="T5" fmla="*/ 2147483646 h 64"/>
              <a:gd name="T6" fmla="*/ 2147483646 w 67"/>
              <a:gd name="T7" fmla="*/ 2147483646 h 64"/>
              <a:gd name="T8" fmla="*/ 2147483646 w 67"/>
              <a:gd name="T9" fmla="*/ 2147483646 h 64"/>
              <a:gd name="T10" fmla="*/ 2147483646 w 67"/>
              <a:gd name="T11" fmla="*/ 2147483646 h 64"/>
              <a:gd name="T12" fmla="*/ 2147483646 w 67"/>
              <a:gd name="T13" fmla="*/ 2147483646 h 64"/>
              <a:gd name="T14" fmla="*/ 2147483646 w 67"/>
              <a:gd name="T15" fmla="*/ 2147483646 h 64"/>
              <a:gd name="T16" fmla="*/ 2147483646 w 67"/>
              <a:gd name="T17" fmla="*/ 2147483646 h 64"/>
              <a:gd name="T18" fmla="*/ 0 w 67"/>
              <a:gd name="T19" fmla="*/ 2147483646 h 64"/>
              <a:gd name="T20" fmla="*/ 2147483646 w 67"/>
              <a:gd name="T21" fmla="*/ 0 h 64"/>
              <a:gd name="T22" fmla="*/ 2147483646 w 67"/>
              <a:gd name="T23" fmla="*/ 2147483646 h 64"/>
              <a:gd name="T24" fmla="*/ 2147483646 w 67"/>
              <a:gd name="T25" fmla="*/ 2147483646 h 64"/>
              <a:gd name="T26" fmla="*/ 2147483646 w 67"/>
              <a:gd name="T27" fmla="*/ 2147483646 h 64"/>
              <a:gd name="T28" fmla="*/ 2147483646 w 67"/>
              <a:gd name="T29" fmla="*/ 2147483646 h 64"/>
              <a:gd name="T30" fmla="*/ 2147483646 w 67"/>
              <a:gd name="T31" fmla="*/ 2147483646 h 64"/>
              <a:gd name="T32" fmla="*/ 2147483646 w 67"/>
              <a:gd name="T33" fmla="*/ 2147483646 h 64"/>
              <a:gd name="T34" fmla="*/ 2147483646 w 67"/>
              <a:gd name="T35" fmla="*/ 2147483646 h 64"/>
              <a:gd name="T36" fmla="*/ 2147483646 w 67"/>
              <a:gd name="T37" fmla="*/ 2147483646 h 64"/>
              <a:gd name="T38" fmla="*/ 2147483646 w 67"/>
              <a:gd name="T39" fmla="*/ 2147483646 h 64"/>
              <a:gd name="T40" fmla="*/ 2147483646 w 67"/>
              <a:gd name="T41" fmla="*/ 2147483646 h 64"/>
              <a:gd name="T42" fmla="*/ 2147483646 w 67"/>
              <a:gd name="T43" fmla="*/ 2147483646 h 64"/>
              <a:gd name="T44" fmla="*/ 2147483646 w 67"/>
              <a:gd name="T45" fmla="*/ 2147483646 h 64"/>
              <a:gd name="T46" fmla="*/ 2147483646 w 67"/>
              <a:gd name="T47" fmla="*/ 2147483646 h 64"/>
              <a:gd name="T48" fmla="*/ 2147483646 w 67"/>
              <a:gd name="T49" fmla="*/ 2147483646 h 64"/>
              <a:gd name="T50" fmla="*/ 2147483646 w 67"/>
              <a:gd name="T51" fmla="*/ 2147483646 h 64"/>
              <a:gd name="T52" fmla="*/ 2147483646 w 67"/>
              <a:gd name="T53" fmla="*/ 2147483646 h 64"/>
              <a:gd name="T54" fmla="*/ 2147483646 w 67"/>
              <a:gd name="T55" fmla="*/ 2147483646 h 64"/>
              <a:gd name="T56" fmla="*/ 2147483646 w 67"/>
              <a:gd name="T57" fmla="*/ 2147483646 h 64"/>
              <a:gd name="T58" fmla="*/ 2147483646 w 67"/>
              <a:gd name="T59" fmla="*/ 2147483646 h 64"/>
              <a:gd name="T60" fmla="*/ 2147483646 w 67"/>
              <a:gd name="T61" fmla="*/ 2147483646 h 6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a:noFill/>
          </a:ln>
          <a:extLst/>
        </p:spPr>
        <p:txBody>
          <a:bodyPr/>
          <a:lstStyle/>
          <a:p>
            <a:endParaRPr lang="th-TH"/>
          </a:p>
        </p:txBody>
      </p:sp>
      <p:sp>
        <p:nvSpPr>
          <p:cNvPr id="35" name="Freeform 140"/>
          <p:cNvSpPr>
            <a:spLocks noEditPoints="1"/>
          </p:cNvSpPr>
          <p:nvPr/>
        </p:nvSpPr>
        <p:spPr bwMode="auto">
          <a:xfrm>
            <a:off x="4239418" y="3853120"/>
            <a:ext cx="263149" cy="226098"/>
          </a:xfrm>
          <a:custGeom>
            <a:avLst/>
            <a:gdLst>
              <a:gd name="T0" fmla="*/ 2147483646 w 72"/>
              <a:gd name="T1" fmla="*/ 2147483646 h 62"/>
              <a:gd name="T2" fmla="*/ 2147483646 w 72"/>
              <a:gd name="T3" fmla="*/ 2147483646 h 62"/>
              <a:gd name="T4" fmla="*/ 2147483646 w 72"/>
              <a:gd name="T5" fmla="*/ 2147483646 h 62"/>
              <a:gd name="T6" fmla="*/ 2147483646 w 72"/>
              <a:gd name="T7" fmla="*/ 2147483646 h 62"/>
              <a:gd name="T8" fmla="*/ 0 w 72"/>
              <a:gd name="T9" fmla="*/ 2147483646 h 62"/>
              <a:gd name="T10" fmla="*/ 0 w 72"/>
              <a:gd name="T11" fmla="*/ 2147483646 h 62"/>
              <a:gd name="T12" fmla="*/ 2147483646 w 72"/>
              <a:gd name="T13" fmla="*/ 2147483646 h 62"/>
              <a:gd name="T14" fmla="*/ 2147483646 w 72"/>
              <a:gd name="T15" fmla="*/ 2147483646 h 62"/>
              <a:gd name="T16" fmla="*/ 2147483646 w 72"/>
              <a:gd name="T17" fmla="*/ 2147483646 h 62"/>
              <a:gd name="T18" fmla="*/ 2147483646 w 72"/>
              <a:gd name="T19" fmla="*/ 2147483646 h 62"/>
              <a:gd name="T20" fmla="*/ 2147483646 w 72"/>
              <a:gd name="T21" fmla="*/ 0 h 62"/>
              <a:gd name="T22" fmla="*/ 2147483646 w 72"/>
              <a:gd name="T23" fmla="*/ 2147483646 h 62"/>
              <a:gd name="T24" fmla="*/ 2147483646 w 72"/>
              <a:gd name="T25" fmla="*/ 2147483646 h 62"/>
              <a:gd name="T26" fmla="*/ 2147483646 w 72"/>
              <a:gd name="T27" fmla="*/ 2147483646 h 62"/>
              <a:gd name="T28" fmla="*/ 2147483646 w 72"/>
              <a:gd name="T29" fmla="*/ 2147483646 h 62"/>
              <a:gd name="T30" fmla="*/ 2147483646 w 72"/>
              <a:gd name="T31" fmla="*/ 2147483646 h 62"/>
              <a:gd name="T32" fmla="*/ 2147483646 w 72"/>
              <a:gd name="T33" fmla="*/ 2147483646 h 62"/>
              <a:gd name="T34" fmla="*/ 2147483646 w 72"/>
              <a:gd name="T35" fmla="*/ 2147483646 h 62"/>
              <a:gd name="T36" fmla="*/ 2147483646 w 72"/>
              <a:gd name="T37" fmla="*/ 2147483646 h 62"/>
              <a:gd name="T38" fmla="*/ 2147483646 w 72"/>
              <a:gd name="T39" fmla="*/ 2147483646 h 62"/>
              <a:gd name="T40" fmla="*/ 2147483646 w 72"/>
              <a:gd name="T41" fmla="*/ 2147483646 h 62"/>
              <a:gd name="T42" fmla="*/ 2147483646 w 72"/>
              <a:gd name="T43" fmla="*/ 2147483646 h 62"/>
              <a:gd name="T44" fmla="*/ 2147483646 w 72"/>
              <a:gd name="T45" fmla="*/ 2147483646 h 62"/>
              <a:gd name="T46" fmla="*/ 2147483646 w 72"/>
              <a:gd name="T47" fmla="*/ 2147483646 h 62"/>
              <a:gd name="T48" fmla="*/ 2147483646 w 72"/>
              <a:gd name="T49" fmla="*/ 2147483646 h 62"/>
              <a:gd name="T50" fmla="*/ 2147483646 w 72"/>
              <a:gd name="T51" fmla="*/ 2147483646 h 62"/>
              <a:gd name="T52" fmla="*/ 2147483646 w 72"/>
              <a:gd name="T53" fmla="*/ 2147483646 h 62"/>
              <a:gd name="T54" fmla="*/ 2147483646 w 72"/>
              <a:gd name="T55" fmla="*/ 2147483646 h 62"/>
              <a:gd name="T56" fmla="*/ 2147483646 w 72"/>
              <a:gd name="T57" fmla="*/ 2147483646 h 62"/>
              <a:gd name="T58" fmla="*/ 2147483646 w 72"/>
              <a:gd name="T59" fmla="*/ 2147483646 h 62"/>
              <a:gd name="T60" fmla="*/ 2147483646 w 72"/>
              <a:gd name="T61" fmla="*/ 2147483646 h 62"/>
              <a:gd name="T62" fmla="*/ 2147483646 w 72"/>
              <a:gd name="T63" fmla="*/ 2147483646 h 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2" h="62">
                <a:moveTo>
                  <a:pt x="53" y="37"/>
                </a:moveTo>
                <a:cubicBezTo>
                  <a:pt x="36" y="50"/>
                  <a:pt x="36" y="50"/>
                  <a:pt x="36" y="50"/>
                </a:cubicBezTo>
                <a:cubicBezTo>
                  <a:pt x="35" y="57"/>
                  <a:pt x="29" y="62"/>
                  <a:pt x="22" y="62"/>
                </a:cubicBezTo>
                <a:cubicBezTo>
                  <a:pt x="16" y="62"/>
                  <a:pt x="10" y="58"/>
                  <a:pt x="9" y="51"/>
                </a:cubicBezTo>
                <a:cubicBezTo>
                  <a:pt x="0" y="48"/>
                  <a:pt x="0" y="48"/>
                  <a:pt x="0" y="48"/>
                </a:cubicBezTo>
                <a:cubicBezTo>
                  <a:pt x="0" y="30"/>
                  <a:pt x="0" y="30"/>
                  <a:pt x="0" y="30"/>
                </a:cubicBezTo>
                <a:cubicBezTo>
                  <a:pt x="15" y="37"/>
                  <a:pt x="15" y="37"/>
                  <a:pt x="15" y="37"/>
                </a:cubicBezTo>
                <a:cubicBezTo>
                  <a:pt x="17" y="36"/>
                  <a:pt x="20" y="35"/>
                  <a:pt x="22" y="35"/>
                </a:cubicBezTo>
                <a:cubicBezTo>
                  <a:pt x="23" y="35"/>
                  <a:pt x="23" y="35"/>
                  <a:pt x="24" y="35"/>
                </a:cubicBezTo>
                <a:cubicBezTo>
                  <a:pt x="35" y="19"/>
                  <a:pt x="35" y="19"/>
                  <a:pt x="35" y="19"/>
                </a:cubicBezTo>
                <a:cubicBezTo>
                  <a:pt x="35" y="9"/>
                  <a:pt x="43" y="0"/>
                  <a:pt x="53" y="0"/>
                </a:cubicBezTo>
                <a:cubicBezTo>
                  <a:pt x="64" y="0"/>
                  <a:pt x="72" y="9"/>
                  <a:pt x="72" y="19"/>
                </a:cubicBezTo>
                <a:cubicBezTo>
                  <a:pt x="72" y="29"/>
                  <a:pt x="64" y="37"/>
                  <a:pt x="53" y="37"/>
                </a:cubicBezTo>
                <a:close/>
                <a:moveTo>
                  <a:pt x="22" y="38"/>
                </a:moveTo>
                <a:cubicBezTo>
                  <a:pt x="22" y="38"/>
                  <a:pt x="21" y="39"/>
                  <a:pt x="20" y="39"/>
                </a:cubicBezTo>
                <a:cubicBezTo>
                  <a:pt x="24" y="40"/>
                  <a:pt x="24" y="40"/>
                  <a:pt x="24" y="40"/>
                </a:cubicBezTo>
                <a:cubicBezTo>
                  <a:pt x="28" y="42"/>
                  <a:pt x="30" y="47"/>
                  <a:pt x="29" y="51"/>
                </a:cubicBezTo>
                <a:cubicBezTo>
                  <a:pt x="27" y="55"/>
                  <a:pt x="22" y="57"/>
                  <a:pt x="18" y="55"/>
                </a:cubicBezTo>
                <a:cubicBezTo>
                  <a:pt x="17" y="55"/>
                  <a:pt x="15" y="54"/>
                  <a:pt x="13" y="53"/>
                </a:cubicBezTo>
                <a:cubicBezTo>
                  <a:pt x="15" y="56"/>
                  <a:pt x="18" y="59"/>
                  <a:pt x="22" y="59"/>
                </a:cubicBezTo>
                <a:cubicBezTo>
                  <a:pt x="28" y="59"/>
                  <a:pt x="32" y="54"/>
                  <a:pt x="32" y="48"/>
                </a:cubicBezTo>
                <a:cubicBezTo>
                  <a:pt x="32" y="43"/>
                  <a:pt x="28" y="38"/>
                  <a:pt x="22" y="38"/>
                </a:cubicBezTo>
                <a:close/>
                <a:moveTo>
                  <a:pt x="53" y="6"/>
                </a:moveTo>
                <a:cubicBezTo>
                  <a:pt x="47" y="6"/>
                  <a:pt x="41" y="12"/>
                  <a:pt x="41" y="19"/>
                </a:cubicBezTo>
                <a:cubicBezTo>
                  <a:pt x="41" y="26"/>
                  <a:pt x="47" y="31"/>
                  <a:pt x="53" y="31"/>
                </a:cubicBezTo>
                <a:cubicBezTo>
                  <a:pt x="60" y="31"/>
                  <a:pt x="66" y="26"/>
                  <a:pt x="66" y="19"/>
                </a:cubicBezTo>
                <a:cubicBezTo>
                  <a:pt x="66" y="12"/>
                  <a:pt x="60" y="6"/>
                  <a:pt x="53" y="6"/>
                </a:cubicBezTo>
                <a:close/>
                <a:moveTo>
                  <a:pt x="53" y="28"/>
                </a:moveTo>
                <a:cubicBezTo>
                  <a:pt x="48" y="28"/>
                  <a:pt x="44" y="24"/>
                  <a:pt x="44" y="19"/>
                </a:cubicBezTo>
                <a:cubicBezTo>
                  <a:pt x="44" y="13"/>
                  <a:pt x="48" y="9"/>
                  <a:pt x="53" y="9"/>
                </a:cubicBezTo>
                <a:cubicBezTo>
                  <a:pt x="59" y="9"/>
                  <a:pt x="63" y="13"/>
                  <a:pt x="63" y="19"/>
                </a:cubicBezTo>
                <a:cubicBezTo>
                  <a:pt x="63" y="24"/>
                  <a:pt x="59" y="28"/>
                  <a:pt x="53" y="28"/>
                </a:cubicBezTo>
                <a:close/>
              </a:path>
            </a:pathLst>
          </a:custGeom>
          <a:solidFill>
            <a:schemeClr val="bg1"/>
          </a:solidFill>
          <a:ln>
            <a:noFill/>
          </a:ln>
          <a:extLst/>
        </p:spPr>
        <p:txBody>
          <a:bodyPr/>
          <a:lstStyle/>
          <a:p>
            <a:endParaRPr lang="th-TH"/>
          </a:p>
        </p:txBody>
      </p:sp>
      <p:sp>
        <p:nvSpPr>
          <p:cNvPr id="18" name="Rectangle 17"/>
          <p:cNvSpPr/>
          <p:nvPr/>
        </p:nvSpPr>
        <p:spPr>
          <a:xfrm>
            <a:off x="6247305" y="3300611"/>
            <a:ext cx="2287460" cy="2288057"/>
          </a:xfrm>
          <a:prstGeom prst="rect">
            <a:avLst/>
          </a:prstGeom>
          <a:solidFill>
            <a:srgbClr val="002060"/>
          </a:solidFill>
          <a:ln>
            <a:noFill/>
          </a:ln>
          <a:effectLst>
            <a:outerShdw blurRad="381000" dist="2540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6716688" y="3680405"/>
            <a:ext cx="571379" cy="57152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 xmlns:a16="http://schemas.microsoft.com/office/drawing/2014/main" id="{75D671FB-C72B-48F1-AB77-5C08F031F2D2}"/>
              </a:ext>
            </a:extLst>
          </p:cNvPr>
          <p:cNvSpPr txBox="1"/>
          <p:nvPr/>
        </p:nvSpPr>
        <p:spPr>
          <a:xfrm>
            <a:off x="6277403" y="4486586"/>
            <a:ext cx="2257361" cy="830997"/>
          </a:xfrm>
          <a:prstGeom prst="rect">
            <a:avLst/>
          </a:prstGeom>
          <a:noFill/>
        </p:spPr>
        <p:txBody>
          <a:bodyPr wrap="square" rtlCol="0">
            <a:spAutoFit/>
          </a:bodyPr>
          <a:lstStyle/>
          <a:p>
            <a:r>
              <a:rPr lang="en-US" sz="2400" b="1" dirty="0" smtClean="0">
                <a:solidFill>
                  <a:schemeClr val="bg1"/>
                </a:solidFill>
                <a:latin typeface="Work Sans" pitchFamily="2" charset="0"/>
                <a:ea typeface="Open Sans" panose="020B0606030504020204" pitchFamily="34" charset="0"/>
                <a:cs typeface="Open Sans" panose="020B0606030504020204" pitchFamily="34" charset="0"/>
              </a:rPr>
              <a:t>Solenoid Valve</a:t>
            </a:r>
            <a:endParaRPr lang="en-US" sz="2400" b="1" dirty="0">
              <a:solidFill>
                <a:schemeClr val="bg1"/>
              </a:solidFill>
              <a:latin typeface="Work Sans" pitchFamily="2" charset="0"/>
              <a:ea typeface="Open Sans" panose="020B0606030504020204" pitchFamily="34" charset="0"/>
              <a:cs typeface="Open Sans" panose="020B0606030504020204" pitchFamily="34" charset="0"/>
            </a:endParaRPr>
          </a:p>
        </p:txBody>
      </p:sp>
      <p:sp>
        <p:nvSpPr>
          <p:cNvPr id="36" name="Freeform 156"/>
          <p:cNvSpPr>
            <a:spLocks/>
          </p:cNvSpPr>
          <p:nvPr/>
        </p:nvSpPr>
        <p:spPr bwMode="auto">
          <a:xfrm>
            <a:off x="6918879" y="3853120"/>
            <a:ext cx="166999" cy="226098"/>
          </a:xfrm>
          <a:custGeom>
            <a:avLst/>
            <a:gdLst>
              <a:gd name="T0" fmla="*/ 2147483646 w 46"/>
              <a:gd name="T1" fmla="*/ 2147483646 h 62"/>
              <a:gd name="T2" fmla="*/ 2147483646 w 46"/>
              <a:gd name="T3" fmla="*/ 2147483646 h 62"/>
              <a:gd name="T4" fmla="*/ 2147483646 w 46"/>
              <a:gd name="T5" fmla="*/ 2147483646 h 62"/>
              <a:gd name="T6" fmla="*/ 2147483646 w 46"/>
              <a:gd name="T7" fmla="*/ 2147483646 h 62"/>
              <a:gd name="T8" fmla="*/ 0 w 46"/>
              <a:gd name="T9" fmla="*/ 2147483646 h 62"/>
              <a:gd name="T10" fmla="*/ 0 w 46"/>
              <a:gd name="T11" fmla="*/ 2147483646 h 62"/>
              <a:gd name="T12" fmla="*/ 2147483646 w 46"/>
              <a:gd name="T13" fmla="*/ 2147483646 h 62"/>
              <a:gd name="T14" fmla="*/ 2147483646 w 46"/>
              <a:gd name="T15" fmla="*/ 2147483646 h 62"/>
              <a:gd name="T16" fmla="*/ 2147483646 w 46"/>
              <a:gd name="T17" fmla="*/ 2147483646 h 62"/>
              <a:gd name="T18" fmla="*/ 2147483646 w 46"/>
              <a:gd name="T19" fmla="*/ 0 h 62"/>
              <a:gd name="T20" fmla="*/ 2147483646 w 46"/>
              <a:gd name="T21" fmla="*/ 2147483646 h 62"/>
              <a:gd name="T22" fmla="*/ 2147483646 w 46"/>
              <a:gd name="T23" fmla="*/ 2147483646 h 62"/>
              <a:gd name="T24" fmla="*/ 2147483646 w 46"/>
              <a:gd name="T25" fmla="*/ 2147483646 h 62"/>
              <a:gd name="T26" fmla="*/ 2147483646 w 46"/>
              <a:gd name="T27" fmla="*/ 2147483646 h 62"/>
              <a:gd name="T28" fmla="*/ 2147483646 w 46"/>
              <a:gd name="T29" fmla="*/ 2147483646 h 62"/>
              <a:gd name="T30" fmla="*/ 2147483646 w 46"/>
              <a:gd name="T31" fmla="*/ 2147483646 h 62"/>
              <a:gd name="T32" fmla="*/ 2147483646 w 46"/>
              <a:gd name="T33" fmla="*/ 2147483646 h 62"/>
              <a:gd name="T34" fmla="*/ 2147483646 w 46"/>
              <a:gd name="T35" fmla="*/ 2147483646 h 62"/>
              <a:gd name="T36" fmla="*/ 2147483646 w 46"/>
              <a:gd name="T37" fmla="*/ 2147483646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6" h="62">
                <a:moveTo>
                  <a:pt x="46" y="35"/>
                </a:moveTo>
                <a:cubicBezTo>
                  <a:pt x="46" y="58"/>
                  <a:pt x="46" y="58"/>
                  <a:pt x="46" y="58"/>
                </a:cubicBezTo>
                <a:cubicBezTo>
                  <a:pt x="46" y="60"/>
                  <a:pt x="44" y="62"/>
                  <a:pt x="42" y="62"/>
                </a:cubicBezTo>
                <a:cubicBezTo>
                  <a:pt x="4" y="62"/>
                  <a:pt x="4" y="62"/>
                  <a:pt x="4" y="62"/>
                </a:cubicBezTo>
                <a:cubicBezTo>
                  <a:pt x="1" y="62"/>
                  <a:pt x="0" y="60"/>
                  <a:pt x="0" y="58"/>
                </a:cubicBezTo>
                <a:cubicBezTo>
                  <a:pt x="0" y="35"/>
                  <a:pt x="0" y="35"/>
                  <a:pt x="0" y="35"/>
                </a:cubicBezTo>
                <a:cubicBezTo>
                  <a:pt x="0" y="33"/>
                  <a:pt x="1" y="31"/>
                  <a:pt x="4" y="31"/>
                </a:cubicBezTo>
                <a:cubicBezTo>
                  <a:pt x="5" y="31"/>
                  <a:pt x="5" y="31"/>
                  <a:pt x="5" y="31"/>
                </a:cubicBezTo>
                <a:cubicBezTo>
                  <a:pt x="5" y="18"/>
                  <a:pt x="5" y="18"/>
                  <a:pt x="5" y="18"/>
                </a:cubicBezTo>
                <a:cubicBezTo>
                  <a:pt x="5" y="8"/>
                  <a:pt x="13" y="0"/>
                  <a:pt x="23" y="0"/>
                </a:cubicBezTo>
                <a:cubicBezTo>
                  <a:pt x="33" y="0"/>
                  <a:pt x="41" y="8"/>
                  <a:pt x="41" y="18"/>
                </a:cubicBezTo>
                <a:cubicBezTo>
                  <a:pt x="41" y="20"/>
                  <a:pt x="40" y="21"/>
                  <a:pt x="38" y="21"/>
                </a:cubicBezTo>
                <a:cubicBezTo>
                  <a:pt x="36" y="21"/>
                  <a:pt x="36" y="21"/>
                  <a:pt x="36" y="21"/>
                </a:cubicBezTo>
                <a:cubicBezTo>
                  <a:pt x="34" y="21"/>
                  <a:pt x="33" y="20"/>
                  <a:pt x="33" y="18"/>
                </a:cubicBezTo>
                <a:cubicBezTo>
                  <a:pt x="33" y="13"/>
                  <a:pt x="29" y="8"/>
                  <a:pt x="23" y="8"/>
                </a:cubicBezTo>
                <a:cubicBezTo>
                  <a:pt x="17" y="8"/>
                  <a:pt x="13" y="13"/>
                  <a:pt x="13" y="18"/>
                </a:cubicBezTo>
                <a:cubicBezTo>
                  <a:pt x="13" y="31"/>
                  <a:pt x="13" y="31"/>
                  <a:pt x="13" y="31"/>
                </a:cubicBezTo>
                <a:cubicBezTo>
                  <a:pt x="42" y="31"/>
                  <a:pt x="42" y="31"/>
                  <a:pt x="42" y="31"/>
                </a:cubicBezTo>
                <a:cubicBezTo>
                  <a:pt x="44" y="31"/>
                  <a:pt x="46" y="33"/>
                  <a:pt x="46" y="35"/>
                </a:cubicBezTo>
                <a:close/>
              </a:path>
            </a:pathLst>
          </a:custGeom>
          <a:solidFill>
            <a:schemeClr val="bg1"/>
          </a:solidFill>
          <a:ln>
            <a:noFill/>
          </a:ln>
          <a:extLst/>
        </p:spPr>
        <p:txBody>
          <a:bodyPr/>
          <a:lstStyle/>
          <a:p>
            <a:endParaRPr lang="th-TH"/>
          </a:p>
        </p:txBody>
      </p:sp>
      <p:grpSp>
        <p:nvGrpSpPr>
          <p:cNvPr id="37" name="Group 36"/>
          <p:cNvGrpSpPr/>
          <p:nvPr/>
        </p:nvGrpSpPr>
        <p:grpSpPr>
          <a:xfrm>
            <a:off x="10655992" y="2869427"/>
            <a:ext cx="456994" cy="155442"/>
            <a:chOff x="3324638" y="552537"/>
            <a:chExt cx="1323475" cy="450051"/>
          </a:xfrm>
          <a:solidFill>
            <a:srgbClr val="00B050"/>
          </a:solidFill>
        </p:grpSpPr>
        <p:sp>
          <p:nvSpPr>
            <p:cNvPr id="38" name="Isosceles Triangle 37"/>
            <p:cNvSpPr/>
            <p:nvPr/>
          </p:nvSpPr>
          <p:spPr>
            <a:xfrm rot="5400000">
              <a:off x="42291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rot="5400000">
              <a:off x="376135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rot="5400000">
              <a:off x="32936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flipH="1">
            <a:off x="1072233" y="2869426"/>
            <a:ext cx="456994" cy="155442"/>
            <a:chOff x="3324638" y="552537"/>
            <a:chExt cx="1323475" cy="450051"/>
          </a:xfrm>
          <a:solidFill>
            <a:srgbClr val="00B050"/>
          </a:solidFill>
        </p:grpSpPr>
        <p:sp>
          <p:nvSpPr>
            <p:cNvPr id="42" name="Isosceles Triangle 41"/>
            <p:cNvSpPr/>
            <p:nvPr/>
          </p:nvSpPr>
          <p:spPr>
            <a:xfrm rot="5400000">
              <a:off x="42291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p:cNvSpPr/>
            <p:nvPr/>
          </p:nvSpPr>
          <p:spPr>
            <a:xfrm rot="5400000">
              <a:off x="376135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rot="5400000">
              <a:off x="32936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 xmlns:a16="http://schemas.microsoft.com/office/drawing/2014/main" id="{75D671FB-C72B-48F1-AB77-5C08F031F2D2}"/>
              </a:ext>
            </a:extLst>
          </p:cNvPr>
          <p:cNvSpPr txBox="1"/>
          <p:nvPr/>
        </p:nvSpPr>
        <p:spPr>
          <a:xfrm>
            <a:off x="2303778" y="1743164"/>
            <a:ext cx="7465657" cy="923330"/>
          </a:xfrm>
          <a:prstGeom prst="rect">
            <a:avLst/>
          </a:prstGeom>
          <a:noFill/>
        </p:spPr>
        <p:txBody>
          <a:bodyPr wrap="square" rtlCol="0">
            <a:spAutoFit/>
          </a:bodyPr>
          <a:lstStyle/>
          <a:p>
            <a:pPr algn="ctr">
              <a:lnSpc>
                <a:spcPct val="150000"/>
              </a:lnSpc>
            </a:pPr>
            <a:r>
              <a:rPr lang="en-US" sz="1800" dirty="0" smtClean="0">
                <a:solidFill>
                  <a:schemeClr val="bg1"/>
                </a:solidFill>
                <a:latin typeface="Work Sans" pitchFamily="2" charset="0"/>
                <a:ea typeface="Open Sans" panose="020B0606030504020204" pitchFamily="34" charset="0"/>
                <a:cs typeface="Open Sans" panose="020B0606030504020204" pitchFamily="34" charset="0"/>
              </a:rPr>
              <a:t>This is the physical hardware that used to carry out this project inorder to become smart water meter</a:t>
            </a:r>
            <a:endParaRPr lang="en-US" sz="1800" dirty="0">
              <a:solidFill>
                <a:schemeClr val="bg1"/>
              </a:solidFill>
              <a:latin typeface="Work Sans" pitchFamily="2"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41033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Placeholder 16"/>
          <p:cNvPicPr>
            <a:picLocks noChangeAspect="1"/>
          </p:cNvPicPr>
          <p:nvPr/>
        </p:nvPicPr>
        <p:blipFill>
          <a:blip r:embed="rId2">
            <a:extLst>
              <a:ext uri="{28A0092B-C50C-407E-A947-70E740481C1C}">
                <a14:useLocalDpi xmlns:a14="http://schemas.microsoft.com/office/drawing/2010/main" val="0"/>
              </a:ext>
            </a:extLst>
          </a:blip>
          <a:srcRect t="34170" b="34170"/>
          <a:stretch>
            <a:fillRect/>
          </a:stretch>
        </p:blipFill>
        <p:spPr>
          <a:xfrm>
            <a:off x="6" y="0"/>
            <a:ext cx="12188819" cy="6858000"/>
          </a:xfrm>
          <a:prstGeom prst="rect">
            <a:avLst/>
          </a:prstGeom>
          <a:solidFill>
            <a:schemeClr val="bg1">
              <a:lumMod val="75000"/>
            </a:schemeClr>
          </a:solidFill>
        </p:spPr>
      </p:pic>
      <p:sp>
        <p:nvSpPr>
          <p:cNvPr id="2" name="Picture Placeholder 1"/>
          <p:cNvSpPr>
            <a:spLocks noGrp="1"/>
          </p:cNvSpPr>
          <p:nvPr>
            <p:ph type="pic" sz="quarter" idx="10"/>
          </p:nvPr>
        </p:nvSpPr>
        <p:spPr/>
      </p:sp>
      <p:sp>
        <p:nvSpPr>
          <p:cNvPr id="14" name="Right Triangle 13"/>
          <p:cNvSpPr/>
          <p:nvPr/>
        </p:nvSpPr>
        <p:spPr>
          <a:xfrm rot="13500000">
            <a:off x="-278842" y="5316222"/>
            <a:ext cx="557679" cy="557534"/>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669952" y="1342109"/>
            <a:ext cx="5864293" cy="461665"/>
          </a:xfrm>
          <a:prstGeom prst="rect">
            <a:avLst/>
          </a:prstGeom>
          <a:noFill/>
        </p:spPr>
        <p:txBody>
          <a:bodyPr wrap="square" rtlCol="0">
            <a:spAutoFit/>
          </a:bodyPr>
          <a:lstStyle/>
          <a:p>
            <a:pPr algn="ctr"/>
            <a:r>
              <a:rPr lang="en-US" sz="2400" b="1" dirty="0" smtClean="0">
                <a:solidFill>
                  <a:schemeClr val="bg1">
                    <a:lumMod val="85000"/>
                  </a:schemeClr>
                </a:solidFill>
                <a:latin typeface="Jost" pitchFamily="2" charset="0"/>
                <a:ea typeface="Jost" pitchFamily="2" charset="0"/>
              </a:rPr>
              <a:t>Desktop Platform</a:t>
            </a:r>
            <a:endParaRPr lang="en-US" sz="2400" b="1" dirty="0">
              <a:solidFill>
                <a:schemeClr val="bg1">
                  <a:lumMod val="85000"/>
                </a:schemeClr>
              </a:solidFill>
              <a:latin typeface="Jost" pitchFamily="2" charset="0"/>
              <a:ea typeface="Jost" pitchFamily="2" charset="0"/>
            </a:endParaRPr>
          </a:p>
        </p:txBody>
      </p:sp>
      <p:pic>
        <p:nvPicPr>
          <p:cNvPr id="15" name="Picture 14">
            <a:extLst>
              <a:ext uri="{FF2B5EF4-FFF2-40B4-BE49-F238E27FC236}">
                <a16:creationId xmlns="" xmlns:a16="http://schemas.microsoft.com/office/drawing/2014/main" id="{6BF669B3-2AA7-4779-BD3D-021E9184C38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3164" y="2288497"/>
            <a:ext cx="6482094" cy="3624631"/>
          </a:xfrm>
          <a:prstGeom prst="rect">
            <a:avLst/>
          </a:prstGeom>
        </p:spPr>
      </p:pic>
      <p:sp>
        <p:nvSpPr>
          <p:cNvPr id="18" name="TextBox 17">
            <a:extLst>
              <a:ext uri="{FF2B5EF4-FFF2-40B4-BE49-F238E27FC236}">
                <a16:creationId xmlns="" xmlns:a16="http://schemas.microsoft.com/office/drawing/2014/main" id="{75D671FB-C72B-48F1-AB77-5C08F031F2D2}"/>
              </a:ext>
            </a:extLst>
          </p:cNvPr>
          <p:cNvSpPr txBox="1"/>
          <p:nvPr/>
        </p:nvSpPr>
        <p:spPr>
          <a:xfrm>
            <a:off x="9520308" y="2273401"/>
            <a:ext cx="2517704" cy="415498"/>
          </a:xfrm>
          <a:prstGeom prst="rect">
            <a:avLst/>
          </a:prstGeom>
          <a:noFill/>
        </p:spPr>
        <p:txBody>
          <a:bodyPr wrap="square" rtlCol="0">
            <a:spAutoFit/>
          </a:bodyPr>
          <a:lstStyle/>
          <a:p>
            <a:pPr>
              <a:lnSpc>
                <a:spcPct val="150000"/>
              </a:lnSpc>
            </a:pPr>
            <a:r>
              <a:rPr lang="en-US" sz="1400" dirty="0" smtClean="0">
                <a:solidFill>
                  <a:schemeClr val="bg1"/>
                </a:solidFill>
                <a:latin typeface="Work Sans" pitchFamily="2" charset="0"/>
                <a:ea typeface="Open Sans" panose="020B0606030504020204" pitchFamily="34" charset="0"/>
                <a:cs typeface="Open Sans" panose="020B0606030504020204" pitchFamily="34" charset="0"/>
              </a:rPr>
              <a:t>Water Quality analyzis</a:t>
            </a:r>
            <a:endParaRPr lang="en-US" sz="1400" dirty="0">
              <a:solidFill>
                <a:schemeClr val="bg1"/>
              </a:solidFill>
              <a:latin typeface="Work Sans" pitchFamily="2" charset="0"/>
              <a:ea typeface="Open Sans" panose="020B0606030504020204" pitchFamily="34" charset="0"/>
              <a:cs typeface="Open Sans" panose="020B0606030504020204" pitchFamily="34" charset="0"/>
            </a:endParaRPr>
          </a:p>
        </p:txBody>
      </p:sp>
      <p:sp>
        <p:nvSpPr>
          <p:cNvPr id="19" name="Isosceles Triangle 18"/>
          <p:cNvSpPr/>
          <p:nvPr/>
        </p:nvSpPr>
        <p:spPr>
          <a:xfrm rot="5400000">
            <a:off x="9124117" y="2421795"/>
            <a:ext cx="253387" cy="2183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0" name="TextBox 19">
            <a:extLst>
              <a:ext uri="{FF2B5EF4-FFF2-40B4-BE49-F238E27FC236}">
                <a16:creationId xmlns="" xmlns:a16="http://schemas.microsoft.com/office/drawing/2014/main" id="{75D671FB-C72B-48F1-AB77-5C08F031F2D2}"/>
              </a:ext>
            </a:extLst>
          </p:cNvPr>
          <p:cNvSpPr txBox="1"/>
          <p:nvPr/>
        </p:nvSpPr>
        <p:spPr>
          <a:xfrm>
            <a:off x="9520308" y="3286032"/>
            <a:ext cx="1773400" cy="738664"/>
          </a:xfrm>
          <a:prstGeom prst="rect">
            <a:avLst/>
          </a:prstGeom>
          <a:noFill/>
        </p:spPr>
        <p:txBody>
          <a:bodyPr wrap="square" rtlCol="0">
            <a:spAutoFit/>
          </a:bodyPr>
          <a:lstStyle/>
          <a:p>
            <a:pPr>
              <a:lnSpc>
                <a:spcPct val="150000"/>
              </a:lnSpc>
            </a:pPr>
            <a:r>
              <a:rPr lang="en-US" sz="1400" dirty="0" smtClean="0">
                <a:solidFill>
                  <a:schemeClr val="bg1"/>
                </a:solidFill>
                <a:latin typeface="Work Sans" pitchFamily="2" charset="0"/>
                <a:ea typeface="Open Sans" panose="020B0606030504020204" pitchFamily="34" charset="0"/>
                <a:cs typeface="Open Sans" panose="020B0606030504020204" pitchFamily="34" charset="0"/>
              </a:rPr>
              <a:t>Bills calculating for liters used</a:t>
            </a:r>
            <a:endParaRPr lang="en-US" sz="1400" dirty="0">
              <a:solidFill>
                <a:schemeClr val="bg1"/>
              </a:solidFill>
              <a:latin typeface="Work Sans" pitchFamily="2" charset="0"/>
              <a:ea typeface="Open Sans" panose="020B0606030504020204" pitchFamily="34" charset="0"/>
              <a:cs typeface="Open Sans" panose="020B0606030504020204" pitchFamily="34" charset="0"/>
            </a:endParaRPr>
          </a:p>
        </p:txBody>
      </p:sp>
      <p:sp>
        <p:nvSpPr>
          <p:cNvPr id="23" name="Isosceles Triangle 22"/>
          <p:cNvSpPr/>
          <p:nvPr/>
        </p:nvSpPr>
        <p:spPr>
          <a:xfrm rot="5400000">
            <a:off x="9124117" y="3434426"/>
            <a:ext cx="253387" cy="21838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4" name="TextBox 23">
            <a:extLst>
              <a:ext uri="{FF2B5EF4-FFF2-40B4-BE49-F238E27FC236}">
                <a16:creationId xmlns="" xmlns:a16="http://schemas.microsoft.com/office/drawing/2014/main" id="{75D671FB-C72B-48F1-AB77-5C08F031F2D2}"/>
              </a:ext>
            </a:extLst>
          </p:cNvPr>
          <p:cNvSpPr txBox="1"/>
          <p:nvPr/>
        </p:nvSpPr>
        <p:spPr>
          <a:xfrm>
            <a:off x="9520308" y="4298663"/>
            <a:ext cx="1773400" cy="738664"/>
          </a:xfrm>
          <a:prstGeom prst="rect">
            <a:avLst/>
          </a:prstGeom>
          <a:noFill/>
        </p:spPr>
        <p:txBody>
          <a:bodyPr wrap="square" rtlCol="0">
            <a:spAutoFit/>
          </a:bodyPr>
          <a:lstStyle/>
          <a:p>
            <a:pPr>
              <a:lnSpc>
                <a:spcPct val="150000"/>
              </a:lnSpc>
            </a:pPr>
            <a:r>
              <a:rPr lang="en-US" sz="1400" dirty="0" smtClean="0">
                <a:solidFill>
                  <a:schemeClr val="bg1"/>
                </a:solidFill>
                <a:latin typeface="Work Sans" pitchFamily="2" charset="0"/>
                <a:ea typeface="Open Sans" panose="020B0606030504020204" pitchFamily="34" charset="0"/>
                <a:cs typeface="Open Sans" panose="020B0606030504020204" pitchFamily="34" charset="0"/>
              </a:rPr>
              <a:t>Full management of smart meter</a:t>
            </a:r>
            <a:endParaRPr lang="en-US" sz="1400" dirty="0">
              <a:solidFill>
                <a:schemeClr val="bg1"/>
              </a:solidFill>
              <a:latin typeface="Work Sans" pitchFamily="2" charset="0"/>
              <a:ea typeface="Open Sans" panose="020B0606030504020204" pitchFamily="34" charset="0"/>
              <a:cs typeface="Open Sans" panose="020B0606030504020204" pitchFamily="34" charset="0"/>
            </a:endParaRPr>
          </a:p>
        </p:txBody>
      </p:sp>
      <p:sp>
        <p:nvSpPr>
          <p:cNvPr id="25" name="Isosceles Triangle 24"/>
          <p:cNvSpPr/>
          <p:nvPr/>
        </p:nvSpPr>
        <p:spPr>
          <a:xfrm rot="5400000">
            <a:off x="9124117" y="4447057"/>
            <a:ext cx="253387" cy="21838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7" name="TextBox 26">
            <a:extLst>
              <a:ext uri="{FF2B5EF4-FFF2-40B4-BE49-F238E27FC236}">
                <a16:creationId xmlns="" xmlns:a16="http://schemas.microsoft.com/office/drawing/2014/main" id="{75D671FB-C72B-48F1-AB77-5C08F031F2D2}"/>
              </a:ext>
            </a:extLst>
          </p:cNvPr>
          <p:cNvSpPr txBox="1"/>
          <p:nvPr/>
        </p:nvSpPr>
        <p:spPr>
          <a:xfrm flipH="1">
            <a:off x="150812" y="2259199"/>
            <a:ext cx="2517707" cy="415498"/>
          </a:xfrm>
          <a:prstGeom prst="rect">
            <a:avLst/>
          </a:prstGeom>
          <a:noFill/>
        </p:spPr>
        <p:txBody>
          <a:bodyPr wrap="square" rtlCol="0">
            <a:spAutoFit/>
          </a:bodyPr>
          <a:lstStyle/>
          <a:p>
            <a:pPr algn="r">
              <a:lnSpc>
                <a:spcPct val="150000"/>
              </a:lnSpc>
            </a:pPr>
            <a:r>
              <a:rPr lang="en-US" sz="1400" dirty="0" smtClean="0">
                <a:solidFill>
                  <a:schemeClr val="bg1"/>
                </a:solidFill>
                <a:latin typeface="Work Sans" pitchFamily="2" charset="0"/>
                <a:ea typeface="Open Sans" panose="020B0606030504020204" pitchFamily="34" charset="0"/>
                <a:cs typeface="Open Sans" panose="020B0606030504020204" pitchFamily="34" charset="0"/>
              </a:rPr>
              <a:t>Real time data analyzis</a:t>
            </a:r>
            <a:endParaRPr lang="en-US" sz="1400" dirty="0">
              <a:solidFill>
                <a:schemeClr val="bg1"/>
              </a:solidFill>
              <a:latin typeface="Work Sans" pitchFamily="2" charset="0"/>
              <a:ea typeface="Open Sans" panose="020B0606030504020204" pitchFamily="34" charset="0"/>
              <a:cs typeface="Open Sans" panose="020B0606030504020204" pitchFamily="34" charset="0"/>
            </a:endParaRPr>
          </a:p>
        </p:txBody>
      </p:sp>
      <p:sp>
        <p:nvSpPr>
          <p:cNvPr id="28" name="Isosceles Triangle 27"/>
          <p:cNvSpPr/>
          <p:nvPr/>
        </p:nvSpPr>
        <p:spPr>
          <a:xfrm rot="16200000" flipH="1">
            <a:off x="2811324" y="2407593"/>
            <a:ext cx="253387" cy="2183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TextBox 28">
            <a:extLst>
              <a:ext uri="{FF2B5EF4-FFF2-40B4-BE49-F238E27FC236}">
                <a16:creationId xmlns="" xmlns:a16="http://schemas.microsoft.com/office/drawing/2014/main" id="{75D671FB-C72B-48F1-AB77-5C08F031F2D2}"/>
              </a:ext>
            </a:extLst>
          </p:cNvPr>
          <p:cNvSpPr txBox="1"/>
          <p:nvPr/>
        </p:nvSpPr>
        <p:spPr>
          <a:xfrm flipH="1">
            <a:off x="150812" y="3271830"/>
            <a:ext cx="2517707" cy="415498"/>
          </a:xfrm>
          <a:prstGeom prst="rect">
            <a:avLst/>
          </a:prstGeom>
          <a:noFill/>
        </p:spPr>
        <p:txBody>
          <a:bodyPr wrap="square" rtlCol="0">
            <a:spAutoFit/>
          </a:bodyPr>
          <a:lstStyle/>
          <a:p>
            <a:pPr algn="r">
              <a:lnSpc>
                <a:spcPct val="150000"/>
              </a:lnSpc>
            </a:pPr>
            <a:r>
              <a:rPr lang="en-US" sz="1400" dirty="0" smtClean="0">
                <a:solidFill>
                  <a:schemeClr val="bg1"/>
                </a:solidFill>
                <a:latin typeface="Work Sans" pitchFamily="2" charset="0"/>
                <a:ea typeface="Open Sans" panose="020B0606030504020204" pitchFamily="34" charset="0"/>
                <a:cs typeface="Open Sans" panose="020B0606030504020204" pitchFamily="34" charset="0"/>
              </a:rPr>
              <a:t>A goal Setter and analysiz</a:t>
            </a:r>
            <a:endParaRPr lang="en-US" sz="1400" dirty="0">
              <a:solidFill>
                <a:schemeClr val="bg1"/>
              </a:solidFill>
              <a:latin typeface="Work Sans" pitchFamily="2" charset="0"/>
              <a:ea typeface="Open Sans" panose="020B0606030504020204" pitchFamily="34" charset="0"/>
              <a:cs typeface="Open Sans" panose="020B0606030504020204" pitchFamily="34" charset="0"/>
            </a:endParaRPr>
          </a:p>
        </p:txBody>
      </p:sp>
      <p:sp>
        <p:nvSpPr>
          <p:cNvPr id="30" name="Isosceles Triangle 29"/>
          <p:cNvSpPr/>
          <p:nvPr/>
        </p:nvSpPr>
        <p:spPr>
          <a:xfrm rot="16200000" flipH="1">
            <a:off x="2811324" y="3420224"/>
            <a:ext cx="253387" cy="21838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TextBox 30">
            <a:extLst>
              <a:ext uri="{FF2B5EF4-FFF2-40B4-BE49-F238E27FC236}">
                <a16:creationId xmlns="" xmlns:a16="http://schemas.microsoft.com/office/drawing/2014/main" id="{75D671FB-C72B-48F1-AB77-5C08F031F2D2}"/>
              </a:ext>
            </a:extLst>
          </p:cNvPr>
          <p:cNvSpPr txBox="1"/>
          <p:nvPr/>
        </p:nvSpPr>
        <p:spPr>
          <a:xfrm flipH="1">
            <a:off x="150812" y="4284461"/>
            <a:ext cx="2517707" cy="738664"/>
          </a:xfrm>
          <a:prstGeom prst="rect">
            <a:avLst/>
          </a:prstGeom>
          <a:noFill/>
        </p:spPr>
        <p:txBody>
          <a:bodyPr wrap="square" rtlCol="0">
            <a:spAutoFit/>
          </a:bodyPr>
          <a:lstStyle/>
          <a:p>
            <a:pPr algn="r">
              <a:lnSpc>
                <a:spcPct val="150000"/>
              </a:lnSpc>
            </a:pPr>
            <a:r>
              <a:rPr lang="en-US" sz="1400" dirty="0" smtClean="0">
                <a:solidFill>
                  <a:schemeClr val="bg1"/>
                </a:solidFill>
                <a:latin typeface="Work Sans" pitchFamily="2" charset="0"/>
                <a:ea typeface="Open Sans" panose="020B0606030504020204" pitchFamily="34" charset="0"/>
                <a:cs typeface="Open Sans" panose="020B0606030504020204" pitchFamily="34" charset="0"/>
              </a:rPr>
              <a:t>Daily,week and monthly chart analysiz</a:t>
            </a:r>
            <a:endParaRPr lang="en-US" sz="1400" dirty="0">
              <a:solidFill>
                <a:schemeClr val="bg1"/>
              </a:solidFill>
              <a:latin typeface="Work Sans" pitchFamily="2" charset="0"/>
              <a:ea typeface="Open Sans" panose="020B0606030504020204" pitchFamily="34" charset="0"/>
              <a:cs typeface="Open Sans" panose="020B0606030504020204" pitchFamily="34" charset="0"/>
            </a:endParaRPr>
          </a:p>
        </p:txBody>
      </p:sp>
      <p:sp>
        <p:nvSpPr>
          <p:cNvPr id="32" name="Isosceles Triangle 31"/>
          <p:cNvSpPr/>
          <p:nvPr/>
        </p:nvSpPr>
        <p:spPr>
          <a:xfrm rot="16200000" flipH="1">
            <a:off x="2811324" y="4432855"/>
            <a:ext cx="253387" cy="21838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33" name="Group 32"/>
          <p:cNvGrpSpPr/>
          <p:nvPr/>
        </p:nvGrpSpPr>
        <p:grpSpPr>
          <a:xfrm>
            <a:off x="9703740" y="1417500"/>
            <a:ext cx="456994" cy="155442"/>
            <a:chOff x="3324638" y="552537"/>
            <a:chExt cx="1323475" cy="450051"/>
          </a:xfrm>
          <a:solidFill>
            <a:srgbClr val="00B050"/>
          </a:solidFill>
        </p:grpSpPr>
        <p:sp>
          <p:nvSpPr>
            <p:cNvPr id="34" name="Isosceles Triangle 33"/>
            <p:cNvSpPr/>
            <p:nvPr/>
          </p:nvSpPr>
          <p:spPr>
            <a:xfrm rot="5400000">
              <a:off x="42291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5400000">
              <a:off x="376135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rot="5400000">
              <a:off x="32936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flipH="1">
            <a:off x="2039020" y="1417500"/>
            <a:ext cx="456994" cy="155442"/>
            <a:chOff x="3324638" y="552537"/>
            <a:chExt cx="1323475" cy="450051"/>
          </a:xfrm>
          <a:solidFill>
            <a:srgbClr val="00B050"/>
          </a:solidFill>
        </p:grpSpPr>
        <p:sp>
          <p:nvSpPr>
            <p:cNvPr id="38" name="Isosceles Triangle 37"/>
            <p:cNvSpPr/>
            <p:nvPr/>
          </p:nvSpPr>
          <p:spPr>
            <a:xfrm rot="5400000">
              <a:off x="42291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rot="5400000">
              <a:off x="376135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rot="5400000">
              <a:off x="32936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p:cNvSpPr txBox="1"/>
          <p:nvPr/>
        </p:nvSpPr>
        <p:spPr>
          <a:xfrm>
            <a:off x="2669952" y="606830"/>
            <a:ext cx="5864293" cy="707886"/>
          </a:xfrm>
          <a:prstGeom prst="rect">
            <a:avLst/>
          </a:prstGeom>
          <a:noFill/>
        </p:spPr>
        <p:txBody>
          <a:bodyPr wrap="square" rtlCol="0">
            <a:spAutoFit/>
          </a:bodyPr>
          <a:lstStyle/>
          <a:p>
            <a:pPr algn="ctr"/>
            <a:r>
              <a:rPr lang="en-US" sz="4000" b="1" dirty="0" smtClean="0">
                <a:solidFill>
                  <a:schemeClr val="bg1">
                    <a:lumMod val="85000"/>
                  </a:schemeClr>
                </a:solidFill>
                <a:latin typeface="Jost" pitchFamily="2" charset="0"/>
                <a:ea typeface="Jost" pitchFamily="2" charset="0"/>
              </a:rPr>
              <a:t>Web Platform</a:t>
            </a:r>
            <a:endParaRPr lang="en-US" sz="4000" b="1" dirty="0">
              <a:solidFill>
                <a:schemeClr val="bg1">
                  <a:lumMod val="85000"/>
                </a:schemeClr>
              </a:solidFill>
              <a:latin typeface="Jost" pitchFamily="2" charset="0"/>
              <a:ea typeface="Jost" pitchFamily="2" charset="0"/>
            </a:endParaRPr>
          </a:p>
        </p:txBody>
      </p:sp>
    </p:spTree>
    <p:extLst>
      <p:ext uri="{BB962C8B-B14F-4D97-AF65-F5344CB8AC3E}">
        <p14:creationId xmlns:p14="http://schemas.microsoft.com/office/powerpoint/2010/main" val="31519480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16"/>
          <p:cNvPicPr>
            <a:picLocks noChangeAspect="1"/>
          </p:cNvPicPr>
          <p:nvPr/>
        </p:nvPicPr>
        <p:blipFill>
          <a:blip r:embed="rId2">
            <a:extLst>
              <a:ext uri="{28A0092B-C50C-407E-A947-70E740481C1C}">
                <a14:useLocalDpi xmlns:a14="http://schemas.microsoft.com/office/drawing/2010/main" val="0"/>
              </a:ext>
            </a:extLst>
          </a:blip>
          <a:srcRect t="34170" b="34170"/>
          <a:stretch>
            <a:fillRect/>
          </a:stretch>
        </p:blipFill>
        <p:spPr>
          <a:xfrm>
            <a:off x="6" y="0"/>
            <a:ext cx="12188819" cy="6858000"/>
          </a:xfrm>
          <a:prstGeom prst="rect">
            <a:avLst/>
          </a:prstGeom>
          <a:solidFill>
            <a:schemeClr val="bg1">
              <a:lumMod val="75000"/>
            </a:schemeClr>
          </a:solidFill>
        </p:spPr>
      </p:pic>
      <p:sp>
        <p:nvSpPr>
          <p:cNvPr id="15" name="Rectangle 14"/>
          <p:cNvSpPr/>
          <p:nvPr/>
        </p:nvSpPr>
        <p:spPr>
          <a:xfrm>
            <a:off x="1" y="3429000"/>
            <a:ext cx="2909548" cy="342900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p:cNvSpPr>
            <a:spLocks noGrp="1"/>
          </p:cNvSpPr>
          <p:nvPr>
            <p:ph type="pic" sz="quarter" idx="10"/>
          </p:nvPr>
        </p:nvSpPr>
        <p:spPr/>
      </p:sp>
      <p:sp>
        <p:nvSpPr>
          <p:cNvPr id="20" name="Right Triangle 19"/>
          <p:cNvSpPr/>
          <p:nvPr/>
        </p:nvSpPr>
        <p:spPr>
          <a:xfrm rot="13500000">
            <a:off x="-278842" y="5316222"/>
            <a:ext cx="557679" cy="557534"/>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55254" y="1286357"/>
            <a:ext cx="4690815" cy="1200329"/>
          </a:xfrm>
          <a:prstGeom prst="rect">
            <a:avLst/>
          </a:prstGeom>
          <a:noFill/>
        </p:spPr>
        <p:txBody>
          <a:bodyPr wrap="square" rtlCol="0">
            <a:spAutoFit/>
          </a:bodyPr>
          <a:lstStyle/>
          <a:p>
            <a:r>
              <a:rPr lang="en-US" sz="3600" b="1" dirty="0" smtClean="0">
                <a:solidFill>
                  <a:schemeClr val="bg1"/>
                </a:solidFill>
                <a:latin typeface="Jost" pitchFamily="2" charset="0"/>
                <a:ea typeface="Jost" pitchFamily="2" charset="0"/>
              </a:rPr>
              <a:t>System</a:t>
            </a:r>
            <a:endParaRPr lang="en-US" sz="3600" b="1" dirty="0">
              <a:solidFill>
                <a:schemeClr val="bg1"/>
              </a:solidFill>
              <a:latin typeface="Jost" pitchFamily="2" charset="0"/>
              <a:ea typeface="Jost" pitchFamily="2" charset="0"/>
            </a:endParaRPr>
          </a:p>
          <a:p>
            <a:r>
              <a:rPr lang="en-US" sz="3600" b="1" dirty="0" smtClean="0">
                <a:solidFill>
                  <a:schemeClr val="bg1"/>
                </a:solidFill>
                <a:latin typeface="Jost" pitchFamily="2" charset="0"/>
                <a:ea typeface="Jost" pitchFamily="2" charset="0"/>
              </a:rPr>
              <a:t>Mobile dashboard</a:t>
            </a:r>
            <a:endParaRPr lang="en-US" sz="3600" b="1" dirty="0">
              <a:solidFill>
                <a:schemeClr val="accent1"/>
              </a:solidFill>
              <a:latin typeface="Jost" pitchFamily="2" charset="0"/>
              <a:ea typeface="Jost" pitchFamily="2" charset="0"/>
            </a:endParaRPr>
          </a:p>
        </p:txBody>
      </p:sp>
      <p:sp>
        <p:nvSpPr>
          <p:cNvPr id="17" name="TextBox 16">
            <a:extLst>
              <a:ext uri="{FF2B5EF4-FFF2-40B4-BE49-F238E27FC236}">
                <a16:creationId xmlns="" xmlns:a16="http://schemas.microsoft.com/office/drawing/2014/main" id="{75D671FB-C72B-48F1-AB77-5C08F031F2D2}"/>
              </a:ext>
            </a:extLst>
          </p:cNvPr>
          <p:cNvSpPr txBox="1"/>
          <p:nvPr/>
        </p:nvSpPr>
        <p:spPr>
          <a:xfrm>
            <a:off x="6627812" y="2572173"/>
            <a:ext cx="4486810" cy="2585323"/>
          </a:xfrm>
          <a:prstGeom prst="rect">
            <a:avLst/>
          </a:prstGeom>
          <a:noFill/>
        </p:spPr>
        <p:txBody>
          <a:bodyPr wrap="square" rtlCol="0">
            <a:spAutoFit/>
          </a:bodyPr>
          <a:lstStyle/>
          <a:p>
            <a:pPr algn="just">
              <a:lnSpc>
                <a:spcPct val="150000"/>
              </a:lnSpc>
            </a:pPr>
            <a:r>
              <a:rPr lang="en-US" sz="1800" dirty="0">
                <a:solidFill>
                  <a:schemeClr val="bg1">
                    <a:lumMod val="95000"/>
                  </a:schemeClr>
                </a:solidFill>
              </a:rPr>
              <a:t>The </a:t>
            </a:r>
            <a:r>
              <a:rPr lang="en-US" sz="1800" dirty="0" smtClean="0">
                <a:solidFill>
                  <a:schemeClr val="bg1">
                    <a:lumMod val="95000"/>
                  </a:schemeClr>
                </a:solidFill>
              </a:rPr>
              <a:t>mobile dashboard of smart </a:t>
            </a:r>
            <a:r>
              <a:rPr lang="en-US" sz="1800" dirty="0">
                <a:solidFill>
                  <a:schemeClr val="bg1">
                    <a:lumMod val="95000"/>
                  </a:schemeClr>
                </a:solidFill>
              </a:rPr>
              <a:t>water meter </a:t>
            </a:r>
            <a:r>
              <a:rPr lang="en-US" sz="1800" dirty="0" smtClean="0">
                <a:solidFill>
                  <a:schemeClr val="bg1">
                    <a:lumMod val="95000"/>
                  </a:schemeClr>
                </a:solidFill>
              </a:rPr>
              <a:t>serves </a:t>
            </a:r>
            <a:r>
              <a:rPr lang="en-US" sz="1800" dirty="0">
                <a:solidFill>
                  <a:schemeClr val="bg1">
                    <a:lumMod val="95000"/>
                  </a:schemeClr>
                </a:solidFill>
              </a:rPr>
              <a:t>as the central hub for data visualization and interaction. Its core purpose is to translate raw, time-series data into </a:t>
            </a:r>
            <a:r>
              <a:rPr lang="en-US" sz="1800" b="1" dirty="0">
                <a:solidFill>
                  <a:schemeClr val="bg1">
                    <a:lumMod val="95000"/>
                  </a:schemeClr>
                </a:solidFill>
              </a:rPr>
              <a:t>actionable insights</a:t>
            </a:r>
            <a:r>
              <a:rPr lang="en-US" sz="1800" dirty="0">
                <a:solidFill>
                  <a:schemeClr val="bg1">
                    <a:lumMod val="95000"/>
                  </a:schemeClr>
                </a:solidFill>
              </a:rPr>
              <a:t> (for consumers) and </a:t>
            </a:r>
            <a:r>
              <a:rPr lang="en-US" sz="1800" b="1" dirty="0">
                <a:solidFill>
                  <a:schemeClr val="bg1">
                    <a:lumMod val="95000"/>
                  </a:schemeClr>
                </a:solidFill>
              </a:rPr>
              <a:t>operational intelligence</a:t>
            </a:r>
            <a:r>
              <a:rPr lang="en-US" sz="1800" dirty="0">
                <a:solidFill>
                  <a:schemeClr val="bg1">
                    <a:lumMod val="95000"/>
                  </a:schemeClr>
                </a:solidFill>
              </a:rPr>
              <a:t> (for utilities). </a:t>
            </a:r>
            <a:endParaRPr lang="en-US" sz="1800" dirty="0">
              <a:solidFill>
                <a:schemeClr val="bg1">
                  <a:lumMod val="95000"/>
                </a:schemeClr>
              </a:solidFill>
              <a:latin typeface="Work Sans" pitchFamily="2" charset="0"/>
              <a:ea typeface="Open Sans" panose="020B0606030504020204" pitchFamily="34" charset="0"/>
              <a:cs typeface="Open Sans" panose="020B0606030504020204" pitchFamily="34" charset="0"/>
            </a:endParaRPr>
          </a:p>
        </p:txBody>
      </p:sp>
      <p:sp>
        <p:nvSpPr>
          <p:cNvPr id="27" name="Rounded Rectangle 26"/>
          <p:cNvSpPr/>
          <p:nvPr/>
        </p:nvSpPr>
        <p:spPr>
          <a:xfrm>
            <a:off x="6755254" y="5811405"/>
            <a:ext cx="1824030" cy="495360"/>
          </a:xfrm>
          <a:prstGeom prst="roundRect">
            <a:avLst>
              <a:gd name="adj" fmla="val 0"/>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a:effectLst>
            <a:outerShdw blurRad="381000" dist="2540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latin typeface="Work Sans" pitchFamily="2" charset="0"/>
              </a:rPr>
              <a:t>GET APPLICATION</a:t>
            </a:r>
            <a:endParaRPr lang="en-US" sz="1050" b="1" dirty="0">
              <a:latin typeface="Work Sans" pitchFamily="2" charset="0"/>
            </a:endParaRPr>
          </a:p>
        </p:txBody>
      </p:sp>
      <p:grpSp>
        <p:nvGrpSpPr>
          <p:cNvPr id="29" name="Group 28"/>
          <p:cNvGrpSpPr/>
          <p:nvPr/>
        </p:nvGrpSpPr>
        <p:grpSpPr>
          <a:xfrm>
            <a:off x="5019936" y="5752733"/>
            <a:ext cx="456994" cy="155442"/>
            <a:chOff x="3324638" y="552537"/>
            <a:chExt cx="1323475" cy="450051"/>
          </a:xfrm>
          <a:solidFill>
            <a:srgbClr val="00B050"/>
          </a:solidFill>
        </p:grpSpPr>
        <p:sp>
          <p:nvSpPr>
            <p:cNvPr id="30" name="Isosceles Triangle 29"/>
            <p:cNvSpPr/>
            <p:nvPr/>
          </p:nvSpPr>
          <p:spPr>
            <a:xfrm rot="5400000">
              <a:off x="42291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rot="5400000">
              <a:off x="376135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rot="5400000">
              <a:off x="32936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 xmlns:a16="http://schemas.microsoft.com/office/drawing/2014/main" id="{6EA9F200-2F14-4C9B-9BFF-486021C412D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81248" y="1046596"/>
            <a:ext cx="8468565" cy="4764809"/>
          </a:xfrm>
          <a:prstGeom prst="rect">
            <a:avLst/>
          </a:prstGeom>
        </p:spPr>
      </p:pic>
    </p:spTree>
    <p:extLst>
      <p:ext uri="{BB962C8B-B14F-4D97-AF65-F5344CB8AC3E}">
        <p14:creationId xmlns:p14="http://schemas.microsoft.com/office/powerpoint/2010/main" val="83711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16"/>
          <p:cNvPicPr>
            <a:picLocks noChangeAspect="1"/>
          </p:cNvPicPr>
          <p:nvPr/>
        </p:nvPicPr>
        <p:blipFill>
          <a:blip r:embed="rId2">
            <a:extLst>
              <a:ext uri="{28A0092B-C50C-407E-A947-70E740481C1C}">
                <a14:useLocalDpi xmlns:a14="http://schemas.microsoft.com/office/drawing/2010/main" val="0"/>
              </a:ext>
            </a:extLst>
          </a:blip>
          <a:srcRect t="34170" b="34170"/>
          <a:stretch>
            <a:fillRect/>
          </a:stretch>
        </p:blipFill>
        <p:spPr>
          <a:xfrm>
            <a:off x="-42129" y="0"/>
            <a:ext cx="12188819" cy="6858000"/>
          </a:xfrm>
          <a:prstGeom prst="rect">
            <a:avLst/>
          </a:prstGeom>
          <a:solidFill>
            <a:schemeClr val="bg1">
              <a:lumMod val="75000"/>
            </a:schemeClr>
          </a:solidFill>
        </p:spPr>
      </p:pic>
      <p:sp>
        <p:nvSpPr>
          <p:cNvPr id="2" name="Picture Placeholder 1"/>
          <p:cNvSpPr>
            <a:spLocks noGrp="1"/>
          </p:cNvSpPr>
          <p:nvPr>
            <p:ph type="pic" sz="quarter" idx="10"/>
          </p:nvPr>
        </p:nvSpPr>
        <p:spPr/>
      </p:sp>
      <p:sp>
        <p:nvSpPr>
          <p:cNvPr id="14" name="Right Triangle 13"/>
          <p:cNvSpPr/>
          <p:nvPr/>
        </p:nvSpPr>
        <p:spPr>
          <a:xfrm rot="13500000">
            <a:off x="-278842" y="5316222"/>
            <a:ext cx="557679" cy="557534"/>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3645" y="228600"/>
            <a:ext cx="5847968" cy="769441"/>
          </a:xfrm>
          <a:prstGeom prst="rect">
            <a:avLst/>
          </a:prstGeom>
          <a:noFill/>
        </p:spPr>
        <p:txBody>
          <a:bodyPr wrap="square" rtlCol="0">
            <a:spAutoFit/>
          </a:bodyPr>
          <a:lstStyle/>
          <a:p>
            <a:r>
              <a:rPr lang="en-US" sz="4400" dirty="0" smtClean="0">
                <a:solidFill>
                  <a:schemeClr val="bg1"/>
                </a:solidFill>
              </a:rPr>
              <a:t>Operational</a:t>
            </a:r>
            <a:r>
              <a:rPr lang="en-US" sz="4400" dirty="0" smtClean="0"/>
              <a:t> </a:t>
            </a:r>
            <a:r>
              <a:rPr lang="en-US" sz="4400" dirty="0">
                <a:solidFill>
                  <a:schemeClr val="bg1">
                    <a:lumMod val="95000"/>
                  </a:schemeClr>
                </a:solidFill>
              </a:rPr>
              <a:t>problems</a:t>
            </a:r>
            <a:endParaRPr lang="en-US" sz="3600" b="1" dirty="0">
              <a:solidFill>
                <a:schemeClr val="bg1">
                  <a:lumMod val="95000"/>
                </a:schemeClr>
              </a:solidFill>
              <a:latin typeface="Jost" pitchFamily="2" charset="0"/>
              <a:ea typeface="Jost" pitchFamily="2" charset="0"/>
            </a:endParaRPr>
          </a:p>
        </p:txBody>
      </p:sp>
      <p:sp>
        <p:nvSpPr>
          <p:cNvPr id="15" name="Rectangle 14">
            <a:extLst>
              <a:ext uri="{FF2B5EF4-FFF2-40B4-BE49-F238E27FC236}">
                <a16:creationId xmlns="" xmlns:a16="http://schemas.microsoft.com/office/drawing/2014/main" id="{68165050-1404-41CF-B393-5D718447A300}"/>
              </a:ext>
            </a:extLst>
          </p:cNvPr>
          <p:cNvSpPr/>
          <p:nvPr/>
        </p:nvSpPr>
        <p:spPr>
          <a:xfrm>
            <a:off x="1853688" y="4382238"/>
            <a:ext cx="320487" cy="276999"/>
          </a:xfrm>
          <a:prstGeom prst="rect">
            <a:avLst/>
          </a:prstGeom>
        </p:spPr>
        <p:txBody>
          <a:bodyPr wrap="square">
            <a:spAutoFit/>
          </a:bodyPr>
          <a:lstStyle/>
          <a:p>
            <a:r>
              <a:rPr lang="en-US" sz="1200" b="1" dirty="0">
                <a:solidFill>
                  <a:schemeClr val="accent1"/>
                </a:solidFill>
                <a:latin typeface="Work Sans" pitchFamily="2" charset="0"/>
                <a:ea typeface="Source Sans Pro" panose="020B0503030403020204" pitchFamily="34" charset="0"/>
                <a:cs typeface="Poppins" panose="00000500000000000000" pitchFamily="2" charset="0"/>
              </a:rPr>
              <a:t>:</a:t>
            </a:r>
          </a:p>
        </p:txBody>
      </p:sp>
      <p:sp>
        <p:nvSpPr>
          <p:cNvPr id="20" name="Rectangle 19">
            <a:extLst>
              <a:ext uri="{FF2B5EF4-FFF2-40B4-BE49-F238E27FC236}">
                <a16:creationId xmlns="" xmlns:a16="http://schemas.microsoft.com/office/drawing/2014/main" id="{E3C5700F-461C-493F-A038-09FF9237F5A8}"/>
              </a:ext>
            </a:extLst>
          </p:cNvPr>
          <p:cNvSpPr/>
          <p:nvPr/>
        </p:nvSpPr>
        <p:spPr>
          <a:xfrm>
            <a:off x="1853688" y="4819704"/>
            <a:ext cx="320487" cy="276999"/>
          </a:xfrm>
          <a:prstGeom prst="rect">
            <a:avLst/>
          </a:prstGeom>
        </p:spPr>
        <p:txBody>
          <a:bodyPr wrap="square">
            <a:spAutoFit/>
          </a:bodyPr>
          <a:lstStyle/>
          <a:p>
            <a:r>
              <a:rPr lang="en-US" sz="1200" b="1" dirty="0">
                <a:solidFill>
                  <a:schemeClr val="accent1"/>
                </a:solidFill>
                <a:latin typeface="Work Sans" pitchFamily="2" charset="0"/>
                <a:ea typeface="Source Sans Pro" panose="020B0503030403020204" pitchFamily="34" charset="0"/>
                <a:cs typeface="Poppins" panose="00000500000000000000" pitchFamily="2" charset="0"/>
              </a:rPr>
              <a:t>:</a:t>
            </a:r>
          </a:p>
        </p:txBody>
      </p:sp>
      <p:sp>
        <p:nvSpPr>
          <p:cNvPr id="25" name="Rectangle 24">
            <a:extLst>
              <a:ext uri="{FF2B5EF4-FFF2-40B4-BE49-F238E27FC236}">
                <a16:creationId xmlns="" xmlns:a16="http://schemas.microsoft.com/office/drawing/2014/main" id="{335FDCDB-9370-46B1-B073-E3BC74BA976B}"/>
              </a:ext>
            </a:extLst>
          </p:cNvPr>
          <p:cNvSpPr/>
          <p:nvPr/>
        </p:nvSpPr>
        <p:spPr>
          <a:xfrm>
            <a:off x="1855252" y="3944772"/>
            <a:ext cx="317359" cy="276999"/>
          </a:xfrm>
          <a:prstGeom prst="rect">
            <a:avLst/>
          </a:prstGeom>
        </p:spPr>
        <p:txBody>
          <a:bodyPr wrap="square">
            <a:spAutoFit/>
          </a:bodyPr>
          <a:lstStyle/>
          <a:p>
            <a:r>
              <a:rPr lang="en-US" sz="1200" b="1" dirty="0">
                <a:solidFill>
                  <a:schemeClr val="accent2"/>
                </a:solidFill>
                <a:latin typeface="Work Sans" pitchFamily="2" charset="0"/>
                <a:ea typeface="Source Sans Pro" panose="020B0503030403020204" pitchFamily="34" charset="0"/>
                <a:cs typeface="Poppins" panose="00000500000000000000" pitchFamily="2" charset="0"/>
              </a:rPr>
              <a:t>:</a:t>
            </a:r>
          </a:p>
        </p:txBody>
      </p:sp>
      <p:sp>
        <p:nvSpPr>
          <p:cNvPr id="28" name="Rectangle 27">
            <a:extLst>
              <a:ext uri="{FF2B5EF4-FFF2-40B4-BE49-F238E27FC236}">
                <a16:creationId xmlns="" xmlns:a16="http://schemas.microsoft.com/office/drawing/2014/main" id="{E3C5700F-461C-493F-A038-09FF9237F5A8}"/>
              </a:ext>
            </a:extLst>
          </p:cNvPr>
          <p:cNvSpPr/>
          <p:nvPr/>
        </p:nvSpPr>
        <p:spPr>
          <a:xfrm>
            <a:off x="1853688" y="5301281"/>
            <a:ext cx="320487" cy="276999"/>
          </a:xfrm>
          <a:prstGeom prst="rect">
            <a:avLst/>
          </a:prstGeom>
        </p:spPr>
        <p:txBody>
          <a:bodyPr wrap="square">
            <a:spAutoFit/>
          </a:bodyPr>
          <a:lstStyle/>
          <a:p>
            <a:r>
              <a:rPr lang="en-US" sz="1200" b="1" dirty="0">
                <a:solidFill>
                  <a:schemeClr val="accent1"/>
                </a:solidFill>
                <a:latin typeface="Work Sans" pitchFamily="2" charset="0"/>
                <a:ea typeface="Source Sans Pro" panose="020B0503030403020204" pitchFamily="34" charset="0"/>
                <a:cs typeface="Poppins" panose="00000500000000000000" pitchFamily="2" charset="0"/>
              </a:rPr>
              <a:t>:</a:t>
            </a:r>
          </a:p>
        </p:txBody>
      </p:sp>
      <p:sp>
        <p:nvSpPr>
          <p:cNvPr id="29" name="TextBox 28">
            <a:extLst>
              <a:ext uri="{FF2B5EF4-FFF2-40B4-BE49-F238E27FC236}">
                <a16:creationId xmlns="" xmlns:a16="http://schemas.microsoft.com/office/drawing/2014/main" id="{75D671FB-C72B-48F1-AB77-5C08F031F2D2}"/>
              </a:ext>
            </a:extLst>
          </p:cNvPr>
          <p:cNvSpPr txBox="1"/>
          <p:nvPr/>
        </p:nvSpPr>
        <p:spPr>
          <a:xfrm>
            <a:off x="760412" y="1313282"/>
            <a:ext cx="4462663" cy="5262979"/>
          </a:xfrm>
          <a:prstGeom prst="rect">
            <a:avLst/>
          </a:prstGeom>
          <a:noFill/>
        </p:spPr>
        <p:txBody>
          <a:bodyPr wrap="square" rtlCol="0">
            <a:spAutoFit/>
          </a:bodyPr>
          <a:lstStyle/>
          <a:p>
            <a:r>
              <a:rPr lang="en-US" sz="1600" b="1" u="sng" dirty="0">
                <a:solidFill>
                  <a:schemeClr val="bg1">
                    <a:lumMod val="95000"/>
                  </a:schemeClr>
                </a:solidFill>
              </a:rPr>
              <a:t>Water shortages</a:t>
            </a:r>
            <a:r>
              <a:rPr lang="en-US" sz="1600" b="1" dirty="0">
                <a:solidFill>
                  <a:schemeClr val="bg1">
                    <a:lumMod val="95000"/>
                  </a:schemeClr>
                </a:solidFill>
              </a:rPr>
              <a:t>:</a:t>
            </a:r>
            <a:r>
              <a:rPr lang="en-US" sz="1600" dirty="0">
                <a:solidFill>
                  <a:schemeClr val="bg1">
                    <a:lumMod val="95000"/>
                  </a:schemeClr>
                </a:solidFill>
              </a:rPr>
              <a:t> </a:t>
            </a:r>
          </a:p>
          <a:p>
            <a:r>
              <a:rPr lang="en-US" sz="1600" dirty="0">
                <a:solidFill>
                  <a:schemeClr val="bg1">
                    <a:lumMod val="95000"/>
                  </a:schemeClr>
                </a:solidFill>
              </a:rPr>
              <a:t>Some areas, particularly in Kigali, experience frequent water cuts and receive water only a few days a week. This is partly due to a gap between demand and supply capacity, which is exacerbated during dry seasons. </a:t>
            </a:r>
          </a:p>
          <a:p>
            <a:r>
              <a:rPr lang="en-US" sz="1600" b="1" u="sng" dirty="0">
                <a:solidFill>
                  <a:schemeClr val="bg1">
                    <a:lumMod val="95000"/>
                  </a:schemeClr>
                </a:solidFill>
              </a:rPr>
              <a:t>High non-revenue water (NRW):</a:t>
            </a:r>
            <a:r>
              <a:rPr lang="en-US" sz="1600" u="sng" dirty="0">
                <a:solidFill>
                  <a:schemeClr val="bg1">
                    <a:lumMod val="95000"/>
                  </a:schemeClr>
                </a:solidFill>
              </a:rPr>
              <a:t> </a:t>
            </a:r>
          </a:p>
          <a:p>
            <a:r>
              <a:rPr lang="en-US" sz="1600" dirty="0">
                <a:solidFill>
                  <a:schemeClr val="bg1">
                    <a:lumMod val="95000"/>
                  </a:schemeClr>
                </a:solidFill>
              </a:rPr>
              <a:t>A high percentage of water (41.8% in 2022/23) is lost before reaching the consumer, mainly due to old and leaky pipes. </a:t>
            </a:r>
          </a:p>
          <a:p>
            <a:r>
              <a:rPr lang="en-US" sz="1600" b="1" u="sng" dirty="0">
                <a:solidFill>
                  <a:schemeClr val="bg1">
                    <a:lumMod val="95000"/>
                  </a:schemeClr>
                </a:solidFill>
              </a:rPr>
              <a:t>Inefficient supply</a:t>
            </a:r>
            <a:r>
              <a:rPr lang="en-US" sz="1600" b="1" dirty="0">
                <a:solidFill>
                  <a:schemeClr val="bg1">
                    <a:lumMod val="95000"/>
                  </a:schemeClr>
                </a:solidFill>
              </a:rPr>
              <a:t>:</a:t>
            </a:r>
            <a:r>
              <a:rPr lang="en-US" sz="1600" dirty="0">
                <a:solidFill>
                  <a:schemeClr val="bg1">
                    <a:lumMod val="95000"/>
                  </a:schemeClr>
                </a:solidFill>
              </a:rPr>
              <a:t> </a:t>
            </a:r>
          </a:p>
          <a:p>
            <a:r>
              <a:rPr lang="en-US" sz="1600" dirty="0">
                <a:solidFill>
                  <a:schemeClr val="bg1">
                    <a:lumMod val="95000"/>
                  </a:schemeClr>
                </a:solidFill>
              </a:rPr>
              <a:t>The distribution system is challenged by outdated infrastructure, and some of the water produced doesn't reach the population as intended. </a:t>
            </a:r>
          </a:p>
          <a:p>
            <a:r>
              <a:rPr lang="en-US" sz="1600" b="1" u="sng" dirty="0">
                <a:solidFill>
                  <a:schemeClr val="bg1">
                    <a:lumMod val="95000"/>
                  </a:schemeClr>
                </a:solidFill>
              </a:rPr>
              <a:t>High energy costs</a:t>
            </a:r>
            <a:r>
              <a:rPr lang="en-US" sz="1600" b="1" dirty="0">
                <a:solidFill>
                  <a:schemeClr val="bg1">
                    <a:lumMod val="95000"/>
                  </a:schemeClr>
                </a:solidFill>
              </a:rPr>
              <a:t>:</a:t>
            </a:r>
            <a:r>
              <a:rPr lang="en-US" sz="1600" dirty="0">
                <a:solidFill>
                  <a:schemeClr val="bg1">
                    <a:lumMod val="95000"/>
                  </a:schemeClr>
                </a:solidFill>
              </a:rPr>
              <a:t> </a:t>
            </a:r>
          </a:p>
          <a:p>
            <a:r>
              <a:rPr lang="en-US" sz="1600" dirty="0">
                <a:solidFill>
                  <a:schemeClr val="bg1">
                    <a:lumMod val="95000"/>
                  </a:schemeClr>
                </a:solidFill>
              </a:rPr>
              <a:t>Water distribution is costly, with electricity consuming a significant portion of the company's income (about 40%40 %</a:t>
            </a:r>
          </a:p>
          <a:p>
            <a:r>
              <a:rPr lang="en-US" sz="1600" dirty="0">
                <a:solidFill>
                  <a:schemeClr val="bg1">
                    <a:lumMod val="95000"/>
                  </a:schemeClr>
                </a:solidFill>
              </a:rPr>
              <a:t>40%</a:t>
            </a:r>
          </a:p>
          <a:p>
            <a:r>
              <a:rPr lang="en-US" sz="1600" dirty="0">
                <a:solidFill>
                  <a:schemeClr val="bg1">
                    <a:lumMod val="95000"/>
                  </a:schemeClr>
                </a:solidFill>
              </a:rPr>
              <a:t>of its revenue). </a:t>
            </a:r>
            <a:endParaRPr lang="en-US" sz="1600" dirty="0">
              <a:solidFill>
                <a:schemeClr val="bg1">
                  <a:lumMod val="95000"/>
                </a:schemeClr>
              </a:solidFill>
              <a:effectLst/>
            </a:endParaRPr>
          </a:p>
        </p:txBody>
      </p:sp>
    </p:spTree>
    <p:extLst>
      <p:ext uri="{BB962C8B-B14F-4D97-AF65-F5344CB8AC3E}">
        <p14:creationId xmlns:p14="http://schemas.microsoft.com/office/powerpoint/2010/main" val="1558484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16"/>
          <p:cNvPicPr>
            <a:picLocks noChangeAspect="1"/>
          </p:cNvPicPr>
          <p:nvPr/>
        </p:nvPicPr>
        <p:blipFill>
          <a:blip r:embed="rId2">
            <a:extLst>
              <a:ext uri="{28A0092B-C50C-407E-A947-70E740481C1C}">
                <a14:useLocalDpi xmlns:a14="http://schemas.microsoft.com/office/drawing/2010/main" val="0"/>
              </a:ext>
            </a:extLst>
          </a:blip>
          <a:srcRect t="34170" b="34170"/>
          <a:stretch>
            <a:fillRect/>
          </a:stretch>
        </p:blipFill>
        <p:spPr>
          <a:xfrm>
            <a:off x="-42129" y="0"/>
            <a:ext cx="12230954" cy="6858000"/>
          </a:xfrm>
          <a:prstGeom prst="rect">
            <a:avLst/>
          </a:prstGeom>
          <a:solidFill>
            <a:schemeClr val="bg1">
              <a:lumMod val="75000"/>
            </a:schemeClr>
          </a:solidFill>
        </p:spPr>
      </p:pic>
      <p:sp>
        <p:nvSpPr>
          <p:cNvPr id="14" name="Right Triangle 13"/>
          <p:cNvSpPr/>
          <p:nvPr/>
        </p:nvSpPr>
        <p:spPr>
          <a:xfrm rot="13500000">
            <a:off x="-278842" y="5316222"/>
            <a:ext cx="557679" cy="557534"/>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Notched Right 46">
            <a:extLst>
              <a:ext uri="{FF2B5EF4-FFF2-40B4-BE49-F238E27FC236}">
                <a16:creationId xmlns="" xmlns:a16="http://schemas.microsoft.com/office/drawing/2014/main" id="{A60EC97D-5DDB-449C-8033-58797D1FAEE0}"/>
              </a:ext>
            </a:extLst>
          </p:cNvPr>
          <p:cNvSpPr/>
          <p:nvPr/>
        </p:nvSpPr>
        <p:spPr>
          <a:xfrm>
            <a:off x="150812" y="2164732"/>
            <a:ext cx="3235424" cy="1466850"/>
          </a:xfrm>
          <a:prstGeom prst="notchedRightArrow">
            <a:avLst/>
          </a:prstGeom>
          <a:solidFill>
            <a:srgbClr val="00B050"/>
          </a:solidFill>
          <a:ln w="38100">
            <a:noFill/>
          </a:ln>
          <a:effectLst>
            <a:outerShdw blurRad="381000" dist="2540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Work Sans" pitchFamily="2" charset="0"/>
              <a:cs typeface="Open Sans" panose="020B0606030504020204" pitchFamily="34" charset="0"/>
            </a:endParaRPr>
          </a:p>
        </p:txBody>
      </p:sp>
      <p:sp>
        <p:nvSpPr>
          <p:cNvPr id="27" name="TextBox 26">
            <a:extLst>
              <a:ext uri="{FF2B5EF4-FFF2-40B4-BE49-F238E27FC236}">
                <a16:creationId xmlns="" xmlns:a16="http://schemas.microsoft.com/office/drawing/2014/main" id="{99606F74-D4EC-4D02-AED5-742EE06A53DE}"/>
              </a:ext>
            </a:extLst>
          </p:cNvPr>
          <p:cNvSpPr txBox="1"/>
          <p:nvPr/>
        </p:nvSpPr>
        <p:spPr>
          <a:xfrm>
            <a:off x="720787" y="2728880"/>
            <a:ext cx="2342885" cy="338554"/>
          </a:xfrm>
          <a:prstGeom prst="rect">
            <a:avLst/>
          </a:prstGeom>
          <a:noFill/>
          <a:ln>
            <a:noFill/>
          </a:ln>
        </p:spPr>
        <p:txBody>
          <a:bodyPr wrap="square" rtlCol="0">
            <a:spAutoFit/>
          </a:bodyPr>
          <a:lstStyle/>
          <a:p>
            <a:r>
              <a:rPr lang="en-US" sz="1600" b="1" dirty="0">
                <a:solidFill>
                  <a:schemeClr val="bg1"/>
                </a:solidFill>
                <a:latin typeface="Work Sans" pitchFamily="2" charset="0"/>
                <a:cs typeface="Open Sans" panose="020B0606030504020204" pitchFamily="34" charset="0"/>
              </a:rPr>
              <a:t>System Step 1</a:t>
            </a:r>
          </a:p>
        </p:txBody>
      </p:sp>
      <p:sp>
        <p:nvSpPr>
          <p:cNvPr id="35" name="TextBox 34"/>
          <p:cNvSpPr txBox="1"/>
          <p:nvPr/>
        </p:nvSpPr>
        <p:spPr>
          <a:xfrm>
            <a:off x="2720029" y="1136231"/>
            <a:ext cx="7059794" cy="707886"/>
          </a:xfrm>
          <a:prstGeom prst="rect">
            <a:avLst/>
          </a:prstGeom>
          <a:noFill/>
        </p:spPr>
        <p:txBody>
          <a:bodyPr wrap="square" rtlCol="0">
            <a:spAutoFit/>
          </a:bodyPr>
          <a:lstStyle/>
          <a:p>
            <a:pPr algn="ctr"/>
            <a:r>
              <a:rPr lang="en-US" sz="4000" dirty="0" smtClean="0">
                <a:solidFill>
                  <a:schemeClr val="bg1"/>
                </a:solidFill>
              </a:rPr>
              <a:t>Final</a:t>
            </a:r>
            <a:r>
              <a:rPr lang="en-US" sz="3600" dirty="0" smtClean="0">
                <a:solidFill>
                  <a:schemeClr val="bg1">
                    <a:lumMod val="75000"/>
                  </a:schemeClr>
                </a:solidFill>
              </a:rPr>
              <a:t> Option</a:t>
            </a:r>
            <a:endParaRPr lang="en-US" sz="3600" b="1" dirty="0">
              <a:solidFill>
                <a:schemeClr val="bg1">
                  <a:lumMod val="75000"/>
                </a:schemeClr>
              </a:solidFill>
              <a:latin typeface="Jost" pitchFamily="2" charset="0"/>
              <a:ea typeface="Jost" pitchFamily="2" charset="0"/>
            </a:endParaRPr>
          </a:p>
        </p:txBody>
      </p:sp>
      <p:sp>
        <p:nvSpPr>
          <p:cNvPr id="18" name="TextBox 17">
            <a:extLst>
              <a:ext uri="{FF2B5EF4-FFF2-40B4-BE49-F238E27FC236}">
                <a16:creationId xmlns="" xmlns:a16="http://schemas.microsoft.com/office/drawing/2014/main" id="{99606F74-D4EC-4D02-AED5-742EE06A53DE}"/>
              </a:ext>
            </a:extLst>
          </p:cNvPr>
          <p:cNvSpPr txBox="1"/>
          <p:nvPr/>
        </p:nvSpPr>
        <p:spPr>
          <a:xfrm>
            <a:off x="3884612" y="4343400"/>
            <a:ext cx="8077200" cy="2246769"/>
          </a:xfrm>
          <a:prstGeom prst="rect">
            <a:avLst/>
          </a:prstGeom>
          <a:noFill/>
          <a:ln>
            <a:noFill/>
          </a:ln>
        </p:spPr>
        <p:txBody>
          <a:bodyPr wrap="square" rtlCol="0">
            <a:spAutoFit/>
          </a:bodyPr>
          <a:lstStyle/>
          <a:p>
            <a:r>
              <a:rPr lang="en-US" sz="2000" dirty="0">
                <a:solidFill>
                  <a:schemeClr val="bg1">
                    <a:lumMod val="95000"/>
                  </a:schemeClr>
                </a:solidFill>
              </a:rPr>
              <a:t>Kigali leads Africa in urban efficiency. Our water utility must reflect this standard.</a:t>
            </a:r>
          </a:p>
          <a:p>
            <a:r>
              <a:rPr lang="en-US" sz="2000" dirty="0">
                <a:solidFill>
                  <a:schemeClr val="bg1">
                    <a:lumMod val="95000"/>
                  </a:schemeClr>
                </a:solidFill>
              </a:rPr>
              <a:t>Smart meters provide the </a:t>
            </a:r>
            <a:r>
              <a:rPr lang="en-US" sz="2000" b="1" dirty="0">
                <a:solidFill>
                  <a:schemeClr val="bg1">
                    <a:lumMod val="95000"/>
                  </a:schemeClr>
                </a:solidFill>
              </a:rPr>
              <a:t>digital backbone</a:t>
            </a:r>
            <a:r>
              <a:rPr lang="en-US" sz="2000" dirty="0">
                <a:solidFill>
                  <a:schemeClr val="bg1">
                    <a:lumMod val="95000"/>
                  </a:schemeClr>
                </a:solidFill>
              </a:rPr>
              <a:t> to stop water loss instantly, ending guesswork and guaranteeing </a:t>
            </a:r>
            <a:r>
              <a:rPr lang="en-US" sz="2000" b="1" dirty="0">
                <a:solidFill>
                  <a:schemeClr val="bg1">
                    <a:lumMod val="95000"/>
                  </a:schemeClr>
                </a:solidFill>
              </a:rPr>
              <a:t>fair, transparent billing</a:t>
            </a:r>
            <a:r>
              <a:rPr lang="en-US" sz="2000" dirty="0">
                <a:solidFill>
                  <a:schemeClr val="bg1">
                    <a:lumMod val="95000"/>
                  </a:schemeClr>
                </a:solidFill>
              </a:rPr>
              <a:t> for every resident.</a:t>
            </a:r>
          </a:p>
          <a:p>
            <a:r>
              <a:rPr lang="en-US" sz="2000" dirty="0">
                <a:solidFill>
                  <a:schemeClr val="bg1">
                    <a:lumMod val="95000"/>
                  </a:schemeClr>
                </a:solidFill>
              </a:rPr>
              <a:t>This is the essential step for securing Kigali's future water resilience.</a:t>
            </a:r>
          </a:p>
          <a:p>
            <a:endParaRPr lang="en-US" sz="2000" b="1" dirty="0">
              <a:solidFill>
                <a:schemeClr val="bg1">
                  <a:lumMod val="95000"/>
                </a:schemeClr>
              </a:solidFill>
              <a:latin typeface="Work Sans" pitchFamily="2" charset="0"/>
              <a:cs typeface="Open Sans" panose="020B0606030504020204" pitchFamily="34" charset="0"/>
            </a:endParaRPr>
          </a:p>
        </p:txBody>
      </p:sp>
      <p:sp>
        <p:nvSpPr>
          <p:cNvPr id="19" name="TextBox 18">
            <a:extLst>
              <a:ext uri="{FF2B5EF4-FFF2-40B4-BE49-F238E27FC236}">
                <a16:creationId xmlns="" xmlns:a16="http://schemas.microsoft.com/office/drawing/2014/main" id="{99606F74-D4EC-4D02-AED5-742EE06A53DE}"/>
              </a:ext>
            </a:extLst>
          </p:cNvPr>
          <p:cNvSpPr txBox="1"/>
          <p:nvPr/>
        </p:nvSpPr>
        <p:spPr>
          <a:xfrm>
            <a:off x="3808412" y="2082549"/>
            <a:ext cx="8077200" cy="1631216"/>
          </a:xfrm>
          <a:prstGeom prst="rect">
            <a:avLst/>
          </a:prstGeom>
          <a:noFill/>
          <a:ln>
            <a:noFill/>
          </a:ln>
        </p:spPr>
        <p:txBody>
          <a:bodyPr wrap="square" rtlCol="0">
            <a:spAutoFit/>
          </a:bodyPr>
          <a:lstStyle/>
          <a:p>
            <a:r>
              <a:rPr lang="en-US" sz="2000" b="1" dirty="0">
                <a:solidFill>
                  <a:schemeClr val="bg1">
                    <a:lumMod val="95000"/>
                  </a:schemeClr>
                </a:solidFill>
                <a:latin typeface="Work Sans" pitchFamily="2" charset="0"/>
                <a:cs typeface="Open Sans" panose="020B0606030504020204" pitchFamily="34" charset="0"/>
              </a:rPr>
              <a:t>We are currently managing our most precious asset blindly</a:t>
            </a:r>
            <a:r>
              <a:rPr lang="en-US" sz="2000" b="1" dirty="0" smtClean="0">
                <a:solidFill>
                  <a:schemeClr val="bg1">
                    <a:lumMod val="95000"/>
                  </a:schemeClr>
                </a:solidFill>
                <a:latin typeface="Work Sans" pitchFamily="2" charset="0"/>
                <a:cs typeface="Open Sans" panose="020B0606030504020204" pitchFamily="34" charset="0"/>
              </a:rPr>
              <a:t>.</a:t>
            </a:r>
            <a:endParaRPr lang="en-US" sz="2000" b="1" dirty="0">
              <a:solidFill>
                <a:schemeClr val="bg1">
                  <a:lumMod val="95000"/>
                </a:schemeClr>
              </a:solidFill>
              <a:latin typeface="Work Sans" pitchFamily="2" charset="0"/>
              <a:cs typeface="Open Sans" panose="020B0606030504020204" pitchFamily="34" charset="0"/>
            </a:endParaRPr>
          </a:p>
          <a:p>
            <a:r>
              <a:rPr lang="en-US" sz="2000" b="1" dirty="0">
                <a:solidFill>
                  <a:schemeClr val="bg1">
                    <a:lumMod val="95000"/>
                  </a:schemeClr>
                </a:solidFill>
                <a:latin typeface="Work Sans" pitchFamily="2" charset="0"/>
                <a:cs typeface="Open Sans" panose="020B0606030504020204" pitchFamily="34" charset="0"/>
              </a:rPr>
              <a:t>This system delivers perfect intelligence to every pipeline, transforming unknown water loss into instant, actionable savings</a:t>
            </a:r>
            <a:r>
              <a:rPr lang="en-US" sz="2000" b="1" dirty="0" smtClean="0">
                <a:solidFill>
                  <a:schemeClr val="bg1">
                    <a:lumMod val="95000"/>
                  </a:schemeClr>
                </a:solidFill>
                <a:latin typeface="Work Sans" pitchFamily="2" charset="0"/>
                <a:cs typeface="Open Sans" panose="020B0606030504020204" pitchFamily="34" charset="0"/>
              </a:rPr>
              <a:t>. </a:t>
            </a:r>
            <a:r>
              <a:rPr lang="en-US" sz="2000" b="1" dirty="0">
                <a:solidFill>
                  <a:schemeClr val="bg1">
                    <a:lumMod val="95000"/>
                  </a:schemeClr>
                </a:solidFill>
                <a:latin typeface="Work Sans" pitchFamily="2" charset="0"/>
                <a:cs typeface="Open Sans" panose="020B0606030504020204" pitchFamily="34" charset="0"/>
              </a:rPr>
              <a:t>It's the only way to build a truly resilient and profitable water utility.</a:t>
            </a:r>
          </a:p>
        </p:txBody>
      </p:sp>
    </p:spTree>
    <p:extLst>
      <p:ext uri="{BB962C8B-B14F-4D97-AF65-F5344CB8AC3E}">
        <p14:creationId xmlns:p14="http://schemas.microsoft.com/office/powerpoint/2010/main" val="898837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16"/>
          <p:cNvPicPr>
            <a:picLocks noChangeAspect="1"/>
          </p:cNvPicPr>
          <p:nvPr/>
        </p:nvPicPr>
        <p:blipFill>
          <a:blip r:embed="rId2">
            <a:extLst>
              <a:ext uri="{28A0092B-C50C-407E-A947-70E740481C1C}">
                <a14:useLocalDpi xmlns:a14="http://schemas.microsoft.com/office/drawing/2010/main" val="0"/>
              </a:ext>
            </a:extLst>
          </a:blip>
          <a:srcRect t="34170" b="34170"/>
          <a:stretch>
            <a:fillRect/>
          </a:stretch>
        </p:blipFill>
        <p:spPr>
          <a:xfrm>
            <a:off x="-42129" y="0"/>
            <a:ext cx="12230954" cy="6858000"/>
          </a:xfrm>
          <a:prstGeom prst="rect">
            <a:avLst/>
          </a:prstGeom>
          <a:solidFill>
            <a:schemeClr val="bg1">
              <a:lumMod val="75000"/>
            </a:schemeClr>
          </a:solidFill>
        </p:spPr>
      </p:pic>
      <p:sp>
        <p:nvSpPr>
          <p:cNvPr id="14" name="Right Triangle 13"/>
          <p:cNvSpPr/>
          <p:nvPr/>
        </p:nvSpPr>
        <p:spPr>
          <a:xfrm rot="13500000">
            <a:off x="-278842" y="5316222"/>
            <a:ext cx="557679" cy="557534"/>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Notched Right 46">
            <a:extLst>
              <a:ext uri="{FF2B5EF4-FFF2-40B4-BE49-F238E27FC236}">
                <a16:creationId xmlns="" xmlns:a16="http://schemas.microsoft.com/office/drawing/2014/main" id="{A60EC97D-5DDB-449C-8033-58797D1FAEE0}"/>
              </a:ext>
            </a:extLst>
          </p:cNvPr>
          <p:cNvSpPr/>
          <p:nvPr/>
        </p:nvSpPr>
        <p:spPr>
          <a:xfrm>
            <a:off x="150812" y="2164732"/>
            <a:ext cx="3235424" cy="1466850"/>
          </a:xfrm>
          <a:prstGeom prst="notchedRightArrow">
            <a:avLst/>
          </a:prstGeom>
          <a:solidFill>
            <a:srgbClr val="00B050"/>
          </a:solidFill>
          <a:ln w="38100">
            <a:noFill/>
          </a:ln>
          <a:effectLst>
            <a:outerShdw blurRad="381000" dist="2540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Work Sans" pitchFamily="2" charset="0"/>
              <a:cs typeface="Open Sans" panose="020B0606030504020204" pitchFamily="34" charset="0"/>
            </a:endParaRPr>
          </a:p>
        </p:txBody>
      </p:sp>
      <p:sp>
        <p:nvSpPr>
          <p:cNvPr id="27" name="TextBox 26">
            <a:extLst>
              <a:ext uri="{FF2B5EF4-FFF2-40B4-BE49-F238E27FC236}">
                <a16:creationId xmlns="" xmlns:a16="http://schemas.microsoft.com/office/drawing/2014/main" id="{99606F74-D4EC-4D02-AED5-742EE06A53DE}"/>
              </a:ext>
            </a:extLst>
          </p:cNvPr>
          <p:cNvSpPr txBox="1"/>
          <p:nvPr/>
        </p:nvSpPr>
        <p:spPr>
          <a:xfrm>
            <a:off x="720787" y="2728880"/>
            <a:ext cx="2342885" cy="338554"/>
          </a:xfrm>
          <a:prstGeom prst="rect">
            <a:avLst/>
          </a:prstGeom>
          <a:noFill/>
          <a:ln>
            <a:noFill/>
          </a:ln>
        </p:spPr>
        <p:txBody>
          <a:bodyPr wrap="square" rtlCol="0">
            <a:spAutoFit/>
          </a:bodyPr>
          <a:lstStyle/>
          <a:p>
            <a:r>
              <a:rPr lang="en-US" sz="1600" b="1" dirty="0">
                <a:solidFill>
                  <a:schemeClr val="bg1"/>
                </a:solidFill>
                <a:latin typeface="Work Sans" pitchFamily="2" charset="0"/>
                <a:cs typeface="Open Sans" panose="020B0606030504020204" pitchFamily="34" charset="0"/>
              </a:rPr>
              <a:t>System Step 2</a:t>
            </a:r>
          </a:p>
        </p:txBody>
      </p:sp>
      <p:sp>
        <p:nvSpPr>
          <p:cNvPr id="35" name="TextBox 34"/>
          <p:cNvSpPr txBox="1"/>
          <p:nvPr/>
        </p:nvSpPr>
        <p:spPr>
          <a:xfrm>
            <a:off x="2720029" y="1136231"/>
            <a:ext cx="7059794" cy="707886"/>
          </a:xfrm>
          <a:prstGeom prst="rect">
            <a:avLst/>
          </a:prstGeom>
          <a:noFill/>
        </p:spPr>
        <p:txBody>
          <a:bodyPr wrap="square" rtlCol="0">
            <a:spAutoFit/>
          </a:bodyPr>
          <a:lstStyle/>
          <a:p>
            <a:pPr algn="ctr"/>
            <a:r>
              <a:rPr lang="en-US" sz="4000" dirty="0" smtClean="0">
                <a:solidFill>
                  <a:schemeClr val="bg1"/>
                </a:solidFill>
              </a:rPr>
              <a:t>Final</a:t>
            </a:r>
            <a:r>
              <a:rPr lang="en-US" sz="3600" dirty="0" smtClean="0">
                <a:solidFill>
                  <a:schemeClr val="bg1">
                    <a:lumMod val="75000"/>
                  </a:schemeClr>
                </a:solidFill>
              </a:rPr>
              <a:t> Option</a:t>
            </a:r>
            <a:endParaRPr lang="en-US" sz="3600" b="1" dirty="0">
              <a:solidFill>
                <a:schemeClr val="bg1">
                  <a:lumMod val="75000"/>
                </a:schemeClr>
              </a:solidFill>
              <a:latin typeface="Jost" pitchFamily="2" charset="0"/>
              <a:ea typeface="Jost" pitchFamily="2" charset="0"/>
            </a:endParaRPr>
          </a:p>
        </p:txBody>
      </p:sp>
      <p:sp>
        <p:nvSpPr>
          <p:cNvPr id="18" name="TextBox 17">
            <a:extLst>
              <a:ext uri="{FF2B5EF4-FFF2-40B4-BE49-F238E27FC236}">
                <a16:creationId xmlns="" xmlns:a16="http://schemas.microsoft.com/office/drawing/2014/main" id="{99606F74-D4EC-4D02-AED5-742EE06A53DE}"/>
              </a:ext>
            </a:extLst>
          </p:cNvPr>
          <p:cNvSpPr txBox="1"/>
          <p:nvPr/>
        </p:nvSpPr>
        <p:spPr>
          <a:xfrm>
            <a:off x="4037012" y="2413714"/>
            <a:ext cx="5514211" cy="2246769"/>
          </a:xfrm>
          <a:prstGeom prst="rect">
            <a:avLst/>
          </a:prstGeom>
          <a:noFill/>
          <a:ln>
            <a:noFill/>
          </a:ln>
        </p:spPr>
        <p:txBody>
          <a:bodyPr wrap="square" rtlCol="0">
            <a:spAutoFit/>
          </a:bodyPr>
          <a:lstStyle/>
          <a:p>
            <a:r>
              <a:rPr lang="en-US" sz="2000" dirty="0">
                <a:solidFill>
                  <a:schemeClr val="bg1">
                    <a:lumMod val="95000"/>
                  </a:schemeClr>
                </a:solidFill>
              </a:rPr>
              <a:t>Smart meters are not an expense; they are </a:t>
            </a:r>
            <a:r>
              <a:rPr lang="en-US" sz="2000" b="1" dirty="0">
                <a:solidFill>
                  <a:schemeClr val="bg1">
                    <a:lumMod val="95000"/>
                  </a:schemeClr>
                </a:solidFill>
              </a:rPr>
              <a:t>instant cost control.</a:t>
            </a:r>
            <a:endParaRPr lang="en-US" sz="2000" dirty="0">
              <a:solidFill>
                <a:schemeClr val="bg1">
                  <a:lumMod val="95000"/>
                </a:schemeClr>
              </a:solidFill>
            </a:endParaRPr>
          </a:p>
          <a:p>
            <a:r>
              <a:rPr lang="en-US" sz="2000" dirty="0">
                <a:solidFill>
                  <a:schemeClr val="bg1">
                    <a:lumMod val="95000"/>
                  </a:schemeClr>
                </a:solidFill>
              </a:rPr>
              <a:t>We eliminate estimated bills, find major leaks in hours (not months), and give customers the power to save water.</a:t>
            </a:r>
          </a:p>
          <a:p>
            <a:r>
              <a:rPr lang="en-US" sz="2000" b="1" dirty="0">
                <a:solidFill>
                  <a:schemeClr val="bg1">
                    <a:lumMod val="95000"/>
                  </a:schemeClr>
                </a:solidFill>
              </a:rPr>
              <a:t>Invest today to transform water loss into guaranteed profit and reliable service.</a:t>
            </a:r>
            <a:endParaRPr lang="en-US" sz="2000" dirty="0">
              <a:solidFill>
                <a:schemeClr val="bg1">
                  <a:lumMod val="95000"/>
                </a:schemeClr>
              </a:solidFill>
            </a:endParaRPr>
          </a:p>
        </p:txBody>
      </p:sp>
      <p:sp>
        <p:nvSpPr>
          <p:cNvPr id="9" name="Rounded Rectangle 8"/>
          <p:cNvSpPr/>
          <p:nvPr/>
        </p:nvSpPr>
        <p:spPr>
          <a:xfrm>
            <a:off x="4113212" y="5029200"/>
            <a:ext cx="4953000" cy="1267592"/>
          </a:xfrm>
          <a:prstGeom prst="roundRect">
            <a:avLst>
              <a:gd name="adj" fmla="val 0"/>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a:effectLst>
            <a:outerShdw blurRad="381000" dist="2540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Work Sans" pitchFamily="2" charset="0"/>
              </a:rPr>
              <a:t>GET </a:t>
            </a:r>
            <a:r>
              <a:rPr lang="en-US" sz="2000" b="1" dirty="0">
                <a:latin typeface="Work Sans" pitchFamily="2" charset="0"/>
              </a:rPr>
              <a:t> </a:t>
            </a:r>
            <a:r>
              <a:rPr lang="en-US" sz="2000" b="1" dirty="0" smtClean="0">
                <a:latin typeface="Work Sans" pitchFamily="2" charset="0"/>
              </a:rPr>
              <a:t>smart  Water meter with Empower your Development</a:t>
            </a:r>
            <a:endParaRPr lang="en-US" sz="2000" b="1" dirty="0">
              <a:latin typeface="Work Sans" pitchFamily="2" charset="0"/>
            </a:endParaRPr>
          </a:p>
        </p:txBody>
      </p:sp>
    </p:spTree>
    <p:extLst>
      <p:ext uri="{BB962C8B-B14F-4D97-AF65-F5344CB8AC3E}">
        <p14:creationId xmlns:p14="http://schemas.microsoft.com/office/powerpoint/2010/main" val="1873881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2" name="Title 1"/>
          <p:cNvSpPr>
            <a:spLocks noGrp="1"/>
          </p:cNvSpPr>
          <p:nvPr>
            <p:ph type="title"/>
          </p:nvPr>
        </p:nvSpPr>
        <p:spPr>
          <a:xfrm>
            <a:off x="609442" y="274639"/>
            <a:ext cx="10969943" cy="6430962"/>
          </a:xfrm>
        </p:spPr>
        <p:txBody>
          <a:bodyPr>
            <a:normAutofit/>
          </a:bodyPr>
          <a:lstStyle/>
          <a:p>
            <a:pPr algn="l"/>
            <a:r>
              <a:rPr lang="en-US" sz="3400" b="1" dirty="0">
                <a:solidFill>
                  <a:schemeClr val="bg1">
                    <a:lumMod val="95000"/>
                  </a:schemeClr>
                </a:solidFill>
              </a:rPr>
              <a:t>                         Project Discription</a:t>
            </a:r>
            <a:r>
              <a:rPr lang="en-US" sz="2700" dirty="0">
                <a:solidFill>
                  <a:schemeClr val="bg1">
                    <a:lumMod val="95000"/>
                  </a:schemeClr>
                </a:solidFill>
              </a:rPr>
              <a:t/>
            </a:r>
            <a:br>
              <a:rPr lang="en-US" sz="2700" dirty="0">
                <a:solidFill>
                  <a:schemeClr val="bg1">
                    <a:lumMod val="95000"/>
                  </a:schemeClr>
                </a:solidFill>
              </a:rPr>
            </a:br>
            <a:r>
              <a:rPr lang="en-US" sz="2700" u="sng" dirty="0">
                <a:solidFill>
                  <a:schemeClr val="bg1">
                    <a:lumMod val="95000"/>
                  </a:schemeClr>
                </a:solidFill>
              </a:rPr>
              <a:t> </a:t>
            </a:r>
            <a:br>
              <a:rPr lang="en-US" sz="2700" u="sng" dirty="0">
                <a:solidFill>
                  <a:schemeClr val="bg1">
                    <a:lumMod val="95000"/>
                  </a:schemeClr>
                </a:solidFill>
              </a:rPr>
            </a:br>
            <a:r>
              <a:rPr lang="en-US" sz="2700" dirty="0">
                <a:solidFill>
                  <a:schemeClr val="bg1">
                    <a:lumMod val="95000"/>
                  </a:schemeClr>
                </a:solidFill>
              </a:rPr>
              <a:t>Smart Water Meter Project is a comprehensive IoT solution designed and developed by a dedicated team of two.This project manage system designed to provide real-time monitoring and analysis of water consumption. This system moves beyond traditional analog meters to empower consumers and utility providers to detect leaks, monitor usage, optimize billing and promote efficient water use.</a:t>
            </a:r>
            <a:br>
              <a:rPr lang="en-US" sz="2700" dirty="0">
                <a:solidFill>
                  <a:schemeClr val="bg1">
                    <a:lumMod val="95000"/>
                  </a:schemeClr>
                </a:solidFill>
              </a:rPr>
            </a:br>
            <a:r>
              <a:rPr lang="en-US" sz="2700" dirty="0">
                <a:solidFill>
                  <a:schemeClr val="bg1">
                    <a:lumMod val="95000"/>
                  </a:schemeClr>
                </a:solidFill>
              </a:rPr>
              <a:t>We built a project that combines hardware with a smart online platform. This helps you get personalized information and manage resources in a smarter way for the future.</a:t>
            </a:r>
            <a:r>
              <a:rPr lang="en-US" sz="2700" dirty="0"/>
              <a:t/>
            </a:r>
            <a:br>
              <a:rPr lang="en-US" sz="2700" dirty="0"/>
            </a:br>
            <a:endParaRPr lang="en-US" sz="2700" u="sng" dirty="0"/>
          </a:p>
        </p:txBody>
      </p:sp>
    </p:spTree>
    <p:extLst>
      <p:ext uri="{BB962C8B-B14F-4D97-AF65-F5344CB8AC3E}">
        <p14:creationId xmlns:p14="http://schemas.microsoft.com/office/powerpoint/2010/main" val="3167841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14" name="Right Triangle 13"/>
          <p:cNvSpPr/>
          <p:nvPr/>
        </p:nvSpPr>
        <p:spPr>
          <a:xfrm rot="13500000">
            <a:off x="-278842" y="5316222"/>
            <a:ext cx="557679" cy="5575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55254" y="573957"/>
            <a:ext cx="4443230" cy="1446550"/>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4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Jost" pitchFamily="2" charset="0"/>
                <a:ea typeface="Jost" pitchFamily="2" charset="0"/>
              </a:rPr>
              <a:t>Problems Faced</a:t>
            </a:r>
            <a:endParaRPr lang="en-US" sz="4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Jost" pitchFamily="2" charset="0"/>
              <a:ea typeface="Jost" pitchFamily="2" charset="0"/>
            </a:endParaRPr>
          </a:p>
        </p:txBody>
      </p:sp>
      <p:sp>
        <p:nvSpPr>
          <p:cNvPr id="17" name="TextBox 16">
            <a:extLst>
              <a:ext uri="{FF2B5EF4-FFF2-40B4-BE49-F238E27FC236}">
                <a16:creationId xmlns="" xmlns:a16="http://schemas.microsoft.com/office/drawing/2014/main" id="{75D671FB-C72B-48F1-AB77-5C08F031F2D2}"/>
              </a:ext>
            </a:extLst>
          </p:cNvPr>
          <p:cNvSpPr txBox="1"/>
          <p:nvPr/>
        </p:nvSpPr>
        <p:spPr>
          <a:xfrm>
            <a:off x="6728291" y="2012963"/>
            <a:ext cx="4470193" cy="1200329"/>
          </a:xfrm>
          <a:prstGeom prst="rect">
            <a:avLst/>
          </a:prstGeom>
          <a:noFill/>
        </p:spPr>
        <p:txBody>
          <a:bodyPr wrap="square" rtlCol="0">
            <a:spAutoFit/>
          </a:bodyPr>
          <a:lstStyle/>
          <a:p>
            <a:pPr algn="just">
              <a:lnSpc>
                <a:spcPct val="150000"/>
              </a:lnSpc>
            </a:pPr>
            <a:r>
              <a:rPr lang="en-US" sz="2400" dirty="0" smtClean="0">
                <a:solidFill>
                  <a:schemeClr val="bg1"/>
                </a:solidFill>
              </a:rPr>
              <a:t>1.</a:t>
            </a:r>
            <a:r>
              <a:rPr lang="en-US" sz="2400" u="sng" dirty="0" smtClean="0">
                <a:solidFill>
                  <a:schemeClr val="bg1"/>
                </a:solidFill>
              </a:rPr>
              <a:t>Inefficient </a:t>
            </a:r>
            <a:r>
              <a:rPr lang="en-US" sz="2400" u="sng" dirty="0">
                <a:solidFill>
                  <a:schemeClr val="bg1"/>
                </a:solidFill>
              </a:rPr>
              <a:t>and Costly </a:t>
            </a:r>
            <a:endParaRPr lang="en-US" sz="2400" u="sng" dirty="0" smtClean="0">
              <a:solidFill>
                <a:schemeClr val="bg1"/>
              </a:solidFill>
            </a:endParaRPr>
          </a:p>
          <a:p>
            <a:pPr algn="just">
              <a:lnSpc>
                <a:spcPct val="150000"/>
              </a:lnSpc>
            </a:pPr>
            <a:r>
              <a:rPr lang="en-US" sz="2400" i="1" dirty="0" smtClean="0">
                <a:solidFill>
                  <a:schemeClr val="bg1"/>
                </a:solidFill>
              </a:rPr>
              <a:t>    </a:t>
            </a:r>
            <a:r>
              <a:rPr lang="en-US" sz="2400" u="sng" dirty="0" smtClean="0">
                <a:solidFill>
                  <a:schemeClr val="bg1"/>
                </a:solidFill>
              </a:rPr>
              <a:t>Manual </a:t>
            </a:r>
            <a:r>
              <a:rPr lang="en-US" sz="2400" u="sng" dirty="0">
                <a:solidFill>
                  <a:schemeClr val="bg1"/>
                </a:solidFill>
              </a:rPr>
              <a:t>Meter</a:t>
            </a:r>
            <a:r>
              <a:rPr lang="en-US" sz="2400" u="sng" dirty="0" smtClean="0">
                <a:solidFill>
                  <a:schemeClr val="bg1"/>
                </a:solidFill>
              </a:rPr>
              <a:t> </a:t>
            </a:r>
            <a:r>
              <a:rPr lang="en-US" sz="2400" u="sng" dirty="0">
                <a:solidFill>
                  <a:schemeClr val="bg1"/>
                </a:solidFill>
              </a:rPr>
              <a:t>Reading</a:t>
            </a:r>
            <a:endParaRPr lang="en-US" sz="2400" u="sng" dirty="0">
              <a:solidFill>
                <a:schemeClr val="bg1"/>
              </a:solidFill>
              <a:latin typeface="Work Sans" pitchFamily="2" charset="0"/>
              <a:ea typeface="Open Sans" panose="020B0606030504020204" pitchFamily="34" charset="0"/>
              <a:cs typeface="Open Sans" panose="020B0606030504020204" pitchFamily="34" charset="0"/>
            </a:endParaRPr>
          </a:p>
        </p:txBody>
      </p:sp>
      <p:grpSp>
        <p:nvGrpSpPr>
          <p:cNvPr id="15" name="Group 14"/>
          <p:cNvGrpSpPr/>
          <p:nvPr/>
        </p:nvGrpSpPr>
        <p:grpSpPr>
          <a:xfrm>
            <a:off x="4553087" y="1349636"/>
            <a:ext cx="456994" cy="155443"/>
            <a:chOff x="3324638" y="552535"/>
            <a:chExt cx="1323475" cy="450053"/>
          </a:xfr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2700000" scaled="1"/>
            <a:tileRect/>
          </a:gradFill>
        </p:grpSpPr>
        <p:sp>
          <p:nvSpPr>
            <p:cNvPr id="18" name="Isosceles Triangle 17"/>
            <p:cNvSpPr/>
            <p:nvPr/>
          </p:nvSpPr>
          <p:spPr>
            <a:xfrm rot="5400000">
              <a:off x="42291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9" name="Isosceles Triangle 18"/>
            <p:cNvSpPr/>
            <p:nvPr/>
          </p:nvSpPr>
          <p:spPr>
            <a:xfrm rot="5400000">
              <a:off x="3761350" y="583574"/>
              <a:ext cx="450051" cy="38797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Isosceles Triangle 19"/>
            <p:cNvSpPr/>
            <p:nvPr/>
          </p:nvSpPr>
          <p:spPr>
            <a:xfrm rot="5400000">
              <a:off x="32936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sp>
        <p:nvSpPr>
          <p:cNvPr id="3" name="Isosceles Triangle 2"/>
          <p:cNvSpPr/>
          <p:nvPr/>
        </p:nvSpPr>
        <p:spPr>
          <a:xfrm rot="5400000">
            <a:off x="6862657" y="3285094"/>
            <a:ext cx="253387" cy="2183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 xmlns:a16="http://schemas.microsoft.com/office/drawing/2014/main" id="{75D671FB-C72B-48F1-AB77-5C08F031F2D2}"/>
              </a:ext>
            </a:extLst>
          </p:cNvPr>
          <p:cNvSpPr txBox="1"/>
          <p:nvPr/>
        </p:nvSpPr>
        <p:spPr>
          <a:xfrm>
            <a:off x="7296101" y="3223672"/>
            <a:ext cx="3985904" cy="3477875"/>
          </a:xfrm>
          <a:prstGeom prst="rect">
            <a:avLst/>
          </a:prstGeom>
          <a:noFill/>
        </p:spPr>
        <p:txBody>
          <a:bodyPr wrap="square" rtlCol="0">
            <a:spAutoFit/>
          </a:bodyPr>
          <a:lstStyle/>
          <a:p>
            <a:r>
              <a:rPr lang="en-US" sz="2000" dirty="0">
                <a:solidFill>
                  <a:schemeClr val="bg1">
                    <a:lumMod val="95000"/>
                  </a:schemeClr>
                </a:solidFill>
              </a:rPr>
              <a:t>Utilities relying on old mechanical meters must deploy personnel to physically visit every meter location, often monthly or quarterly. This process is time-consuming, expensive, prone to human error, and sometimes requires estimating usage when meters are inaccessible or difficult to read, leading to inaccurate billing and customer disputes.</a:t>
            </a:r>
          </a:p>
        </p:txBody>
      </p:sp>
      <p:sp>
        <p:nvSpPr>
          <p:cNvPr id="2" name="Picture Placeholder 1"/>
          <p:cNvSpPr>
            <a:spLocks noGrp="1"/>
          </p:cNvSpPr>
          <p:nvPr>
            <p:ph type="pic" sz="quarter" idx="10"/>
          </p:nvPr>
        </p:nvSpPr>
        <p:spPr/>
      </p:sp>
      <p:sp>
        <p:nvSpPr>
          <p:cNvPr id="6" name="Picture Placeholder 5"/>
          <p:cNvSpPr>
            <a:spLocks noGrp="1"/>
          </p:cNvSpPr>
          <p:nvPr>
            <p:ph type="pic" sz="quarter" idx="11"/>
          </p:nvPr>
        </p:nvSpPr>
        <p:spPr/>
      </p:sp>
    </p:spTree>
    <p:extLst>
      <p:ext uri="{BB962C8B-B14F-4D97-AF65-F5344CB8AC3E}">
        <p14:creationId xmlns:p14="http://schemas.microsoft.com/office/powerpoint/2010/main" val="1962846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14" name="Right Triangle 13"/>
          <p:cNvSpPr/>
          <p:nvPr/>
        </p:nvSpPr>
        <p:spPr>
          <a:xfrm rot="13500000">
            <a:off x="-278842" y="5316222"/>
            <a:ext cx="557679" cy="5575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55254" y="426306"/>
            <a:ext cx="4443230" cy="923330"/>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Jost" pitchFamily="2" charset="0"/>
                <a:ea typeface="Jost" pitchFamily="2" charset="0"/>
              </a:rPr>
              <a:t>Solutions</a:t>
            </a:r>
            <a:endPar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Jost" pitchFamily="2" charset="0"/>
              <a:ea typeface="Jost" pitchFamily="2" charset="0"/>
            </a:endParaRPr>
          </a:p>
        </p:txBody>
      </p:sp>
      <p:sp>
        <p:nvSpPr>
          <p:cNvPr id="17" name="TextBox 16">
            <a:extLst>
              <a:ext uri="{FF2B5EF4-FFF2-40B4-BE49-F238E27FC236}">
                <a16:creationId xmlns="" xmlns:a16="http://schemas.microsoft.com/office/drawing/2014/main" id="{75D671FB-C72B-48F1-AB77-5C08F031F2D2}"/>
              </a:ext>
            </a:extLst>
          </p:cNvPr>
          <p:cNvSpPr txBox="1"/>
          <p:nvPr/>
        </p:nvSpPr>
        <p:spPr>
          <a:xfrm>
            <a:off x="6755254" y="1518442"/>
            <a:ext cx="4825558" cy="120032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US" sz="2400" dirty="0">
                <a:solidFill>
                  <a:schemeClr val="bg1"/>
                </a:solidFill>
              </a:rPr>
              <a:t>Automated Remote Meter Reading</a:t>
            </a:r>
            <a:endParaRPr lang="en-US" sz="2400" dirty="0">
              <a:solidFill>
                <a:schemeClr val="bg1"/>
              </a:solidFill>
              <a:latin typeface="Work Sans" pitchFamily="2" charset="0"/>
              <a:ea typeface="Open Sans" panose="020B0606030504020204" pitchFamily="34" charset="0"/>
              <a:cs typeface="Open Sans" panose="020B0606030504020204" pitchFamily="34" charset="0"/>
            </a:endParaRPr>
          </a:p>
        </p:txBody>
      </p:sp>
      <p:grpSp>
        <p:nvGrpSpPr>
          <p:cNvPr id="15" name="Group 14"/>
          <p:cNvGrpSpPr/>
          <p:nvPr/>
        </p:nvGrpSpPr>
        <p:grpSpPr>
          <a:xfrm>
            <a:off x="4553087" y="1349636"/>
            <a:ext cx="456994" cy="155443"/>
            <a:chOff x="3324638" y="552535"/>
            <a:chExt cx="1323475" cy="450053"/>
          </a:xfrm>
        </p:grpSpPr>
        <p:sp>
          <p:nvSpPr>
            <p:cNvPr id="18" name="Isosceles Triangle 17"/>
            <p:cNvSpPr/>
            <p:nvPr/>
          </p:nvSpPr>
          <p:spPr>
            <a:xfrm rot="5400000">
              <a:off x="4229100" y="583575"/>
              <a:ext cx="450051" cy="38797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9" name="Isosceles Triangle 18"/>
            <p:cNvSpPr/>
            <p:nvPr/>
          </p:nvSpPr>
          <p:spPr>
            <a:xfrm rot="5400000">
              <a:off x="3761350" y="583574"/>
              <a:ext cx="450051" cy="38797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Isosceles Triangle 19"/>
            <p:cNvSpPr/>
            <p:nvPr/>
          </p:nvSpPr>
          <p:spPr>
            <a:xfrm rot="5400000">
              <a:off x="3293600" y="583575"/>
              <a:ext cx="450051" cy="38797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sp>
        <p:nvSpPr>
          <p:cNvPr id="3" name="Isosceles Triangle 2"/>
          <p:cNvSpPr/>
          <p:nvPr/>
        </p:nvSpPr>
        <p:spPr>
          <a:xfrm rot="5400000">
            <a:off x="6816912" y="3185519"/>
            <a:ext cx="253387" cy="2183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5612" y="4318639"/>
            <a:ext cx="2552700" cy="2552700"/>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noFill/>
          </a:ln>
          <a:effectLst>
            <a:outerShdw blurRad="381000" dist="2540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b="1" dirty="0" smtClean="0">
                <a:latin typeface="Work Sans" pitchFamily="2" charset="0"/>
                <a:ea typeface="Open Sans" panose="020B0606030504020204" pitchFamily="34" charset="0"/>
                <a:cs typeface="Open Sans" panose="020B0606030504020204" pitchFamily="34" charset="0"/>
              </a:rPr>
              <a:t>S</a:t>
            </a:r>
            <a:endParaRPr lang="en-US" sz="11500" b="1" dirty="0">
              <a:latin typeface="Work Sans" pitchFamily="2" charset="0"/>
              <a:ea typeface="Open Sans" panose="020B0606030504020204" pitchFamily="34" charset="0"/>
              <a:cs typeface="Open Sans" panose="020B0606030504020204" pitchFamily="34" charset="0"/>
            </a:endParaRPr>
          </a:p>
        </p:txBody>
      </p:sp>
      <p:sp>
        <p:nvSpPr>
          <p:cNvPr id="2" name="Picture Placeholder 1"/>
          <p:cNvSpPr>
            <a:spLocks noGrp="1"/>
          </p:cNvSpPr>
          <p:nvPr>
            <p:ph type="pic" sz="quarter" idx="10"/>
          </p:nvPr>
        </p:nvSpPr>
        <p:spPr/>
      </p:sp>
      <p:sp>
        <p:nvSpPr>
          <p:cNvPr id="6" name="Picture Placeholder 5"/>
          <p:cNvSpPr>
            <a:spLocks noGrp="1"/>
          </p:cNvSpPr>
          <p:nvPr>
            <p:ph type="pic" sz="quarter" idx="11"/>
          </p:nvPr>
        </p:nvSpPr>
        <p:spPr/>
      </p:sp>
      <p:sp>
        <p:nvSpPr>
          <p:cNvPr id="21" name="TextBox 20">
            <a:extLst>
              <a:ext uri="{FF2B5EF4-FFF2-40B4-BE49-F238E27FC236}">
                <a16:creationId xmlns="" xmlns:a16="http://schemas.microsoft.com/office/drawing/2014/main" id="{75D671FB-C72B-48F1-AB77-5C08F031F2D2}"/>
              </a:ext>
            </a:extLst>
          </p:cNvPr>
          <p:cNvSpPr txBox="1"/>
          <p:nvPr/>
        </p:nvSpPr>
        <p:spPr>
          <a:xfrm>
            <a:off x="7237412" y="2971800"/>
            <a:ext cx="4825558" cy="3785652"/>
          </a:xfrm>
          <a:prstGeom prst="rect">
            <a:avLst/>
          </a:prstGeom>
          <a:noFill/>
        </p:spPr>
        <p:txBody>
          <a:bodyPr wrap="square" rtlCol="0">
            <a:spAutoFit/>
          </a:bodyPr>
          <a:lstStyle/>
          <a:p>
            <a:pPr algn="just">
              <a:lnSpc>
                <a:spcPct val="150000"/>
              </a:lnSpc>
            </a:pPr>
            <a:r>
              <a:rPr lang="en-US" sz="2000" dirty="0">
                <a:solidFill>
                  <a:schemeClr val="bg1">
                    <a:lumMod val="95000"/>
                  </a:schemeClr>
                </a:solidFill>
              </a:rPr>
              <a:t>Smart meters utilize Automatic Meter Reading (AMR) or Advanced Metering Infrastructure (AMI) technology (like cellular, radio, or LoRa networks) to wirelessly transmit usage data directly to the utility's central system. This </a:t>
            </a:r>
            <a:r>
              <a:rPr lang="en-US" sz="2000" b="1" dirty="0">
                <a:solidFill>
                  <a:schemeClr val="bg1">
                    <a:lumMod val="95000"/>
                  </a:schemeClr>
                </a:solidFill>
              </a:rPr>
              <a:t>eliminates the need for field personnel</a:t>
            </a:r>
            <a:r>
              <a:rPr lang="en-US" sz="2000" dirty="0">
                <a:solidFill>
                  <a:schemeClr val="bg1">
                    <a:lumMod val="95000"/>
                  </a:schemeClr>
                </a:solidFill>
              </a:rPr>
              <a:t> to visit each site</a:t>
            </a:r>
            <a:endParaRPr lang="en-US" sz="2000" dirty="0">
              <a:solidFill>
                <a:schemeClr val="bg1">
                  <a:lumMod val="95000"/>
                </a:schemeClr>
              </a:solidFill>
              <a:latin typeface="Work Sans" pitchFamily="2"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03150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14" name="Right Triangle 13"/>
          <p:cNvSpPr/>
          <p:nvPr/>
        </p:nvSpPr>
        <p:spPr>
          <a:xfrm rot="13500000">
            <a:off x="-278842" y="5316222"/>
            <a:ext cx="557679" cy="5575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55254" y="573957"/>
            <a:ext cx="4443230" cy="1446550"/>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4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Jost" pitchFamily="2" charset="0"/>
                <a:ea typeface="Jost" pitchFamily="2" charset="0"/>
              </a:rPr>
              <a:t>Problems Faced</a:t>
            </a:r>
            <a:endParaRPr lang="en-US" sz="4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Jost" pitchFamily="2" charset="0"/>
              <a:ea typeface="Jost" pitchFamily="2" charset="0"/>
            </a:endParaRPr>
          </a:p>
        </p:txBody>
      </p:sp>
      <p:sp>
        <p:nvSpPr>
          <p:cNvPr id="17" name="TextBox 16">
            <a:extLst>
              <a:ext uri="{FF2B5EF4-FFF2-40B4-BE49-F238E27FC236}">
                <a16:creationId xmlns="" xmlns:a16="http://schemas.microsoft.com/office/drawing/2014/main" id="{75D671FB-C72B-48F1-AB77-5C08F031F2D2}"/>
              </a:ext>
            </a:extLst>
          </p:cNvPr>
          <p:cNvSpPr txBox="1"/>
          <p:nvPr/>
        </p:nvSpPr>
        <p:spPr>
          <a:xfrm>
            <a:off x="6728291" y="2012963"/>
            <a:ext cx="4470193" cy="1200329"/>
          </a:xfrm>
          <a:prstGeom prst="rect">
            <a:avLst/>
          </a:prstGeom>
          <a:noFill/>
        </p:spPr>
        <p:txBody>
          <a:bodyPr wrap="square" rtlCol="0">
            <a:spAutoFit/>
          </a:bodyPr>
          <a:lstStyle/>
          <a:p>
            <a:pPr algn="just">
              <a:lnSpc>
                <a:spcPct val="150000"/>
              </a:lnSpc>
            </a:pPr>
            <a:r>
              <a:rPr lang="en-US" sz="2400" dirty="0" smtClean="0">
                <a:solidFill>
                  <a:schemeClr val="bg1"/>
                </a:solidFill>
                <a:latin typeface="Work Sans" pitchFamily="2" charset="0"/>
                <a:ea typeface="Open Sans" panose="020B0606030504020204" pitchFamily="34" charset="0"/>
                <a:cs typeface="Open Sans" panose="020B0606030504020204" pitchFamily="34" charset="0"/>
              </a:rPr>
              <a:t>2. </a:t>
            </a:r>
            <a:r>
              <a:rPr lang="en-US" sz="2400" u="sng" dirty="0">
                <a:solidFill>
                  <a:schemeClr val="bg1">
                    <a:lumMod val="95000"/>
                  </a:schemeClr>
                </a:solidFill>
              </a:rPr>
              <a:t>Customer Inability to Control </a:t>
            </a:r>
            <a:r>
              <a:rPr lang="en-US" sz="2400" u="sng" dirty="0" smtClean="0">
                <a:solidFill>
                  <a:schemeClr val="bg1">
                    <a:lumMod val="95000"/>
                  </a:schemeClr>
                </a:solidFill>
              </a:rPr>
              <a:t>                       Consumption</a:t>
            </a:r>
            <a:endParaRPr lang="en-US" sz="2400" u="sng" dirty="0">
              <a:solidFill>
                <a:schemeClr val="bg1">
                  <a:lumMod val="95000"/>
                </a:schemeClr>
              </a:solidFill>
              <a:latin typeface="Work Sans" pitchFamily="2" charset="0"/>
              <a:ea typeface="Open Sans" panose="020B0606030504020204" pitchFamily="34" charset="0"/>
              <a:cs typeface="Open Sans" panose="020B0606030504020204" pitchFamily="34" charset="0"/>
            </a:endParaRPr>
          </a:p>
        </p:txBody>
      </p:sp>
      <p:grpSp>
        <p:nvGrpSpPr>
          <p:cNvPr id="15" name="Group 14"/>
          <p:cNvGrpSpPr/>
          <p:nvPr/>
        </p:nvGrpSpPr>
        <p:grpSpPr>
          <a:xfrm>
            <a:off x="4553087" y="1349636"/>
            <a:ext cx="456994" cy="155443"/>
            <a:chOff x="3324638" y="552535"/>
            <a:chExt cx="1323475" cy="450053"/>
          </a:xfr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2700000" scaled="1"/>
            <a:tileRect/>
          </a:gradFill>
        </p:grpSpPr>
        <p:sp>
          <p:nvSpPr>
            <p:cNvPr id="18" name="Isosceles Triangle 17"/>
            <p:cNvSpPr/>
            <p:nvPr/>
          </p:nvSpPr>
          <p:spPr>
            <a:xfrm rot="5400000">
              <a:off x="42291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9" name="Isosceles Triangle 18"/>
            <p:cNvSpPr/>
            <p:nvPr/>
          </p:nvSpPr>
          <p:spPr>
            <a:xfrm rot="5400000">
              <a:off x="3761350" y="583574"/>
              <a:ext cx="450051" cy="38797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Isosceles Triangle 19"/>
            <p:cNvSpPr/>
            <p:nvPr/>
          </p:nvSpPr>
          <p:spPr>
            <a:xfrm rot="5400000">
              <a:off x="32936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sp>
        <p:nvSpPr>
          <p:cNvPr id="3" name="Isosceles Triangle 2"/>
          <p:cNvSpPr/>
          <p:nvPr/>
        </p:nvSpPr>
        <p:spPr>
          <a:xfrm rot="5400000">
            <a:off x="6862657" y="3285094"/>
            <a:ext cx="253387" cy="2183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 xmlns:a16="http://schemas.microsoft.com/office/drawing/2014/main" id="{75D671FB-C72B-48F1-AB77-5C08F031F2D2}"/>
              </a:ext>
            </a:extLst>
          </p:cNvPr>
          <p:cNvSpPr txBox="1"/>
          <p:nvPr/>
        </p:nvSpPr>
        <p:spPr>
          <a:xfrm>
            <a:off x="7296101" y="3223672"/>
            <a:ext cx="3985904" cy="3477875"/>
          </a:xfrm>
          <a:prstGeom prst="rect">
            <a:avLst/>
          </a:prstGeom>
          <a:noFill/>
        </p:spPr>
        <p:txBody>
          <a:bodyPr wrap="square" rtlCol="0">
            <a:spAutoFit/>
          </a:bodyPr>
          <a:lstStyle/>
          <a:p>
            <a:r>
              <a:rPr lang="en-US" sz="2000" dirty="0">
                <a:solidFill>
                  <a:schemeClr val="bg1">
                    <a:lumMod val="95000"/>
                  </a:schemeClr>
                </a:solidFill>
              </a:rPr>
              <a:t>With traditional billing, customers receive a water bill weeks after the usage period has ended. This "lag" means consumers have no opportunity to adjust their behavior, budget, or identify a high-consumption event until it's too late and they are faced with a high bill. This lack of feedback contributes to general water wastage.</a:t>
            </a:r>
          </a:p>
        </p:txBody>
      </p:sp>
      <p:sp>
        <p:nvSpPr>
          <p:cNvPr id="2" name="Picture Placeholder 1"/>
          <p:cNvSpPr>
            <a:spLocks noGrp="1"/>
          </p:cNvSpPr>
          <p:nvPr>
            <p:ph type="pic" sz="quarter" idx="10"/>
          </p:nvPr>
        </p:nvSpPr>
        <p:spPr/>
      </p:sp>
      <p:sp>
        <p:nvSpPr>
          <p:cNvPr id="6" name="Picture Placeholder 5"/>
          <p:cNvSpPr>
            <a:spLocks noGrp="1"/>
          </p:cNvSpPr>
          <p:nvPr>
            <p:ph type="pic" sz="quarter" idx="11"/>
          </p:nvPr>
        </p:nvSpPr>
        <p:spPr/>
      </p:sp>
    </p:spTree>
    <p:extLst>
      <p:ext uri="{BB962C8B-B14F-4D97-AF65-F5344CB8AC3E}">
        <p14:creationId xmlns:p14="http://schemas.microsoft.com/office/powerpoint/2010/main" val="12406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14" name="Right Triangle 13"/>
          <p:cNvSpPr/>
          <p:nvPr/>
        </p:nvSpPr>
        <p:spPr>
          <a:xfrm rot="13500000">
            <a:off x="-278842" y="5316222"/>
            <a:ext cx="557679" cy="5575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55254" y="426306"/>
            <a:ext cx="4443230" cy="923330"/>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Jost" pitchFamily="2" charset="0"/>
                <a:ea typeface="Jost" pitchFamily="2" charset="0"/>
              </a:rPr>
              <a:t>Solutions</a:t>
            </a:r>
            <a:endPar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Jost" pitchFamily="2" charset="0"/>
              <a:ea typeface="Jost" pitchFamily="2" charset="0"/>
            </a:endParaRPr>
          </a:p>
        </p:txBody>
      </p:sp>
      <p:sp>
        <p:nvSpPr>
          <p:cNvPr id="17" name="TextBox 16">
            <a:extLst>
              <a:ext uri="{FF2B5EF4-FFF2-40B4-BE49-F238E27FC236}">
                <a16:creationId xmlns="" xmlns:a16="http://schemas.microsoft.com/office/drawing/2014/main" id="{75D671FB-C72B-48F1-AB77-5C08F031F2D2}"/>
              </a:ext>
            </a:extLst>
          </p:cNvPr>
          <p:cNvSpPr txBox="1"/>
          <p:nvPr/>
        </p:nvSpPr>
        <p:spPr>
          <a:xfrm>
            <a:off x="6755254" y="1518442"/>
            <a:ext cx="4825558" cy="830997"/>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solidFill>
                  <a:schemeClr val="bg1"/>
                </a:solidFill>
              </a:rPr>
              <a:t>Empowering Consumers with Data</a:t>
            </a:r>
            <a:endParaRPr lang="en-US" sz="2400" dirty="0">
              <a:solidFill>
                <a:schemeClr val="bg1"/>
              </a:solidFill>
            </a:endParaRPr>
          </a:p>
        </p:txBody>
      </p:sp>
      <p:grpSp>
        <p:nvGrpSpPr>
          <p:cNvPr id="15" name="Group 14"/>
          <p:cNvGrpSpPr/>
          <p:nvPr/>
        </p:nvGrpSpPr>
        <p:grpSpPr>
          <a:xfrm>
            <a:off x="4553087" y="1349636"/>
            <a:ext cx="456994" cy="155443"/>
            <a:chOff x="3324638" y="552535"/>
            <a:chExt cx="1323475" cy="450053"/>
          </a:xfrm>
        </p:grpSpPr>
        <p:sp>
          <p:nvSpPr>
            <p:cNvPr id="18" name="Isosceles Triangle 17"/>
            <p:cNvSpPr/>
            <p:nvPr/>
          </p:nvSpPr>
          <p:spPr>
            <a:xfrm rot="5400000">
              <a:off x="4229100" y="583575"/>
              <a:ext cx="450051" cy="38797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9" name="Isosceles Triangle 18"/>
            <p:cNvSpPr/>
            <p:nvPr/>
          </p:nvSpPr>
          <p:spPr>
            <a:xfrm rot="5400000">
              <a:off x="3761350" y="583574"/>
              <a:ext cx="450051" cy="38797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Isosceles Triangle 19"/>
            <p:cNvSpPr/>
            <p:nvPr/>
          </p:nvSpPr>
          <p:spPr>
            <a:xfrm rot="5400000">
              <a:off x="3293600" y="583575"/>
              <a:ext cx="450051" cy="38797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sp>
        <p:nvSpPr>
          <p:cNvPr id="3" name="Isosceles Triangle 2"/>
          <p:cNvSpPr/>
          <p:nvPr/>
        </p:nvSpPr>
        <p:spPr>
          <a:xfrm rot="5400000">
            <a:off x="6229308" y="2392655"/>
            <a:ext cx="253387" cy="2183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5612" y="4318639"/>
            <a:ext cx="2552700" cy="2552700"/>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noFill/>
          </a:ln>
          <a:effectLst>
            <a:outerShdw blurRad="381000" dist="2540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b="1" dirty="0" smtClean="0">
                <a:latin typeface="Work Sans" pitchFamily="2" charset="0"/>
                <a:ea typeface="Open Sans" panose="020B0606030504020204" pitchFamily="34" charset="0"/>
                <a:cs typeface="Open Sans" panose="020B0606030504020204" pitchFamily="34" charset="0"/>
              </a:rPr>
              <a:t>S</a:t>
            </a:r>
            <a:endParaRPr lang="en-US" sz="11500" b="1" dirty="0">
              <a:latin typeface="Work Sans" pitchFamily="2" charset="0"/>
              <a:ea typeface="Open Sans" panose="020B0606030504020204" pitchFamily="34" charset="0"/>
              <a:cs typeface="Open Sans" panose="020B0606030504020204" pitchFamily="34" charset="0"/>
            </a:endParaRPr>
          </a:p>
        </p:txBody>
      </p:sp>
      <p:sp>
        <p:nvSpPr>
          <p:cNvPr id="2" name="Picture Placeholder 1"/>
          <p:cNvSpPr>
            <a:spLocks noGrp="1"/>
          </p:cNvSpPr>
          <p:nvPr>
            <p:ph type="pic" sz="quarter" idx="10"/>
          </p:nvPr>
        </p:nvSpPr>
        <p:spPr/>
      </p:sp>
      <p:sp>
        <p:nvSpPr>
          <p:cNvPr id="6" name="Picture Placeholder 5"/>
          <p:cNvSpPr>
            <a:spLocks noGrp="1"/>
          </p:cNvSpPr>
          <p:nvPr>
            <p:ph type="pic" sz="quarter" idx="11"/>
          </p:nvPr>
        </p:nvSpPr>
        <p:spPr/>
      </p:sp>
      <p:sp>
        <p:nvSpPr>
          <p:cNvPr id="21" name="TextBox 20">
            <a:extLst>
              <a:ext uri="{FF2B5EF4-FFF2-40B4-BE49-F238E27FC236}">
                <a16:creationId xmlns="" xmlns:a16="http://schemas.microsoft.com/office/drawing/2014/main" id="{75D671FB-C72B-48F1-AB77-5C08F031F2D2}"/>
              </a:ext>
            </a:extLst>
          </p:cNvPr>
          <p:cNvSpPr txBox="1"/>
          <p:nvPr/>
        </p:nvSpPr>
        <p:spPr>
          <a:xfrm>
            <a:off x="6564090" y="2349439"/>
            <a:ext cx="5550122" cy="4555093"/>
          </a:xfrm>
          <a:prstGeom prst="rect">
            <a:avLst/>
          </a:prstGeom>
          <a:noFill/>
        </p:spPr>
        <p:txBody>
          <a:bodyPr wrap="square" rtlCol="0">
            <a:spAutoFit/>
          </a:bodyPr>
          <a:lstStyle/>
          <a:p>
            <a:r>
              <a:rPr lang="en-US" sz="2000" dirty="0">
                <a:solidFill>
                  <a:schemeClr val="bg1">
                    <a:lumMod val="95000"/>
                  </a:schemeClr>
                </a:solidFill>
              </a:rPr>
              <a:t>Because smart meters collect data in real-time, customers can access their usage information instantly through a dedicated mobile app or website dashboard. This immediate feedback helps customers:</a:t>
            </a:r>
          </a:p>
          <a:p>
            <a:r>
              <a:rPr lang="en-US" sz="2000" b="1" u="sng" dirty="0">
                <a:solidFill>
                  <a:srgbClr val="92D050"/>
                </a:solidFill>
              </a:rPr>
              <a:t>Set Goals</a:t>
            </a:r>
            <a:r>
              <a:rPr lang="en-US" sz="2000" b="1" dirty="0">
                <a:solidFill>
                  <a:schemeClr val="bg1">
                    <a:lumMod val="95000"/>
                  </a:schemeClr>
                </a:solidFill>
              </a:rPr>
              <a:t>:</a:t>
            </a:r>
            <a:r>
              <a:rPr lang="en-US" sz="2000" dirty="0">
                <a:solidFill>
                  <a:schemeClr val="bg1">
                    <a:lumMod val="95000"/>
                  </a:schemeClr>
                </a:solidFill>
              </a:rPr>
              <a:t> They can monitor daily or weekly usage against a budget.</a:t>
            </a:r>
          </a:p>
          <a:p>
            <a:r>
              <a:rPr lang="en-US" sz="2000" b="1" u="sng" dirty="0">
                <a:solidFill>
                  <a:srgbClr val="92D050"/>
                </a:solidFill>
              </a:rPr>
              <a:t>Identify Wasteful Activities</a:t>
            </a:r>
            <a:r>
              <a:rPr lang="en-US" sz="2000" b="1" dirty="0">
                <a:solidFill>
                  <a:schemeClr val="bg1">
                    <a:lumMod val="95000"/>
                  </a:schemeClr>
                </a:solidFill>
              </a:rPr>
              <a:t>:</a:t>
            </a:r>
            <a:r>
              <a:rPr lang="en-US" sz="2000" dirty="0">
                <a:solidFill>
                  <a:schemeClr val="bg1">
                    <a:lumMod val="95000"/>
                  </a:schemeClr>
                </a:solidFill>
              </a:rPr>
              <a:t> They can pinpoint exactly when high-volume usage occurs (e.g., a lawn sprinkler running too long).</a:t>
            </a:r>
          </a:p>
          <a:p>
            <a:r>
              <a:rPr lang="en-US" sz="2000" b="1" u="sng" dirty="0">
                <a:solidFill>
                  <a:srgbClr val="92D050"/>
                </a:solidFill>
              </a:rPr>
              <a:t>Avoid Bill Shock</a:t>
            </a:r>
            <a:r>
              <a:rPr lang="en-US" sz="2000" b="1" dirty="0">
                <a:solidFill>
                  <a:schemeClr val="bg1">
                    <a:lumMod val="95000"/>
                  </a:schemeClr>
                </a:solidFill>
              </a:rPr>
              <a:t>:</a:t>
            </a:r>
            <a:r>
              <a:rPr lang="en-US" sz="2000" dirty="0">
                <a:solidFill>
                  <a:schemeClr val="bg1">
                    <a:lumMod val="95000"/>
                  </a:schemeClr>
                </a:solidFill>
              </a:rPr>
              <a:t> They can predict their next bill and make consumption adjustments before the end of the billing cycle.</a:t>
            </a:r>
          </a:p>
          <a:p>
            <a:pPr algn="just">
              <a:lnSpc>
                <a:spcPct val="150000"/>
              </a:lnSpc>
            </a:pPr>
            <a:endParaRPr lang="en-US" sz="2000" dirty="0">
              <a:solidFill>
                <a:schemeClr val="bg1">
                  <a:lumMod val="95000"/>
                </a:schemeClr>
              </a:solidFill>
              <a:latin typeface="Work Sans" pitchFamily="2"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63835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14" name="Right Triangle 13"/>
          <p:cNvSpPr/>
          <p:nvPr/>
        </p:nvSpPr>
        <p:spPr>
          <a:xfrm rot="13500000">
            <a:off x="-278842" y="5316222"/>
            <a:ext cx="557679" cy="5575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55254" y="573957"/>
            <a:ext cx="4443230" cy="1446550"/>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4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Jost" pitchFamily="2" charset="0"/>
                <a:ea typeface="Jost" pitchFamily="2" charset="0"/>
              </a:rPr>
              <a:t>Problems Faced</a:t>
            </a:r>
            <a:endParaRPr lang="en-US" sz="4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Jost" pitchFamily="2" charset="0"/>
              <a:ea typeface="Jost" pitchFamily="2" charset="0"/>
            </a:endParaRPr>
          </a:p>
        </p:txBody>
      </p:sp>
      <p:sp>
        <p:nvSpPr>
          <p:cNvPr id="17" name="TextBox 16">
            <a:extLst>
              <a:ext uri="{FF2B5EF4-FFF2-40B4-BE49-F238E27FC236}">
                <a16:creationId xmlns="" xmlns:a16="http://schemas.microsoft.com/office/drawing/2014/main" id="{75D671FB-C72B-48F1-AB77-5C08F031F2D2}"/>
              </a:ext>
            </a:extLst>
          </p:cNvPr>
          <p:cNvSpPr txBox="1"/>
          <p:nvPr/>
        </p:nvSpPr>
        <p:spPr>
          <a:xfrm>
            <a:off x="6728291" y="2012963"/>
            <a:ext cx="4470193" cy="1131720"/>
          </a:xfrm>
          <a:prstGeom prst="rect">
            <a:avLst/>
          </a:prstGeom>
          <a:noFill/>
        </p:spPr>
        <p:txBody>
          <a:bodyPr wrap="square" rtlCol="0">
            <a:spAutoFit/>
          </a:bodyPr>
          <a:lstStyle/>
          <a:p>
            <a:pPr algn="just">
              <a:lnSpc>
                <a:spcPct val="150000"/>
              </a:lnSpc>
            </a:pPr>
            <a:r>
              <a:rPr lang="en-US" sz="2400" dirty="0" smtClean="0">
                <a:solidFill>
                  <a:schemeClr val="bg1"/>
                </a:solidFill>
                <a:latin typeface="Work Sans" pitchFamily="2" charset="0"/>
                <a:ea typeface="Open Sans" panose="020B0606030504020204" pitchFamily="34" charset="0"/>
                <a:cs typeface="Open Sans" panose="020B0606030504020204" pitchFamily="34" charset="0"/>
              </a:rPr>
              <a:t>3. </a:t>
            </a:r>
            <a:r>
              <a:rPr lang="en-US" sz="2400" dirty="0">
                <a:solidFill>
                  <a:schemeClr val="bg1"/>
                </a:solidFill>
              </a:rPr>
              <a:t>Water Theft and Meter Tampering</a:t>
            </a:r>
            <a:r>
              <a:rPr lang="en-US" sz="2400" dirty="0" smtClean="0">
                <a:solidFill>
                  <a:schemeClr val="bg1"/>
                </a:solidFill>
                <a:latin typeface="Work Sans" pitchFamily="2" charset="0"/>
                <a:ea typeface="Open Sans" panose="020B0606030504020204" pitchFamily="34" charset="0"/>
                <a:cs typeface="Open Sans" panose="020B0606030504020204" pitchFamily="34" charset="0"/>
              </a:rPr>
              <a:t> </a:t>
            </a:r>
            <a:endParaRPr lang="en-US" sz="2400" dirty="0">
              <a:solidFill>
                <a:schemeClr val="bg1"/>
              </a:solidFill>
              <a:latin typeface="Work Sans" pitchFamily="2" charset="0"/>
              <a:ea typeface="Open Sans" panose="020B0606030504020204" pitchFamily="34" charset="0"/>
              <a:cs typeface="Open Sans" panose="020B0606030504020204" pitchFamily="34" charset="0"/>
            </a:endParaRPr>
          </a:p>
        </p:txBody>
      </p:sp>
      <p:grpSp>
        <p:nvGrpSpPr>
          <p:cNvPr id="15" name="Group 14"/>
          <p:cNvGrpSpPr/>
          <p:nvPr/>
        </p:nvGrpSpPr>
        <p:grpSpPr>
          <a:xfrm>
            <a:off x="4553087" y="1349636"/>
            <a:ext cx="456994" cy="155443"/>
            <a:chOff x="3324638" y="552535"/>
            <a:chExt cx="1323475" cy="450053"/>
          </a:xfr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2700000" scaled="1"/>
            <a:tileRect/>
          </a:gradFill>
        </p:grpSpPr>
        <p:sp>
          <p:nvSpPr>
            <p:cNvPr id="18" name="Isosceles Triangle 17"/>
            <p:cNvSpPr/>
            <p:nvPr/>
          </p:nvSpPr>
          <p:spPr>
            <a:xfrm rot="5400000">
              <a:off x="42291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9" name="Isosceles Triangle 18"/>
            <p:cNvSpPr/>
            <p:nvPr/>
          </p:nvSpPr>
          <p:spPr>
            <a:xfrm rot="5400000">
              <a:off x="3761350" y="583574"/>
              <a:ext cx="450051" cy="38797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Isosceles Triangle 19"/>
            <p:cNvSpPr/>
            <p:nvPr/>
          </p:nvSpPr>
          <p:spPr>
            <a:xfrm rot="5400000">
              <a:off x="3293600" y="583575"/>
              <a:ext cx="450051" cy="387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sp>
        <p:nvSpPr>
          <p:cNvPr id="3" name="Isosceles Triangle 2"/>
          <p:cNvSpPr/>
          <p:nvPr/>
        </p:nvSpPr>
        <p:spPr>
          <a:xfrm rot="5400000">
            <a:off x="6862657" y="3285094"/>
            <a:ext cx="253387" cy="2183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 xmlns:a16="http://schemas.microsoft.com/office/drawing/2014/main" id="{75D671FB-C72B-48F1-AB77-5C08F031F2D2}"/>
              </a:ext>
            </a:extLst>
          </p:cNvPr>
          <p:cNvSpPr txBox="1"/>
          <p:nvPr/>
        </p:nvSpPr>
        <p:spPr>
          <a:xfrm>
            <a:off x="7296101" y="3223672"/>
            <a:ext cx="3985904" cy="3477875"/>
          </a:xfrm>
          <a:prstGeom prst="rect">
            <a:avLst/>
          </a:prstGeom>
          <a:noFill/>
        </p:spPr>
        <p:txBody>
          <a:bodyPr wrap="square" rtlCol="0">
            <a:spAutoFit/>
          </a:bodyPr>
          <a:lstStyle/>
          <a:p>
            <a:r>
              <a:rPr lang="en-US" sz="2000" dirty="0">
                <a:solidFill>
                  <a:schemeClr val="bg1">
                    <a:lumMod val="95000"/>
                  </a:schemeClr>
                </a:solidFill>
              </a:rPr>
              <a:t>In many regions, water theft (bypassing the meter) or tampering (mechanically slowing or stopping the meter) is a serious concern that impacts network integrity and fairness. Detecting tampering with old meters often requires a physical inspection, which is usually only triggered by prolonged low usage, allowing the theft to continue for a long time.</a:t>
            </a:r>
          </a:p>
        </p:txBody>
      </p:sp>
      <p:sp>
        <p:nvSpPr>
          <p:cNvPr id="2" name="Picture Placeholder 1"/>
          <p:cNvSpPr>
            <a:spLocks noGrp="1"/>
          </p:cNvSpPr>
          <p:nvPr>
            <p:ph type="pic" sz="quarter" idx="10"/>
          </p:nvPr>
        </p:nvSpPr>
        <p:spPr/>
      </p:sp>
      <p:sp>
        <p:nvSpPr>
          <p:cNvPr id="6" name="Picture Placeholder 5"/>
          <p:cNvSpPr>
            <a:spLocks noGrp="1"/>
          </p:cNvSpPr>
          <p:nvPr>
            <p:ph type="pic" sz="quarter" idx="11"/>
          </p:nvPr>
        </p:nvSpPr>
        <p:spPr/>
      </p:sp>
    </p:spTree>
    <p:extLst>
      <p:ext uri="{BB962C8B-B14F-4D97-AF65-F5344CB8AC3E}">
        <p14:creationId xmlns:p14="http://schemas.microsoft.com/office/powerpoint/2010/main" val="3143005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8825" cy="6858000"/>
          </a:xfrm>
          <a:prstGeom prst="rect">
            <a:avLst/>
          </a:prstGeom>
        </p:spPr>
      </p:pic>
      <p:sp>
        <p:nvSpPr>
          <p:cNvPr id="14" name="Right Triangle 13"/>
          <p:cNvSpPr/>
          <p:nvPr/>
        </p:nvSpPr>
        <p:spPr>
          <a:xfrm rot="13500000">
            <a:off x="-278842" y="5316222"/>
            <a:ext cx="557679" cy="5575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55254" y="426306"/>
            <a:ext cx="4443230" cy="923330"/>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Jost" pitchFamily="2" charset="0"/>
                <a:ea typeface="Jost" pitchFamily="2" charset="0"/>
              </a:rPr>
              <a:t>Solutions</a:t>
            </a:r>
            <a:endPar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Jost" pitchFamily="2" charset="0"/>
              <a:ea typeface="Jost" pitchFamily="2" charset="0"/>
            </a:endParaRPr>
          </a:p>
        </p:txBody>
      </p:sp>
      <p:sp>
        <p:nvSpPr>
          <p:cNvPr id="17" name="TextBox 16">
            <a:extLst>
              <a:ext uri="{FF2B5EF4-FFF2-40B4-BE49-F238E27FC236}">
                <a16:creationId xmlns="" xmlns:a16="http://schemas.microsoft.com/office/drawing/2014/main" id="{75D671FB-C72B-48F1-AB77-5C08F031F2D2}"/>
              </a:ext>
            </a:extLst>
          </p:cNvPr>
          <p:cNvSpPr txBox="1"/>
          <p:nvPr/>
        </p:nvSpPr>
        <p:spPr>
          <a:xfrm>
            <a:off x="6755254" y="1518442"/>
            <a:ext cx="4825558" cy="461665"/>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solidFill>
                  <a:schemeClr val="bg1"/>
                </a:solidFill>
              </a:rPr>
              <a:t>Tamper and Reverse Flow Alerts</a:t>
            </a:r>
          </a:p>
        </p:txBody>
      </p:sp>
      <p:grpSp>
        <p:nvGrpSpPr>
          <p:cNvPr id="15" name="Group 14"/>
          <p:cNvGrpSpPr/>
          <p:nvPr/>
        </p:nvGrpSpPr>
        <p:grpSpPr>
          <a:xfrm>
            <a:off x="4553087" y="1349636"/>
            <a:ext cx="456994" cy="155443"/>
            <a:chOff x="3324638" y="552535"/>
            <a:chExt cx="1323475" cy="450053"/>
          </a:xfrm>
        </p:grpSpPr>
        <p:sp>
          <p:nvSpPr>
            <p:cNvPr id="18" name="Isosceles Triangle 17"/>
            <p:cNvSpPr/>
            <p:nvPr/>
          </p:nvSpPr>
          <p:spPr>
            <a:xfrm rot="5400000">
              <a:off x="4229100" y="583575"/>
              <a:ext cx="450051" cy="38797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9" name="Isosceles Triangle 18"/>
            <p:cNvSpPr/>
            <p:nvPr/>
          </p:nvSpPr>
          <p:spPr>
            <a:xfrm rot="5400000">
              <a:off x="3761350" y="583574"/>
              <a:ext cx="450051" cy="38797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Isosceles Triangle 19"/>
            <p:cNvSpPr/>
            <p:nvPr/>
          </p:nvSpPr>
          <p:spPr>
            <a:xfrm rot="5400000">
              <a:off x="3293600" y="583575"/>
              <a:ext cx="450051" cy="38797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sp>
        <p:nvSpPr>
          <p:cNvPr id="3" name="Isosceles Triangle 2"/>
          <p:cNvSpPr/>
          <p:nvPr/>
        </p:nvSpPr>
        <p:spPr>
          <a:xfrm rot="5400000">
            <a:off x="6229308" y="2392655"/>
            <a:ext cx="253387" cy="2183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5612" y="4318639"/>
            <a:ext cx="2552700" cy="2552700"/>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noFill/>
          </a:ln>
          <a:effectLst>
            <a:outerShdw blurRad="381000" dist="2540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b="1" dirty="0" smtClean="0">
                <a:latin typeface="Work Sans" pitchFamily="2" charset="0"/>
                <a:ea typeface="Open Sans" panose="020B0606030504020204" pitchFamily="34" charset="0"/>
                <a:cs typeface="Open Sans" panose="020B0606030504020204" pitchFamily="34" charset="0"/>
              </a:rPr>
              <a:t>S</a:t>
            </a:r>
            <a:endParaRPr lang="en-US" sz="11500" b="1" dirty="0">
              <a:latin typeface="Work Sans" pitchFamily="2" charset="0"/>
              <a:ea typeface="Open Sans" panose="020B0606030504020204" pitchFamily="34" charset="0"/>
              <a:cs typeface="Open Sans" panose="020B0606030504020204" pitchFamily="34" charset="0"/>
            </a:endParaRPr>
          </a:p>
        </p:txBody>
      </p:sp>
      <p:sp>
        <p:nvSpPr>
          <p:cNvPr id="2" name="Picture Placeholder 1"/>
          <p:cNvSpPr>
            <a:spLocks noGrp="1"/>
          </p:cNvSpPr>
          <p:nvPr>
            <p:ph type="pic" sz="quarter" idx="10"/>
          </p:nvPr>
        </p:nvSpPr>
        <p:spPr/>
      </p:sp>
      <p:sp>
        <p:nvSpPr>
          <p:cNvPr id="6" name="Picture Placeholder 5"/>
          <p:cNvSpPr>
            <a:spLocks noGrp="1"/>
          </p:cNvSpPr>
          <p:nvPr>
            <p:ph type="pic" sz="quarter" idx="11"/>
          </p:nvPr>
        </p:nvSpPr>
        <p:spPr/>
      </p:sp>
      <p:sp>
        <p:nvSpPr>
          <p:cNvPr id="21" name="TextBox 20">
            <a:extLst>
              <a:ext uri="{FF2B5EF4-FFF2-40B4-BE49-F238E27FC236}">
                <a16:creationId xmlns="" xmlns:a16="http://schemas.microsoft.com/office/drawing/2014/main" id="{75D671FB-C72B-48F1-AB77-5C08F031F2D2}"/>
              </a:ext>
            </a:extLst>
          </p:cNvPr>
          <p:cNvSpPr txBox="1"/>
          <p:nvPr/>
        </p:nvSpPr>
        <p:spPr>
          <a:xfrm>
            <a:off x="6564090" y="2349439"/>
            <a:ext cx="5550122" cy="3785652"/>
          </a:xfrm>
          <a:prstGeom prst="rect">
            <a:avLst/>
          </a:prstGeom>
          <a:noFill/>
        </p:spPr>
        <p:txBody>
          <a:bodyPr wrap="square" rtlCol="0">
            <a:spAutoFit/>
          </a:bodyPr>
          <a:lstStyle/>
          <a:p>
            <a:r>
              <a:rPr lang="en-US" sz="2000" dirty="0">
                <a:solidFill>
                  <a:schemeClr val="bg1">
                    <a:lumMod val="95000"/>
                  </a:schemeClr>
                </a:solidFill>
              </a:rPr>
              <a:t>Smart meters are equipped with </a:t>
            </a:r>
            <a:r>
              <a:rPr lang="en-US" sz="2000" b="1" dirty="0">
                <a:solidFill>
                  <a:schemeClr val="bg1">
                    <a:lumMod val="95000"/>
                  </a:schemeClr>
                </a:solidFill>
              </a:rPr>
              <a:t>built-in sensors and software algorithms</a:t>
            </a:r>
            <a:r>
              <a:rPr lang="en-US" sz="2000" dirty="0">
                <a:solidFill>
                  <a:schemeClr val="bg1">
                    <a:lumMod val="95000"/>
                  </a:schemeClr>
                </a:solidFill>
              </a:rPr>
              <a:t> designed to detect unauthorized activity. These can include</a:t>
            </a:r>
            <a:r>
              <a:rPr lang="en-US" sz="2000" dirty="0" smtClean="0">
                <a:solidFill>
                  <a:schemeClr val="bg1">
                    <a:lumMod val="95000"/>
                  </a:schemeClr>
                </a:solidFill>
              </a:rPr>
              <a:t>:</a:t>
            </a:r>
          </a:p>
          <a:p>
            <a:endParaRPr lang="en-US" sz="2000" dirty="0">
              <a:solidFill>
                <a:schemeClr val="bg1">
                  <a:lumMod val="95000"/>
                </a:schemeClr>
              </a:solidFill>
            </a:endParaRPr>
          </a:p>
          <a:p>
            <a:r>
              <a:rPr lang="en-US" sz="2000" b="1" dirty="0">
                <a:solidFill>
                  <a:srgbClr val="92D050"/>
                </a:solidFill>
              </a:rPr>
              <a:t>Magnetic Tamper Detection</a:t>
            </a:r>
            <a:r>
              <a:rPr lang="en-US" sz="2000" b="1" dirty="0">
                <a:solidFill>
                  <a:schemeClr val="bg1">
                    <a:lumMod val="95000"/>
                  </a:schemeClr>
                </a:solidFill>
              </a:rPr>
              <a:t>:</a:t>
            </a:r>
            <a:r>
              <a:rPr lang="en-US" sz="2000" dirty="0">
                <a:solidFill>
                  <a:schemeClr val="bg1">
                    <a:lumMod val="95000"/>
                  </a:schemeClr>
                </a:solidFill>
              </a:rPr>
              <a:t> Alerts if a strong magnet is placed near the meter attempting to stop the internal turbine.</a:t>
            </a:r>
          </a:p>
          <a:p>
            <a:r>
              <a:rPr lang="en-US" sz="2000" b="1" dirty="0">
                <a:solidFill>
                  <a:srgbClr val="92D050"/>
                </a:solidFill>
              </a:rPr>
              <a:t>Reverse Flow Detection</a:t>
            </a:r>
            <a:r>
              <a:rPr lang="en-US" sz="2000" b="1" dirty="0">
                <a:solidFill>
                  <a:schemeClr val="bg1">
                    <a:lumMod val="95000"/>
                  </a:schemeClr>
                </a:solidFill>
              </a:rPr>
              <a:t>:</a:t>
            </a:r>
            <a:r>
              <a:rPr lang="en-US" sz="2000" dirty="0">
                <a:solidFill>
                  <a:schemeClr val="bg1">
                    <a:lumMod val="95000"/>
                  </a:schemeClr>
                </a:solidFill>
              </a:rPr>
              <a:t> Alerts if water is flowing backward, which can indicate an attempted bypass.</a:t>
            </a:r>
          </a:p>
          <a:p>
            <a:r>
              <a:rPr lang="en-US" sz="2000" b="1" dirty="0">
                <a:solidFill>
                  <a:srgbClr val="92D050"/>
                </a:solidFill>
              </a:rPr>
              <a:t>Enclosure Removal</a:t>
            </a:r>
            <a:r>
              <a:rPr lang="en-US" sz="2000" b="1" dirty="0">
                <a:solidFill>
                  <a:schemeClr val="bg1">
                    <a:lumMod val="95000"/>
                  </a:schemeClr>
                </a:solidFill>
              </a:rPr>
              <a:t>:</a:t>
            </a:r>
            <a:r>
              <a:rPr lang="en-US" sz="2000" dirty="0">
                <a:solidFill>
                  <a:schemeClr val="bg1">
                    <a:lumMod val="95000"/>
                  </a:schemeClr>
                </a:solidFill>
              </a:rPr>
              <a:t> Alerts if the meter housing or seal is broken.</a:t>
            </a:r>
          </a:p>
        </p:txBody>
      </p:sp>
    </p:spTree>
    <p:extLst>
      <p:ext uri="{BB962C8B-B14F-4D97-AF65-F5344CB8AC3E}">
        <p14:creationId xmlns:p14="http://schemas.microsoft.com/office/powerpoint/2010/main" val="798330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872</TotalTime>
  <Words>1669</Words>
  <Application>Microsoft Office PowerPoint</Application>
  <PresentationFormat>Custom</PresentationFormat>
  <Paragraphs>191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                         Project Discription   Smart Water Meter Project is a comprehensive IoT solution designed and developed by a dedicated team of two.This project manage system designed to provide real-time monitoring and analysis of water consumption. This system moves beyond traditional analog meters to empower consumers and utility providers to detect leaks, monitor usage, optimize billing and promote efficient water use. We built a project that combines hardware with a smart online platform. This helps you get personalized information and manage resources in a smarter way for the future.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SLOTS</dc:creator>
  <cp:lastModifiedBy>SLOTS</cp:lastModifiedBy>
  <cp:revision>178</cp:revision>
  <dcterms:created xsi:type="dcterms:W3CDTF">2025-09-26T16:56:06Z</dcterms:created>
  <dcterms:modified xsi:type="dcterms:W3CDTF">2025-10-13T17:42:31Z</dcterms:modified>
</cp:coreProperties>
</file>