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59" r:id="rId6"/>
    <p:sldId id="260" r:id="rId7"/>
    <p:sldId id="261" r:id="rId8"/>
    <p:sldId id="262" r:id="rId9"/>
    <p:sldId id="263" r:id="rId10"/>
    <p:sldId id="268" r:id="rId11"/>
    <p:sldId id="267" r:id="rId12"/>
    <p:sldId id="269" r:id="rId13"/>
    <p:sldId id="265"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7"/>
    <p:restoredTop sz="94648"/>
  </p:normalViewPr>
  <p:slideViewPr>
    <p:cSldViewPr snapToGrid="0">
      <p:cViewPr varScale="1">
        <p:scale>
          <a:sx n="74" d="100"/>
          <a:sy n="74" d="100"/>
        </p:scale>
        <p:origin x="9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CB000-ECD0-4359-9D0A-F4E534FA67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7635CC5-517B-445C-8642-F1DBD1D20F13}">
      <dgm:prSet/>
      <dgm:spPr/>
      <dgm:t>
        <a:bodyPr/>
        <a:lstStyle/>
        <a:p>
          <a:r>
            <a:rPr lang="en-US"/>
            <a:t>One employee can make many sales.</a:t>
          </a:r>
        </a:p>
      </dgm:t>
    </dgm:pt>
    <dgm:pt modelId="{59498308-C1E0-4D33-BF0E-2D83154C56B5}" type="parTrans" cxnId="{42B6B13A-11B0-4428-964E-4B113CE5F2D9}">
      <dgm:prSet/>
      <dgm:spPr/>
      <dgm:t>
        <a:bodyPr/>
        <a:lstStyle/>
        <a:p>
          <a:endParaRPr lang="en-US"/>
        </a:p>
      </dgm:t>
    </dgm:pt>
    <dgm:pt modelId="{54590C81-D6A5-4AD7-8330-2FE38A83F0F1}" type="sibTrans" cxnId="{42B6B13A-11B0-4428-964E-4B113CE5F2D9}">
      <dgm:prSet/>
      <dgm:spPr/>
      <dgm:t>
        <a:bodyPr/>
        <a:lstStyle/>
        <a:p>
          <a:endParaRPr lang="en-US"/>
        </a:p>
      </dgm:t>
    </dgm:pt>
    <dgm:pt modelId="{5DC75502-9F7A-43B3-B119-99D40D9ADF15}">
      <dgm:prSet/>
      <dgm:spPr/>
      <dgm:t>
        <a:bodyPr/>
        <a:lstStyle/>
        <a:p>
          <a:r>
            <a:rPr lang="en-US"/>
            <a:t>Many inventory items can be sold many times.</a:t>
          </a:r>
        </a:p>
      </dgm:t>
    </dgm:pt>
    <dgm:pt modelId="{61B2D1FB-AB93-4B25-833E-083A6759C569}" type="parTrans" cxnId="{4001EE1D-587A-424B-95F5-96E32E53E868}">
      <dgm:prSet/>
      <dgm:spPr/>
      <dgm:t>
        <a:bodyPr/>
        <a:lstStyle/>
        <a:p>
          <a:endParaRPr lang="en-US"/>
        </a:p>
      </dgm:t>
    </dgm:pt>
    <dgm:pt modelId="{7870A174-5588-4810-8A27-0CA6796AEE58}" type="sibTrans" cxnId="{4001EE1D-587A-424B-95F5-96E32E53E868}">
      <dgm:prSet/>
      <dgm:spPr/>
      <dgm:t>
        <a:bodyPr/>
        <a:lstStyle/>
        <a:p>
          <a:endParaRPr lang="en-US"/>
        </a:p>
      </dgm:t>
    </dgm:pt>
    <dgm:pt modelId="{340664C5-E7DD-4221-A3A9-0D4EE9B5B352}">
      <dgm:prSet/>
      <dgm:spPr/>
      <dgm:t>
        <a:bodyPr/>
        <a:lstStyle/>
        <a:p>
          <a:r>
            <a:rPr lang="en-US"/>
            <a:t>One Customer can make many purchases.</a:t>
          </a:r>
        </a:p>
      </dgm:t>
    </dgm:pt>
    <dgm:pt modelId="{335BB2DB-98DB-49E1-8DA6-63A0AA6CB51A}" type="parTrans" cxnId="{9A5425C8-B578-4BFC-9DB5-E7C1D95D0C49}">
      <dgm:prSet/>
      <dgm:spPr/>
      <dgm:t>
        <a:bodyPr/>
        <a:lstStyle/>
        <a:p>
          <a:endParaRPr lang="en-US"/>
        </a:p>
      </dgm:t>
    </dgm:pt>
    <dgm:pt modelId="{18CA2958-3D58-4604-8D13-CC4A1D8FBCFF}" type="sibTrans" cxnId="{9A5425C8-B578-4BFC-9DB5-E7C1D95D0C49}">
      <dgm:prSet/>
      <dgm:spPr/>
      <dgm:t>
        <a:bodyPr/>
        <a:lstStyle/>
        <a:p>
          <a:endParaRPr lang="en-US"/>
        </a:p>
      </dgm:t>
    </dgm:pt>
    <dgm:pt modelId="{AF471DD4-B60F-4D9D-A5D5-71EFD5BB83B2}">
      <dgm:prSet/>
      <dgm:spPr/>
      <dgm:t>
        <a:bodyPr/>
        <a:lstStyle/>
        <a:p>
          <a:r>
            <a:rPr lang="en-US"/>
            <a:t>One customer can go on many trips.</a:t>
          </a:r>
        </a:p>
      </dgm:t>
    </dgm:pt>
    <dgm:pt modelId="{69DBD5E9-B492-4846-AEA5-460F9427D1A2}" type="parTrans" cxnId="{EC4CAC99-812F-4F25-A347-6BF5CA4FBECA}">
      <dgm:prSet/>
      <dgm:spPr/>
      <dgm:t>
        <a:bodyPr/>
        <a:lstStyle/>
        <a:p>
          <a:endParaRPr lang="en-US"/>
        </a:p>
      </dgm:t>
    </dgm:pt>
    <dgm:pt modelId="{1026E779-6503-4D92-9063-A714F9750197}" type="sibTrans" cxnId="{EC4CAC99-812F-4F25-A347-6BF5CA4FBECA}">
      <dgm:prSet/>
      <dgm:spPr/>
      <dgm:t>
        <a:bodyPr/>
        <a:lstStyle/>
        <a:p>
          <a:endParaRPr lang="en-US"/>
        </a:p>
      </dgm:t>
    </dgm:pt>
    <dgm:pt modelId="{DC1C97E0-A650-42CC-94E0-FB0E342D623A}">
      <dgm:prSet/>
      <dgm:spPr/>
      <dgm:t>
        <a:bodyPr/>
        <a:lstStyle/>
        <a:p>
          <a:r>
            <a:rPr lang="en-US"/>
            <a:t>Many Trips can be taken to one location.</a:t>
          </a:r>
        </a:p>
      </dgm:t>
    </dgm:pt>
    <dgm:pt modelId="{8DC7B55C-8D49-449E-95C7-0C997FFA434E}" type="parTrans" cxnId="{492D3AA2-6CE5-4222-9358-C3724F58543B}">
      <dgm:prSet/>
      <dgm:spPr/>
      <dgm:t>
        <a:bodyPr/>
        <a:lstStyle/>
        <a:p>
          <a:endParaRPr lang="en-US"/>
        </a:p>
      </dgm:t>
    </dgm:pt>
    <dgm:pt modelId="{F8B1CF5B-426F-4D6E-A766-B0001DDAE2BC}" type="sibTrans" cxnId="{492D3AA2-6CE5-4222-9358-C3724F58543B}">
      <dgm:prSet/>
      <dgm:spPr/>
      <dgm:t>
        <a:bodyPr/>
        <a:lstStyle/>
        <a:p>
          <a:endParaRPr lang="en-US"/>
        </a:p>
      </dgm:t>
    </dgm:pt>
    <dgm:pt modelId="{4558247A-8B6E-4575-9640-D3BEF0DCB291}">
      <dgm:prSet/>
      <dgm:spPr/>
      <dgm:t>
        <a:bodyPr/>
        <a:lstStyle/>
        <a:p>
          <a:r>
            <a:rPr lang="en-US"/>
            <a:t>One employee plans many trips.</a:t>
          </a:r>
        </a:p>
      </dgm:t>
    </dgm:pt>
    <dgm:pt modelId="{C2E5A205-B8FB-4744-851B-3A0479A275E9}" type="parTrans" cxnId="{79133EC8-7BED-478E-90D9-560AB017A864}">
      <dgm:prSet/>
      <dgm:spPr/>
      <dgm:t>
        <a:bodyPr/>
        <a:lstStyle/>
        <a:p>
          <a:endParaRPr lang="en-US"/>
        </a:p>
      </dgm:t>
    </dgm:pt>
    <dgm:pt modelId="{70409C23-4900-4F88-81D4-E068882BE517}" type="sibTrans" cxnId="{79133EC8-7BED-478E-90D9-560AB017A864}">
      <dgm:prSet/>
      <dgm:spPr/>
      <dgm:t>
        <a:bodyPr/>
        <a:lstStyle/>
        <a:p>
          <a:endParaRPr lang="en-US"/>
        </a:p>
      </dgm:t>
    </dgm:pt>
    <dgm:pt modelId="{6C717A6E-63A5-B94D-83AC-54D35FB4AC90}" type="pres">
      <dgm:prSet presAssocID="{4A1CB000-ECD0-4359-9D0A-F4E534FA6763}" presName="linear" presStyleCnt="0">
        <dgm:presLayoutVars>
          <dgm:dir/>
          <dgm:animLvl val="lvl"/>
          <dgm:resizeHandles val="exact"/>
        </dgm:presLayoutVars>
      </dgm:prSet>
      <dgm:spPr/>
    </dgm:pt>
    <dgm:pt modelId="{1A22EC43-CFA1-4C4A-BCA8-0CC5EC0D18B5}" type="pres">
      <dgm:prSet presAssocID="{47635CC5-517B-445C-8642-F1DBD1D20F13}" presName="parentLin" presStyleCnt="0"/>
      <dgm:spPr/>
    </dgm:pt>
    <dgm:pt modelId="{6C40DC0D-A523-C346-9A77-854B49959357}" type="pres">
      <dgm:prSet presAssocID="{47635CC5-517B-445C-8642-F1DBD1D20F13}" presName="parentLeftMargin" presStyleLbl="node1" presStyleIdx="0" presStyleCnt="6"/>
      <dgm:spPr/>
    </dgm:pt>
    <dgm:pt modelId="{FA44DE02-3FEF-8740-B10A-71A652CD4D02}" type="pres">
      <dgm:prSet presAssocID="{47635CC5-517B-445C-8642-F1DBD1D20F13}" presName="parentText" presStyleLbl="node1" presStyleIdx="0" presStyleCnt="6">
        <dgm:presLayoutVars>
          <dgm:chMax val="0"/>
          <dgm:bulletEnabled val="1"/>
        </dgm:presLayoutVars>
      </dgm:prSet>
      <dgm:spPr/>
    </dgm:pt>
    <dgm:pt modelId="{04F3816D-5E04-A54B-9E0E-C5DE90320DDA}" type="pres">
      <dgm:prSet presAssocID="{47635CC5-517B-445C-8642-F1DBD1D20F13}" presName="negativeSpace" presStyleCnt="0"/>
      <dgm:spPr/>
    </dgm:pt>
    <dgm:pt modelId="{95408A48-2B07-534B-A739-B0AFDAE5F493}" type="pres">
      <dgm:prSet presAssocID="{47635CC5-517B-445C-8642-F1DBD1D20F13}" presName="childText" presStyleLbl="conFgAcc1" presStyleIdx="0" presStyleCnt="6">
        <dgm:presLayoutVars>
          <dgm:bulletEnabled val="1"/>
        </dgm:presLayoutVars>
      </dgm:prSet>
      <dgm:spPr/>
    </dgm:pt>
    <dgm:pt modelId="{BD21E6DB-A167-E94D-9D37-84F013A507E0}" type="pres">
      <dgm:prSet presAssocID="{54590C81-D6A5-4AD7-8330-2FE38A83F0F1}" presName="spaceBetweenRectangles" presStyleCnt="0"/>
      <dgm:spPr/>
    </dgm:pt>
    <dgm:pt modelId="{E10932D1-EE27-8844-82B3-4CD014F93496}" type="pres">
      <dgm:prSet presAssocID="{5DC75502-9F7A-43B3-B119-99D40D9ADF15}" presName="parentLin" presStyleCnt="0"/>
      <dgm:spPr/>
    </dgm:pt>
    <dgm:pt modelId="{C30481E4-3F4D-1C4D-A80F-8AB243616DB7}" type="pres">
      <dgm:prSet presAssocID="{5DC75502-9F7A-43B3-B119-99D40D9ADF15}" presName="parentLeftMargin" presStyleLbl="node1" presStyleIdx="0" presStyleCnt="6"/>
      <dgm:spPr/>
    </dgm:pt>
    <dgm:pt modelId="{B6894E8A-1282-EA44-B191-1D8095269437}" type="pres">
      <dgm:prSet presAssocID="{5DC75502-9F7A-43B3-B119-99D40D9ADF15}" presName="parentText" presStyleLbl="node1" presStyleIdx="1" presStyleCnt="6">
        <dgm:presLayoutVars>
          <dgm:chMax val="0"/>
          <dgm:bulletEnabled val="1"/>
        </dgm:presLayoutVars>
      </dgm:prSet>
      <dgm:spPr/>
    </dgm:pt>
    <dgm:pt modelId="{DD5594B1-B5CE-7E44-97A1-9D6C81E7C48E}" type="pres">
      <dgm:prSet presAssocID="{5DC75502-9F7A-43B3-B119-99D40D9ADF15}" presName="negativeSpace" presStyleCnt="0"/>
      <dgm:spPr/>
    </dgm:pt>
    <dgm:pt modelId="{5B772961-379E-0645-A248-022B37BD2B21}" type="pres">
      <dgm:prSet presAssocID="{5DC75502-9F7A-43B3-B119-99D40D9ADF15}" presName="childText" presStyleLbl="conFgAcc1" presStyleIdx="1" presStyleCnt="6">
        <dgm:presLayoutVars>
          <dgm:bulletEnabled val="1"/>
        </dgm:presLayoutVars>
      </dgm:prSet>
      <dgm:spPr/>
    </dgm:pt>
    <dgm:pt modelId="{7494743E-13E5-C941-97B9-C37036291851}" type="pres">
      <dgm:prSet presAssocID="{7870A174-5588-4810-8A27-0CA6796AEE58}" presName="spaceBetweenRectangles" presStyleCnt="0"/>
      <dgm:spPr/>
    </dgm:pt>
    <dgm:pt modelId="{209851FE-0AC8-2A4E-AB3F-31D1486E0397}" type="pres">
      <dgm:prSet presAssocID="{340664C5-E7DD-4221-A3A9-0D4EE9B5B352}" presName="parentLin" presStyleCnt="0"/>
      <dgm:spPr/>
    </dgm:pt>
    <dgm:pt modelId="{5710004F-16E9-5D45-ABCF-D554F3D1BC3A}" type="pres">
      <dgm:prSet presAssocID="{340664C5-E7DD-4221-A3A9-0D4EE9B5B352}" presName="parentLeftMargin" presStyleLbl="node1" presStyleIdx="1" presStyleCnt="6"/>
      <dgm:spPr/>
    </dgm:pt>
    <dgm:pt modelId="{4D5E873E-0AB5-894F-B476-277A43598B46}" type="pres">
      <dgm:prSet presAssocID="{340664C5-E7DD-4221-A3A9-0D4EE9B5B352}" presName="parentText" presStyleLbl="node1" presStyleIdx="2" presStyleCnt="6">
        <dgm:presLayoutVars>
          <dgm:chMax val="0"/>
          <dgm:bulletEnabled val="1"/>
        </dgm:presLayoutVars>
      </dgm:prSet>
      <dgm:spPr/>
    </dgm:pt>
    <dgm:pt modelId="{5C13C169-3E9E-CB41-937E-C6E1AD242D55}" type="pres">
      <dgm:prSet presAssocID="{340664C5-E7DD-4221-A3A9-0D4EE9B5B352}" presName="negativeSpace" presStyleCnt="0"/>
      <dgm:spPr/>
    </dgm:pt>
    <dgm:pt modelId="{E5B17C84-E92C-7348-BB4D-C1221D68B6DA}" type="pres">
      <dgm:prSet presAssocID="{340664C5-E7DD-4221-A3A9-0D4EE9B5B352}" presName="childText" presStyleLbl="conFgAcc1" presStyleIdx="2" presStyleCnt="6">
        <dgm:presLayoutVars>
          <dgm:bulletEnabled val="1"/>
        </dgm:presLayoutVars>
      </dgm:prSet>
      <dgm:spPr/>
    </dgm:pt>
    <dgm:pt modelId="{453A66AB-21F3-EE4D-9FB4-B8A753584C89}" type="pres">
      <dgm:prSet presAssocID="{18CA2958-3D58-4604-8D13-CC4A1D8FBCFF}" presName="spaceBetweenRectangles" presStyleCnt="0"/>
      <dgm:spPr/>
    </dgm:pt>
    <dgm:pt modelId="{2B4BA103-366C-9D4A-86CA-69D8D104750F}" type="pres">
      <dgm:prSet presAssocID="{AF471DD4-B60F-4D9D-A5D5-71EFD5BB83B2}" presName="parentLin" presStyleCnt="0"/>
      <dgm:spPr/>
    </dgm:pt>
    <dgm:pt modelId="{E703455B-4057-744F-8D41-C97E41D861B1}" type="pres">
      <dgm:prSet presAssocID="{AF471DD4-B60F-4D9D-A5D5-71EFD5BB83B2}" presName="parentLeftMargin" presStyleLbl="node1" presStyleIdx="2" presStyleCnt="6"/>
      <dgm:spPr/>
    </dgm:pt>
    <dgm:pt modelId="{6F9F8D46-C996-3541-A1C4-2A5F2D5A6093}" type="pres">
      <dgm:prSet presAssocID="{AF471DD4-B60F-4D9D-A5D5-71EFD5BB83B2}" presName="parentText" presStyleLbl="node1" presStyleIdx="3" presStyleCnt="6">
        <dgm:presLayoutVars>
          <dgm:chMax val="0"/>
          <dgm:bulletEnabled val="1"/>
        </dgm:presLayoutVars>
      </dgm:prSet>
      <dgm:spPr/>
    </dgm:pt>
    <dgm:pt modelId="{D2001C39-418B-D748-87A7-CE82244FC3BB}" type="pres">
      <dgm:prSet presAssocID="{AF471DD4-B60F-4D9D-A5D5-71EFD5BB83B2}" presName="negativeSpace" presStyleCnt="0"/>
      <dgm:spPr/>
    </dgm:pt>
    <dgm:pt modelId="{0D0CC5D4-EB13-C64A-A245-E20EC7A65411}" type="pres">
      <dgm:prSet presAssocID="{AF471DD4-B60F-4D9D-A5D5-71EFD5BB83B2}" presName="childText" presStyleLbl="conFgAcc1" presStyleIdx="3" presStyleCnt="6">
        <dgm:presLayoutVars>
          <dgm:bulletEnabled val="1"/>
        </dgm:presLayoutVars>
      </dgm:prSet>
      <dgm:spPr/>
    </dgm:pt>
    <dgm:pt modelId="{3AC6868E-B13C-C746-A393-8A4F074CEF02}" type="pres">
      <dgm:prSet presAssocID="{1026E779-6503-4D92-9063-A714F9750197}" presName="spaceBetweenRectangles" presStyleCnt="0"/>
      <dgm:spPr/>
    </dgm:pt>
    <dgm:pt modelId="{0C76A495-45C9-4A40-AB94-022C4FA9426D}" type="pres">
      <dgm:prSet presAssocID="{DC1C97E0-A650-42CC-94E0-FB0E342D623A}" presName="parentLin" presStyleCnt="0"/>
      <dgm:spPr/>
    </dgm:pt>
    <dgm:pt modelId="{A00DF4AB-C150-E040-9FC4-F1917DAB0AE1}" type="pres">
      <dgm:prSet presAssocID="{DC1C97E0-A650-42CC-94E0-FB0E342D623A}" presName="parentLeftMargin" presStyleLbl="node1" presStyleIdx="3" presStyleCnt="6"/>
      <dgm:spPr/>
    </dgm:pt>
    <dgm:pt modelId="{52142936-21AE-B541-BB3D-18CD4D449C94}" type="pres">
      <dgm:prSet presAssocID="{DC1C97E0-A650-42CC-94E0-FB0E342D623A}" presName="parentText" presStyleLbl="node1" presStyleIdx="4" presStyleCnt="6">
        <dgm:presLayoutVars>
          <dgm:chMax val="0"/>
          <dgm:bulletEnabled val="1"/>
        </dgm:presLayoutVars>
      </dgm:prSet>
      <dgm:spPr/>
    </dgm:pt>
    <dgm:pt modelId="{8B1172BE-0BA9-CE4E-B3AD-7037FF294DC4}" type="pres">
      <dgm:prSet presAssocID="{DC1C97E0-A650-42CC-94E0-FB0E342D623A}" presName="negativeSpace" presStyleCnt="0"/>
      <dgm:spPr/>
    </dgm:pt>
    <dgm:pt modelId="{24227133-D63E-0D41-94F3-0BB280A0CDE0}" type="pres">
      <dgm:prSet presAssocID="{DC1C97E0-A650-42CC-94E0-FB0E342D623A}" presName="childText" presStyleLbl="conFgAcc1" presStyleIdx="4" presStyleCnt="6">
        <dgm:presLayoutVars>
          <dgm:bulletEnabled val="1"/>
        </dgm:presLayoutVars>
      </dgm:prSet>
      <dgm:spPr/>
    </dgm:pt>
    <dgm:pt modelId="{F4985E38-C0FE-5548-A867-D2F25AF33BA6}" type="pres">
      <dgm:prSet presAssocID="{F8B1CF5B-426F-4D6E-A766-B0001DDAE2BC}" presName="spaceBetweenRectangles" presStyleCnt="0"/>
      <dgm:spPr/>
    </dgm:pt>
    <dgm:pt modelId="{28F8084F-4CFD-3949-8393-BB109B2F41A9}" type="pres">
      <dgm:prSet presAssocID="{4558247A-8B6E-4575-9640-D3BEF0DCB291}" presName="parentLin" presStyleCnt="0"/>
      <dgm:spPr/>
    </dgm:pt>
    <dgm:pt modelId="{3CD4A8FF-BBC3-1C41-BEF0-C57838FFCEA6}" type="pres">
      <dgm:prSet presAssocID="{4558247A-8B6E-4575-9640-D3BEF0DCB291}" presName="parentLeftMargin" presStyleLbl="node1" presStyleIdx="4" presStyleCnt="6"/>
      <dgm:spPr/>
    </dgm:pt>
    <dgm:pt modelId="{C70EA0F3-4C07-0A43-93DF-A54BD55AECD6}" type="pres">
      <dgm:prSet presAssocID="{4558247A-8B6E-4575-9640-D3BEF0DCB291}" presName="parentText" presStyleLbl="node1" presStyleIdx="5" presStyleCnt="6">
        <dgm:presLayoutVars>
          <dgm:chMax val="0"/>
          <dgm:bulletEnabled val="1"/>
        </dgm:presLayoutVars>
      </dgm:prSet>
      <dgm:spPr/>
    </dgm:pt>
    <dgm:pt modelId="{714B9F59-C316-BB4E-AD34-66CD891490CC}" type="pres">
      <dgm:prSet presAssocID="{4558247A-8B6E-4575-9640-D3BEF0DCB291}" presName="negativeSpace" presStyleCnt="0"/>
      <dgm:spPr/>
    </dgm:pt>
    <dgm:pt modelId="{E471780D-0235-C54C-A66A-99F68848CBDE}" type="pres">
      <dgm:prSet presAssocID="{4558247A-8B6E-4575-9640-D3BEF0DCB291}" presName="childText" presStyleLbl="conFgAcc1" presStyleIdx="5" presStyleCnt="6">
        <dgm:presLayoutVars>
          <dgm:bulletEnabled val="1"/>
        </dgm:presLayoutVars>
      </dgm:prSet>
      <dgm:spPr/>
    </dgm:pt>
  </dgm:ptLst>
  <dgm:cxnLst>
    <dgm:cxn modelId="{CF089E01-CE04-804D-A12D-09B65F7422F5}" type="presOf" srcId="{AF471DD4-B60F-4D9D-A5D5-71EFD5BB83B2}" destId="{E703455B-4057-744F-8D41-C97E41D861B1}" srcOrd="0" destOrd="0" presId="urn:microsoft.com/office/officeart/2005/8/layout/list1"/>
    <dgm:cxn modelId="{F01A4603-FBE3-5643-872E-38963A607388}" type="presOf" srcId="{47635CC5-517B-445C-8642-F1DBD1D20F13}" destId="{6C40DC0D-A523-C346-9A77-854B49959357}" srcOrd="0" destOrd="0" presId="urn:microsoft.com/office/officeart/2005/8/layout/list1"/>
    <dgm:cxn modelId="{D9F1AD0A-D9D9-8C4E-A26F-1CF6077077E4}" type="presOf" srcId="{AF471DD4-B60F-4D9D-A5D5-71EFD5BB83B2}" destId="{6F9F8D46-C996-3541-A1C4-2A5F2D5A6093}" srcOrd="1" destOrd="0" presId="urn:microsoft.com/office/officeart/2005/8/layout/list1"/>
    <dgm:cxn modelId="{A0B51A0F-7CA3-214A-A8CF-1BBFFCEFB6FA}" type="presOf" srcId="{DC1C97E0-A650-42CC-94E0-FB0E342D623A}" destId="{52142936-21AE-B541-BB3D-18CD4D449C94}" srcOrd="1" destOrd="0" presId="urn:microsoft.com/office/officeart/2005/8/layout/list1"/>
    <dgm:cxn modelId="{78A10515-80E7-154D-B7A8-0D5FEB430ECE}" type="presOf" srcId="{340664C5-E7DD-4221-A3A9-0D4EE9B5B352}" destId="{5710004F-16E9-5D45-ABCF-D554F3D1BC3A}" srcOrd="0" destOrd="0" presId="urn:microsoft.com/office/officeart/2005/8/layout/list1"/>
    <dgm:cxn modelId="{4001EE1D-587A-424B-95F5-96E32E53E868}" srcId="{4A1CB000-ECD0-4359-9D0A-F4E534FA6763}" destId="{5DC75502-9F7A-43B3-B119-99D40D9ADF15}" srcOrd="1" destOrd="0" parTransId="{61B2D1FB-AB93-4B25-833E-083A6759C569}" sibTransId="{7870A174-5588-4810-8A27-0CA6796AEE58}"/>
    <dgm:cxn modelId="{42B6B13A-11B0-4428-964E-4B113CE5F2D9}" srcId="{4A1CB000-ECD0-4359-9D0A-F4E534FA6763}" destId="{47635CC5-517B-445C-8642-F1DBD1D20F13}" srcOrd="0" destOrd="0" parTransId="{59498308-C1E0-4D33-BF0E-2D83154C56B5}" sibTransId="{54590C81-D6A5-4AD7-8330-2FE38A83F0F1}"/>
    <dgm:cxn modelId="{BEF39345-F648-184B-8F86-5FCED14AC4A4}" type="presOf" srcId="{47635CC5-517B-445C-8642-F1DBD1D20F13}" destId="{FA44DE02-3FEF-8740-B10A-71A652CD4D02}" srcOrd="1" destOrd="0" presId="urn:microsoft.com/office/officeart/2005/8/layout/list1"/>
    <dgm:cxn modelId="{29F3C048-CDA8-BE48-9FAB-1428C6A62053}" type="presOf" srcId="{4558247A-8B6E-4575-9640-D3BEF0DCB291}" destId="{3CD4A8FF-BBC3-1C41-BEF0-C57838FFCEA6}" srcOrd="0" destOrd="0" presId="urn:microsoft.com/office/officeart/2005/8/layout/list1"/>
    <dgm:cxn modelId="{66CE618D-797F-6244-B2BF-692EFCA5DD08}" type="presOf" srcId="{340664C5-E7DD-4221-A3A9-0D4EE9B5B352}" destId="{4D5E873E-0AB5-894F-B476-277A43598B46}" srcOrd="1" destOrd="0" presId="urn:microsoft.com/office/officeart/2005/8/layout/list1"/>
    <dgm:cxn modelId="{EC4CAC99-812F-4F25-A347-6BF5CA4FBECA}" srcId="{4A1CB000-ECD0-4359-9D0A-F4E534FA6763}" destId="{AF471DD4-B60F-4D9D-A5D5-71EFD5BB83B2}" srcOrd="3" destOrd="0" parTransId="{69DBD5E9-B492-4846-AEA5-460F9427D1A2}" sibTransId="{1026E779-6503-4D92-9063-A714F9750197}"/>
    <dgm:cxn modelId="{492D3AA2-6CE5-4222-9358-C3724F58543B}" srcId="{4A1CB000-ECD0-4359-9D0A-F4E534FA6763}" destId="{DC1C97E0-A650-42CC-94E0-FB0E342D623A}" srcOrd="4" destOrd="0" parTransId="{8DC7B55C-8D49-449E-95C7-0C997FFA434E}" sibTransId="{F8B1CF5B-426F-4D6E-A766-B0001DDAE2BC}"/>
    <dgm:cxn modelId="{3CB32FA3-B976-F646-88E0-36846E2C6D0F}" type="presOf" srcId="{DC1C97E0-A650-42CC-94E0-FB0E342D623A}" destId="{A00DF4AB-C150-E040-9FC4-F1917DAB0AE1}" srcOrd="0" destOrd="0" presId="urn:microsoft.com/office/officeart/2005/8/layout/list1"/>
    <dgm:cxn modelId="{575011B8-AD49-4D4C-9A61-1A99A5869A2D}" type="presOf" srcId="{4558247A-8B6E-4575-9640-D3BEF0DCB291}" destId="{C70EA0F3-4C07-0A43-93DF-A54BD55AECD6}" srcOrd="1" destOrd="0" presId="urn:microsoft.com/office/officeart/2005/8/layout/list1"/>
    <dgm:cxn modelId="{7A50E6C2-73A1-4F47-BCB0-CDE8D9858FD6}" type="presOf" srcId="{5DC75502-9F7A-43B3-B119-99D40D9ADF15}" destId="{B6894E8A-1282-EA44-B191-1D8095269437}" srcOrd="1" destOrd="0" presId="urn:microsoft.com/office/officeart/2005/8/layout/list1"/>
    <dgm:cxn modelId="{9A5425C8-B578-4BFC-9DB5-E7C1D95D0C49}" srcId="{4A1CB000-ECD0-4359-9D0A-F4E534FA6763}" destId="{340664C5-E7DD-4221-A3A9-0D4EE9B5B352}" srcOrd="2" destOrd="0" parTransId="{335BB2DB-98DB-49E1-8DA6-63A0AA6CB51A}" sibTransId="{18CA2958-3D58-4604-8D13-CC4A1D8FBCFF}"/>
    <dgm:cxn modelId="{79133EC8-7BED-478E-90D9-560AB017A864}" srcId="{4A1CB000-ECD0-4359-9D0A-F4E534FA6763}" destId="{4558247A-8B6E-4575-9640-D3BEF0DCB291}" srcOrd="5" destOrd="0" parTransId="{C2E5A205-B8FB-4744-851B-3A0479A275E9}" sibTransId="{70409C23-4900-4F88-81D4-E068882BE517}"/>
    <dgm:cxn modelId="{424AFBDA-26DE-3346-A9C7-23378DB57959}" type="presOf" srcId="{4A1CB000-ECD0-4359-9D0A-F4E534FA6763}" destId="{6C717A6E-63A5-B94D-83AC-54D35FB4AC90}" srcOrd="0" destOrd="0" presId="urn:microsoft.com/office/officeart/2005/8/layout/list1"/>
    <dgm:cxn modelId="{40BDF4E1-01C3-6241-9B4A-F6F2786185FE}" type="presOf" srcId="{5DC75502-9F7A-43B3-B119-99D40D9ADF15}" destId="{C30481E4-3F4D-1C4D-A80F-8AB243616DB7}" srcOrd="0" destOrd="0" presId="urn:microsoft.com/office/officeart/2005/8/layout/list1"/>
    <dgm:cxn modelId="{274B9621-9C47-3842-8BD6-EA2C22DBEB0C}" type="presParOf" srcId="{6C717A6E-63A5-B94D-83AC-54D35FB4AC90}" destId="{1A22EC43-CFA1-4C4A-BCA8-0CC5EC0D18B5}" srcOrd="0" destOrd="0" presId="urn:microsoft.com/office/officeart/2005/8/layout/list1"/>
    <dgm:cxn modelId="{654CF049-2E1C-C84D-AAF6-52AD68423688}" type="presParOf" srcId="{1A22EC43-CFA1-4C4A-BCA8-0CC5EC0D18B5}" destId="{6C40DC0D-A523-C346-9A77-854B49959357}" srcOrd="0" destOrd="0" presId="urn:microsoft.com/office/officeart/2005/8/layout/list1"/>
    <dgm:cxn modelId="{41A69D47-8CCE-BC4E-8E8B-33876241DD21}" type="presParOf" srcId="{1A22EC43-CFA1-4C4A-BCA8-0CC5EC0D18B5}" destId="{FA44DE02-3FEF-8740-B10A-71A652CD4D02}" srcOrd="1" destOrd="0" presId="urn:microsoft.com/office/officeart/2005/8/layout/list1"/>
    <dgm:cxn modelId="{8AEF4DD6-0EB8-194B-8014-12FC91020EFE}" type="presParOf" srcId="{6C717A6E-63A5-B94D-83AC-54D35FB4AC90}" destId="{04F3816D-5E04-A54B-9E0E-C5DE90320DDA}" srcOrd="1" destOrd="0" presId="urn:microsoft.com/office/officeart/2005/8/layout/list1"/>
    <dgm:cxn modelId="{86821ABD-9081-064C-A85D-C281BE4A3BC3}" type="presParOf" srcId="{6C717A6E-63A5-B94D-83AC-54D35FB4AC90}" destId="{95408A48-2B07-534B-A739-B0AFDAE5F493}" srcOrd="2" destOrd="0" presId="urn:microsoft.com/office/officeart/2005/8/layout/list1"/>
    <dgm:cxn modelId="{96B3068C-F432-F943-B96F-C423DDEB9122}" type="presParOf" srcId="{6C717A6E-63A5-B94D-83AC-54D35FB4AC90}" destId="{BD21E6DB-A167-E94D-9D37-84F013A507E0}" srcOrd="3" destOrd="0" presId="urn:microsoft.com/office/officeart/2005/8/layout/list1"/>
    <dgm:cxn modelId="{6F9A83CC-7050-FB45-8487-58B6CA977804}" type="presParOf" srcId="{6C717A6E-63A5-B94D-83AC-54D35FB4AC90}" destId="{E10932D1-EE27-8844-82B3-4CD014F93496}" srcOrd="4" destOrd="0" presId="urn:microsoft.com/office/officeart/2005/8/layout/list1"/>
    <dgm:cxn modelId="{17B5D6D1-67C5-BD4A-BD40-0CAFEE9916DD}" type="presParOf" srcId="{E10932D1-EE27-8844-82B3-4CD014F93496}" destId="{C30481E4-3F4D-1C4D-A80F-8AB243616DB7}" srcOrd="0" destOrd="0" presId="urn:microsoft.com/office/officeart/2005/8/layout/list1"/>
    <dgm:cxn modelId="{2406AA91-313F-204E-94D3-0A302DA9CCCB}" type="presParOf" srcId="{E10932D1-EE27-8844-82B3-4CD014F93496}" destId="{B6894E8A-1282-EA44-B191-1D8095269437}" srcOrd="1" destOrd="0" presId="urn:microsoft.com/office/officeart/2005/8/layout/list1"/>
    <dgm:cxn modelId="{DBEC4522-3BA9-F04E-A9A6-D70CCAC205E3}" type="presParOf" srcId="{6C717A6E-63A5-B94D-83AC-54D35FB4AC90}" destId="{DD5594B1-B5CE-7E44-97A1-9D6C81E7C48E}" srcOrd="5" destOrd="0" presId="urn:microsoft.com/office/officeart/2005/8/layout/list1"/>
    <dgm:cxn modelId="{4E7F628B-41B9-4245-91AF-BFF5817F73F0}" type="presParOf" srcId="{6C717A6E-63A5-B94D-83AC-54D35FB4AC90}" destId="{5B772961-379E-0645-A248-022B37BD2B21}" srcOrd="6" destOrd="0" presId="urn:microsoft.com/office/officeart/2005/8/layout/list1"/>
    <dgm:cxn modelId="{5969FC39-9AF2-8C45-A98E-AB3CED24FC51}" type="presParOf" srcId="{6C717A6E-63A5-B94D-83AC-54D35FB4AC90}" destId="{7494743E-13E5-C941-97B9-C37036291851}" srcOrd="7" destOrd="0" presId="urn:microsoft.com/office/officeart/2005/8/layout/list1"/>
    <dgm:cxn modelId="{A12DCDCB-938F-F74E-88BE-179DD62632C8}" type="presParOf" srcId="{6C717A6E-63A5-B94D-83AC-54D35FB4AC90}" destId="{209851FE-0AC8-2A4E-AB3F-31D1486E0397}" srcOrd="8" destOrd="0" presId="urn:microsoft.com/office/officeart/2005/8/layout/list1"/>
    <dgm:cxn modelId="{60A6E5B1-DD92-C54A-8B60-72BF2C889154}" type="presParOf" srcId="{209851FE-0AC8-2A4E-AB3F-31D1486E0397}" destId="{5710004F-16E9-5D45-ABCF-D554F3D1BC3A}" srcOrd="0" destOrd="0" presId="urn:microsoft.com/office/officeart/2005/8/layout/list1"/>
    <dgm:cxn modelId="{593017FE-C7FE-3941-85F1-3595831371B5}" type="presParOf" srcId="{209851FE-0AC8-2A4E-AB3F-31D1486E0397}" destId="{4D5E873E-0AB5-894F-B476-277A43598B46}" srcOrd="1" destOrd="0" presId="urn:microsoft.com/office/officeart/2005/8/layout/list1"/>
    <dgm:cxn modelId="{283D7C97-2801-B348-B5CE-DF8A89FB8970}" type="presParOf" srcId="{6C717A6E-63A5-B94D-83AC-54D35FB4AC90}" destId="{5C13C169-3E9E-CB41-937E-C6E1AD242D55}" srcOrd="9" destOrd="0" presId="urn:microsoft.com/office/officeart/2005/8/layout/list1"/>
    <dgm:cxn modelId="{77D1E3C9-E415-E244-92F9-22778A352A32}" type="presParOf" srcId="{6C717A6E-63A5-B94D-83AC-54D35FB4AC90}" destId="{E5B17C84-E92C-7348-BB4D-C1221D68B6DA}" srcOrd="10" destOrd="0" presId="urn:microsoft.com/office/officeart/2005/8/layout/list1"/>
    <dgm:cxn modelId="{BA2DCDB5-6D5B-4A48-9F3A-29EDE8368BFE}" type="presParOf" srcId="{6C717A6E-63A5-B94D-83AC-54D35FB4AC90}" destId="{453A66AB-21F3-EE4D-9FB4-B8A753584C89}" srcOrd="11" destOrd="0" presId="urn:microsoft.com/office/officeart/2005/8/layout/list1"/>
    <dgm:cxn modelId="{CF2C4684-36B2-5B44-BA97-AE5DA6F52CE1}" type="presParOf" srcId="{6C717A6E-63A5-B94D-83AC-54D35FB4AC90}" destId="{2B4BA103-366C-9D4A-86CA-69D8D104750F}" srcOrd="12" destOrd="0" presId="urn:microsoft.com/office/officeart/2005/8/layout/list1"/>
    <dgm:cxn modelId="{4A39D3EB-0100-394B-BD90-453FE2B49476}" type="presParOf" srcId="{2B4BA103-366C-9D4A-86CA-69D8D104750F}" destId="{E703455B-4057-744F-8D41-C97E41D861B1}" srcOrd="0" destOrd="0" presId="urn:microsoft.com/office/officeart/2005/8/layout/list1"/>
    <dgm:cxn modelId="{A8CB954D-C4F0-234B-8EC5-FA775DC02CBA}" type="presParOf" srcId="{2B4BA103-366C-9D4A-86CA-69D8D104750F}" destId="{6F9F8D46-C996-3541-A1C4-2A5F2D5A6093}" srcOrd="1" destOrd="0" presId="urn:microsoft.com/office/officeart/2005/8/layout/list1"/>
    <dgm:cxn modelId="{B57CD4C9-7838-F549-931D-4F8325BB0FD4}" type="presParOf" srcId="{6C717A6E-63A5-B94D-83AC-54D35FB4AC90}" destId="{D2001C39-418B-D748-87A7-CE82244FC3BB}" srcOrd="13" destOrd="0" presId="urn:microsoft.com/office/officeart/2005/8/layout/list1"/>
    <dgm:cxn modelId="{F518801A-2147-E442-9F49-8C265D3C1DA1}" type="presParOf" srcId="{6C717A6E-63A5-B94D-83AC-54D35FB4AC90}" destId="{0D0CC5D4-EB13-C64A-A245-E20EC7A65411}" srcOrd="14" destOrd="0" presId="urn:microsoft.com/office/officeart/2005/8/layout/list1"/>
    <dgm:cxn modelId="{D4D68510-3DA0-984E-901D-837B555D4565}" type="presParOf" srcId="{6C717A6E-63A5-B94D-83AC-54D35FB4AC90}" destId="{3AC6868E-B13C-C746-A393-8A4F074CEF02}" srcOrd="15" destOrd="0" presId="urn:microsoft.com/office/officeart/2005/8/layout/list1"/>
    <dgm:cxn modelId="{D3707D20-0DA3-F84F-8ED7-73B4ABE6E503}" type="presParOf" srcId="{6C717A6E-63A5-B94D-83AC-54D35FB4AC90}" destId="{0C76A495-45C9-4A40-AB94-022C4FA9426D}" srcOrd="16" destOrd="0" presId="urn:microsoft.com/office/officeart/2005/8/layout/list1"/>
    <dgm:cxn modelId="{E8BDC7B9-610C-E946-AB0F-203E248C31E6}" type="presParOf" srcId="{0C76A495-45C9-4A40-AB94-022C4FA9426D}" destId="{A00DF4AB-C150-E040-9FC4-F1917DAB0AE1}" srcOrd="0" destOrd="0" presId="urn:microsoft.com/office/officeart/2005/8/layout/list1"/>
    <dgm:cxn modelId="{48DD980F-36F6-B043-B1BE-F658371AE1F3}" type="presParOf" srcId="{0C76A495-45C9-4A40-AB94-022C4FA9426D}" destId="{52142936-21AE-B541-BB3D-18CD4D449C94}" srcOrd="1" destOrd="0" presId="urn:microsoft.com/office/officeart/2005/8/layout/list1"/>
    <dgm:cxn modelId="{5B933899-148C-FC4F-B2D9-63710DF6ADFF}" type="presParOf" srcId="{6C717A6E-63A5-B94D-83AC-54D35FB4AC90}" destId="{8B1172BE-0BA9-CE4E-B3AD-7037FF294DC4}" srcOrd="17" destOrd="0" presId="urn:microsoft.com/office/officeart/2005/8/layout/list1"/>
    <dgm:cxn modelId="{EFF34EE8-CF08-0D4A-A037-5F99D3FB7B4B}" type="presParOf" srcId="{6C717A6E-63A5-B94D-83AC-54D35FB4AC90}" destId="{24227133-D63E-0D41-94F3-0BB280A0CDE0}" srcOrd="18" destOrd="0" presId="urn:microsoft.com/office/officeart/2005/8/layout/list1"/>
    <dgm:cxn modelId="{D8613625-05E3-D14B-ABAE-A948A39F7F1F}" type="presParOf" srcId="{6C717A6E-63A5-B94D-83AC-54D35FB4AC90}" destId="{F4985E38-C0FE-5548-A867-D2F25AF33BA6}" srcOrd="19" destOrd="0" presId="urn:microsoft.com/office/officeart/2005/8/layout/list1"/>
    <dgm:cxn modelId="{9987513D-CEAC-E948-B666-EBB08FAD2430}" type="presParOf" srcId="{6C717A6E-63A5-B94D-83AC-54D35FB4AC90}" destId="{28F8084F-4CFD-3949-8393-BB109B2F41A9}" srcOrd="20" destOrd="0" presId="urn:microsoft.com/office/officeart/2005/8/layout/list1"/>
    <dgm:cxn modelId="{4346D14C-3657-EC46-B0BA-1B46B58D51ED}" type="presParOf" srcId="{28F8084F-4CFD-3949-8393-BB109B2F41A9}" destId="{3CD4A8FF-BBC3-1C41-BEF0-C57838FFCEA6}" srcOrd="0" destOrd="0" presId="urn:microsoft.com/office/officeart/2005/8/layout/list1"/>
    <dgm:cxn modelId="{4EEAADC7-91AA-F04F-9C30-30C784197D9F}" type="presParOf" srcId="{28F8084F-4CFD-3949-8393-BB109B2F41A9}" destId="{C70EA0F3-4C07-0A43-93DF-A54BD55AECD6}" srcOrd="1" destOrd="0" presId="urn:microsoft.com/office/officeart/2005/8/layout/list1"/>
    <dgm:cxn modelId="{DDB2C029-2FB2-7348-9AB4-CFE7B1724126}" type="presParOf" srcId="{6C717A6E-63A5-B94D-83AC-54D35FB4AC90}" destId="{714B9F59-C316-BB4E-AD34-66CD891490CC}" srcOrd="21" destOrd="0" presId="urn:microsoft.com/office/officeart/2005/8/layout/list1"/>
    <dgm:cxn modelId="{92093DF8-8EC9-724F-A2C7-8E2A9E41A7F2}" type="presParOf" srcId="{6C717A6E-63A5-B94D-83AC-54D35FB4AC90}" destId="{E471780D-0235-C54C-A66A-99F68848CBD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08A48-2B07-534B-A739-B0AFDAE5F493}">
      <dsp:nvSpPr>
        <dsp:cNvPr id="0" name=""/>
        <dsp:cNvSpPr/>
      </dsp:nvSpPr>
      <dsp:spPr>
        <a:xfrm>
          <a:off x="0" y="632910"/>
          <a:ext cx="69005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4DE02-3FEF-8740-B10A-71A652CD4D02}">
      <dsp:nvSpPr>
        <dsp:cNvPr id="0" name=""/>
        <dsp:cNvSpPr/>
      </dsp:nvSpPr>
      <dsp:spPr>
        <a:xfrm>
          <a:off x="345025" y="367230"/>
          <a:ext cx="483035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can make many sales.</a:t>
          </a:r>
        </a:p>
      </dsp:txBody>
      <dsp:txXfrm>
        <a:off x="370964" y="393169"/>
        <a:ext cx="4778480" cy="479482"/>
      </dsp:txXfrm>
    </dsp:sp>
    <dsp:sp modelId="{5B772961-379E-0645-A248-022B37BD2B21}">
      <dsp:nvSpPr>
        <dsp:cNvPr id="0" name=""/>
        <dsp:cNvSpPr/>
      </dsp:nvSpPr>
      <dsp:spPr>
        <a:xfrm>
          <a:off x="0" y="1449390"/>
          <a:ext cx="6900512" cy="453600"/>
        </a:xfrm>
        <a:prstGeom prst="rect">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94E8A-1282-EA44-B191-1D8095269437}">
      <dsp:nvSpPr>
        <dsp:cNvPr id="0" name=""/>
        <dsp:cNvSpPr/>
      </dsp:nvSpPr>
      <dsp:spPr>
        <a:xfrm>
          <a:off x="345025" y="1183710"/>
          <a:ext cx="4830358" cy="53136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inventory items can be sold many times.</a:t>
          </a:r>
        </a:p>
      </dsp:txBody>
      <dsp:txXfrm>
        <a:off x="370964" y="1209649"/>
        <a:ext cx="4778480" cy="479482"/>
      </dsp:txXfrm>
    </dsp:sp>
    <dsp:sp modelId="{E5B17C84-E92C-7348-BB4D-C1221D68B6DA}">
      <dsp:nvSpPr>
        <dsp:cNvPr id="0" name=""/>
        <dsp:cNvSpPr/>
      </dsp:nvSpPr>
      <dsp:spPr>
        <a:xfrm>
          <a:off x="0" y="2265870"/>
          <a:ext cx="6900512" cy="453600"/>
        </a:xfrm>
        <a:prstGeom prst="rect">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5E873E-0AB5-894F-B476-277A43598B46}">
      <dsp:nvSpPr>
        <dsp:cNvPr id="0" name=""/>
        <dsp:cNvSpPr/>
      </dsp:nvSpPr>
      <dsp:spPr>
        <a:xfrm>
          <a:off x="345025" y="2000190"/>
          <a:ext cx="4830358" cy="53136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make many purchases.</a:t>
          </a:r>
        </a:p>
      </dsp:txBody>
      <dsp:txXfrm>
        <a:off x="370964" y="2026129"/>
        <a:ext cx="4778480" cy="479482"/>
      </dsp:txXfrm>
    </dsp:sp>
    <dsp:sp modelId="{0D0CC5D4-EB13-C64A-A245-E20EC7A65411}">
      <dsp:nvSpPr>
        <dsp:cNvPr id="0" name=""/>
        <dsp:cNvSpPr/>
      </dsp:nvSpPr>
      <dsp:spPr>
        <a:xfrm>
          <a:off x="0" y="3082350"/>
          <a:ext cx="6900512" cy="453600"/>
        </a:xfrm>
        <a:prstGeom prst="rect">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F8D46-C996-3541-A1C4-2A5F2D5A6093}">
      <dsp:nvSpPr>
        <dsp:cNvPr id="0" name=""/>
        <dsp:cNvSpPr/>
      </dsp:nvSpPr>
      <dsp:spPr>
        <a:xfrm>
          <a:off x="345025" y="2816670"/>
          <a:ext cx="4830358" cy="53136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go on many trips.</a:t>
          </a:r>
        </a:p>
      </dsp:txBody>
      <dsp:txXfrm>
        <a:off x="370964" y="2842609"/>
        <a:ext cx="4778480" cy="479482"/>
      </dsp:txXfrm>
    </dsp:sp>
    <dsp:sp modelId="{24227133-D63E-0D41-94F3-0BB280A0CDE0}">
      <dsp:nvSpPr>
        <dsp:cNvPr id="0" name=""/>
        <dsp:cNvSpPr/>
      </dsp:nvSpPr>
      <dsp:spPr>
        <a:xfrm>
          <a:off x="0" y="3898830"/>
          <a:ext cx="6900512" cy="453600"/>
        </a:xfrm>
        <a:prstGeom prst="rect">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142936-21AE-B541-BB3D-18CD4D449C94}">
      <dsp:nvSpPr>
        <dsp:cNvPr id="0" name=""/>
        <dsp:cNvSpPr/>
      </dsp:nvSpPr>
      <dsp:spPr>
        <a:xfrm>
          <a:off x="345025" y="3633150"/>
          <a:ext cx="4830358" cy="53136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Trips can be taken to one location.</a:t>
          </a:r>
        </a:p>
      </dsp:txBody>
      <dsp:txXfrm>
        <a:off x="370964" y="3659089"/>
        <a:ext cx="4778480" cy="479482"/>
      </dsp:txXfrm>
    </dsp:sp>
    <dsp:sp modelId="{E471780D-0235-C54C-A66A-99F68848CBDE}">
      <dsp:nvSpPr>
        <dsp:cNvPr id="0" name=""/>
        <dsp:cNvSpPr/>
      </dsp:nvSpPr>
      <dsp:spPr>
        <a:xfrm>
          <a:off x="0" y="4715310"/>
          <a:ext cx="6900512" cy="453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0EA0F3-4C07-0A43-93DF-A54BD55AECD6}">
      <dsp:nvSpPr>
        <dsp:cNvPr id="0" name=""/>
        <dsp:cNvSpPr/>
      </dsp:nvSpPr>
      <dsp:spPr>
        <a:xfrm>
          <a:off x="345025" y="4449630"/>
          <a:ext cx="4830358"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plans many trips.</a:t>
          </a:r>
        </a:p>
      </dsp:txBody>
      <dsp:txXfrm>
        <a:off x="370964" y="4475569"/>
        <a:ext cx="477848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FDD-45A1-E260-D64D-83A9F7B1B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14F42-783B-AFFF-82C5-1D425A7C9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38B84-E721-7AF2-185E-C1E640E13703}"/>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61545565-E3B9-C4D4-641E-C10BF88A1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5ECBB-2944-1C1D-3844-4F8A6B6CF9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133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4AB-E033-A267-8F08-5222761CF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88D2F-9F13-D503-B2A5-3F49D5E14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CFAB4-B6F8-0DE3-A6BF-6DB64C47DBB7}"/>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BC9F55CC-C34E-1E0C-1709-8AC3B42D2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D0061-3B0F-8E43-193D-377D33B92FA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09640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797D2-50B2-415A-9985-B2E97B947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72CC0-26EE-4FE0-753D-C8C22B59D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CEE82-5119-1985-D6E8-66D601DFD510}"/>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51341978-182E-539B-A0F2-9442856A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AC45B-DB85-2D94-C5B1-AABC3D9E3DBA}"/>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71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C028-C77C-5C79-9CF6-D379E87C9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111B5-42E0-293B-772A-2645F896F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9B5AF-8AAA-8CB6-8605-D2A6E0F66E96}"/>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8FBB4615-2805-0D21-0BFB-A3A2B229A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982F-9BF5-6AFD-FE48-9D485586B8B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40347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2C3F-D04B-6E68-410B-510E40D74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6CB16-8F5A-7010-EB90-C0C6E54E8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1A0E6-E9C2-E4E8-E368-AB76FE89DF8E}"/>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8285DC84-8E0F-157F-DA68-1B3A5919C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13B41-9B6D-C9AC-DDC8-8DA3DF232F13}"/>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7599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E2A0-4F0D-FE36-12DB-0575C6B35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41AB6-FAA7-CCC5-008D-59B124C10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2E5CC-B37D-CB7C-E651-EE9A36149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195F9-6A53-12F7-ED39-03DCFCB2E9AC}"/>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E8A0CAED-EB6A-EC08-8CE9-9B681E186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9483C-9C6B-7973-7E03-A84EE7071FB8}"/>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692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E348-B695-3DA4-F3E5-9F26BD818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36A9F9-23D9-890C-F3A2-D06546F78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927C2-42D9-3FA7-7097-3742B4A20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74186-39AB-FCA6-610A-AF9502583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4355-58F4-89DE-A6F3-584BC9038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F45B-5FB9-BDD7-AB3E-640E057ACD7A}"/>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8" name="Footer Placeholder 7">
            <a:extLst>
              <a:ext uri="{FF2B5EF4-FFF2-40B4-BE49-F238E27FC236}">
                <a16:creationId xmlns:a16="http://schemas.microsoft.com/office/drawing/2014/main" id="{DFAAF22E-19D4-A93D-16A3-AFFAB2608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9BB90-0C47-23E0-331F-9E7F61A8EA6D}"/>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12319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9FA7-3BCE-369B-F5F1-D51877A43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42242-0075-A19C-EE42-5F0E83F6288C}"/>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4" name="Footer Placeholder 3">
            <a:extLst>
              <a:ext uri="{FF2B5EF4-FFF2-40B4-BE49-F238E27FC236}">
                <a16:creationId xmlns:a16="http://schemas.microsoft.com/office/drawing/2014/main" id="{F4B64CA3-33F6-2C76-BF06-A765F55C7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84A2D3-F37B-B487-8189-533D74E0EA9E}"/>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39320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E594-2136-842E-D932-00A19A9FE7E8}"/>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3" name="Footer Placeholder 2">
            <a:extLst>
              <a:ext uri="{FF2B5EF4-FFF2-40B4-BE49-F238E27FC236}">
                <a16:creationId xmlns:a16="http://schemas.microsoft.com/office/drawing/2014/main" id="{4680DB28-7A5F-3E59-17BD-31C869FAB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200F53-DE27-3228-AE7E-EAED71614121}"/>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66742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1DA6-4BB5-70A2-48D0-C7E2BD7D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60665-B9BF-ABC5-1AA3-17A56EE33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050A3-61B8-1BCA-146B-17867184B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29DB9-A0F6-B97C-145B-28F7BF1F67D6}"/>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4BD8357C-1380-DAA6-151D-A185614AB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D4E96-5369-A2DB-7AFB-1C447BC258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544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C235-E92A-0E8D-F7BB-F0B178E1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C3608-979F-0694-6C0B-2EE18762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E53D5-12C2-1305-2DD9-06898A3A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0B16C-B22D-9BD1-3B9A-10402091BA43}"/>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F10E40F3-A299-2EBD-3756-F4A718472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056CC-2DAD-10E7-484B-B73625F8330B}"/>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22362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116B3-5156-8E73-5B2D-71A42ED59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94512-78A2-BB1C-35DB-7236C91CC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669AA-F11C-A2EE-9225-9FEFCEEA8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38EF8CBC-2735-973A-18DF-93F543E2C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1E7880-498A-17F3-B716-BF7DCEC09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6D769-159E-E44C-BE5B-7C7685BFF204}" type="slidenum">
              <a:rPr lang="en-US" smtClean="0"/>
              <a:t>‹#›</a:t>
            </a:fld>
            <a:endParaRPr lang="en-US"/>
          </a:p>
        </p:txBody>
      </p:sp>
    </p:spTree>
    <p:extLst>
      <p:ext uri="{BB962C8B-B14F-4D97-AF65-F5344CB8AC3E}">
        <p14:creationId xmlns:p14="http://schemas.microsoft.com/office/powerpoint/2010/main" val="362568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74D13E5-7F24-DA55-4F68-1927F54D0D05}"/>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Outland Adventures</a:t>
            </a:r>
          </a:p>
        </p:txBody>
      </p:sp>
      <p:sp>
        <p:nvSpPr>
          <p:cNvPr id="3" name="Subtitle 2">
            <a:extLst>
              <a:ext uri="{FF2B5EF4-FFF2-40B4-BE49-F238E27FC236}">
                <a16:creationId xmlns:a16="http://schemas.microsoft.com/office/drawing/2014/main" id="{0DFE8D0C-DCFD-5D2A-EC33-A0DDC6F53EED}"/>
              </a:ext>
            </a:extLst>
          </p:cNvPr>
          <p:cNvSpPr>
            <a:spLocks noGrp="1"/>
          </p:cNvSpPr>
          <p:nvPr>
            <p:ph type="subTitle" idx="1"/>
          </p:nvPr>
        </p:nvSpPr>
        <p:spPr>
          <a:xfrm>
            <a:off x="2634916" y="4533813"/>
            <a:ext cx="6930189" cy="938463"/>
          </a:xfrm>
        </p:spPr>
        <p:txBody>
          <a:bodyPr>
            <a:normAutofit/>
          </a:bodyPr>
          <a:lstStyle/>
          <a:p>
            <a:r>
              <a:rPr lang="en-US" sz="2000">
                <a:solidFill>
                  <a:srgbClr val="FFFFFF"/>
                </a:solidFill>
              </a:rPr>
              <a:t>William Alspaugh, Celine Del Mundo, Daniel Kissner, Dylan Rule</a:t>
            </a:r>
          </a:p>
          <a:p>
            <a:r>
              <a:rPr lang="en-US" sz="2000">
                <a:solidFill>
                  <a:srgbClr val="FFFFFF"/>
                </a:solidFill>
              </a:rPr>
              <a:t>CSD 310 | Module 11</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18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4BAD4-5F3D-1BB3-3576-9C72F8A32863}"/>
              </a:ext>
            </a:extLst>
          </p:cNvPr>
          <p:cNvSpPr>
            <a:spLocks noGrp="1"/>
          </p:cNvSpPr>
          <p:nvPr>
            <p:ph type="title"/>
          </p:nvPr>
        </p:nvSpPr>
        <p:spPr>
          <a:xfrm>
            <a:off x="1115568" y="548640"/>
            <a:ext cx="4980432" cy="1179576"/>
          </a:xfrm>
        </p:spPr>
        <p:txBody>
          <a:bodyPr>
            <a:normAutofit/>
          </a:bodyPr>
          <a:lstStyle/>
          <a:p>
            <a:r>
              <a:rPr lang="en-US" sz="4000"/>
              <a:t>Question #1 Query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B09C0E-F569-1571-7408-7C1778F5976F}"/>
              </a:ext>
            </a:extLst>
          </p:cNvPr>
          <p:cNvSpPr>
            <a:spLocks noGrp="1"/>
          </p:cNvSpPr>
          <p:nvPr>
            <p:ph idx="1"/>
          </p:nvPr>
        </p:nvSpPr>
        <p:spPr>
          <a:xfrm>
            <a:off x="1115568" y="2481943"/>
            <a:ext cx="10168128" cy="3695020"/>
          </a:xfrm>
        </p:spPr>
        <p:txBody>
          <a:bodyPr>
            <a:normAutofit/>
          </a:bodyPr>
          <a:lstStyle/>
          <a:p>
            <a:pPr marL="0" indent="0">
              <a:buNone/>
            </a:pPr>
            <a:r>
              <a:rPr lang="en-US" sz="1200" b="0" dirty="0">
                <a:effectLst/>
                <a:latin typeface="Consolas" panose="020B0609020204030204" pitchFamily="49" charset="0"/>
              </a:rPr>
              <a:t>SELECT</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COALESCE(YEAR(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{year}) AS </a:t>
            </a:r>
            <a:r>
              <a:rPr lang="en-US" sz="1200" b="0" dirty="0" err="1">
                <a:effectLst/>
                <a:latin typeface="Consolas" panose="020B0609020204030204" pitchFamily="49" charset="0"/>
              </a:rPr>
              <a:t>SalesYear</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TotalSalesQuantity</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TotalSalesAmount</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TotalRentalsQuantity</a:t>
            </a:r>
            <a:r>
              <a:rPr lang="en-US" sz="1200" b="0" dirty="0">
                <a:effectLst/>
                <a:latin typeface="Consolas" panose="020B0609020204030204" pitchFamily="49" charset="0"/>
              </a:rPr>
              <a: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	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TotalRentalsAmount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FROM Inventory I</a:t>
            </a:r>
          </a:p>
          <a:p>
            <a:pPr marL="0" indent="0">
              <a:buNone/>
            </a:pPr>
            <a:r>
              <a:rPr lang="en-US" sz="1200" b="0" dirty="0">
                <a:effectLst/>
                <a:latin typeface="Consolas" panose="020B0609020204030204" pitchFamily="49" charset="0"/>
              </a:rPr>
              <a:t>LEFT JOIN </a:t>
            </a:r>
            <a:r>
              <a:rPr lang="en-US" sz="1200" b="0" dirty="0" err="1">
                <a:effectLst/>
                <a:latin typeface="Consolas" panose="020B0609020204030204" pitchFamily="49" charset="0"/>
              </a:rPr>
              <a:t>EquipmentSales</a:t>
            </a:r>
            <a:r>
              <a:rPr lang="en-US" sz="1200" b="0" dirty="0">
                <a:effectLst/>
                <a:latin typeface="Consolas" panose="020B0609020204030204" pitchFamily="49" charset="0"/>
              </a:rPr>
              <a:t> s </a:t>
            </a:r>
          </a:p>
          <a:p>
            <a:pPr marL="0" indent="0">
              <a:buNone/>
            </a:pPr>
            <a:r>
              <a:rPr lang="en-US" sz="1200" b="0" dirty="0">
                <a:effectLst/>
                <a:latin typeface="Consolas" panose="020B0609020204030204" pitchFamily="49" charset="0"/>
              </a:rPr>
              <a:t>ON </a:t>
            </a:r>
            <a:r>
              <a:rPr lang="en-US" sz="1200" b="0" dirty="0" err="1">
                <a:effectLst/>
                <a:latin typeface="Consolas" panose="020B0609020204030204" pitchFamily="49" charset="0"/>
              </a:rPr>
              <a:t>i.ItemID</a:t>
            </a:r>
            <a:r>
              <a:rPr lang="en-US" sz="1200" b="0" dirty="0">
                <a:effectLst/>
                <a:latin typeface="Consolas" panose="020B0609020204030204" pitchFamily="49" charset="0"/>
              </a:rPr>
              <a:t> = </a:t>
            </a:r>
            <a:r>
              <a:rPr lang="en-US" sz="1200" b="0" dirty="0" err="1">
                <a:effectLst/>
                <a:latin typeface="Consolas" panose="020B0609020204030204" pitchFamily="49" charset="0"/>
              </a:rPr>
              <a:t>s.ItemID</a:t>
            </a:r>
            <a:r>
              <a:rPr lang="en-US" sz="1200" b="0" dirty="0">
                <a:effectLst/>
                <a:latin typeface="Consolas" panose="020B0609020204030204" pitchFamily="49" charset="0"/>
              </a:rPr>
              <a:t> AND 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 {year} </a:t>
            </a:r>
          </a:p>
          <a:p>
            <a:pPr marL="0" indent="0">
              <a:buNone/>
            </a:pPr>
            <a:r>
              <a:rPr lang="en-US" sz="1200" b="0" dirty="0">
                <a:effectLst/>
                <a:latin typeface="Consolas" panose="020B0609020204030204" pitchFamily="49" charset="0"/>
              </a:rPr>
              <a:t>GROUP BY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r>
              <a:rPr lang="en-US" sz="1200" b="0" dirty="0" err="1">
                <a:effectLst/>
                <a:latin typeface="Consolas" panose="020B0609020204030204" pitchFamily="49" charset="0"/>
              </a:rPr>
              <a:t>SalesYear</a:t>
            </a:r>
            <a:r>
              <a:rPr lang="en-US" sz="12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21FFBFD6-44A7-B5A2-889F-D8C708217D5D}"/>
              </a:ext>
            </a:extLst>
          </p:cNvPr>
          <p:cNvSpPr txBox="1"/>
          <p:nvPr/>
        </p:nvSpPr>
        <p:spPr>
          <a:xfrm>
            <a:off x="6096000" y="1174218"/>
            <a:ext cx="5562805" cy="1107996"/>
          </a:xfrm>
          <a:prstGeom prst="rect">
            <a:avLst/>
          </a:prstGeom>
          <a:noFill/>
        </p:spPr>
        <p:txBody>
          <a:bodyPr wrap="square" rtlCol="0">
            <a:spAutoFit/>
          </a:bodyPr>
          <a:lstStyle/>
          <a:p>
            <a:r>
              <a:rPr lang="en-US" sz="2400" b="1" dirty="0"/>
              <a:t>Do enough customers buy equipment to keep equipment sales?</a:t>
            </a:r>
          </a:p>
          <a:p>
            <a:endParaRPr lang="en-US" dirty="0"/>
          </a:p>
        </p:txBody>
      </p:sp>
    </p:spTree>
    <p:extLst>
      <p:ext uri="{BB962C8B-B14F-4D97-AF65-F5344CB8AC3E}">
        <p14:creationId xmlns:p14="http://schemas.microsoft.com/office/powerpoint/2010/main" val="12037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0A442-DBFA-AD33-EAC8-3BAE1C170B3B}"/>
              </a:ext>
            </a:extLst>
          </p:cNvPr>
          <p:cNvSpPr>
            <a:spLocks noGrp="1"/>
          </p:cNvSpPr>
          <p:nvPr>
            <p:ph type="title"/>
          </p:nvPr>
        </p:nvSpPr>
        <p:spPr>
          <a:xfrm>
            <a:off x="630936" y="502920"/>
            <a:ext cx="3419856" cy="1463040"/>
          </a:xfrm>
        </p:spPr>
        <p:txBody>
          <a:bodyPr anchor="ctr">
            <a:normAutofit/>
          </a:bodyPr>
          <a:lstStyle/>
          <a:p>
            <a:r>
              <a:rPr lang="en-US" sz="4800"/>
              <a:t>Sales &amp; Rental</a:t>
            </a:r>
          </a:p>
        </p:txBody>
      </p:sp>
      <p:sp>
        <p:nvSpPr>
          <p:cNvPr id="6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ontent Placeholder 58">
            <a:extLst>
              <a:ext uri="{FF2B5EF4-FFF2-40B4-BE49-F238E27FC236}">
                <a16:creationId xmlns:a16="http://schemas.microsoft.com/office/drawing/2014/main" id="{5206D808-1D97-7D14-69C6-16E2C1C0BD0D}"/>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Sales and Rental data of a specific year for each inventory item. This is meant to help the business decide whether on not keeping equipment sales makes sense from a business standpoint.</a:t>
            </a:r>
          </a:p>
        </p:txBody>
      </p:sp>
      <p:pic>
        <p:nvPicPr>
          <p:cNvPr id="15" name="Content Placeholder 14" descr="A screenshot of a computer screen&#10;&#10;Description automatically generated">
            <a:extLst>
              <a:ext uri="{FF2B5EF4-FFF2-40B4-BE49-F238E27FC236}">
                <a16:creationId xmlns:a16="http://schemas.microsoft.com/office/drawing/2014/main" id="{A0EB1116-C499-C114-0DC5-62CDBD525BDB}"/>
              </a:ext>
            </a:extLst>
          </p:cNvPr>
          <p:cNvPicPr>
            <a:picLocks noChangeAspect="1"/>
          </p:cNvPicPr>
          <p:nvPr/>
        </p:nvPicPr>
        <p:blipFill>
          <a:blip r:embed="rId2"/>
          <a:stretch>
            <a:fillRect/>
          </a:stretch>
        </p:blipFill>
        <p:spPr>
          <a:xfrm>
            <a:off x="630936" y="3260703"/>
            <a:ext cx="10917936" cy="2019817"/>
          </a:xfrm>
          <a:prstGeom prst="rect">
            <a:avLst/>
          </a:prstGeom>
        </p:spPr>
      </p:pic>
    </p:spTree>
    <p:extLst>
      <p:ext uri="{BB962C8B-B14F-4D97-AF65-F5344CB8AC3E}">
        <p14:creationId xmlns:p14="http://schemas.microsoft.com/office/powerpoint/2010/main" val="130781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#2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E3DBE3B-DD5B-8C96-0613-7EDC9A70A6F1}"/>
              </a:ext>
            </a:extLst>
          </p:cNvPr>
          <p:cNvSpPr>
            <a:spLocks noGrp="1"/>
          </p:cNvSpPr>
          <p:nvPr>
            <p:ph idx="1"/>
          </p:nvPr>
        </p:nvSpPr>
        <p:spPr>
          <a:xfrm>
            <a:off x="1115568" y="2481943"/>
            <a:ext cx="10168128" cy="3695020"/>
          </a:xfrm>
        </p:spPr>
        <p:txBody>
          <a:bodyPr>
            <a:normAutofit lnSpcReduction="10000"/>
          </a:bodyPr>
          <a:lstStyle/>
          <a:p>
            <a:pPr marL="0" indent="0">
              <a:buNone/>
            </a:pPr>
            <a:r>
              <a:rPr lang="en-US" sz="1100" b="0" i="0" u="none" strike="noStrike" dirty="0">
                <a:effectLst/>
                <a:latin typeface="Consolas" panose="020B0609020204030204" pitchFamily="49" charset="0"/>
              </a:rPr>
              <a:t>SELECT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a:t>
            </a:r>
            <a:endParaRPr lang="en-US" sz="1100" dirty="0">
              <a:latin typeface="Consolas" panose="020B0609020204030204" pitchFamily="49" charset="0"/>
            </a:endParaRPr>
          </a:p>
          <a:p>
            <a:pPr marL="0" indent="0">
              <a:buNone/>
            </a:pPr>
            <a:r>
              <a:rPr lang="en-US" sz="1100" b="0" i="0" u="none" strike="noStrike" dirty="0">
                <a:effectLst/>
                <a:latin typeface="Consolas" panose="020B0609020204030204" pitchFamily="49" charset="0"/>
              </a:rPr>
              <a:t>	CASE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&gt;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'Rise’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&lt;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'Fall’</a:t>
            </a:r>
          </a:p>
          <a:p>
            <a:pPr marL="0" indent="0">
              <a:buNone/>
            </a:pPr>
            <a:r>
              <a:rPr lang="en-US" sz="1100" b="0" i="0" u="none" strike="noStrike" dirty="0">
                <a:effectLst/>
                <a:latin typeface="Consolas" panose="020B0609020204030204" pitchFamily="49" charset="0"/>
              </a:rPr>
              <a:t>		ELSE 'No Change’</a:t>
            </a:r>
          </a:p>
          <a:p>
            <a:pPr marL="0" indent="0">
              <a:buNone/>
            </a:pP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FROM Locations l LEFT JOIN Trips t </a:t>
            </a:r>
          </a:p>
          <a:p>
            <a:pPr marL="0" indent="0">
              <a:buNone/>
            </a:pPr>
            <a:r>
              <a:rPr lang="en-US" sz="1100" b="0" i="0" u="none" strike="noStrike" dirty="0">
                <a:effectLst/>
                <a:latin typeface="Consolas" panose="020B0609020204030204" pitchFamily="49" charset="0"/>
              </a:rPr>
              <a:t>ON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 </a:t>
            </a:r>
            <a:r>
              <a:rPr lang="en-US" sz="1100" b="0" i="0" u="none" strike="noStrike" dirty="0" err="1">
                <a:effectLst/>
                <a:latin typeface="Consolas" panose="020B0609020204030204" pitchFamily="49" charset="0"/>
              </a:rPr>
              <a:t>t.LocationID</a:t>
            </a:r>
            <a:r>
              <a:rPr lang="en-US" sz="1100" b="0" i="0" u="none" strike="noStrike" dirty="0">
                <a:effectLst/>
                <a:latin typeface="Consolas" panose="020B0609020204030204" pitchFamily="49" charset="0"/>
              </a:rPr>
              <a:t> </a:t>
            </a:r>
          </a:p>
          <a:p>
            <a:pPr marL="0" indent="0">
              <a:buNone/>
            </a:pPr>
            <a:r>
              <a:rPr lang="en-US" sz="1100" b="0" i="0" u="none" strike="noStrike" dirty="0">
                <a:effectLst/>
                <a:latin typeface="Consolas" panose="020B0609020204030204" pitchFamily="49" charset="0"/>
              </a:rPr>
              <a:t>GROUP BY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endParaRPr lang="en-US" sz="2200" dirty="0"/>
          </a:p>
        </p:txBody>
      </p:sp>
      <p:sp>
        <p:nvSpPr>
          <p:cNvPr id="5" name="TextBox 4">
            <a:extLst>
              <a:ext uri="{FF2B5EF4-FFF2-40B4-BE49-F238E27FC236}">
                <a16:creationId xmlns:a16="http://schemas.microsoft.com/office/drawing/2014/main" id="{39DEF6B4-4122-11D4-34B8-325F73902531}"/>
              </a:ext>
            </a:extLst>
          </p:cNvPr>
          <p:cNvSpPr txBox="1"/>
          <p:nvPr/>
        </p:nvSpPr>
        <p:spPr>
          <a:xfrm>
            <a:off x="6283391" y="1138428"/>
            <a:ext cx="5409775" cy="830997"/>
          </a:xfrm>
          <a:prstGeom prst="rect">
            <a:avLst/>
          </a:prstGeom>
          <a:noFill/>
        </p:spPr>
        <p:txBody>
          <a:bodyPr wrap="square" rtlCol="0">
            <a:spAutoFit/>
          </a:bodyPr>
          <a:lstStyle/>
          <a:p>
            <a:r>
              <a:rPr lang="en-US" sz="2400" b="1" dirty="0"/>
              <a:t>Do any of the trip locations have a downward trend in bookings?</a:t>
            </a:r>
          </a:p>
        </p:txBody>
      </p:sp>
    </p:spTree>
    <p:extLst>
      <p:ext uri="{BB962C8B-B14F-4D97-AF65-F5344CB8AC3E}">
        <p14:creationId xmlns:p14="http://schemas.microsoft.com/office/powerpoint/2010/main" val="372723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98364D-B360-9ED3-1B8D-A8661E93A658}"/>
              </a:ext>
            </a:extLst>
          </p:cNvPr>
          <p:cNvSpPr>
            <a:spLocks noGrp="1"/>
          </p:cNvSpPr>
          <p:nvPr>
            <p:ph type="title"/>
          </p:nvPr>
        </p:nvSpPr>
        <p:spPr>
          <a:xfrm>
            <a:off x="1046746" y="586822"/>
            <a:ext cx="3560252" cy="1645920"/>
          </a:xfrm>
        </p:spPr>
        <p:txBody>
          <a:bodyPr>
            <a:normAutofit/>
          </a:bodyPr>
          <a:lstStyle/>
          <a:p>
            <a:r>
              <a:rPr lang="en-US" sz="5400" dirty="0"/>
              <a:t>Amount of Trips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7EBFC99-D327-AED1-C708-EE87B73A012D}"/>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The amount of trips taken to a location are included to whether there are upward or downward trends in booking for each location.</a:t>
            </a:r>
          </a:p>
        </p:txBody>
      </p:sp>
      <p:pic>
        <p:nvPicPr>
          <p:cNvPr id="4" name="Picture 3" descr="A screenshot of a computer screen&#10;&#10;Description automatically generated">
            <a:extLst>
              <a:ext uri="{FF2B5EF4-FFF2-40B4-BE49-F238E27FC236}">
                <a16:creationId xmlns:a16="http://schemas.microsoft.com/office/drawing/2014/main" id="{F6F91BFC-312E-5D52-8812-9797A1FA87C8}"/>
              </a:ext>
            </a:extLst>
          </p:cNvPr>
          <p:cNvPicPr>
            <a:picLocks noChangeAspect="1"/>
          </p:cNvPicPr>
          <p:nvPr/>
        </p:nvPicPr>
        <p:blipFill>
          <a:blip r:embed="rId2"/>
          <a:stretch>
            <a:fillRect/>
          </a:stretch>
        </p:blipFill>
        <p:spPr>
          <a:xfrm>
            <a:off x="1366812" y="3137095"/>
            <a:ext cx="9879095" cy="2792887"/>
          </a:xfrm>
          <a:prstGeom prst="rect">
            <a:avLst/>
          </a:prstGeom>
        </p:spPr>
      </p:pic>
    </p:spTree>
    <p:extLst>
      <p:ext uri="{BB962C8B-B14F-4D97-AF65-F5344CB8AC3E}">
        <p14:creationId xmlns:p14="http://schemas.microsoft.com/office/powerpoint/2010/main" val="98162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#3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39DEF6B4-4122-11D4-34B8-325F73902531}"/>
              </a:ext>
            </a:extLst>
          </p:cNvPr>
          <p:cNvSpPr txBox="1"/>
          <p:nvPr/>
        </p:nvSpPr>
        <p:spPr>
          <a:xfrm>
            <a:off x="6232051" y="1180683"/>
            <a:ext cx="5354506" cy="830997"/>
          </a:xfrm>
          <a:prstGeom prst="rect">
            <a:avLst/>
          </a:prstGeom>
          <a:noFill/>
        </p:spPr>
        <p:txBody>
          <a:bodyPr wrap="square" rtlCol="0">
            <a:spAutoFit/>
          </a:bodyPr>
          <a:lstStyle/>
          <a:p>
            <a:r>
              <a:rPr lang="en-US" sz="2400" b="1" dirty="0"/>
              <a:t>Are there items in inventory that are over five years old?</a:t>
            </a:r>
          </a:p>
        </p:txBody>
      </p:sp>
      <p:sp>
        <p:nvSpPr>
          <p:cNvPr id="7" name="Content Placeholder 2">
            <a:extLst>
              <a:ext uri="{FF2B5EF4-FFF2-40B4-BE49-F238E27FC236}">
                <a16:creationId xmlns:a16="http://schemas.microsoft.com/office/drawing/2014/main" id="{8574F0BE-ABDE-A8F9-07D7-E27DCA9E039C}"/>
              </a:ext>
            </a:extLst>
          </p:cNvPr>
          <p:cNvSpPr>
            <a:spLocks noGrp="1"/>
          </p:cNvSpPr>
          <p:nvPr>
            <p:ph idx="1"/>
          </p:nvPr>
        </p:nvSpPr>
        <p:spPr>
          <a:xfrm>
            <a:off x="838200" y="2199421"/>
            <a:ext cx="10515600" cy="4351338"/>
          </a:xfrm>
        </p:spPr>
        <p:txBody>
          <a:bodyPr>
            <a:normAutofit/>
          </a:bodyPr>
          <a:lstStyle/>
          <a:p>
            <a:pPr marL="0" indent="0">
              <a:buNone/>
            </a:pPr>
            <a:r>
              <a:rPr lang="en-US" sz="2200" b="0" dirty="0">
                <a:effectLst/>
                <a:latin typeface="Consolas" panose="020B0609020204030204" pitchFamily="49" charset="0"/>
              </a:rPr>
              <a:t>SELECT </a:t>
            </a:r>
            <a:r>
              <a:rPr lang="en-US" sz="2200" b="0" dirty="0" err="1">
                <a:effectLst/>
                <a:latin typeface="Consolas" panose="020B0609020204030204" pitchFamily="49" charset="0"/>
              </a:rPr>
              <a:t>ItemID</a:t>
            </a:r>
            <a:r>
              <a:rPr lang="en-US" sz="2200" b="0" dirty="0">
                <a:effectLst/>
                <a:latin typeface="Consolas" panose="020B0609020204030204" pitchFamily="49" charset="0"/>
              </a:rPr>
              <a:t>, Description, TRUNCATE(DATEDIFF(CURDATE(),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0)</a:t>
            </a:r>
          </a:p>
          <a:p>
            <a:pPr marL="0" indent="0">
              <a:buNone/>
            </a:pPr>
            <a:r>
              <a:rPr lang="en-US" sz="2200" b="0" dirty="0">
                <a:effectLst/>
                <a:latin typeface="Consolas" panose="020B0609020204030204" pitchFamily="49" charset="0"/>
              </a:rPr>
              <a:t>FROM Inventory</a:t>
            </a:r>
          </a:p>
          <a:p>
            <a:pPr marL="0" indent="0">
              <a:buNone/>
            </a:pPr>
            <a:r>
              <a:rPr lang="en-US" sz="2200" b="0" dirty="0">
                <a:effectLst/>
                <a:latin typeface="Consolas" panose="020B0609020204030204" pitchFamily="49" charset="0"/>
              </a:rPr>
              <a:t>WHERE 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&gt;= 5;</a:t>
            </a:r>
          </a:p>
          <a:p>
            <a:pPr marL="0" indent="0">
              <a:buNone/>
            </a:pPr>
            <a:endParaRPr lang="en-US" sz="2200" dirty="0"/>
          </a:p>
        </p:txBody>
      </p:sp>
    </p:spTree>
    <p:extLst>
      <p:ext uri="{BB962C8B-B14F-4D97-AF65-F5344CB8AC3E}">
        <p14:creationId xmlns:p14="http://schemas.microsoft.com/office/powerpoint/2010/main" val="185928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B9BEA-1423-5A05-18FE-7EE8622FCC7D}"/>
              </a:ext>
            </a:extLst>
          </p:cNvPr>
          <p:cNvSpPr>
            <a:spLocks noGrp="1"/>
          </p:cNvSpPr>
          <p:nvPr>
            <p:ph type="title"/>
          </p:nvPr>
        </p:nvSpPr>
        <p:spPr>
          <a:xfrm>
            <a:off x="630936" y="502920"/>
            <a:ext cx="3419856" cy="1463040"/>
          </a:xfrm>
        </p:spPr>
        <p:txBody>
          <a:bodyPr anchor="ctr">
            <a:normAutofit/>
          </a:bodyPr>
          <a:lstStyle/>
          <a:p>
            <a:r>
              <a:rPr lang="en-US" sz="4800" dirty="0"/>
              <a:t>Old 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0074397D-5696-B2C1-6598-B2A086F1DB33}"/>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Inventory that has been in the system for over 5 years</a:t>
            </a:r>
          </a:p>
        </p:txBody>
      </p:sp>
      <p:pic>
        <p:nvPicPr>
          <p:cNvPr id="5" name="Content Placeholder 4" descr="A white background with blue text&#10;&#10;Description automatically generated">
            <a:extLst>
              <a:ext uri="{FF2B5EF4-FFF2-40B4-BE49-F238E27FC236}">
                <a16:creationId xmlns:a16="http://schemas.microsoft.com/office/drawing/2014/main" id="{F5658AB7-1662-46D7-D8FE-9F0DAD82A6B3}"/>
              </a:ext>
            </a:extLst>
          </p:cNvPr>
          <p:cNvPicPr>
            <a:picLocks noChangeAspect="1"/>
          </p:cNvPicPr>
          <p:nvPr/>
        </p:nvPicPr>
        <p:blipFill>
          <a:blip r:embed="rId2"/>
          <a:stretch>
            <a:fillRect/>
          </a:stretch>
        </p:blipFill>
        <p:spPr>
          <a:xfrm>
            <a:off x="630936" y="3165172"/>
            <a:ext cx="10917936" cy="2210879"/>
          </a:xfrm>
          <a:prstGeom prst="rect">
            <a:avLst/>
          </a:prstGeom>
        </p:spPr>
      </p:pic>
    </p:spTree>
    <p:extLst>
      <p:ext uri="{BB962C8B-B14F-4D97-AF65-F5344CB8AC3E}">
        <p14:creationId xmlns:p14="http://schemas.microsoft.com/office/powerpoint/2010/main" val="880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263D-0EE3-96C7-9E38-790C9E65F129}"/>
              </a:ext>
            </a:extLst>
          </p:cNvPr>
          <p:cNvSpPr>
            <a:spLocks noGrp="1"/>
          </p:cNvSpPr>
          <p:nvPr>
            <p:ph type="title"/>
          </p:nvPr>
        </p:nvSpPr>
        <p:spPr/>
        <p:txBody>
          <a:bodyPr/>
          <a:lstStyle/>
          <a:p>
            <a:r>
              <a:rPr lang="en-US"/>
              <a:t>Outland Adventure Case Study</a:t>
            </a:r>
            <a:endParaRPr lang="en-US" dirty="0"/>
          </a:p>
        </p:txBody>
      </p:sp>
      <p:sp>
        <p:nvSpPr>
          <p:cNvPr id="3" name="Content Placeholder 2">
            <a:extLst>
              <a:ext uri="{FF2B5EF4-FFF2-40B4-BE49-F238E27FC236}">
                <a16:creationId xmlns:a16="http://schemas.microsoft.com/office/drawing/2014/main" id="{D0B5DF39-36CF-07B0-3CD4-3ECEC603118D}"/>
              </a:ext>
            </a:extLst>
          </p:cNvPr>
          <p:cNvSpPr>
            <a:spLocks noGrp="1"/>
          </p:cNvSpPr>
          <p:nvPr>
            <p:ph idx="1"/>
          </p:nvPr>
        </p:nvSpPr>
        <p:spPr/>
        <p:txBody>
          <a:bodyPr/>
          <a:lstStyle/>
          <a:p>
            <a:pPr marL="0" indent="0">
              <a:buNone/>
            </a:pPr>
            <a:r>
              <a:rPr lang="en-US" dirty="0"/>
              <a:t>Blythe </a:t>
            </a:r>
            <a:r>
              <a:rPr lang="en-US" dirty="0" err="1"/>
              <a:t>Timmerson</a:t>
            </a:r>
            <a:r>
              <a:rPr lang="en-US" dirty="0"/>
              <a:t> and Jim Ford set out to cater to those who love hiking and camping around the world. To ensure their business’ growth and success, they needed the right talent and information.</a:t>
            </a:r>
          </a:p>
          <a:p>
            <a:pPr marL="0" indent="0">
              <a:buNone/>
            </a:pPr>
            <a:r>
              <a:rPr lang="en-US" dirty="0"/>
              <a:t>The three most important data points Blythe and Jim highlighted were:</a:t>
            </a:r>
          </a:p>
          <a:p>
            <a:r>
              <a:rPr lang="en-US" dirty="0"/>
              <a:t>Equipment Sales – were they generating enough profit to be viable?</a:t>
            </a:r>
          </a:p>
          <a:p>
            <a:r>
              <a:rPr lang="en-US" dirty="0"/>
              <a:t>Location Trends – were any locations experiencing a downward trend?</a:t>
            </a:r>
          </a:p>
          <a:p>
            <a:r>
              <a:rPr lang="en-US" dirty="0"/>
              <a:t>Inventory Age – Were any pieces of equipment over 5 years old?</a:t>
            </a:r>
          </a:p>
        </p:txBody>
      </p:sp>
    </p:spTree>
    <p:extLst>
      <p:ext uri="{BB962C8B-B14F-4D97-AF65-F5344CB8AC3E}">
        <p14:creationId xmlns:p14="http://schemas.microsoft.com/office/powerpoint/2010/main" val="393795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75BF1-C2F7-2857-9BAE-5E5497F16C22}"/>
              </a:ext>
            </a:extLst>
          </p:cNvPr>
          <p:cNvSpPr>
            <a:spLocks noGrp="1"/>
          </p:cNvSpPr>
          <p:nvPr>
            <p:ph type="title"/>
          </p:nvPr>
        </p:nvSpPr>
        <p:spPr>
          <a:xfrm>
            <a:off x="640080" y="325369"/>
            <a:ext cx="4368602" cy="1956841"/>
          </a:xfrm>
        </p:spPr>
        <p:txBody>
          <a:bodyPr anchor="b">
            <a:normAutofit/>
          </a:bodyPr>
          <a:lstStyle/>
          <a:p>
            <a:r>
              <a:rPr lang="en-US" sz="5400" dirty="0"/>
              <a:t>ERD</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08804F-7C62-9A31-40E3-447306D70A60}"/>
              </a:ext>
            </a:extLst>
          </p:cNvPr>
          <p:cNvSpPr>
            <a:spLocks noGrp="1"/>
          </p:cNvSpPr>
          <p:nvPr>
            <p:ph idx="1"/>
          </p:nvPr>
        </p:nvSpPr>
        <p:spPr>
          <a:xfrm>
            <a:off x="640080" y="2872899"/>
            <a:ext cx="4243589" cy="3320668"/>
          </a:xfrm>
        </p:spPr>
        <p:txBody>
          <a:bodyPr>
            <a:normAutofit/>
          </a:bodyPr>
          <a:lstStyle/>
          <a:p>
            <a:pPr marL="0" indent="0">
              <a:buNone/>
            </a:pPr>
            <a:r>
              <a:rPr lang="en-US" sz="2200" dirty="0"/>
              <a:t>The ERD shows how each entity interacts with each other throughout the organization. It visualizes how they intertwine with one another, documenting their relationships.</a:t>
            </a:r>
          </a:p>
        </p:txBody>
      </p:sp>
      <p:pic>
        <p:nvPicPr>
          <p:cNvPr id="4" name="Content Placeholder 3">
            <a:extLst>
              <a:ext uri="{FF2B5EF4-FFF2-40B4-BE49-F238E27FC236}">
                <a16:creationId xmlns:a16="http://schemas.microsoft.com/office/drawing/2014/main" id="{B1711148-8E0B-63A2-AEB6-F80636CA0257}"/>
              </a:ext>
            </a:extLst>
          </p:cNvPr>
          <p:cNvPicPr>
            <a:picLocks noChangeAspect="1"/>
          </p:cNvPicPr>
          <p:nvPr/>
        </p:nvPicPr>
        <p:blipFill rotWithShape="1">
          <a:blip r:embed="rId2">
            <a:extLst>
              <a:ext uri="{28A0092B-C50C-407E-A947-70E740481C1C}">
                <a14:useLocalDpi xmlns:a14="http://schemas.microsoft.com/office/drawing/2010/main" val="0"/>
              </a:ext>
            </a:extLst>
          </a:blip>
          <a:srcRect t="9351" r="3" b="51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4036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BE17D-6E19-8EB2-21A1-3D11F2EC748F}"/>
              </a:ext>
            </a:extLst>
          </p:cNvPr>
          <p:cNvSpPr>
            <a:spLocks noGrp="1"/>
          </p:cNvSpPr>
          <p:nvPr>
            <p:ph type="title"/>
          </p:nvPr>
        </p:nvSpPr>
        <p:spPr>
          <a:xfrm>
            <a:off x="635000" y="640823"/>
            <a:ext cx="3418659" cy="5583148"/>
          </a:xfrm>
        </p:spPr>
        <p:txBody>
          <a:bodyPr anchor="ctr">
            <a:normAutofit/>
          </a:bodyPr>
          <a:lstStyle/>
          <a:p>
            <a:r>
              <a:rPr lang="en-US" sz="5400"/>
              <a:t>Business Rules</a:t>
            </a:r>
          </a:p>
        </p:txBody>
      </p:sp>
      <p:sp>
        <p:nvSpPr>
          <p:cNvPr id="5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3359B49B-CCA0-7C91-1D84-F8971D10AB37}"/>
              </a:ext>
            </a:extLst>
          </p:cNvPr>
          <p:cNvGraphicFramePr>
            <a:graphicFrameLocks noGrp="1"/>
          </p:cNvGraphicFramePr>
          <p:nvPr>
            <p:ph idx="1"/>
            <p:extLst>
              <p:ext uri="{D42A27DB-BD31-4B8C-83A1-F6EECF244321}">
                <p14:modId xmlns:p14="http://schemas.microsoft.com/office/powerpoint/2010/main" val="14994927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5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3C692-3BD6-B90C-8115-4A8D5508B0E7}"/>
              </a:ext>
            </a:extLst>
          </p:cNvPr>
          <p:cNvSpPr>
            <a:spLocks noGrp="1"/>
          </p:cNvSpPr>
          <p:nvPr>
            <p:ph type="title"/>
          </p:nvPr>
        </p:nvSpPr>
        <p:spPr>
          <a:xfrm>
            <a:off x="630936" y="502920"/>
            <a:ext cx="3419856" cy="1463040"/>
          </a:xfrm>
        </p:spPr>
        <p:txBody>
          <a:bodyPr anchor="ctr">
            <a:normAutofit/>
          </a:bodyPr>
          <a:lstStyle/>
          <a:p>
            <a:r>
              <a:rPr lang="en-US" sz="5400" dirty="0"/>
              <a:t>Employees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1A6F0EF-9767-7A1D-3812-8F1F37F1A827}"/>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7 employees that run the organization.</a:t>
            </a:r>
          </a:p>
        </p:txBody>
      </p:sp>
      <p:pic>
        <p:nvPicPr>
          <p:cNvPr id="5" name="Content Placeholder 4" descr="Display of the Employee's Query">
            <a:extLst>
              <a:ext uri="{FF2B5EF4-FFF2-40B4-BE49-F238E27FC236}">
                <a16:creationId xmlns:a16="http://schemas.microsoft.com/office/drawing/2014/main" id="{43DDAC49-64C1-625D-0048-4AAD27C6E11F}"/>
              </a:ext>
            </a:extLst>
          </p:cNvPr>
          <p:cNvPicPr>
            <a:picLocks noChangeAspect="1"/>
          </p:cNvPicPr>
          <p:nvPr/>
        </p:nvPicPr>
        <p:blipFill>
          <a:blip r:embed="rId2"/>
          <a:stretch>
            <a:fillRect/>
          </a:stretch>
        </p:blipFill>
        <p:spPr>
          <a:xfrm>
            <a:off x="630936" y="2414564"/>
            <a:ext cx="10917936" cy="3712095"/>
          </a:xfrm>
          <a:prstGeom prst="rect">
            <a:avLst/>
          </a:prstGeom>
        </p:spPr>
      </p:pic>
    </p:spTree>
    <p:extLst>
      <p:ext uri="{BB962C8B-B14F-4D97-AF65-F5344CB8AC3E}">
        <p14:creationId xmlns:p14="http://schemas.microsoft.com/office/powerpoint/2010/main" val="428734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521DB-586B-0843-65E4-D30666C2E059}"/>
              </a:ext>
            </a:extLst>
          </p:cNvPr>
          <p:cNvSpPr>
            <a:spLocks noGrp="1"/>
          </p:cNvSpPr>
          <p:nvPr>
            <p:ph type="title"/>
          </p:nvPr>
        </p:nvSpPr>
        <p:spPr>
          <a:xfrm>
            <a:off x="1046746" y="586822"/>
            <a:ext cx="3560252" cy="1645920"/>
          </a:xfrm>
        </p:spPr>
        <p:txBody>
          <a:bodyPr>
            <a:normAutofit/>
          </a:bodyPr>
          <a:lstStyle/>
          <a:p>
            <a:r>
              <a:rPr lang="en-US" sz="5400" dirty="0"/>
              <a:t>Customer</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164B76E3-FB42-A031-F506-2C7EA1AADE44}"/>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Customers that booked trips through Outland Adventures</a:t>
            </a:r>
          </a:p>
        </p:txBody>
      </p:sp>
      <p:pic>
        <p:nvPicPr>
          <p:cNvPr id="5" name="Content Placeholder 4" descr="A screenshot of a computer&#10;&#10;Description automatically generated">
            <a:extLst>
              <a:ext uri="{FF2B5EF4-FFF2-40B4-BE49-F238E27FC236}">
                <a16:creationId xmlns:a16="http://schemas.microsoft.com/office/drawing/2014/main" id="{6F2B8DFF-9B95-2B73-ABD1-04BB346117BC}"/>
              </a:ext>
            </a:extLst>
          </p:cNvPr>
          <p:cNvPicPr>
            <a:picLocks noChangeAspect="1"/>
          </p:cNvPicPr>
          <p:nvPr/>
        </p:nvPicPr>
        <p:blipFill>
          <a:blip r:embed="rId2"/>
          <a:stretch>
            <a:fillRect/>
          </a:stretch>
        </p:blipFill>
        <p:spPr>
          <a:xfrm>
            <a:off x="557784" y="2996648"/>
            <a:ext cx="11164824" cy="2958679"/>
          </a:xfrm>
          <a:prstGeom prst="rect">
            <a:avLst/>
          </a:prstGeom>
        </p:spPr>
      </p:pic>
    </p:spTree>
    <p:extLst>
      <p:ext uri="{BB962C8B-B14F-4D97-AF65-F5344CB8AC3E}">
        <p14:creationId xmlns:p14="http://schemas.microsoft.com/office/powerpoint/2010/main" val="3592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7F0C-D5EF-30F7-7389-A10672C0B184}"/>
              </a:ext>
            </a:extLst>
          </p:cNvPr>
          <p:cNvSpPr>
            <a:spLocks noGrp="1"/>
          </p:cNvSpPr>
          <p:nvPr>
            <p:ph type="title"/>
          </p:nvPr>
        </p:nvSpPr>
        <p:spPr>
          <a:xfrm>
            <a:off x="630936" y="502920"/>
            <a:ext cx="3419856" cy="1463040"/>
          </a:xfrm>
        </p:spPr>
        <p:txBody>
          <a:bodyPr anchor="ctr">
            <a:normAutofit/>
          </a:bodyPr>
          <a:lstStyle/>
          <a:p>
            <a:r>
              <a:rPr lang="en-US" sz="4800"/>
              <a:t>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23C8ADF-6646-B09A-1AD6-1D7CB03142A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Common equipment needed while hiking.  The table includes both sale and rental prices, as well as the item’s intake date.</a:t>
            </a:r>
          </a:p>
        </p:txBody>
      </p:sp>
      <p:pic>
        <p:nvPicPr>
          <p:cNvPr id="5" name="Content Placeholder 4" descr="A screenshot of a price list&#10;&#10;Description automatically generated">
            <a:extLst>
              <a:ext uri="{FF2B5EF4-FFF2-40B4-BE49-F238E27FC236}">
                <a16:creationId xmlns:a16="http://schemas.microsoft.com/office/drawing/2014/main" id="{5B7789D4-AD24-48C6-FE68-43427DA66936}"/>
              </a:ext>
            </a:extLst>
          </p:cNvPr>
          <p:cNvPicPr>
            <a:picLocks noChangeAspect="1"/>
          </p:cNvPicPr>
          <p:nvPr/>
        </p:nvPicPr>
        <p:blipFill>
          <a:blip r:embed="rId2"/>
          <a:stretch>
            <a:fillRect/>
          </a:stretch>
        </p:blipFill>
        <p:spPr>
          <a:xfrm>
            <a:off x="630936" y="2960461"/>
            <a:ext cx="10917936" cy="2620302"/>
          </a:xfrm>
          <a:prstGeom prst="rect">
            <a:avLst/>
          </a:prstGeom>
        </p:spPr>
      </p:pic>
    </p:spTree>
    <p:extLst>
      <p:ext uri="{BB962C8B-B14F-4D97-AF65-F5344CB8AC3E}">
        <p14:creationId xmlns:p14="http://schemas.microsoft.com/office/powerpoint/2010/main" val="348754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AB958-9015-E622-4C22-E21B38D8ECFF}"/>
              </a:ext>
            </a:extLst>
          </p:cNvPr>
          <p:cNvSpPr>
            <a:spLocks noGrp="1"/>
          </p:cNvSpPr>
          <p:nvPr>
            <p:ph type="title"/>
          </p:nvPr>
        </p:nvSpPr>
        <p:spPr>
          <a:xfrm>
            <a:off x="1046746" y="586822"/>
            <a:ext cx="3560252" cy="1645920"/>
          </a:xfrm>
        </p:spPr>
        <p:txBody>
          <a:bodyPr>
            <a:normAutofit/>
          </a:bodyPr>
          <a:lstStyle/>
          <a:p>
            <a:r>
              <a:rPr lang="en-US" sz="5400" dirty="0"/>
              <a:t>Equipment Sales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B5567D-C1A3-270E-A5F7-D22CA9F99A97}"/>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Sales made by Outland Adventures to customers.  This table shows revenue generated by equipment sales.</a:t>
            </a:r>
          </a:p>
        </p:txBody>
      </p:sp>
      <p:pic>
        <p:nvPicPr>
          <p:cNvPr id="5" name="Content Placeholder 4" descr="A blue and white text on a white background&#10;&#10;Description automatically generated">
            <a:extLst>
              <a:ext uri="{FF2B5EF4-FFF2-40B4-BE49-F238E27FC236}">
                <a16:creationId xmlns:a16="http://schemas.microsoft.com/office/drawing/2014/main" id="{8FC7C7D4-08D2-5A4E-52C3-C019FA3C8559}"/>
              </a:ext>
            </a:extLst>
          </p:cNvPr>
          <p:cNvPicPr>
            <a:picLocks noChangeAspect="1"/>
          </p:cNvPicPr>
          <p:nvPr/>
        </p:nvPicPr>
        <p:blipFill>
          <a:blip r:embed="rId2"/>
          <a:stretch>
            <a:fillRect/>
          </a:stretch>
        </p:blipFill>
        <p:spPr>
          <a:xfrm>
            <a:off x="2112605" y="2734056"/>
            <a:ext cx="8055181" cy="3483864"/>
          </a:xfrm>
          <a:prstGeom prst="rect">
            <a:avLst/>
          </a:prstGeom>
        </p:spPr>
      </p:pic>
    </p:spTree>
    <p:extLst>
      <p:ext uri="{BB962C8B-B14F-4D97-AF65-F5344CB8AC3E}">
        <p14:creationId xmlns:p14="http://schemas.microsoft.com/office/powerpoint/2010/main" val="210359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41F50-5390-F2F6-A85B-B460913889F7}"/>
              </a:ext>
            </a:extLst>
          </p:cNvPr>
          <p:cNvSpPr>
            <a:spLocks noGrp="1"/>
          </p:cNvSpPr>
          <p:nvPr>
            <p:ph type="title"/>
          </p:nvPr>
        </p:nvSpPr>
        <p:spPr>
          <a:xfrm>
            <a:off x="630936" y="502920"/>
            <a:ext cx="3419856" cy="1463040"/>
          </a:xfrm>
        </p:spPr>
        <p:txBody>
          <a:bodyPr anchor="ctr">
            <a:normAutofit/>
          </a:bodyPr>
          <a:lstStyle/>
          <a:p>
            <a:r>
              <a:rPr lang="en-US" sz="4800"/>
              <a:t>Locations and Trips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C3B70D8-92E4-8938-0CF8-7D447EB5D485}"/>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Locations are routed as unique IDs that occur in the Trips table. The Trips table includes prices and the trip’s date.</a:t>
            </a:r>
          </a:p>
        </p:txBody>
      </p:sp>
      <p:pic>
        <p:nvPicPr>
          <p:cNvPr id="5" name="Content Placeholder 4" descr="A screenshot of a computer&#10;&#10;Description automatically generated">
            <a:extLst>
              <a:ext uri="{FF2B5EF4-FFF2-40B4-BE49-F238E27FC236}">
                <a16:creationId xmlns:a16="http://schemas.microsoft.com/office/drawing/2014/main" id="{463D71D4-12B3-59B8-1005-9EC11D42D448}"/>
              </a:ext>
            </a:extLst>
          </p:cNvPr>
          <p:cNvPicPr>
            <a:picLocks noChangeAspect="1"/>
          </p:cNvPicPr>
          <p:nvPr/>
        </p:nvPicPr>
        <p:blipFill>
          <a:blip r:embed="rId2"/>
          <a:stretch>
            <a:fillRect/>
          </a:stretch>
        </p:blipFill>
        <p:spPr>
          <a:xfrm>
            <a:off x="2049748" y="2290936"/>
            <a:ext cx="8080311" cy="3959352"/>
          </a:xfrm>
          <a:prstGeom prst="rect">
            <a:avLst/>
          </a:prstGeom>
        </p:spPr>
      </p:pic>
    </p:spTree>
    <p:extLst>
      <p:ext uri="{BB962C8B-B14F-4D97-AF65-F5344CB8AC3E}">
        <p14:creationId xmlns:p14="http://schemas.microsoft.com/office/powerpoint/2010/main" val="187702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768</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inherit</vt:lpstr>
      <vt:lpstr>Office Theme</vt:lpstr>
      <vt:lpstr>Outland Adventures</vt:lpstr>
      <vt:lpstr>Outland Adventure Case Study</vt:lpstr>
      <vt:lpstr>ERD</vt:lpstr>
      <vt:lpstr>Business Rules</vt:lpstr>
      <vt:lpstr>Employees</vt:lpstr>
      <vt:lpstr>Customer</vt:lpstr>
      <vt:lpstr>Inventory</vt:lpstr>
      <vt:lpstr>Equipment Sales</vt:lpstr>
      <vt:lpstr>Locations and Trips</vt:lpstr>
      <vt:lpstr>Question #1 Query</vt:lpstr>
      <vt:lpstr>Sales &amp; Rental</vt:lpstr>
      <vt:lpstr>Question #2 Query</vt:lpstr>
      <vt:lpstr>Amount of Trips</vt:lpstr>
      <vt:lpstr>Question #3 Query</vt:lpstr>
      <vt:lpstr>Old Inventory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Celine Del Mundo</dc:creator>
  <cp:lastModifiedBy>Dan Kissner</cp:lastModifiedBy>
  <cp:revision>14</cp:revision>
  <dcterms:created xsi:type="dcterms:W3CDTF">2024-03-02T02:26:23Z</dcterms:created>
  <dcterms:modified xsi:type="dcterms:W3CDTF">2024-03-03T04:36:51Z</dcterms:modified>
</cp:coreProperties>
</file>