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5"/>
  </p:notesMasterIdLst>
  <p:sldIdLst>
    <p:sldId id="256" r:id="rId5"/>
    <p:sldId id="433" r:id="rId6"/>
    <p:sldId id="434" r:id="rId7"/>
    <p:sldId id="346" r:id="rId8"/>
    <p:sldId id="257" r:id="rId9"/>
    <p:sldId id="259" r:id="rId10"/>
    <p:sldId id="260" r:id="rId11"/>
    <p:sldId id="435" r:id="rId12"/>
    <p:sldId id="438" r:id="rId13"/>
    <p:sldId id="436" r:id="rId14"/>
    <p:sldId id="437" r:id="rId15"/>
    <p:sldId id="322" r:id="rId16"/>
    <p:sldId id="429" r:id="rId17"/>
    <p:sldId id="441" r:id="rId18"/>
    <p:sldId id="323" r:id="rId19"/>
    <p:sldId id="324" r:id="rId20"/>
    <p:sldId id="330" r:id="rId21"/>
    <p:sldId id="398" r:id="rId22"/>
    <p:sldId id="332" r:id="rId23"/>
    <p:sldId id="431" r:id="rId24"/>
    <p:sldId id="334" r:id="rId25"/>
    <p:sldId id="335" r:id="rId26"/>
    <p:sldId id="336" r:id="rId27"/>
    <p:sldId id="337" r:id="rId28"/>
    <p:sldId id="269" r:id="rId29"/>
    <p:sldId id="338" r:id="rId30"/>
    <p:sldId id="339" r:id="rId31"/>
    <p:sldId id="440" r:id="rId32"/>
    <p:sldId id="432" r:id="rId33"/>
    <p:sldId id="43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361B00"/>
    <a:srgbClr val="FFFF37"/>
    <a:srgbClr val="FFB3BE"/>
    <a:srgbClr val="FFE4B3"/>
    <a:srgbClr val="EBDDE7"/>
    <a:srgbClr val="F8025A"/>
    <a:srgbClr val="234600"/>
    <a:srgbClr val="336600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29AA-F43B-4CD7-85AC-D414598993D8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FEF6B-4C21-4628-A3D9-3F4FF5C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596540"/>
            <a:ext cx="7787955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429000"/>
            <a:ext cx="8099473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74900"/>
            <a:ext cx="839877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82908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2770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222195"/>
            <a:ext cx="5335525" cy="1324624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chemeClr val="accent6">
                    <a:lumMod val="75000"/>
                  </a:schemeClr>
                </a:solidFill>
              </a:rPr>
              <a:t>Software Quality Assurance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820" y="4650640"/>
            <a:ext cx="3664920" cy="15270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rgbClr val="EE006C"/>
                </a:solidFill>
              </a:rPr>
              <a:t>Pavithra Subashini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Senior lecturer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Department of Software Engineering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Faculty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84BE-9D4F-47E5-AD03-CE190A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Objectives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EB23-B889-4005-A025-A98ECB9D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59" y="1901950"/>
            <a:ext cx="8704185" cy="47338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To prevent defects by evaluate work products such as requirements, user stories, design, and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verify whether all specified requirements have been fulfilled </a:t>
            </a:r>
          </a:p>
          <a:p>
            <a:endParaRPr lang="en-US" dirty="0"/>
          </a:p>
          <a:p>
            <a:r>
              <a:rPr lang="en-US" dirty="0"/>
              <a:t>To check whether the test object is complete and validate if it works as the users and other stakeholders expect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To build confidence in the level of quality of the test object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6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2372-DB60-4CCD-B0BE-829E3E28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7" y="985720"/>
            <a:ext cx="8093365" cy="763525"/>
          </a:xfrm>
        </p:spPr>
        <p:txBody>
          <a:bodyPr/>
          <a:lstStyle/>
          <a:p>
            <a:r>
              <a:rPr lang="en-US" dirty="0"/>
              <a:t>Typical Objectives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9627-13CC-4FA8-AA6A-998F09D7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6" y="2054655"/>
            <a:ext cx="8093365" cy="44284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find defects and failures thus reduce the level of risk of inadequate software quality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To provide sufficient information to stakeholders to allow them to make informed decisions, especially regarding the level of quality of the test object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To comply with contractual, legal, or regulatory requirements or standards, and/or to verify the test object’s compliance with such requirements or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5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F9F4220-2C9D-43F3-8B72-95CE599AA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207" y="792905"/>
            <a:ext cx="8093365" cy="763525"/>
          </a:xfrm>
        </p:spPr>
        <p:txBody>
          <a:bodyPr/>
          <a:lstStyle/>
          <a:p>
            <a:r>
              <a:rPr lang="en-GB" altLang="en-US" dirty="0">
                <a:solidFill>
                  <a:srgbClr val="7030A0"/>
                </a:solidFill>
              </a:rPr>
              <a:t>What is a “bug”?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F27666C-3283-48D4-A0F2-B45EBA715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870" y="2273884"/>
            <a:ext cx="8886130" cy="365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b="1" dirty="0">
                <a:solidFill>
                  <a:schemeClr val="accent2">
                    <a:lumMod val="75000"/>
                  </a:schemeClr>
                </a:solidFill>
              </a:rPr>
              <a:t>Error:</a:t>
            </a:r>
            <a:r>
              <a:rPr lang="en-GB" altLang="en-US" dirty="0"/>
              <a:t> a human action that produces an incorrect result </a:t>
            </a:r>
          </a:p>
          <a:p>
            <a:pPr>
              <a:defRPr/>
            </a:pPr>
            <a:r>
              <a:rPr lang="en-GB" altLang="en-US" b="1" dirty="0">
                <a:solidFill>
                  <a:schemeClr val="accent2">
                    <a:lumMod val="75000"/>
                  </a:schemeClr>
                </a:solidFill>
              </a:rPr>
              <a:t>Fault: </a:t>
            </a:r>
            <a:r>
              <a:rPr lang="en-GB" altLang="en-US" dirty="0"/>
              <a:t>a manifestation of an error in software</a:t>
            </a:r>
          </a:p>
          <a:p>
            <a:pPr lvl="1">
              <a:defRPr/>
            </a:pPr>
            <a:r>
              <a:rPr lang="en-GB" altLang="en-US" dirty="0"/>
              <a:t>also known as a defect or bug     </a:t>
            </a:r>
          </a:p>
          <a:p>
            <a:pPr lvl="1">
              <a:defRPr/>
            </a:pPr>
            <a:r>
              <a:rPr lang="en-GB" altLang="en-US" dirty="0"/>
              <a:t>if executed, a fault may cause a failure</a:t>
            </a:r>
          </a:p>
          <a:p>
            <a:pPr>
              <a:defRPr/>
            </a:pPr>
            <a:r>
              <a:rPr lang="en-GB" altLang="en-US" b="1" dirty="0">
                <a:solidFill>
                  <a:schemeClr val="accent2">
                    <a:lumMod val="75000"/>
                  </a:schemeClr>
                </a:solidFill>
              </a:rPr>
              <a:t>Failure: </a:t>
            </a:r>
            <a:r>
              <a:rPr lang="en-GB" altLang="en-US" dirty="0"/>
              <a:t>deviation of the software from its expected delivery or service </a:t>
            </a:r>
          </a:p>
          <a:p>
            <a:pPr lvl="1">
              <a:defRPr/>
            </a:pPr>
            <a:r>
              <a:rPr lang="en-GB" altLang="en-US" dirty="0"/>
              <a:t>(found defect)</a:t>
            </a:r>
            <a:endParaRPr lang="en-GB" altLang="en-US" sz="2215" dirty="0"/>
          </a:p>
          <a:p>
            <a:pPr lvl="1">
              <a:defRPr/>
            </a:pPr>
            <a:endParaRPr lang="en-GB" altLang="en-US" dirty="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06F44D69-E40D-4079-8242-30085A4D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723" y="5945472"/>
            <a:ext cx="5240215" cy="814227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215" b="1" dirty="0">
                <a:solidFill>
                  <a:schemeClr val="bg1"/>
                </a:solidFill>
              </a:rPr>
              <a:t>Failure is an event; fault is a state of</a:t>
            </a:r>
          </a:p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215" b="1" dirty="0">
                <a:solidFill>
                  <a:schemeClr val="bg1"/>
                </a:solidFill>
              </a:rPr>
              <a:t>the software, caused by an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33EE018-9371-4D4F-9A01-212475F4A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7028" y="964223"/>
            <a:ext cx="8229600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accent2">
                    <a:lumMod val="75000"/>
                  </a:schemeClr>
                </a:solidFill>
              </a:rPr>
              <a:t>Error - Fault - Failure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0E0AA8CD-3B68-4B11-8F2E-AFA4E338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08" y="2408193"/>
            <a:ext cx="2250831" cy="77405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215" dirty="0">
                <a:solidFill>
                  <a:srgbClr val="000000"/>
                </a:solidFill>
              </a:rPr>
              <a:t>A person makes</a:t>
            </a:r>
          </a:p>
          <a:p>
            <a:pPr algn="ctr"/>
            <a:r>
              <a:rPr lang="en-GB" altLang="en-US" sz="2215" dirty="0">
                <a:solidFill>
                  <a:srgbClr val="000000"/>
                </a:solidFill>
              </a:rPr>
              <a:t>an error ...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30FF1B7E-794D-4FA9-8D77-08D6CE69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38" y="3439494"/>
            <a:ext cx="2532185" cy="11149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215">
                <a:solidFill>
                  <a:srgbClr val="000000"/>
                </a:solidFill>
              </a:rPr>
              <a:t>… that creates a</a:t>
            </a:r>
            <a:br>
              <a:rPr lang="en-GB" altLang="en-US" sz="2215">
                <a:solidFill>
                  <a:srgbClr val="000000"/>
                </a:solidFill>
              </a:rPr>
            </a:br>
            <a:r>
              <a:rPr lang="en-GB" altLang="en-US" sz="2215">
                <a:solidFill>
                  <a:srgbClr val="000000"/>
                </a:solidFill>
              </a:rPr>
              <a:t>fault in the</a:t>
            </a:r>
            <a:br>
              <a:rPr lang="en-GB" altLang="en-US" sz="2215">
                <a:solidFill>
                  <a:srgbClr val="000000"/>
                </a:solidFill>
              </a:rPr>
            </a:br>
            <a:r>
              <a:rPr lang="en-GB" altLang="en-US" sz="2215">
                <a:solidFill>
                  <a:srgbClr val="000000"/>
                </a:solidFill>
              </a:rPr>
              <a:t>software ...</a:t>
            </a:r>
          </a:p>
        </p:txBody>
      </p:sp>
      <p:sp>
        <p:nvSpPr>
          <p:cNvPr id="305157" name="Rectangle 5">
            <a:extLst>
              <a:ext uri="{FF2B5EF4-FFF2-40B4-BE49-F238E27FC236}">
                <a16:creationId xmlns:a16="http://schemas.microsoft.com/office/drawing/2014/main" id="{815F64BE-0383-420A-B980-9DBEF25D4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23" y="5043240"/>
            <a:ext cx="2391508" cy="11149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215">
                <a:solidFill>
                  <a:srgbClr val="000000"/>
                </a:solidFill>
              </a:rPr>
              <a:t>… that can cause</a:t>
            </a:r>
            <a:br>
              <a:rPr lang="en-GB" altLang="en-US" sz="2215">
                <a:solidFill>
                  <a:srgbClr val="000000"/>
                </a:solidFill>
              </a:rPr>
            </a:br>
            <a:r>
              <a:rPr lang="en-GB" altLang="en-US" sz="2215">
                <a:solidFill>
                  <a:srgbClr val="000000"/>
                </a:solidFill>
              </a:rPr>
              <a:t>a failure</a:t>
            </a:r>
            <a:br>
              <a:rPr lang="en-GB" altLang="en-US" sz="2215">
                <a:solidFill>
                  <a:srgbClr val="000000"/>
                </a:solidFill>
              </a:rPr>
            </a:br>
            <a:r>
              <a:rPr lang="en-GB" altLang="en-US" sz="2215">
                <a:solidFill>
                  <a:srgbClr val="000000"/>
                </a:solidFill>
              </a:rPr>
              <a:t>in operation</a:t>
            </a:r>
          </a:p>
        </p:txBody>
      </p:sp>
      <p:sp>
        <p:nvSpPr>
          <p:cNvPr id="305158" name="Freeform 6">
            <a:extLst>
              <a:ext uri="{FF2B5EF4-FFF2-40B4-BE49-F238E27FC236}">
                <a16:creationId xmlns:a16="http://schemas.microsoft.com/office/drawing/2014/main" id="{DAAB9FF5-32C0-4D3E-A937-77956810CBE2}"/>
              </a:ext>
            </a:extLst>
          </p:cNvPr>
          <p:cNvSpPr>
            <a:spLocks/>
          </p:cNvSpPr>
          <p:nvPr/>
        </p:nvSpPr>
        <p:spPr bwMode="auto">
          <a:xfrm>
            <a:off x="1940171" y="3219775"/>
            <a:ext cx="1125415" cy="1266092"/>
          </a:xfrm>
          <a:custGeom>
            <a:avLst/>
            <a:gdLst>
              <a:gd name="T0" fmla="*/ 0 w 768"/>
              <a:gd name="T1" fmla="*/ 0 h 864"/>
              <a:gd name="T2" fmla="*/ 304800 w 768"/>
              <a:gd name="T3" fmla="*/ 914400 h 864"/>
              <a:gd name="T4" fmla="*/ 1219200 w 768"/>
              <a:gd name="T5" fmla="*/ 137160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864">
                <a:moveTo>
                  <a:pt x="0" y="0"/>
                </a:moveTo>
                <a:cubicBezTo>
                  <a:pt x="32" y="216"/>
                  <a:pt x="64" y="432"/>
                  <a:pt x="192" y="576"/>
                </a:cubicBezTo>
                <a:cubicBezTo>
                  <a:pt x="320" y="720"/>
                  <a:pt x="544" y="792"/>
                  <a:pt x="768" y="864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305159" name="Freeform 7">
            <a:extLst>
              <a:ext uri="{FF2B5EF4-FFF2-40B4-BE49-F238E27FC236}">
                <a16:creationId xmlns:a16="http://schemas.microsoft.com/office/drawing/2014/main" id="{723D8345-2E35-4EB4-84CB-45C1660850C3}"/>
              </a:ext>
            </a:extLst>
          </p:cNvPr>
          <p:cNvSpPr>
            <a:spLocks/>
          </p:cNvSpPr>
          <p:nvPr/>
        </p:nvSpPr>
        <p:spPr bwMode="auto">
          <a:xfrm>
            <a:off x="5064369" y="4484077"/>
            <a:ext cx="1125415" cy="1266092"/>
          </a:xfrm>
          <a:custGeom>
            <a:avLst/>
            <a:gdLst>
              <a:gd name="T0" fmla="*/ 0 w 768"/>
              <a:gd name="T1" fmla="*/ 0 h 864"/>
              <a:gd name="T2" fmla="*/ 304800 w 768"/>
              <a:gd name="T3" fmla="*/ 914400 h 864"/>
              <a:gd name="T4" fmla="*/ 1219200 w 768"/>
              <a:gd name="T5" fmla="*/ 137160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864">
                <a:moveTo>
                  <a:pt x="0" y="0"/>
                </a:moveTo>
                <a:cubicBezTo>
                  <a:pt x="32" y="216"/>
                  <a:pt x="64" y="432"/>
                  <a:pt x="192" y="576"/>
                </a:cubicBezTo>
                <a:cubicBezTo>
                  <a:pt x="320" y="720"/>
                  <a:pt x="544" y="792"/>
                  <a:pt x="768" y="864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grpSp>
        <p:nvGrpSpPr>
          <p:cNvPr id="305164" name="Group 12">
            <a:extLst>
              <a:ext uri="{FF2B5EF4-FFF2-40B4-BE49-F238E27FC236}">
                <a16:creationId xmlns:a16="http://schemas.microsoft.com/office/drawing/2014/main" id="{4BFB1882-84C4-4132-B066-5522B4874E9F}"/>
              </a:ext>
            </a:extLst>
          </p:cNvPr>
          <p:cNvGrpSpPr>
            <a:grpSpLocks/>
          </p:cNvGrpSpPr>
          <p:nvPr/>
        </p:nvGrpSpPr>
        <p:grpSpPr bwMode="auto">
          <a:xfrm>
            <a:off x="6260123" y="2022231"/>
            <a:ext cx="2602523" cy="2954215"/>
            <a:chOff x="4272" y="1200"/>
            <a:chExt cx="1776" cy="2016"/>
          </a:xfrm>
        </p:grpSpPr>
        <p:sp>
          <p:nvSpPr>
            <p:cNvPr id="11365" name="Freeform 8">
              <a:extLst>
                <a:ext uri="{FF2B5EF4-FFF2-40B4-BE49-F238E27FC236}">
                  <a16:creationId xmlns:a16="http://schemas.microsoft.com/office/drawing/2014/main" id="{363C5D1D-9983-4638-94E8-E00B7A722A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72" y="1200"/>
              <a:ext cx="1776" cy="2016"/>
            </a:xfrm>
            <a:custGeom>
              <a:avLst/>
              <a:gdLst>
                <a:gd name="T0" fmla="*/ 240 w 1776"/>
                <a:gd name="T1" fmla="*/ 2016 h 2016"/>
                <a:gd name="T2" fmla="*/ 0 w 1776"/>
                <a:gd name="T3" fmla="*/ 912 h 2016"/>
                <a:gd name="T4" fmla="*/ 480 w 1776"/>
                <a:gd name="T5" fmla="*/ 1488 h 2016"/>
                <a:gd name="T6" fmla="*/ 672 w 1776"/>
                <a:gd name="T7" fmla="*/ 0 h 2016"/>
                <a:gd name="T8" fmla="*/ 912 w 1776"/>
                <a:gd name="T9" fmla="*/ 1248 h 2016"/>
                <a:gd name="T10" fmla="*/ 1152 w 1776"/>
                <a:gd name="T11" fmla="*/ 528 h 2016"/>
                <a:gd name="T12" fmla="*/ 1344 w 1776"/>
                <a:gd name="T13" fmla="*/ 1776 h 2016"/>
                <a:gd name="T14" fmla="*/ 1776 w 1776"/>
                <a:gd name="T15" fmla="*/ 912 h 2016"/>
                <a:gd name="T16" fmla="*/ 1536 w 1776"/>
                <a:gd name="T17" fmla="*/ 2016 h 2016"/>
                <a:gd name="T18" fmla="*/ 240 w 1776"/>
                <a:gd name="T19" fmla="*/ 2016 h 20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6" h="2016">
                  <a:moveTo>
                    <a:pt x="240" y="2016"/>
                  </a:moveTo>
                  <a:lnTo>
                    <a:pt x="0" y="912"/>
                  </a:lnTo>
                  <a:lnTo>
                    <a:pt x="480" y="1488"/>
                  </a:lnTo>
                  <a:lnTo>
                    <a:pt x="672" y="0"/>
                  </a:lnTo>
                  <a:lnTo>
                    <a:pt x="912" y="1248"/>
                  </a:lnTo>
                  <a:lnTo>
                    <a:pt x="1152" y="528"/>
                  </a:lnTo>
                  <a:lnTo>
                    <a:pt x="1344" y="1776"/>
                  </a:lnTo>
                  <a:lnTo>
                    <a:pt x="1776" y="912"/>
                  </a:lnTo>
                  <a:lnTo>
                    <a:pt x="1536" y="2016"/>
                  </a:lnTo>
                  <a:lnTo>
                    <a:pt x="240" y="201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366" name="Freeform 9">
              <a:extLst>
                <a:ext uri="{FF2B5EF4-FFF2-40B4-BE49-F238E27FC236}">
                  <a16:creationId xmlns:a16="http://schemas.microsoft.com/office/drawing/2014/main" id="{E49325DF-54A0-43BE-A5D6-96F1A9924B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464" y="2016"/>
              <a:ext cx="1392" cy="1200"/>
            </a:xfrm>
            <a:custGeom>
              <a:avLst/>
              <a:gdLst>
                <a:gd name="T0" fmla="*/ 96 w 1392"/>
                <a:gd name="T1" fmla="*/ 1200 h 1200"/>
                <a:gd name="T2" fmla="*/ 0 w 1392"/>
                <a:gd name="T3" fmla="*/ 480 h 1200"/>
                <a:gd name="T4" fmla="*/ 288 w 1392"/>
                <a:gd name="T5" fmla="*/ 1056 h 1200"/>
                <a:gd name="T6" fmla="*/ 480 w 1392"/>
                <a:gd name="T7" fmla="*/ 0 h 1200"/>
                <a:gd name="T8" fmla="*/ 576 w 1392"/>
                <a:gd name="T9" fmla="*/ 1056 h 1200"/>
                <a:gd name="T10" fmla="*/ 912 w 1392"/>
                <a:gd name="T11" fmla="*/ 96 h 1200"/>
                <a:gd name="T12" fmla="*/ 1104 w 1392"/>
                <a:gd name="T13" fmla="*/ 1008 h 1200"/>
                <a:gd name="T14" fmla="*/ 1392 w 1392"/>
                <a:gd name="T15" fmla="*/ 624 h 1200"/>
                <a:gd name="T16" fmla="*/ 1248 w 1392"/>
                <a:gd name="T17" fmla="*/ 1200 h 1200"/>
                <a:gd name="T18" fmla="*/ 96 w 1392"/>
                <a:gd name="T19" fmla="*/ 1200 h 1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2" h="1200">
                  <a:moveTo>
                    <a:pt x="96" y="1200"/>
                  </a:moveTo>
                  <a:lnTo>
                    <a:pt x="0" y="480"/>
                  </a:lnTo>
                  <a:lnTo>
                    <a:pt x="288" y="1056"/>
                  </a:lnTo>
                  <a:lnTo>
                    <a:pt x="480" y="0"/>
                  </a:lnTo>
                  <a:lnTo>
                    <a:pt x="576" y="1056"/>
                  </a:lnTo>
                  <a:lnTo>
                    <a:pt x="912" y="96"/>
                  </a:lnTo>
                  <a:lnTo>
                    <a:pt x="1104" y="1008"/>
                  </a:lnTo>
                  <a:lnTo>
                    <a:pt x="1392" y="624"/>
                  </a:lnTo>
                  <a:lnTo>
                    <a:pt x="1248" y="1200"/>
                  </a:lnTo>
                  <a:lnTo>
                    <a:pt x="96" y="1200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367" name="Freeform 11">
              <a:extLst>
                <a:ext uri="{FF2B5EF4-FFF2-40B4-BE49-F238E27FC236}">
                  <a16:creationId xmlns:a16="http://schemas.microsoft.com/office/drawing/2014/main" id="{33A8C23B-B6F6-44AA-93C0-73319FB5B5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60" y="2448"/>
              <a:ext cx="1152" cy="768"/>
            </a:xfrm>
            <a:custGeom>
              <a:avLst/>
              <a:gdLst>
                <a:gd name="T0" fmla="*/ 48 w 1152"/>
                <a:gd name="T1" fmla="*/ 720 h 768"/>
                <a:gd name="T2" fmla="*/ 0 w 1152"/>
                <a:gd name="T3" fmla="*/ 432 h 768"/>
                <a:gd name="T4" fmla="*/ 240 w 1152"/>
                <a:gd name="T5" fmla="*/ 720 h 768"/>
                <a:gd name="T6" fmla="*/ 336 w 1152"/>
                <a:gd name="T7" fmla="*/ 48 h 768"/>
                <a:gd name="T8" fmla="*/ 432 w 1152"/>
                <a:gd name="T9" fmla="*/ 720 h 768"/>
                <a:gd name="T10" fmla="*/ 768 w 1152"/>
                <a:gd name="T11" fmla="*/ 0 h 768"/>
                <a:gd name="T12" fmla="*/ 864 w 1152"/>
                <a:gd name="T13" fmla="*/ 720 h 768"/>
                <a:gd name="T14" fmla="*/ 1152 w 1152"/>
                <a:gd name="T15" fmla="*/ 480 h 768"/>
                <a:gd name="T16" fmla="*/ 1056 w 1152"/>
                <a:gd name="T17" fmla="*/ 768 h 768"/>
                <a:gd name="T18" fmla="*/ 48 w 1152"/>
                <a:gd name="T19" fmla="*/ 72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2" h="768">
                  <a:moveTo>
                    <a:pt x="48" y="720"/>
                  </a:moveTo>
                  <a:lnTo>
                    <a:pt x="0" y="432"/>
                  </a:lnTo>
                  <a:lnTo>
                    <a:pt x="240" y="720"/>
                  </a:lnTo>
                  <a:lnTo>
                    <a:pt x="336" y="48"/>
                  </a:lnTo>
                  <a:lnTo>
                    <a:pt x="432" y="720"/>
                  </a:lnTo>
                  <a:lnTo>
                    <a:pt x="768" y="0"/>
                  </a:lnTo>
                  <a:lnTo>
                    <a:pt x="864" y="720"/>
                  </a:lnTo>
                  <a:lnTo>
                    <a:pt x="1152" y="480"/>
                  </a:lnTo>
                  <a:lnTo>
                    <a:pt x="1056" y="768"/>
                  </a:lnTo>
                  <a:lnTo>
                    <a:pt x="48" y="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305260" name="Group 108">
            <a:extLst>
              <a:ext uri="{FF2B5EF4-FFF2-40B4-BE49-F238E27FC236}">
                <a16:creationId xmlns:a16="http://schemas.microsoft.com/office/drawing/2014/main" id="{5FC65B22-4D4B-42EA-95C5-B82806965DA3}"/>
              </a:ext>
            </a:extLst>
          </p:cNvPr>
          <p:cNvGrpSpPr>
            <a:grpSpLocks/>
          </p:cNvGrpSpPr>
          <p:nvPr/>
        </p:nvGrpSpPr>
        <p:grpSpPr bwMode="auto">
          <a:xfrm>
            <a:off x="2672862" y="4624754"/>
            <a:ext cx="2765181" cy="1628043"/>
            <a:chOff x="1824" y="2976"/>
            <a:chExt cx="1887" cy="1111"/>
          </a:xfrm>
        </p:grpSpPr>
        <p:grpSp>
          <p:nvGrpSpPr>
            <p:cNvPr id="11314" name="Group 29">
              <a:extLst>
                <a:ext uri="{FF2B5EF4-FFF2-40B4-BE49-F238E27FC236}">
                  <a16:creationId xmlns:a16="http://schemas.microsoft.com/office/drawing/2014/main" id="{FB81A852-5E4D-45FA-9242-2E88BC283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976"/>
              <a:ext cx="1887" cy="1111"/>
              <a:chOff x="4204" y="701"/>
              <a:chExt cx="1887" cy="1111"/>
            </a:xfrm>
          </p:grpSpPr>
          <p:sp>
            <p:nvSpPr>
              <p:cNvPr id="11329" name="Freeform 30">
                <a:extLst>
                  <a:ext uri="{FF2B5EF4-FFF2-40B4-BE49-F238E27FC236}">
                    <a16:creationId xmlns:a16="http://schemas.microsoft.com/office/drawing/2014/main" id="{ED364FBD-664A-4900-BD33-0E180C0E6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701"/>
                <a:ext cx="1887" cy="1111"/>
              </a:xfrm>
              <a:custGeom>
                <a:avLst/>
                <a:gdLst>
                  <a:gd name="T0" fmla="*/ 29 w 1887"/>
                  <a:gd name="T1" fmla="*/ 274 h 1111"/>
                  <a:gd name="T2" fmla="*/ 1079 w 1887"/>
                  <a:gd name="T3" fmla="*/ 0 h 1111"/>
                  <a:gd name="T4" fmla="*/ 1886 w 1887"/>
                  <a:gd name="T5" fmla="*/ 806 h 1111"/>
                  <a:gd name="T6" fmla="*/ 790 w 1887"/>
                  <a:gd name="T7" fmla="*/ 1110 h 1111"/>
                  <a:gd name="T8" fmla="*/ 0 w 1887"/>
                  <a:gd name="T9" fmla="*/ 278 h 1111"/>
                  <a:gd name="T10" fmla="*/ 29 w 1887"/>
                  <a:gd name="T11" fmla="*/ 274 h 11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87" h="1111">
                    <a:moveTo>
                      <a:pt x="29" y="274"/>
                    </a:moveTo>
                    <a:lnTo>
                      <a:pt x="1079" y="0"/>
                    </a:lnTo>
                    <a:lnTo>
                      <a:pt x="1886" y="806"/>
                    </a:lnTo>
                    <a:lnTo>
                      <a:pt x="790" y="1110"/>
                    </a:lnTo>
                    <a:lnTo>
                      <a:pt x="0" y="278"/>
                    </a:lnTo>
                    <a:lnTo>
                      <a:pt x="29" y="274"/>
                    </a:lnTo>
                  </a:path>
                </a:pathLst>
              </a:custGeom>
              <a:solidFill>
                <a:srgbClr val="E5CA72"/>
              </a:solidFill>
              <a:ln w="12700" cap="rnd" cmpd="sng">
                <a:solidFill>
                  <a:srgbClr val="FFFFCC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grpSp>
            <p:nvGrpSpPr>
              <p:cNvPr id="11330" name="Group 31">
                <a:extLst>
                  <a:ext uri="{FF2B5EF4-FFF2-40B4-BE49-F238E27FC236}">
                    <a16:creationId xmlns:a16="http://schemas.microsoft.com/office/drawing/2014/main" id="{2877D717-8ED7-4F40-8666-3A5268E04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769"/>
                <a:ext cx="1631" cy="959"/>
                <a:chOff x="4320" y="769"/>
                <a:chExt cx="1631" cy="959"/>
              </a:xfrm>
            </p:grpSpPr>
            <p:sp>
              <p:nvSpPr>
                <p:cNvPr id="11349" name="Line 32">
                  <a:extLst>
                    <a:ext uri="{FF2B5EF4-FFF2-40B4-BE49-F238E27FC236}">
                      <a16:creationId xmlns:a16="http://schemas.microsoft.com/office/drawing/2014/main" id="{FF9746AC-7303-4EA9-9DEB-C1014376F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0" y="76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0" name="Line 33">
                  <a:extLst>
                    <a:ext uri="{FF2B5EF4-FFF2-40B4-BE49-F238E27FC236}">
                      <a16:creationId xmlns:a16="http://schemas.microsoft.com/office/drawing/2014/main" id="{5E442907-0F91-4BD0-BF10-CC767009C0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817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1" name="Line 34">
                  <a:extLst>
                    <a:ext uri="{FF2B5EF4-FFF2-40B4-BE49-F238E27FC236}">
                      <a16:creationId xmlns:a16="http://schemas.microsoft.com/office/drawing/2014/main" id="{33A40224-E0B9-489C-A4F7-84D75F156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16" y="865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2" name="Line 35">
                  <a:extLst>
                    <a:ext uri="{FF2B5EF4-FFF2-40B4-BE49-F238E27FC236}">
                      <a16:creationId xmlns:a16="http://schemas.microsoft.com/office/drawing/2014/main" id="{C6B30F33-B6BC-4DAF-A63C-5CED8699D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913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3" name="Line 36">
                  <a:extLst>
                    <a:ext uri="{FF2B5EF4-FFF2-40B4-BE49-F238E27FC236}">
                      <a16:creationId xmlns:a16="http://schemas.microsoft.com/office/drawing/2014/main" id="{E3682CC0-3550-44C8-8062-3FF11D927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2" y="961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4" name="Line 37">
                  <a:extLst>
                    <a:ext uri="{FF2B5EF4-FFF2-40B4-BE49-F238E27FC236}">
                      <a16:creationId xmlns:a16="http://schemas.microsoft.com/office/drawing/2014/main" id="{2CC036D0-EE4C-45DC-BF93-59F78F30BE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60" y="100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5" name="Line 38">
                  <a:extLst>
                    <a:ext uri="{FF2B5EF4-FFF2-40B4-BE49-F238E27FC236}">
                      <a16:creationId xmlns:a16="http://schemas.microsoft.com/office/drawing/2014/main" id="{7C19C75F-8801-4CE2-AFD8-0F79BA9D9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1057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6" name="Line 39">
                  <a:extLst>
                    <a:ext uri="{FF2B5EF4-FFF2-40B4-BE49-F238E27FC236}">
                      <a16:creationId xmlns:a16="http://schemas.microsoft.com/office/drawing/2014/main" id="{5ACA1953-B8D1-402B-83CB-ABFF0637BA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105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7" name="Line 40">
                  <a:extLst>
                    <a:ext uri="{FF2B5EF4-FFF2-40B4-BE49-F238E27FC236}">
                      <a16:creationId xmlns:a16="http://schemas.microsoft.com/office/drawing/2014/main" id="{7BF78466-6EEB-4963-B35C-45F0CF202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4" y="1153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8" name="Line 41">
                  <a:extLst>
                    <a:ext uri="{FF2B5EF4-FFF2-40B4-BE49-F238E27FC236}">
                      <a16:creationId xmlns:a16="http://schemas.microsoft.com/office/drawing/2014/main" id="{46AC1ACC-095C-473C-97F2-3CDD36E503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2" y="1201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59" name="Line 42">
                  <a:extLst>
                    <a:ext uri="{FF2B5EF4-FFF2-40B4-BE49-F238E27FC236}">
                      <a16:creationId xmlns:a16="http://schemas.microsoft.com/office/drawing/2014/main" id="{0E1ECB20-1D60-4515-9F34-5554BC90D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0" y="124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60" name="Line 43">
                  <a:extLst>
                    <a:ext uri="{FF2B5EF4-FFF2-40B4-BE49-F238E27FC236}">
                      <a16:creationId xmlns:a16="http://schemas.microsoft.com/office/drawing/2014/main" id="{C31C7C71-2C7A-4AAA-AF49-50D5F7E98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9" y="1297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61" name="Line 44">
                  <a:extLst>
                    <a:ext uri="{FF2B5EF4-FFF2-40B4-BE49-F238E27FC236}">
                      <a16:creationId xmlns:a16="http://schemas.microsoft.com/office/drawing/2014/main" id="{AE4A3D30-62CE-4FCF-82A7-45F00FE68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96" y="1345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62" name="Line 45">
                  <a:extLst>
                    <a:ext uri="{FF2B5EF4-FFF2-40B4-BE49-F238E27FC236}">
                      <a16:creationId xmlns:a16="http://schemas.microsoft.com/office/drawing/2014/main" id="{7089C335-508A-4665-A8AC-7CFB24FC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4" y="1393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63" name="Line 46">
                  <a:extLst>
                    <a:ext uri="{FF2B5EF4-FFF2-40B4-BE49-F238E27FC236}">
                      <a16:creationId xmlns:a16="http://schemas.microsoft.com/office/drawing/2014/main" id="{EA5863FE-3EC6-4544-B7E0-4F52F866B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92" y="1441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1364" name="Line 47">
                  <a:extLst>
                    <a:ext uri="{FF2B5EF4-FFF2-40B4-BE49-F238E27FC236}">
                      <a16:creationId xmlns:a16="http://schemas.microsoft.com/office/drawing/2014/main" id="{7973F029-8C76-44E2-BBF4-4377634FC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40" y="148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</p:grpSp>
          <p:grpSp>
            <p:nvGrpSpPr>
              <p:cNvPr id="11331" name="Group 48">
                <a:extLst>
                  <a:ext uri="{FF2B5EF4-FFF2-40B4-BE49-F238E27FC236}">
                    <a16:creationId xmlns:a16="http://schemas.microsoft.com/office/drawing/2014/main" id="{AC2C5A50-C8FF-4C9C-858D-B34A57707A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4" y="834"/>
                <a:ext cx="1379" cy="882"/>
                <a:chOff x="4434" y="834"/>
                <a:chExt cx="1379" cy="882"/>
              </a:xfrm>
            </p:grpSpPr>
            <p:sp>
              <p:nvSpPr>
                <p:cNvPr id="11332" name="Oval 49">
                  <a:extLst>
                    <a:ext uri="{FF2B5EF4-FFF2-40B4-BE49-F238E27FC236}">
                      <a16:creationId xmlns:a16="http://schemas.microsoft.com/office/drawing/2014/main" id="{5D867C7F-9BB0-4FE0-9273-C3D10B7CF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40000">
                  <a:off x="4630" y="937"/>
                  <a:ext cx="427" cy="53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33" name="Oval 50">
                  <a:extLst>
                    <a:ext uri="{FF2B5EF4-FFF2-40B4-BE49-F238E27FC236}">
                      <a16:creationId xmlns:a16="http://schemas.microsoft.com/office/drawing/2014/main" id="{AAC1FB51-3BA7-4593-B020-07D9BBBD4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6" y="1033"/>
                  <a:ext cx="427" cy="53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34" name="Oval 51">
                  <a:extLst>
                    <a:ext uri="{FF2B5EF4-FFF2-40B4-BE49-F238E27FC236}">
                      <a16:creationId xmlns:a16="http://schemas.microsoft.com/office/drawing/2014/main" id="{67381905-6D40-4A2F-9262-AF738BC18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6" y="1227"/>
                  <a:ext cx="427" cy="53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35" name="Oval 52">
                  <a:extLst>
                    <a:ext uri="{FF2B5EF4-FFF2-40B4-BE49-F238E27FC236}">
                      <a16:creationId xmlns:a16="http://schemas.microsoft.com/office/drawing/2014/main" id="{037D6C5E-F6DF-41AE-A571-E9B8B8DA5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0" y="1383"/>
                  <a:ext cx="427" cy="53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36" name="Oval 53">
                  <a:extLst>
                    <a:ext uri="{FF2B5EF4-FFF2-40B4-BE49-F238E27FC236}">
                      <a16:creationId xmlns:a16="http://schemas.microsoft.com/office/drawing/2014/main" id="{81ABF98D-920F-4DD4-9A49-BD7720587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577"/>
                  <a:ext cx="427" cy="53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37" name="Oval 54">
                  <a:extLst>
                    <a:ext uri="{FF2B5EF4-FFF2-40B4-BE49-F238E27FC236}">
                      <a16:creationId xmlns:a16="http://schemas.microsoft.com/office/drawing/2014/main" id="{C0FBE5D6-A0E0-4785-AAAD-60B940502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5" y="1146"/>
                  <a:ext cx="53" cy="427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38" name="Oval 55">
                  <a:extLst>
                    <a:ext uri="{FF2B5EF4-FFF2-40B4-BE49-F238E27FC236}">
                      <a16:creationId xmlns:a16="http://schemas.microsoft.com/office/drawing/2014/main" id="{6D167C9C-2D7E-4845-95A2-D29E62D55E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9" y="936"/>
                  <a:ext cx="53" cy="427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39" name="Oval 56">
                  <a:extLst>
                    <a:ext uri="{FF2B5EF4-FFF2-40B4-BE49-F238E27FC236}">
                      <a16:creationId xmlns:a16="http://schemas.microsoft.com/office/drawing/2014/main" id="{621634CB-8958-4754-BFFB-6EF90417C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865"/>
                  <a:ext cx="68" cy="294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0" name="Oval 57">
                  <a:extLst>
                    <a:ext uri="{FF2B5EF4-FFF2-40B4-BE49-F238E27FC236}">
                      <a16:creationId xmlns:a16="http://schemas.microsoft.com/office/drawing/2014/main" id="{B03A44C7-DFF3-4FB7-81E6-BAC76A21E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2" y="978"/>
                  <a:ext cx="66" cy="327"/>
                </a:xfrm>
                <a:prstGeom prst="ellipse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1" name="Rectangle 58">
                  <a:extLst>
                    <a:ext uri="{FF2B5EF4-FFF2-40B4-BE49-F238E27FC236}">
                      <a16:creationId xmlns:a16="http://schemas.microsoft.com/office/drawing/2014/main" id="{4EEC0B9B-AEEE-4C94-9872-2F6608C84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1" y="1369"/>
                  <a:ext cx="71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2" name="Rectangle 59">
                  <a:extLst>
                    <a:ext uri="{FF2B5EF4-FFF2-40B4-BE49-F238E27FC236}">
                      <a16:creationId xmlns:a16="http://schemas.microsoft.com/office/drawing/2014/main" id="{3AF8F16C-1DD3-4AD2-8F68-A1513A342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" y="1488"/>
                  <a:ext cx="72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3" name="Rectangle 60">
                  <a:extLst>
                    <a:ext uri="{FF2B5EF4-FFF2-40B4-BE49-F238E27FC236}">
                      <a16:creationId xmlns:a16="http://schemas.microsoft.com/office/drawing/2014/main" id="{9CA6097A-D2F5-4997-91D2-9F36E8BD1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" y="1247"/>
                  <a:ext cx="71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4" name="Rectangle 61">
                  <a:extLst>
                    <a:ext uri="{FF2B5EF4-FFF2-40B4-BE49-F238E27FC236}">
                      <a16:creationId xmlns:a16="http://schemas.microsoft.com/office/drawing/2014/main" id="{D4950A44-0B67-4754-832F-E22D54BDC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940000">
                  <a:off x="5112" y="807"/>
                  <a:ext cx="43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5" name="Rectangle 62">
                  <a:extLst>
                    <a:ext uri="{FF2B5EF4-FFF2-40B4-BE49-F238E27FC236}">
                      <a16:creationId xmlns:a16="http://schemas.microsoft.com/office/drawing/2014/main" id="{98DC488B-6027-4818-8534-8D7A9EA19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940000">
                  <a:off x="4744" y="1094"/>
                  <a:ext cx="42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6" name="Rectangle 63">
                  <a:extLst>
                    <a:ext uri="{FF2B5EF4-FFF2-40B4-BE49-F238E27FC236}">
                      <a16:creationId xmlns:a16="http://schemas.microsoft.com/office/drawing/2014/main" id="{F2A1A5FA-84B2-4617-AC96-DD035589F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940000">
                  <a:off x="5744" y="1423"/>
                  <a:ext cx="41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7" name="Rectangle 64">
                  <a:extLst>
                    <a:ext uri="{FF2B5EF4-FFF2-40B4-BE49-F238E27FC236}">
                      <a16:creationId xmlns:a16="http://schemas.microsoft.com/office/drawing/2014/main" id="{04891103-E1F5-4FC5-8BC2-62434FD9E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940000">
                  <a:off x="5154" y="1646"/>
                  <a:ext cx="42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  <p:sp>
              <p:nvSpPr>
                <p:cNvPr id="11348" name="Rectangle 65">
                  <a:extLst>
                    <a:ext uri="{FF2B5EF4-FFF2-40B4-BE49-F238E27FC236}">
                      <a16:creationId xmlns:a16="http://schemas.microsoft.com/office/drawing/2014/main" id="{76F93793-66E3-4A8D-8B66-31A9E5512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940000">
                  <a:off x="4461" y="1034"/>
                  <a:ext cx="43" cy="97"/>
                </a:xfrm>
                <a:prstGeom prst="rect">
                  <a:avLst/>
                </a:prstGeom>
                <a:solidFill>
                  <a:srgbClr val="E5CA7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215"/>
                </a:p>
              </p:txBody>
            </p:sp>
          </p:grpSp>
        </p:grpSp>
        <p:grpSp>
          <p:nvGrpSpPr>
            <p:cNvPr id="11315" name="Group 14">
              <a:extLst>
                <a:ext uri="{FF2B5EF4-FFF2-40B4-BE49-F238E27FC236}">
                  <a16:creationId xmlns:a16="http://schemas.microsoft.com/office/drawing/2014/main" id="{D84F9370-B554-4A72-B2DD-F9D4E3C182B7}"/>
                </a:ext>
              </a:extLst>
            </p:cNvPr>
            <p:cNvGrpSpPr>
              <a:grpSpLocks/>
            </p:cNvGrpSpPr>
            <p:nvPr/>
          </p:nvGrpSpPr>
          <p:grpSpPr bwMode="auto">
            <a:xfrm rot="-868872">
              <a:off x="2751" y="3713"/>
              <a:ext cx="197" cy="205"/>
              <a:chOff x="2751" y="3713"/>
              <a:chExt cx="197" cy="205"/>
            </a:xfrm>
          </p:grpSpPr>
          <p:sp>
            <p:nvSpPr>
              <p:cNvPr id="11316" name="Freeform 15">
                <a:extLst>
                  <a:ext uri="{FF2B5EF4-FFF2-40B4-BE49-F238E27FC236}">
                    <a16:creationId xmlns:a16="http://schemas.microsoft.com/office/drawing/2014/main" id="{50E34034-2E33-4D13-B6E5-A477415DD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3713"/>
                <a:ext cx="197" cy="205"/>
              </a:xfrm>
              <a:custGeom>
                <a:avLst/>
                <a:gdLst>
                  <a:gd name="T0" fmla="*/ 40 w 197"/>
                  <a:gd name="T1" fmla="*/ 167 h 205"/>
                  <a:gd name="T2" fmla="*/ 15 w 197"/>
                  <a:gd name="T3" fmla="*/ 148 h 205"/>
                  <a:gd name="T4" fmla="*/ 1 w 197"/>
                  <a:gd name="T5" fmla="*/ 121 h 205"/>
                  <a:gd name="T6" fmla="*/ 6 w 197"/>
                  <a:gd name="T7" fmla="*/ 106 h 205"/>
                  <a:gd name="T8" fmla="*/ 0 w 197"/>
                  <a:gd name="T9" fmla="*/ 93 h 205"/>
                  <a:gd name="T10" fmla="*/ 22 w 197"/>
                  <a:gd name="T11" fmla="*/ 60 h 205"/>
                  <a:gd name="T12" fmla="*/ 62 w 197"/>
                  <a:gd name="T13" fmla="*/ 37 h 205"/>
                  <a:gd name="T14" fmla="*/ 34 w 197"/>
                  <a:gd name="T15" fmla="*/ 37 h 205"/>
                  <a:gd name="T16" fmla="*/ 16 w 197"/>
                  <a:gd name="T17" fmla="*/ 37 h 205"/>
                  <a:gd name="T18" fmla="*/ 7 w 197"/>
                  <a:gd name="T19" fmla="*/ 28 h 205"/>
                  <a:gd name="T20" fmla="*/ 14 w 197"/>
                  <a:gd name="T21" fmla="*/ 31 h 205"/>
                  <a:gd name="T22" fmla="*/ 28 w 197"/>
                  <a:gd name="T23" fmla="*/ 31 h 205"/>
                  <a:gd name="T24" fmla="*/ 59 w 197"/>
                  <a:gd name="T25" fmla="*/ 26 h 205"/>
                  <a:gd name="T26" fmla="*/ 70 w 197"/>
                  <a:gd name="T27" fmla="*/ 35 h 205"/>
                  <a:gd name="T28" fmla="*/ 81 w 197"/>
                  <a:gd name="T29" fmla="*/ 36 h 205"/>
                  <a:gd name="T30" fmla="*/ 125 w 197"/>
                  <a:gd name="T31" fmla="*/ 40 h 205"/>
                  <a:gd name="T32" fmla="*/ 134 w 197"/>
                  <a:gd name="T33" fmla="*/ 36 h 205"/>
                  <a:gd name="T34" fmla="*/ 115 w 197"/>
                  <a:gd name="T35" fmla="*/ 23 h 205"/>
                  <a:gd name="T36" fmla="*/ 108 w 197"/>
                  <a:gd name="T37" fmla="*/ 13 h 205"/>
                  <a:gd name="T38" fmla="*/ 113 w 197"/>
                  <a:gd name="T39" fmla="*/ 2 h 205"/>
                  <a:gd name="T40" fmla="*/ 115 w 197"/>
                  <a:gd name="T41" fmla="*/ 14 h 205"/>
                  <a:gd name="T42" fmla="*/ 130 w 197"/>
                  <a:gd name="T43" fmla="*/ 24 h 205"/>
                  <a:gd name="T44" fmla="*/ 143 w 197"/>
                  <a:gd name="T45" fmla="*/ 47 h 205"/>
                  <a:gd name="T46" fmla="*/ 149 w 197"/>
                  <a:gd name="T47" fmla="*/ 55 h 205"/>
                  <a:gd name="T48" fmla="*/ 155 w 197"/>
                  <a:gd name="T49" fmla="*/ 57 h 205"/>
                  <a:gd name="T50" fmla="*/ 182 w 197"/>
                  <a:gd name="T51" fmla="*/ 47 h 205"/>
                  <a:gd name="T52" fmla="*/ 193 w 197"/>
                  <a:gd name="T53" fmla="*/ 37 h 205"/>
                  <a:gd name="T54" fmla="*/ 184 w 197"/>
                  <a:gd name="T55" fmla="*/ 52 h 205"/>
                  <a:gd name="T56" fmla="*/ 166 w 197"/>
                  <a:gd name="T57" fmla="*/ 53 h 205"/>
                  <a:gd name="T58" fmla="*/ 171 w 197"/>
                  <a:gd name="T59" fmla="*/ 67 h 205"/>
                  <a:gd name="T60" fmla="*/ 179 w 197"/>
                  <a:gd name="T61" fmla="*/ 85 h 205"/>
                  <a:gd name="T62" fmla="*/ 189 w 197"/>
                  <a:gd name="T63" fmla="*/ 79 h 205"/>
                  <a:gd name="T64" fmla="*/ 193 w 197"/>
                  <a:gd name="T65" fmla="*/ 80 h 205"/>
                  <a:gd name="T66" fmla="*/ 185 w 197"/>
                  <a:gd name="T67" fmla="*/ 98 h 205"/>
                  <a:gd name="T68" fmla="*/ 186 w 197"/>
                  <a:gd name="T69" fmla="*/ 113 h 205"/>
                  <a:gd name="T70" fmla="*/ 195 w 197"/>
                  <a:gd name="T71" fmla="*/ 128 h 205"/>
                  <a:gd name="T72" fmla="*/ 189 w 197"/>
                  <a:gd name="T73" fmla="*/ 123 h 205"/>
                  <a:gd name="T74" fmla="*/ 180 w 197"/>
                  <a:gd name="T75" fmla="*/ 121 h 205"/>
                  <a:gd name="T76" fmla="*/ 170 w 197"/>
                  <a:gd name="T77" fmla="*/ 138 h 205"/>
                  <a:gd name="T78" fmla="*/ 164 w 197"/>
                  <a:gd name="T79" fmla="*/ 153 h 205"/>
                  <a:gd name="T80" fmla="*/ 187 w 197"/>
                  <a:gd name="T81" fmla="*/ 158 h 205"/>
                  <a:gd name="T82" fmla="*/ 195 w 197"/>
                  <a:gd name="T83" fmla="*/ 165 h 205"/>
                  <a:gd name="T84" fmla="*/ 190 w 197"/>
                  <a:gd name="T85" fmla="*/ 169 h 205"/>
                  <a:gd name="T86" fmla="*/ 184 w 197"/>
                  <a:gd name="T87" fmla="*/ 162 h 205"/>
                  <a:gd name="T88" fmla="*/ 169 w 197"/>
                  <a:gd name="T89" fmla="*/ 159 h 205"/>
                  <a:gd name="T90" fmla="*/ 150 w 197"/>
                  <a:gd name="T91" fmla="*/ 150 h 205"/>
                  <a:gd name="T92" fmla="*/ 145 w 197"/>
                  <a:gd name="T93" fmla="*/ 168 h 205"/>
                  <a:gd name="T94" fmla="*/ 135 w 197"/>
                  <a:gd name="T95" fmla="*/ 186 h 205"/>
                  <a:gd name="T96" fmla="*/ 117 w 197"/>
                  <a:gd name="T97" fmla="*/ 203 h 205"/>
                  <a:gd name="T98" fmla="*/ 111 w 197"/>
                  <a:gd name="T99" fmla="*/ 197 h 205"/>
                  <a:gd name="T100" fmla="*/ 129 w 197"/>
                  <a:gd name="T101" fmla="*/ 184 h 205"/>
                  <a:gd name="T102" fmla="*/ 131 w 197"/>
                  <a:gd name="T103" fmla="*/ 168 h 205"/>
                  <a:gd name="T104" fmla="*/ 80 w 197"/>
                  <a:gd name="T105" fmla="*/ 177 h 205"/>
                  <a:gd name="T106" fmla="*/ 53 w 197"/>
                  <a:gd name="T107" fmla="*/ 187 h 205"/>
                  <a:gd name="T108" fmla="*/ 31 w 197"/>
                  <a:gd name="T109" fmla="*/ 184 h 205"/>
                  <a:gd name="T110" fmla="*/ 10 w 197"/>
                  <a:gd name="T111" fmla="*/ 193 h 205"/>
                  <a:gd name="T112" fmla="*/ 22 w 197"/>
                  <a:gd name="T113" fmla="*/ 180 h 205"/>
                  <a:gd name="T114" fmla="*/ 56 w 197"/>
                  <a:gd name="T115" fmla="*/ 181 h 20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97" h="205">
                    <a:moveTo>
                      <a:pt x="62" y="174"/>
                    </a:moveTo>
                    <a:lnTo>
                      <a:pt x="58" y="173"/>
                    </a:lnTo>
                    <a:lnTo>
                      <a:pt x="53" y="172"/>
                    </a:lnTo>
                    <a:lnTo>
                      <a:pt x="49" y="171"/>
                    </a:lnTo>
                    <a:lnTo>
                      <a:pt x="45" y="169"/>
                    </a:lnTo>
                    <a:lnTo>
                      <a:pt x="40" y="167"/>
                    </a:lnTo>
                    <a:lnTo>
                      <a:pt x="36" y="165"/>
                    </a:lnTo>
                    <a:lnTo>
                      <a:pt x="31" y="162"/>
                    </a:lnTo>
                    <a:lnTo>
                      <a:pt x="27" y="159"/>
                    </a:lnTo>
                    <a:lnTo>
                      <a:pt x="23" y="155"/>
                    </a:lnTo>
                    <a:lnTo>
                      <a:pt x="18" y="152"/>
                    </a:lnTo>
                    <a:lnTo>
                      <a:pt x="15" y="148"/>
                    </a:lnTo>
                    <a:lnTo>
                      <a:pt x="11" y="144"/>
                    </a:lnTo>
                    <a:lnTo>
                      <a:pt x="8" y="139"/>
                    </a:lnTo>
                    <a:lnTo>
                      <a:pt x="5" y="135"/>
                    </a:lnTo>
                    <a:lnTo>
                      <a:pt x="3" y="130"/>
                    </a:lnTo>
                    <a:lnTo>
                      <a:pt x="1" y="124"/>
                    </a:lnTo>
                    <a:lnTo>
                      <a:pt x="1" y="121"/>
                    </a:lnTo>
                    <a:lnTo>
                      <a:pt x="0" y="119"/>
                    </a:lnTo>
                    <a:lnTo>
                      <a:pt x="1" y="116"/>
                    </a:lnTo>
                    <a:lnTo>
                      <a:pt x="1" y="113"/>
                    </a:lnTo>
                    <a:lnTo>
                      <a:pt x="2" y="111"/>
                    </a:lnTo>
                    <a:lnTo>
                      <a:pt x="3" y="108"/>
                    </a:lnTo>
                    <a:lnTo>
                      <a:pt x="6" y="106"/>
                    </a:lnTo>
                    <a:lnTo>
                      <a:pt x="8" y="105"/>
                    </a:lnTo>
                    <a:lnTo>
                      <a:pt x="6" y="103"/>
                    </a:lnTo>
                    <a:lnTo>
                      <a:pt x="4" y="101"/>
                    </a:lnTo>
                    <a:lnTo>
                      <a:pt x="2" y="99"/>
                    </a:lnTo>
                    <a:lnTo>
                      <a:pt x="1" y="96"/>
                    </a:lnTo>
                    <a:lnTo>
                      <a:pt x="0" y="93"/>
                    </a:lnTo>
                    <a:lnTo>
                      <a:pt x="1" y="88"/>
                    </a:lnTo>
                    <a:lnTo>
                      <a:pt x="2" y="83"/>
                    </a:lnTo>
                    <a:lnTo>
                      <a:pt x="5" y="77"/>
                    </a:lnTo>
                    <a:lnTo>
                      <a:pt x="10" y="72"/>
                    </a:lnTo>
                    <a:lnTo>
                      <a:pt x="16" y="65"/>
                    </a:lnTo>
                    <a:lnTo>
                      <a:pt x="22" y="60"/>
                    </a:lnTo>
                    <a:lnTo>
                      <a:pt x="30" y="54"/>
                    </a:lnTo>
                    <a:lnTo>
                      <a:pt x="38" y="49"/>
                    </a:lnTo>
                    <a:lnTo>
                      <a:pt x="46" y="45"/>
                    </a:lnTo>
                    <a:lnTo>
                      <a:pt x="54" y="41"/>
                    </a:lnTo>
                    <a:lnTo>
                      <a:pt x="62" y="39"/>
                    </a:lnTo>
                    <a:lnTo>
                      <a:pt x="62" y="37"/>
                    </a:lnTo>
                    <a:lnTo>
                      <a:pt x="62" y="35"/>
                    </a:lnTo>
                    <a:lnTo>
                      <a:pt x="62" y="33"/>
                    </a:lnTo>
                    <a:lnTo>
                      <a:pt x="60" y="33"/>
                    </a:lnTo>
                    <a:lnTo>
                      <a:pt x="55" y="33"/>
                    </a:lnTo>
                    <a:lnTo>
                      <a:pt x="45" y="35"/>
                    </a:lnTo>
                    <a:lnTo>
                      <a:pt x="34" y="37"/>
                    </a:lnTo>
                    <a:lnTo>
                      <a:pt x="25" y="41"/>
                    </a:lnTo>
                    <a:lnTo>
                      <a:pt x="24" y="39"/>
                    </a:lnTo>
                    <a:lnTo>
                      <a:pt x="22" y="38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6" y="37"/>
                    </a:lnTo>
                    <a:lnTo>
                      <a:pt x="13" y="36"/>
                    </a:lnTo>
                    <a:lnTo>
                      <a:pt x="10" y="35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7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6"/>
                    </a:lnTo>
                    <a:lnTo>
                      <a:pt x="11" y="27"/>
                    </a:lnTo>
                    <a:lnTo>
                      <a:pt x="12" y="28"/>
                    </a:lnTo>
                    <a:lnTo>
                      <a:pt x="13" y="29"/>
                    </a:lnTo>
                    <a:lnTo>
                      <a:pt x="14" y="31"/>
                    </a:lnTo>
                    <a:lnTo>
                      <a:pt x="17" y="33"/>
                    </a:lnTo>
                    <a:lnTo>
                      <a:pt x="20" y="34"/>
                    </a:lnTo>
                    <a:lnTo>
                      <a:pt x="22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31"/>
                    </a:lnTo>
                    <a:lnTo>
                      <a:pt x="31" y="30"/>
                    </a:lnTo>
                    <a:lnTo>
                      <a:pt x="36" y="29"/>
                    </a:lnTo>
                    <a:lnTo>
                      <a:pt x="44" y="29"/>
                    </a:lnTo>
                    <a:lnTo>
                      <a:pt x="52" y="28"/>
                    </a:lnTo>
                    <a:lnTo>
                      <a:pt x="56" y="27"/>
                    </a:lnTo>
                    <a:lnTo>
                      <a:pt x="59" y="26"/>
                    </a:lnTo>
                    <a:lnTo>
                      <a:pt x="61" y="26"/>
                    </a:lnTo>
                    <a:lnTo>
                      <a:pt x="63" y="26"/>
                    </a:lnTo>
                    <a:lnTo>
                      <a:pt x="65" y="28"/>
                    </a:lnTo>
                    <a:lnTo>
                      <a:pt x="67" y="30"/>
                    </a:lnTo>
                    <a:lnTo>
                      <a:pt x="69" y="32"/>
                    </a:lnTo>
                    <a:lnTo>
                      <a:pt x="70" y="35"/>
                    </a:lnTo>
                    <a:lnTo>
                      <a:pt x="71" y="37"/>
                    </a:lnTo>
                    <a:lnTo>
                      <a:pt x="72" y="37"/>
                    </a:lnTo>
                    <a:lnTo>
                      <a:pt x="73" y="37"/>
                    </a:lnTo>
                    <a:lnTo>
                      <a:pt x="74" y="37"/>
                    </a:lnTo>
                    <a:lnTo>
                      <a:pt x="81" y="36"/>
                    </a:lnTo>
                    <a:lnTo>
                      <a:pt x="90" y="36"/>
                    </a:lnTo>
                    <a:lnTo>
                      <a:pt x="97" y="36"/>
                    </a:lnTo>
                    <a:lnTo>
                      <a:pt x="104" y="37"/>
                    </a:lnTo>
                    <a:lnTo>
                      <a:pt x="112" y="37"/>
                    </a:lnTo>
                    <a:lnTo>
                      <a:pt x="118" y="38"/>
                    </a:lnTo>
                    <a:lnTo>
                      <a:pt x="125" y="40"/>
                    </a:lnTo>
                    <a:lnTo>
                      <a:pt x="131" y="42"/>
                    </a:lnTo>
                    <a:lnTo>
                      <a:pt x="133" y="41"/>
                    </a:lnTo>
                    <a:lnTo>
                      <a:pt x="135" y="39"/>
                    </a:lnTo>
                    <a:lnTo>
                      <a:pt x="135" y="38"/>
                    </a:lnTo>
                    <a:lnTo>
                      <a:pt x="134" y="36"/>
                    </a:lnTo>
                    <a:lnTo>
                      <a:pt x="132" y="34"/>
                    </a:lnTo>
                    <a:lnTo>
                      <a:pt x="129" y="32"/>
                    </a:lnTo>
                    <a:lnTo>
                      <a:pt x="126" y="29"/>
                    </a:lnTo>
                    <a:lnTo>
                      <a:pt x="123" y="27"/>
                    </a:lnTo>
                    <a:lnTo>
                      <a:pt x="119" y="25"/>
                    </a:lnTo>
                    <a:lnTo>
                      <a:pt x="115" y="23"/>
                    </a:lnTo>
                    <a:lnTo>
                      <a:pt x="112" y="21"/>
                    </a:lnTo>
                    <a:lnTo>
                      <a:pt x="112" y="19"/>
                    </a:lnTo>
                    <a:lnTo>
                      <a:pt x="111" y="18"/>
                    </a:lnTo>
                    <a:lnTo>
                      <a:pt x="111" y="16"/>
                    </a:lnTo>
                    <a:lnTo>
                      <a:pt x="110" y="14"/>
                    </a:lnTo>
                    <a:lnTo>
                      <a:pt x="108" y="13"/>
                    </a:lnTo>
                    <a:lnTo>
                      <a:pt x="107" y="10"/>
                    </a:lnTo>
                    <a:lnTo>
                      <a:pt x="107" y="6"/>
                    </a:lnTo>
                    <a:lnTo>
                      <a:pt x="109" y="3"/>
                    </a:lnTo>
                    <a:lnTo>
                      <a:pt x="110" y="0"/>
                    </a:lnTo>
                    <a:lnTo>
                      <a:pt x="112" y="0"/>
                    </a:lnTo>
                    <a:lnTo>
                      <a:pt x="113" y="2"/>
                    </a:lnTo>
                    <a:lnTo>
                      <a:pt x="114" y="5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4" y="10"/>
                    </a:lnTo>
                    <a:lnTo>
                      <a:pt x="114" y="12"/>
                    </a:lnTo>
                    <a:lnTo>
                      <a:pt x="115" y="14"/>
                    </a:lnTo>
                    <a:lnTo>
                      <a:pt x="115" y="15"/>
                    </a:lnTo>
                    <a:lnTo>
                      <a:pt x="115" y="16"/>
                    </a:lnTo>
                    <a:lnTo>
                      <a:pt x="116" y="17"/>
                    </a:lnTo>
                    <a:lnTo>
                      <a:pt x="120" y="18"/>
                    </a:lnTo>
                    <a:lnTo>
                      <a:pt x="125" y="21"/>
                    </a:lnTo>
                    <a:lnTo>
                      <a:pt x="130" y="24"/>
                    </a:lnTo>
                    <a:lnTo>
                      <a:pt x="134" y="28"/>
                    </a:lnTo>
                    <a:lnTo>
                      <a:pt x="138" y="32"/>
                    </a:lnTo>
                    <a:lnTo>
                      <a:pt x="140" y="37"/>
                    </a:lnTo>
                    <a:lnTo>
                      <a:pt x="142" y="41"/>
                    </a:lnTo>
                    <a:lnTo>
                      <a:pt x="141" y="46"/>
                    </a:lnTo>
                    <a:lnTo>
                      <a:pt x="143" y="47"/>
                    </a:lnTo>
                    <a:lnTo>
                      <a:pt x="144" y="48"/>
                    </a:lnTo>
                    <a:lnTo>
                      <a:pt x="146" y="49"/>
                    </a:lnTo>
                    <a:lnTo>
                      <a:pt x="147" y="50"/>
                    </a:lnTo>
                    <a:lnTo>
                      <a:pt x="148" y="52"/>
                    </a:lnTo>
                    <a:lnTo>
                      <a:pt x="148" y="54"/>
                    </a:lnTo>
                    <a:lnTo>
                      <a:pt x="149" y="55"/>
                    </a:lnTo>
                    <a:lnTo>
                      <a:pt x="150" y="57"/>
                    </a:lnTo>
                    <a:lnTo>
                      <a:pt x="150" y="58"/>
                    </a:lnTo>
                    <a:lnTo>
                      <a:pt x="150" y="60"/>
                    </a:lnTo>
                    <a:lnTo>
                      <a:pt x="151" y="62"/>
                    </a:lnTo>
                    <a:lnTo>
                      <a:pt x="151" y="63"/>
                    </a:lnTo>
                    <a:lnTo>
                      <a:pt x="155" y="57"/>
                    </a:lnTo>
                    <a:lnTo>
                      <a:pt x="157" y="54"/>
                    </a:lnTo>
                    <a:lnTo>
                      <a:pt x="161" y="51"/>
                    </a:lnTo>
                    <a:lnTo>
                      <a:pt x="166" y="49"/>
                    </a:lnTo>
                    <a:lnTo>
                      <a:pt x="172" y="49"/>
                    </a:lnTo>
                    <a:lnTo>
                      <a:pt x="178" y="48"/>
                    </a:lnTo>
                    <a:lnTo>
                      <a:pt x="182" y="47"/>
                    </a:lnTo>
                    <a:lnTo>
                      <a:pt x="185" y="44"/>
                    </a:lnTo>
                    <a:lnTo>
                      <a:pt x="186" y="40"/>
                    </a:lnTo>
                    <a:lnTo>
                      <a:pt x="188" y="36"/>
                    </a:lnTo>
                    <a:lnTo>
                      <a:pt x="190" y="35"/>
                    </a:lnTo>
                    <a:lnTo>
                      <a:pt x="192" y="35"/>
                    </a:lnTo>
                    <a:lnTo>
                      <a:pt x="193" y="37"/>
                    </a:lnTo>
                    <a:lnTo>
                      <a:pt x="193" y="39"/>
                    </a:lnTo>
                    <a:lnTo>
                      <a:pt x="192" y="41"/>
                    </a:lnTo>
                    <a:lnTo>
                      <a:pt x="191" y="44"/>
                    </a:lnTo>
                    <a:lnTo>
                      <a:pt x="189" y="47"/>
                    </a:lnTo>
                    <a:lnTo>
                      <a:pt x="187" y="50"/>
                    </a:lnTo>
                    <a:lnTo>
                      <a:pt x="184" y="52"/>
                    </a:lnTo>
                    <a:lnTo>
                      <a:pt x="182" y="55"/>
                    </a:lnTo>
                    <a:lnTo>
                      <a:pt x="179" y="54"/>
                    </a:lnTo>
                    <a:lnTo>
                      <a:pt x="176" y="53"/>
                    </a:lnTo>
                    <a:lnTo>
                      <a:pt x="172" y="52"/>
                    </a:lnTo>
                    <a:lnTo>
                      <a:pt x="169" y="53"/>
                    </a:lnTo>
                    <a:lnTo>
                      <a:pt x="166" y="53"/>
                    </a:lnTo>
                    <a:lnTo>
                      <a:pt x="163" y="54"/>
                    </a:lnTo>
                    <a:lnTo>
                      <a:pt x="162" y="56"/>
                    </a:lnTo>
                    <a:lnTo>
                      <a:pt x="161" y="58"/>
                    </a:lnTo>
                    <a:lnTo>
                      <a:pt x="165" y="62"/>
                    </a:lnTo>
                    <a:lnTo>
                      <a:pt x="168" y="64"/>
                    </a:lnTo>
                    <a:lnTo>
                      <a:pt x="171" y="67"/>
                    </a:lnTo>
                    <a:lnTo>
                      <a:pt x="173" y="70"/>
                    </a:lnTo>
                    <a:lnTo>
                      <a:pt x="175" y="74"/>
                    </a:lnTo>
                    <a:lnTo>
                      <a:pt x="176" y="77"/>
                    </a:lnTo>
                    <a:lnTo>
                      <a:pt x="177" y="80"/>
                    </a:lnTo>
                    <a:lnTo>
                      <a:pt x="178" y="84"/>
                    </a:lnTo>
                    <a:lnTo>
                      <a:pt x="179" y="85"/>
                    </a:lnTo>
                    <a:lnTo>
                      <a:pt x="180" y="86"/>
                    </a:lnTo>
                    <a:lnTo>
                      <a:pt x="181" y="88"/>
                    </a:lnTo>
                    <a:lnTo>
                      <a:pt x="182" y="89"/>
                    </a:lnTo>
                    <a:lnTo>
                      <a:pt x="185" y="86"/>
                    </a:lnTo>
                    <a:lnTo>
                      <a:pt x="187" y="83"/>
                    </a:lnTo>
                    <a:lnTo>
                      <a:pt x="189" y="79"/>
                    </a:lnTo>
                    <a:lnTo>
                      <a:pt x="190" y="75"/>
                    </a:lnTo>
                    <a:lnTo>
                      <a:pt x="191" y="73"/>
                    </a:lnTo>
                    <a:lnTo>
                      <a:pt x="193" y="72"/>
                    </a:lnTo>
                    <a:lnTo>
                      <a:pt x="194" y="72"/>
                    </a:lnTo>
                    <a:lnTo>
                      <a:pt x="194" y="76"/>
                    </a:lnTo>
                    <a:lnTo>
                      <a:pt x="193" y="80"/>
                    </a:lnTo>
                    <a:lnTo>
                      <a:pt x="190" y="85"/>
                    </a:lnTo>
                    <a:lnTo>
                      <a:pt x="187" y="90"/>
                    </a:lnTo>
                    <a:lnTo>
                      <a:pt x="184" y="93"/>
                    </a:lnTo>
                    <a:lnTo>
                      <a:pt x="184" y="95"/>
                    </a:lnTo>
                    <a:lnTo>
                      <a:pt x="185" y="96"/>
                    </a:lnTo>
                    <a:lnTo>
                      <a:pt x="185" y="98"/>
                    </a:lnTo>
                    <a:lnTo>
                      <a:pt x="185" y="100"/>
                    </a:lnTo>
                    <a:lnTo>
                      <a:pt x="185" y="103"/>
                    </a:lnTo>
                    <a:lnTo>
                      <a:pt x="185" y="105"/>
                    </a:lnTo>
                    <a:lnTo>
                      <a:pt x="184" y="108"/>
                    </a:lnTo>
                    <a:lnTo>
                      <a:pt x="184" y="111"/>
                    </a:lnTo>
                    <a:lnTo>
                      <a:pt x="186" y="113"/>
                    </a:lnTo>
                    <a:lnTo>
                      <a:pt x="188" y="116"/>
                    </a:lnTo>
                    <a:lnTo>
                      <a:pt x="190" y="118"/>
                    </a:lnTo>
                    <a:lnTo>
                      <a:pt x="192" y="121"/>
                    </a:lnTo>
                    <a:lnTo>
                      <a:pt x="194" y="124"/>
                    </a:lnTo>
                    <a:lnTo>
                      <a:pt x="194" y="126"/>
                    </a:lnTo>
                    <a:lnTo>
                      <a:pt x="195" y="128"/>
                    </a:lnTo>
                    <a:lnTo>
                      <a:pt x="193" y="129"/>
                    </a:lnTo>
                    <a:lnTo>
                      <a:pt x="191" y="128"/>
                    </a:lnTo>
                    <a:lnTo>
                      <a:pt x="190" y="127"/>
                    </a:lnTo>
                    <a:lnTo>
                      <a:pt x="189" y="125"/>
                    </a:lnTo>
                    <a:lnTo>
                      <a:pt x="189" y="123"/>
                    </a:lnTo>
                    <a:lnTo>
                      <a:pt x="187" y="121"/>
                    </a:lnTo>
                    <a:lnTo>
                      <a:pt x="186" y="119"/>
                    </a:lnTo>
                    <a:lnTo>
                      <a:pt x="183" y="116"/>
                    </a:lnTo>
                    <a:lnTo>
                      <a:pt x="182" y="118"/>
                    </a:lnTo>
                    <a:lnTo>
                      <a:pt x="181" y="119"/>
                    </a:lnTo>
                    <a:lnTo>
                      <a:pt x="180" y="121"/>
                    </a:lnTo>
                    <a:lnTo>
                      <a:pt x="179" y="123"/>
                    </a:lnTo>
                    <a:lnTo>
                      <a:pt x="179" y="126"/>
                    </a:lnTo>
                    <a:lnTo>
                      <a:pt x="177" y="129"/>
                    </a:lnTo>
                    <a:lnTo>
                      <a:pt x="176" y="132"/>
                    </a:lnTo>
                    <a:lnTo>
                      <a:pt x="174" y="135"/>
                    </a:lnTo>
                    <a:lnTo>
                      <a:pt x="170" y="138"/>
                    </a:lnTo>
                    <a:lnTo>
                      <a:pt x="167" y="140"/>
                    </a:lnTo>
                    <a:lnTo>
                      <a:pt x="162" y="143"/>
                    </a:lnTo>
                    <a:lnTo>
                      <a:pt x="157" y="145"/>
                    </a:lnTo>
                    <a:lnTo>
                      <a:pt x="159" y="148"/>
                    </a:lnTo>
                    <a:lnTo>
                      <a:pt x="161" y="151"/>
                    </a:lnTo>
                    <a:lnTo>
                      <a:pt x="164" y="153"/>
                    </a:lnTo>
                    <a:lnTo>
                      <a:pt x="168" y="154"/>
                    </a:lnTo>
                    <a:lnTo>
                      <a:pt x="171" y="156"/>
                    </a:lnTo>
                    <a:lnTo>
                      <a:pt x="176" y="156"/>
                    </a:lnTo>
                    <a:lnTo>
                      <a:pt x="180" y="157"/>
                    </a:lnTo>
                    <a:lnTo>
                      <a:pt x="186" y="156"/>
                    </a:lnTo>
                    <a:lnTo>
                      <a:pt x="187" y="158"/>
                    </a:lnTo>
                    <a:lnTo>
                      <a:pt x="188" y="158"/>
                    </a:lnTo>
                    <a:lnTo>
                      <a:pt x="190" y="160"/>
                    </a:lnTo>
                    <a:lnTo>
                      <a:pt x="191" y="161"/>
                    </a:lnTo>
                    <a:lnTo>
                      <a:pt x="193" y="162"/>
                    </a:lnTo>
                    <a:lnTo>
                      <a:pt x="194" y="164"/>
                    </a:lnTo>
                    <a:lnTo>
                      <a:pt x="195" y="165"/>
                    </a:lnTo>
                    <a:lnTo>
                      <a:pt x="196" y="166"/>
                    </a:lnTo>
                    <a:lnTo>
                      <a:pt x="195" y="169"/>
                    </a:lnTo>
                    <a:lnTo>
                      <a:pt x="194" y="170"/>
                    </a:lnTo>
                    <a:lnTo>
                      <a:pt x="193" y="171"/>
                    </a:lnTo>
                    <a:lnTo>
                      <a:pt x="191" y="170"/>
                    </a:lnTo>
                    <a:lnTo>
                      <a:pt x="190" y="169"/>
                    </a:lnTo>
                    <a:lnTo>
                      <a:pt x="189" y="167"/>
                    </a:lnTo>
                    <a:lnTo>
                      <a:pt x="188" y="166"/>
                    </a:lnTo>
                    <a:lnTo>
                      <a:pt x="188" y="164"/>
                    </a:lnTo>
                    <a:lnTo>
                      <a:pt x="186" y="163"/>
                    </a:lnTo>
                    <a:lnTo>
                      <a:pt x="186" y="162"/>
                    </a:lnTo>
                    <a:lnTo>
                      <a:pt x="184" y="162"/>
                    </a:lnTo>
                    <a:lnTo>
                      <a:pt x="183" y="161"/>
                    </a:lnTo>
                    <a:lnTo>
                      <a:pt x="181" y="161"/>
                    </a:lnTo>
                    <a:lnTo>
                      <a:pt x="179" y="161"/>
                    </a:lnTo>
                    <a:lnTo>
                      <a:pt x="176" y="161"/>
                    </a:lnTo>
                    <a:lnTo>
                      <a:pt x="173" y="160"/>
                    </a:lnTo>
                    <a:lnTo>
                      <a:pt x="169" y="159"/>
                    </a:lnTo>
                    <a:lnTo>
                      <a:pt x="165" y="158"/>
                    </a:lnTo>
                    <a:lnTo>
                      <a:pt x="162" y="156"/>
                    </a:lnTo>
                    <a:lnTo>
                      <a:pt x="159" y="154"/>
                    </a:lnTo>
                    <a:lnTo>
                      <a:pt x="157" y="155"/>
                    </a:lnTo>
                    <a:lnTo>
                      <a:pt x="152" y="147"/>
                    </a:lnTo>
                    <a:lnTo>
                      <a:pt x="150" y="150"/>
                    </a:lnTo>
                    <a:lnTo>
                      <a:pt x="149" y="154"/>
                    </a:lnTo>
                    <a:lnTo>
                      <a:pt x="147" y="158"/>
                    </a:lnTo>
                    <a:lnTo>
                      <a:pt x="143" y="162"/>
                    </a:lnTo>
                    <a:lnTo>
                      <a:pt x="143" y="163"/>
                    </a:lnTo>
                    <a:lnTo>
                      <a:pt x="144" y="165"/>
                    </a:lnTo>
                    <a:lnTo>
                      <a:pt x="145" y="168"/>
                    </a:lnTo>
                    <a:lnTo>
                      <a:pt x="145" y="170"/>
                    </a:lnTo>
                    <a:lnTo>
                      <a:pt x="146" y="173"/>
                    </a:lnTo>
                    <a:lnTo>
                      <a:pt x="146" y="175"/>
                    </a:lnTo>
                    <a:lnTo>
                      <a:pt x="144" y="178"/>
                    </a:lnTo>
                    <a:lnTo>
                      <a:pt x="141" y="181"/>
                    </a:lnTo>
                    <a:lnTo>
                      <a:pt x="135" y="186"/>
                    </a:lnTo>
                    <a:lnTo>
                      <a:pt x="129" y="190"/>
                    </a:lnTo>
                    <a:lnTo>
                      <a:pt x="124" y="193"/>
                    </a:lnTo>
                    <a:lnTo>
                      <a:pt x="120" y="194"/>
                    </a:lnTo>
                    <a:lnTo>
                      <a:pt x="119" y="198"/>
                    </a:lnTo>
                    <a:lnTo>
                      <a:pt x="118" y="201"/>
                    </a:lnTo>
                    <a:lnTo>
                      <a:pt x="117" y="203"/>
                    </a:lnTo>
                    <a:lnTo>
                      <a:pt x="115" y="204"/>
                    </a:lnTo>
                    <a:lnTo>
                      <a:pt x="113" y="203"/>
                    </a:lnTo>
                    <a:lnTo>
                      <a:pt x="111" y="203"/>
                    </a:lnTo>
                    <a:lnTo>
                      <a:pt x="109" y="201"/>
                    </a:lnTo>
                    <a:lnTo>
                      <a:pt x="110" y="200"/>
                    </a:lnTo>
                    <a:lnTo>
                      <a:pt x="111" y="197"/>
                    </a:lnTo>
                    <a:lnTo>
                      <a:pt x="113" y="195"/>
                    </a:lnTo>
                    <a:lnTo>
                      <a:pt x="115" y="194"/>
                    </a:lnTo>
                    <a:lnTo>
                      <a:pt x="116" y="191"/>
                    </a:lnTo>
                    <a:lnTo>
                      <a:pt x="120" y="189"/>
                    </a:lnTo>
                    <a:lnTo>
                      <a:pt x="125" y="186"/>
                    </a:lnTo>
                    <a:lnTo>
                      <a:pt x="129" y="184"/>
                    </a:lnTo>
                    <a:lnTo>
                      <a:pt x="134" y="181"/>
                    </a:lnTo>
                    <a:lnTo>
                      <a:pt x="137" y="178"/>
                    </a:lnTo>
                    <a:lnTo>
                      <a:pt x="139" y="174"/>
                    </a:lnTo>
                    <a:lnTo>
                      <a:pt x="139" y="171"/>
                    </a:lnTo>
                    <a:lnTo>
                      <a:pt x="136" y="166"/>
                    </a:lnTo>
                    <a:lnTo>
                      <a:pt x="131" y="168"/>
                    </a:lnTo>
                    <a:lnTo>
                      <a:pt x="124" y="171"/>
                    </a:lnTo>
                    <a:lnTo>
                      <a:pt x="116" y="173"/>
                    </a:lnTo>
                    <a:lnTo>
                      <a:pt x="108" y="175"/>
                    </a:lnTo>
                    <a:lnTo>
                      <a:pt x="98" y="176"/>
                    </a:lnTo>
                    <a:lnTo>
                      <a:pt x="89" y="177"/>
                    </a:lnTo>
                    <a:lnTo>
                      <a:pt x="80" y="177"/>
                    </a:lnTo>
                    <a:lnTo>
                      <a:pt x="72" y="176"/>
                    </a:lnTo>
                    <a:lnTo>
                      <a:pt x="68" y="181"/>
                    </a:lnTo>
                    <a:lnTo>
                      <a:pt x="65" y="186"/>
                    </a:lnTo>
                    <a:lnTo>
                      <a:pt x="61" y="188"/>
                    </a:lnTo>
                    <a:lnTo>
                      <a:pt x="56" y="188"/>
                    </a:lnTo>
                    <a:lnTo>
                      <a:pt x="53" y="187"/>
                    </a:lnTo>
                    <a:lnTo>
                      <a:pt x="49" y="187"/>
                    </a:lnTo>
                    <a:lnTo>
                      <a:pt x="45" y="186"/>
                    </a:lnTo>
                    <a:lnTo>
                      <a:pt x="41" y="185"/>
                    </a:lnTo>
                    <a:lnTo>
                      <a:pt x="37" y="184"/>
                    </a:lnTo>
                    <a:lnTo>
                      <a:pt x="34" y="184"/>
                    </a:lnTo>
                    <a:lnTo>
                      <a:pt x="31" y="184"/>
                    </a:lnTo>
                    <a:lnTo>
                      <a:pt x="30" y="185"/>
                    </a:lnTo>
                    <a:lnTo>
                      <a:pt x="26" y="186"/>
                    </a:lnTo>
                    <a:lnTo>
                      <a:pt x="21" y="189"/>
                    </a:lnTo>
                    <a:lnTo>
                      <a:pt x="16" y="192"/>
                    </a:lnTo>
                    <a:lnTo>
                      <a:pt x="12" y="194"/>
                    </a:lnTo>
                    <a:lnTo>
                      <a:pt x="10" y="193"/>
                    </a:lnTo>
                    <a:lnTo>
                      <a:pt x="8" y="191"/>
                    </a:lnTo>
                    <a:lnTo>
                      <a:pt x="7" y="190"/>
                    </a:lnTo>
                    <a:lnTo>
                      <a:pt x="9" y="187"/>
                    </a:lnTo>
                    <a:lnTo>
                      <a:pt x="13" y="185"/>
                    </a:lnTo>
                    <a:lnTo>
                      <a:pt x="18" y="183"/>
                    </a:lnTo>
                    <a:lnTo>
                      <a:pt x="22" y="180"/>
                    </a:lnTo>
                    <a:lnTo>
                      <a:pt x="24" y="177"/>
                    </a:lnTo>
                    <a:lnTo>
                      <a:pt x="35" y="179"/>
                    </a:lnTo>
                    <a:lnTo>
                      <a:pt x="43" y="180"/>
                    </a:lnTo>
                    <a:lnTo>
                      <a:pt x="49" y="181"/>
                    </a:lnTo>
                    <a:lnTo>
                      <a:pt x="54" y="181"/>
                    </a:lnTo>
                    <a:lnTo>
                      <a:pt x="56" y="181"/>
                    </a:lnTo>
                    <a:lnTo>
                      <a:pt x="59" y="179"/>
                    </a:lnTo>
                    <a:lnTo>
                      <a:pt x="60" y="177"/>
                    </a:lnTo>
                    <a:lnTo>
                      <a:pt x="62" y="17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17" name="Freeform 16">
                <a:extLst>
                  <a:ext uri="{FF2B5EF4-FFF2-40B4-BE49-F238E27FC236}">
                    <a16:creationId xmlns:a16="http://schemas.microsoft.com/office/drawing/2014/main" id="{6DBC0F7E-C2BC-46A6-84EE-36A2DEB2B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2" y="3800"/>
                <a:ext cx="8" cy="8"/>
              </a:xfrm>
              <a:custGeom>
                <a:avLst/>
                <a:gdLst>
                  <a:gd name="T0" fmla="*/ 1 w 8"/>
                  <a:gd name="T1" fmla="*/ 5 h 8"/>
                  <a:gd name="T2" fmla="*/ 2 w 8"/>
                  <a:gd name="T3" fmla="*/ 6 h 8"/>
                  <a:gd name="T4" fmla="*/ 3 w 8"/>
                  <a:gd name="T5" fmla="*/ 6 h 8"/>
                  <a:gd name="T6" fmla="*/ 4 w 8"/>
                  <a:gd name="T7" fmla="*/ 7 h 8"/>
                  <a:gd name="T8" fmla="*/ 5 w 8"/>
                  <a:gd name="T9" fmla="*/ 6 h 8"/>
                  <a:gd name="T10" fmla="*/ 6 w 8"/>
                  <a:gd name="T11" fmla="*/ 6 h 8"/>
                  <a:gd name="T12" fmla="*/ 6 w 8"/>
                  <a:gd name="T13" fmla="*/ 4 h 8"/>
                  <a:gd name="T14" fmla="*/ 7 w 8"/>
                  <a:gd name="T15" fmla="*/ 3 h 8"/>
                  <a:gd name="T16" fmla="*/ 7 w 8"/>
                  <a:gd name="T17" fmla="*/ 2 h 8"/>
                  <a:gd name="T18" fmla="*/ 6 w 8"/>
                  <a:gd name="T19" fmla="*/ 1 h 8"/>
                  <a:gd name="T20" fmla="*/ 4 w 8"/>
                  <a:gd name="T21" fmla="*/ 1 h 8"/>
                  <a:gd name="T22" fmla="*/ 3 w 8"/>
                  <a:gd name="T23" fmla="*/ 0 h 8"/>
                  <a:gd name="T24" fmla="*/ 2 w 8"/>
                  <a:gd name="T25" fmla="*/ 0 h 8"/>
                  <a:gd name="T26" fmla="*/ 1 w 8"/>
                  <a:gd name="T27" fmla="*/ 2 h 8"/>
                  <a:gd name="T28" fmla="*/ 1 w 8"/>
                  <a:gd name="T29" fmla="*/ 3 h 8"/>
                  <a:gd name="T30" fmla="*/ 0 w 8"/>
                  <a:gd name="T31" fmla="*/ 4 h 8"/>
                  <a:gd name="T32" fmla="*/ 1 w 8"/>
                  <a:gd name="T33" fmla="*/ 5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" h="8">
                    <a:moveTo>
                      <a:pt x="1" y="5"/>
                    </a:moveTo>
                    <a:lnTo>
                      <a:pt x="2" y="6"/>
                    </a:lnTo>
                    <a:lnTo>
                      <a:pt x="3" y="6"/>
                    </a:lnTo>
                    <a:lnTo>
                      <a:pt x="4" y="7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18" name="Freeform 17">
                <a:extLst>
                  <a:ext uri="{FF2B5EF4-FFF2-40B4-BE49-F238E27FC236}">
                    <a16:creationId xmlns:a16="http://schemas.microsoft.com/office/drawing/2014/main" id="{34ED66D6-72F7-4F36-97A6-EEADB8A1B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3" y="3823"/>
                <a:ext cx="8" cy="8"/>
              </a:xfrm>
              <a:custGeom>
                <a:avLst/>
                <a:gdLst>
                  <a:gd name="T0" fmla="*/ 1 w 8"/>
                  <a:gd name="T1" fmla="*/ 5 h 8"/>
                  <a:gd name="T2" fmla="*/ 1 w 8"/>
                  <a:gd name="T3" fmla="*/ 6 h 8"/>
                  <a:gd name="T4" fmla="*/ 3 w 8"/>
                  <a:gd name="T5" fmla="*/ 7 h 8"/>
                  <a:gd name="T6" fmla="*/ 4 w 8"/>
                  <a:gd name="T7" fmla="*/ 7 h 8"/>
                  <a:gd name="T8" fmla="*/ 5 w 8"/>
                  <a:gd name="T9" fmla="*/ 7 h 8"/>
                  <a:gd name="T10" fmla="*/ 7 w 8"/>
                  <a:gd name="T11" fmla="*/ 5 h 8"/>
                  <a:gd name="T12" fmla="*/ 7 w 8"/>
                  <a:gd name="T13" fmla="*/ 5 h 8"/>
                  <a:gd name="T14" fmla="*/ 7 w 8"/>
                  <a:gd name="T15" fmla="*/ 3 h 8"/>
                  <a:gd name="T16" fmla="*/ 7 w 8"/>
                  <a:gd name="T17" fmla="*/ 2 h 8"/>
                  <a:gd name="T18" fmla="*/ 6 w 8"/>
                  <a:gd name="T19" fmla="*/ 1 h 8"/>
                  <a:gd name="T20" fmla="*/ 5 w 8"/>
                  <a:gd name="T21" fmla="*/ 0 h 8"/>
                  <a:gd name="T22" fmla="*/ 4 w 8"/>
                  <a:gd name="T23" fmla="*/ 0 h 8"/>
                  <a:gd name="T24" fmla="*/ 2 w 8"/>
                  <a:gd name="T25" fmla="*/ 0 h 8"/>
                  <a:gd name="T26" fmla="*/ 1 w 8"/>
                  <a:gd name="T27" fmla="*/ 1 h 8"/>
                  <a:gd name="T28" fmla="*/ 0 w 8"/>
                  <a:gd name="T29" fmla="*/ 3 h 8"/>
                  <a:gd name="T30" fmla="*/ 0 w 8"/>
                  <a:gd name="T31" fmla="*/ 4 h 8"/>
                  <a:gd name="T32" fmla="*/ 1 w 8"/>
                  <a:gd name="T33" fmla="*/ 5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" h="8">
                    <a:moveTo>
                      <a:pt x="1" y="5"/>
                    </a:move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19" name="Freeform 18">
                <a:extLst>
                  <a:ext uri="{FF2B5EF4-FFF2-40B4-BE49-F238E27FC236}">
                    <a16:creationId xmlns:a16="http://schemas.microsoft.com/office/drawing/2014/main" id="{06E59030-2666-43A4-90B5-50168AD21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3774"/>
                <a:ext cx="22" cy="26"/>
              </a:xfrm>
              <a:custGeom>
                <a:avLst/>
                <a:gdLst>
                  <a:gd name="T0" fmla="*/ 21 w 22"/>
                  <a:gd name="T1" fmla="*/ 17 h 26"/>
                  <a:gd name="T2" fmla="*/ 17 w 22"/>
                  <a:gd name="T3" fmla="*/ 18 h 26"/>
                  <a:gd name="T4" fmla="*/ 15 w 22"/>
                  <a:gd name="T5" fmla="*/ 20 h 26"/>
                  <a:gd name="T6" fmla="*/ 12 w 22"/>
                  <a:gd name="T7" fmla="*/ 23 h 26"/>
                  <a:gd name="T8" fmla="*/ 11 w 22"/>
                  <a:gd name="T9" fmla="*/ 25 h 26"/>
                  <a:gd name="T10" fmla="*/ 7 w 22"/>
                  <a:gd name="T11" fmla="*/ 24 h 26"/>
                  <a:gd name="T12" fmla="*/ 4 w 22"/>
                  <a:gd name="T13" fmla="*/ 23 h 26"/>
                  <a:gd name="T14" fmla="*/ 2 w 22"/>
                  <a:gd name="T15" fmla="*/ 21 h 26"/>
                  <a:gd name="T16" fmla="*/ 1 w 22"/>
                  <a:gd name="T17" fmla="*/ 18 h 26"/>
                  <a:gd name="T18" fmla="*/ 0 w 22"/>
                  <a:gd name="T19" fmla="*/ 14 h 26"/>
                  <a:gd name="T20" fmla="*/ 0 w 22"/>
                  <a:gd name="T21" fmla="*/ 10 h 26"/>
                  <a:gd name="T22" fmla="*/ 2 w 22"/>
                  <a:gd name="T23" fmla="*/ 5 h 26"/>
                  <a:gd name="T24" fmla="*/ 5 w 22"/>
                  <a:gd name="T25" fmla="*/ 0 h 26"/>
                  <a:gd name="T26" fmla="*/ 8 w 22"/>
                  <a:gd name="T27" fmla="*/ 1 h 26"/>
                  <a:gd name="T28" fmla="*/ 10 w 22"/>
                  <a:gd name="T29" fmla="*/ 3 h 26"/>
                  <a:gd name="T30" fmla="*/ 11 w 22"/>
                  <a:gd name="T31" fmla="*/ 4 h 26"/>
                  <a:gd name="T32" fmla="*/ 14 w 22"/>
                  <a:gd name="T33" fmla="*/ 6 h 26"/>
                  <a:gd name="T34" fmla="*/ 16 w 22"/>
                  <a:gd name="T35" fmla="*/ 8 h 26"/>
                  <a:gd name="T36" fmla="*/ 17 w 22"/>
                  <a:gd name="T37" fmla="*/ 11 h 26"/>
                  <a:gd name="T38" fmla="*/ 19 w 22"/>
                  <a:gd name="T39" fmla="*/ 14 h 26"/>
                  <a:gd name="T40" fmla="*/ 21 w 22"/>
                  <a:gd name="T41" fmla="*/ 17 h 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2" h="26">
                    <a:moveTo>
                      <a:pt x="21" y="17"/>
                    </a:moveTo>
                    <a:lnTo>
                      <a:pt x="17" y="18"/>
                    </a:lnTo>
                    <a:lnTo>
                      <a:pt x="15" y="20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7" y="24"/>
                    </a:lnTo>
                    <a:lnTo>
                      <a:pt x="4" y="23"/>
                    </a:lnTo>
                    <a:lnTo>
                      <a:pt x="2" y="21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7" y="11"/>
                    </a:lnTo>
                    <a:lnTo>
                      <a:pt x="19" y="14"/>
                    </a:lnTo>
                    <a:lnTo>
                      <a:pt x="21" y="17"/>
                    </a:lnTo>
                  </a:path>
                </a:pathLst>
              </a:custGeom>
              <a:solidFill>
                <a:srgbClr val="FFED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0" name="Freeform 19">
                <a:extLst>
                  <a:ext uri="{FF2B5EF4-FFF2-40B4-BE49-F238E27FC236}">
                    <a16:creationId xmlns:a16="http://schemas.microsoft.com/office/drawing/2014/main" id="{BC1147DD-4200-48C2-81B6-88E564831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3830"/>
                <a:ext cx="21" cy="21"/>
              </a:xfrm>
              <a:custGeom>
                <a:avLst/>
                <a:gdLst>
                  <a:gd name="T0" fmla="*/ 20 w 21"/>
                  <a:gd name="T1" fmla="*/ 9 h 21"/>
                  <a:gd name="T2" fmla="*/ 17 w 21"/>
                  <a:gd name="T3" fmla="*/ 14 h 21"/>
                  <a:gd name="T4" fmla="*/ 14 w 21"/>
                  <a:gd name="T5" fmla="*/ 17 h 21"/>
                  <a:gd name="T6" fmla="*/ 10 w 21"/>
                  <a:gd name="T7" fmla="*/ 20 h 21"/>
                  <a:gd name="T8" fmla="*/ 6 w 21"/>
                  <a:gd name="T9" fmla="*/ 20 h 21"/>
                  <a:gd name="T10" fmla="*/ 5 w 21"/>
                  <a:gd name="T11" fmla="*/ 20 h 21"/>
                  <a:gd name="T12" fmla="*/ 3 w 21"/>
                  <a:gd name="T13" fmla="*/ 20 h 21"/>
                  <a:gd name="T14" fmla="*/ 1 w 21"/>
                  <a:gd name="T15" fmla="*/ 18 h 21"/>
                  <a:gd name="T16" fmla="*/ 0 w 21"/>
                  <a:gd name="T17" fmla="*/ 14 h 21"/>
                  <a:gd name="T18" fmla="*/ 1 w 21"/>
                  <a:gd name="T19" fmla="*/ 10 h 21"/>
                  <a:gd name="T20" fmla="*/ 2 w 21"/>
                  <a:gd name="T21" fmla="*/ 6 h 21"/>
                  <a:gd name="T22" fmla="*/ 6 w 21"/>
                  <a:gd name="T23" fmla="*/ 2 h 21"/>
                  <a:gd name="T24" fmla="*/ 12 w 21"/>
                  <a:gd name="T25" fmla="*/ 0 h 21"/>
                  <a:gd name="T26" fmla="*/ 12 w 21"/>
                  <a:gd name="T27" fmla="*/ 2 h 21"/>
                  <a:gd name="T28" fmla="*/ 13 w 21"/>
                  <a:gd name="T29" fmla="*/ 4 h 21"/>
                  <a:gd name="T30" fmla="*/ 14 w 21"/>
                  <a:gd name="T31" fmla="*/ 5 h 21"/>
                  <a:gd name="T32" fmla="*/ 15 w 21"/>
                  <a:gd name="T33" fmla="*/ 7 h 21"/>
                  <a:gd name="T34" fmla="*/ 16 w 21"/>
                  <a:gd name="T35" fmla="*/ 8 h 21"/>
                  <a:gd name="T36" fmla="*/ 17 w 21"/>
                  <a:gd name="T37" fmla="*/ 9 h 21"/>
                  <a:gd name="T38" fmla="*/ 18 w 21"/>
                  <a:gd name="T39" fmla="*/ 9 h 21"/>
                  <a:gd name="T40" fmla="*/ 20 w 21"/>
                  <a:gd name="T41" fmla="*/ 9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" h="21">
                    <a:moveTo>
                      <a:pt x="20" y="9"/>
                    </a:moveTo>
                    <a:lnTo>
                      <a:pt x="17" y="14"/>
                    </a:lnTo>
                    <a:lnTo>
                      <a:pt x="14" y="17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3" y="4"/>
                    </a:lnTo>
                    <a:lnTo>
                      <a:pt x="14" y="5"/>
                    </a:lnTo>
                    <a:lnTo>
                      <a:pt x="15" y="7"/>
                    </a:lnTo>
                    <a:lnTo>
                      <a:pt x="16" y="8"/>
                    </a:lnTo>
                    <a:lnTo>
                      <a:pt x="17" y="9"/>
                    </a:lnTo>
                    <a:lnTo>
                      <a:pt x="18" y="9"/>
                    </a:lnTo>
                    <a:lnTo>
                      <a:pt x="20" y="9"/>
                    </a:lnTo>
                  </a:path>
                </a:pathLst>
              </a:custGeom>
              <a:solidFill>
                <a:srgbClr val="FFED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1" name="Freeform 20">
                <a:extLst>
                  <a:ext uri="{FF2B5EF4-FFF2-40B4-BE49-F238E27FC236}">
                    <a16:creationId xmlns:a16="http://schemas.microsoft.com/office/drawing/2014/main" id="{E60B7FDE-BF36-40BF-81A6-DBDD5BAFB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3817"/>
                <a:ext cx="139" cy="66"/>
              </a:xfrm>
              <a:custGeom>
                <a:avLst/>
                <a:gdLst>
                  <a:gd name="T0" fmla="*/ 133 w 139"/>
                  <a:gd name="T1" fmla="*/ 5 h 66"/>
                  <a:gd name="T2" fmla="*/ 134 w 139"/>
                  <a:gd name="T3" fmla="*/ 10 h 66"/>
                  <a:gd name="T4" fmla="*/ 134 w 139"/>
                  <a:gd name="T5" fmla="*/ 14 h 66"/>
                  <a:gd name="T6" fmla="*/ 135 w 139"/>
                  <a:gd name="T7" fmla="*/ 18 h 66"/>
                  <a:gd name="T8" fmla="*/ 136 w 139"/>
                  <a:gd name="T9" fmla="*/ 21 h 66"/>
                  <a:gd name="T10" fmla="*/ 136 w 139"/>
                  <a:gd name="T11" fmla="*/ 25 h 66"/>
                  <a:gd name="T12" fmla="*/ 137 w 139"/>
                  <a:gd name="T13" fmla="*/ 28 h 66"/>
                  <a:gd name="T14" fmla="*/ 138 w 139"/>
                  <a:gd name="T15" fmla="*/ 31 h 66"/>
                  <a:gd name="T16" fmla="*/ 138 w 139"/>
                  <a:gd name="T17" fmla="*/ 34 h 66"/>
                  <a:gd name="T18" fmla="*/ 136 w 139"/>
                  <a:gd name="T19" fmla="*/ 38 h 66"/>
                  <a:gd name="T20" fmla="*/ 134 w 139"/>
                  <a:gd name="T21" fmla="*/ 42 h 66"/>
                  <a:gd name="T22" fmla="*/ 133 w 139"/>
                  <a:gd name="T23" fmla="*/ 46 h 66"/>
                  <a:gd name="T24" fmla="*/ 132 w 139"/>
                  <a:gd name="T25" fmla="*/ 50 h 66"/>
                  <a:gd name="T26" fmla="*/ 125 w 139"/>
                  <a:gd name="T27" fmla="*/ 54 h 66"/>
                  <a:gd name="T28" fmla="*/ 117 w 139"/>
                  <a:gd name="T29" fmla="*/ 57 h 66"/>
                  <a:gd name="T30" fmla="*/ 109 w 139"/>
                  <a:gd name="T31" fmla="*/ 60 h 66"/>
                  <a:gd name="T32" fmla="*/ 100 w 139"/>
                  <a:gd name="T33" fmla="*/ 62 h 66"/>
                  <a:gd name="T34" fmla="*/ 90 w 139"/>
                  <a:gd name="T35" fmla="*/ 64 h 66"/>
                  <a:gd name="T36" fmla="*/ 80 w 139"/>
                  <a:gd name="T37" fmla="*/ 65 h 66"/>
                  <a:gd name="T38" fmla="*/ 69 w 139"/>
                  <a:gd name="T39" fmla="*/ 65 h 66"/>
                  <a:gd name="T40" fmla="*/ 59 w 139"/>
                  <a:gd name="T41" fmla="*/ 65 h 66"/>
                  <a:gd name="T42" fmla="*/ 49 w 139"/>
                  <a:gd name="T43" fmla="*/ 63 h 66"/>
                  <a:gd name="T44" fmla="*/ 39 w 139"/>
                  <a:gd name="T45" fmla="*/ 60 h 66"/>
                  <a:gd name="T46" fmla="*/ 30 w 139"/>
                  <a:gd name="T47" fmla="*/ 56 h 66"/>
                  <a:gd name="T48" fmla="*/ 22 w 139"/>
                  <a:gd name="T49" fmla="*/ 50 h 66"/>
                  <a:gd name="T50" fmla="*/ 15 w 139"/>
                  <a:gd name="T51" fmla="*/ 42 h 66"/>
                  <a:gd name="T52" fmla="*/ 8 w 139"/>
                  <a:gd name="T53" fmla="*/ 33 h 66"/>
                  <a:gd name="T54" fmla="*/ 4 w 139"/>
                  <a:gd name="T55" fmla="*/ 23 h 66"/>
                  <a:gd name="T56" fmla="*/ 0 w 139"/>
                  <a:gd name="T57" fmla="*/ 10 h 66"/>
                  <a:gd name="T58" fmla="*/ 4 w 139"/>
                  <a:gd name="T59" fmla="*/ 5 h 66"/>
                  <a:gd name="T60" fmla="*/ 15 w 139"/>
                  <a:gd name="T61" fmla="*/ 5 h 66"/>
                  <a:gd name="T62" fmla="*/ 27 w 139"/>
                  <a:gd name="T63" fmla="*/ 4 h 66"/>
                  <a:gd name="T64" fmla="*/ 39 w 139"/>
                  <a:gd name="T65" fmla="*/ 4 h 66"/>
                  <a:gd name="T66" fmla="*/ 52 w 139"/>
                  <a:gd name="T67" fmla="*/ 3 h 66"/>
                  <a:gd name="T68" fmla="*/ 63 w 139"/>
                  <a:gd name="T69" fmla="*/ 2 h 66"/>
                  <a:gd name="T70" fmla="*/ 73 w 139"/>
                  <a:gd name="T71" fmla="*/ 2 h 66"/>
                  <a:gd name="T72" fmla="*/ 80 w 139"/>
                  <a:gd name="T73" fmla="*/ 1 h 66"/>
                  <a:gd name="T74" fmla="*/ 85 w 139"/>
                  <a:gd name="T75" fmla="*/ 0 h 66"/>
                  <a:gd name="T76" fmla="*/ 87 w 139"/>
                  <a:gd name="T77" fmla="*/ 3 h 66"/>
                  <a:gd name="T78" fmla="*/ 87 w 139"/>
                  <a:gd name="T79" fmla="*/ 5 h 66"/>
                  <a:gd name="T80" fmla="*/ 88 w 139"/>
                  <a:gd name="T81" fmla="*/ 8 h 66"/>
                  <a:gd name="T82" fmla="*/ 89 w 139"/>
                  <a:gd name="T83" fmla="*/ 10 h 66"/>
                  <a:gd name="T84" fmla="*/ 91 w 139"/>
                  <a:gd name="T85" fmla="*/ 12 h 66"/>
                  <a:gd name="T86" fmla="*/ 92 w 139"/>
                  <a:gd name="T87" fmla="*/ 13 h 66"/>
                  <a:gd name="T88" fmla="*/ 94 w 139"/>
                  <a:gd name="T89" fmla="*/ 13 h 66"/>
                  <a:gd name="T90" fmla="*/ 96 w 139"/>
                  <a:gd name="T91" fmla="*/ 14 h 66"/>
                  <a:gd name="T92" fmla="*/ 102 w 139"/>
                  <a:gd name="T93" fmla="*/ 14 h 66"/>
                  <a:gd name="T94" fmla="*/ 107 w 139"/>
                  <a:gd name="T95" fmla="*/ 13 h 66"/>
                  <a:gd name="T96" fmla="*/ 112 w 139"/>
                  <a:gd name="T97" fmla="*/ 13 h 66"/>
                  <a:gd name="T98" fmla="*/ 115 w 139"/>
                  <a:gd name="T99" fmla="*/ 10 h 66"/>
                  <a:gd name="T100" fmla="*/ 117 w 139"/>
                  <a:gd name="T101" fmla="*/ 8 h 66"/>
                  <a:gd name="T102" fmla="*/ 119 w 139"/>
                  <a:gd name="T103" fmla="*/ 6 h 66"/>
                  <a:gd name="T104" fmla="*/ 120 w 139"/>
                  <a:gd name="T105" fmla="*/ 4 h 66"/>
                  <a:gd name="T106" fmla="*/ 120 w 139"/>
                  <a:gd name="T107" fmla="*/ 2 h 66"/>
                  <a:gd name="T108" fmla="*/ 124 w 139"/>
                  <a:gd name="T109" fmla="*/ 3 h 66"/>
                  <a:gd name="T110" fmla="*/ 127 w 139"/>
                  <a:gd name="T111" fmla="*/ 4 h 66"/>
                  <a:gd name="T112" fmla="*/ 131 w 139"/>
                  <a:gd name="T113" fmla="*/ 4 h 66"/>
                  <a:gd name="T114" fmla="*/ 133 w 139"/>
                  <a:gd name="T115" fmla="*/ 5 h 6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39" h="66">
                    <a:moveTo>
                      <a:pt x="133" y="5"/>
                    </a:moveTo>
                    <a:lnTo>
                      <a:pt x="134" y="10"/>
                    </a:lnTo>
                    <a:lnTo>
                      <a:pt x="134" y="14"/>
                    </a:lnTo>
                    <a:lnTo>
                      <a:pt x="135" y="18"/>
                    </a:lnTo>
                    <a:lnTo>
                      <a:pt x="136" y="21"/>
                    </a:lnTo>
                    <a:lnTo>
                      <a:pt x="136" y="25"/>
                    </a:lnTo>
                    <a:lnTo>
                      <a:pt x="137" y="28"/>
                    </a:lnTo>
                    <a:lnTo>
                      <a:pt x="138" y="31"/>
                    </a:lnTo>
                    <a:lnTo>
                      <a:pt x="138" y="34"/>
                    </a:lnTo>
                    <a:lnTo>
                      <a:pt x="136" y="38"/>
                    </a:lnTo>
                    <a:lnTo>
                      <a:pt x="134" y="42"/>
                    </a:lnTo>
                    <a:lnTo>
                      <a:pt x="133" y="46"/>
                    </a:lnTo>
                    <a:lnTo>
                      <a:pt x="132" y="50"/>
                    </a:lnTo>
                    <a:lnTo>
                      <a:pt x="125" y="54"/>
                    </a:lnTo>
                    <a:lnTo>
                      <a:pt x="117" y="57"/>
                    </a:lnTo>
                    <a:lnTo>
                      <a:pt x="109" y="60"/>
                    </a:lnTo>
                    <a:lnTo>
                      <a:pt x="100" y="62"/>
                    </a:lnTo>
                    <a:lnTo>
                      <a:pt x="90" y="64"/>
                    </a:lnTo>
                    <a:lnTo>
                      <a:pt x="80" y="65"/>
                    </a:lnTo>
                    <a:lnTo>
                      <a:pt x="69" y="65"/>
                    </a:lnTo>
                    <a:lnTo>
                      <a:pt x="59" y="65"/>
                    </a:lnTo>
                    <a:lnTo>
                      <a:pt x="49" y="63"/>
                    </a:lnTo>
                    <a:lnTo>
                      <a:pt x="39" y="60"/>
                    </a:lnTo>
                    <a:lnTo>
                      <a:pt x="30" y="56"/>
                    </a:lnTo>
                    <a:lnTo>
                      <a:pt x="22" y="50"/>
                    </a:lnTo>
                    <a:lnTo>
                      <a:pt x="15" y="42"/>
                    </a:lnTo>
                    <a:lnTo>
                      <a:pt x="8" y="33"/>
                    </a:lnTo>
                    <a:lnTo>
                      <a:pt x="4" y="23"/>
                    </a:lnTo>
                    <a:lnTo>
                      <a:pt x="0" y="10"/>
                    </a:lnTo>
                    <a:lnTo>
                      <a:pt x="4" y="5"/>
                    </a:lnTo>
                    <a:lnTo>
                      <a:pt x="15" y="5"/>
                    </a:lnTo>
                    <a:lnTo>
                      <a:pt x="27" y="4"/>
                    </a:lnTo>
                    <a:lnTo>
                      <a:pt x="39" y="4"/>
                    </a:lnTo>
                    <a:lnTo>
                      <a:pt x="52" y="3"/>
                    </a:lnTo>
                    <a:lnTo>
                      <a:pt x="63" y="2"/>
                    </a:lnTo>
                    <a:lnTo>
                      <a:pt x="73" y="2"/>
                    </a:lnTo>
                    <a:lnTo>
                      <a:pt x="80" y="1"/>
                    </a:lnTo>
                    <a:lnTo>
                      <a:pt x="85" y="0"/>
                    </a:lnTo>
                    <a:lnTo>
                      <a:pt x="87" y="3"/>
                    </a:lnTo>
                    <a:lnTo>
                      <a:pt x="87" y="5"/>
                    </a:lnTo>
                    <a:lnTo>
                      <a:pt x="88" y="8"/>
                    </a:lnTo>
                    <a:lnTo>
                      <a:pt x="89" y="10"/>
                    </a:lnTo>
                    <a:lnTo>
                      <a:pt x="91" y="12"/>
                    </a:lnTo>
                    <a:lnTo>
                      <a:pt x="92" y="13"/>
                    </a:lnTo>
                    <a:lnTo>
                      <a:pt x="94" y="13"/>
                    </a:lnTo>
                    <a:lnTo>
                      <a:pt x="96" y="14"/>
                    </a:lnTo>
                    <a:lnTo>
                      <a:pt x="102" y="14"/>
                    </a:lnTo>
                    <a:lnTo>
                      <a:pt x="107" y="13"/>
                    </a:lnTo>
                    <a:lnTo>
                      <a:pt x="112" y="13"/>
                    </a:lnTo>
                    <a:lnTo>
                      <a:pt x="115" y="10"/>
                    </a:lnTo>
                    <a:lnTo>
                      <a:pt x="117" y="8"/>
                    </a:lnTo>
                    <a:lnTo>
                      <a:pt x="119" y="6"/>
                    </a:lnTo>
                    <a:lnTo>
                      <a:pt x="120" y="4"/>
                    </a:lnTo>
                    <a:lnTo>
                      <a:pt x="120" y="2"/>
                    </a:lnTo>
                    <a:lnTo>
                      <a:pt x="124" y="3"/>
                    </a:lnTo>
                    <a:lnTo>
                      <a:pt x="127" y="4"/>
                    </a:lnTo>
                    <a:lnTo>
                      <a:pt x="131" y="4"/>
                    </a:lnTo>
                    <a:lnTo>
                      <a:pt x="133" y="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2" name="Freeform 21">
                <a:extLst>
                  <a:ext uri="{FF2B5EF4-FFF2-40B4-BE49-F238E27FC236}">
                    <a16:creationId xmlns:a16="http://schemas.microsoft.com/office/drawing/2014/main" id="{7E377873-AE09-4A37-BE1B-99CF1C0AB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3754"/>
                <a:ext cx="138" cy="59"/>
              </a:xfrm>
              <a:custGeom>
                <a:avLst/>
                <a:gdLst>
                  <a:gd name="T0" fmla="*/ 134 w 138"/>
                  <a:gd name="T1" fmla="*/ 54 h 59"/>
                  <a:gd name="T2" fmla="*/ 131 w 138"/>
                  <a:gd name="T3" fmla="*/ 55 h 59"/>
                  <a:gd name="T4" fmla="*/ 128 w 138"/>
                  <a:gd name="T5" fmla="*/ 55 h 59"/>
                  <a:gd name="T6" fmla="*/ 124 w 138"/>
                  <a:gd name="T7" fmla="*/ 56 h 59"/>
                  <a:gd name="T8" fmla="*/ 121 w 138"/>
                  <a:gd name="T9" fmla="*/ 57 h 59"/>
                  <a:gd name="T10" fmla="*/ 121 w 138"/>
                  <a:gd name="T11" fmla="*/ 55 h 59"/>
                  <a:gd name="T12" fmla="*/ 120 w 138"/>
                  <a:gd name="T13" fmla="*/ 53 h 59"/>
                  <a:gd name="T14" fmla="*/ 119 w 138"/>
                  <a:gd name="T15" fmla="*/ 52 h 59"/>
                  <a:gd name="T16" fmla="*/ 119 w 138"/>
                  <a:gd name="T17" fmla="*/ 50 h 59"/>
                  <a:gd name="T18" fmla="*/ 118 w 138"/>
                  <a:gd name="T19" fmla="*/ 49 h 59"/>
                  <a:gd name="T20" fmla="*/ 117 w 138"/>
                  <a:gd name="T21" fmla="*/ 48 h 59"/>
                  <a:gd name="T22" fmla="*/ 116 w 138"/>
                  <a:gd name="T23" fmla="*/ 47 h 59"/>
                  <a:gd name="T24" fmla="*/ 115 w 138"/>
                  <a:gd name="T25" fmla="*/ 46 h 59"/>
                  <a:gd name="T26" fmla="*/ 112 w 138"/>
                  <a:gd name="T27" fmla="*/ 46 h 59"/>
                  <a:gd name="T28" fmla="*/ 106 w 138"/>
                  <a:gd name="T29" fmla="*/ 44 h 59"/>
                  <a:gd name="T30" fmla="*/ 101 w 138"/>
                  <a:gd name="T31" fmla="*/ 44 h 59"/>
                  <a:gd name="T32" fmla="*/ 97 w 138"/>
                  <a:gd name="T33" fmla="*/ 45 h 59"/>
                  <a:gd name="T34" fmla="*/ 94 w 138"/>
                  <a:gd name="T35" fmla="*/ 46 h 59"/>
                  <a:gd name="T36" fmla="*/ 89 w 138"/>
                  <a:gd name="T37" fmla="*/ 50 h 59"/>
                  <a:gd name="T38" fmla="*/ 86 w 138"/>
                  <a:gd name="T39" fmla="*/ 53 h 59"/>
                  <a:gd name="T40" fmla="*/ 83 w 138"/>
                  <a:gd name="T41" fmla="*/ 56 h 59"/>
                  <a:gd name="T42" fmla="*/ 76 w 138"/>
                  <a:gd name="T43" fmla="*/ 57 h 59"/>
                  <a:gd name="T44" fmla="*/ 66 w 138"/>
                  <a:gd name="T45" fmla="*/ 57 h 59"/>
                  <a:gd name="T46" fmla="*/ 55 w 138"/>
                  <a:gd name="T47" fmla="*/ 58 h 59"/>
                  <a:gd name="T48" fmla="*/ 43 w 138"/>
                  <a:gd name="T49" fmla="*/ 58 h 59"/>
                  <a:gd name="T50" fmla="*/ 31 w 138"/>
                  <a:gd name="T51" fmla="*/ 58 h 59"/>
                  <a:gd name="T52" fmla="*/ 21 w 138"/>
                  <a:gd name="T53" fmla="*/ 58 h 59"/>
                  <a:gd name="T54" fmla="*/ 12 w 138"/>
                  <a:gd name="T55" fmla="*/ 58 h 59"/>
                  <a:gd name="T56" fmla="*/ 7 w 138"/>
                  <a:gd name="T57" fmla="*/ 57 h 59"/>
                  <a:gd name="T58" fmla="*/ 0 w 138"/>
                  <a:gd name="T59" fmla="*/ 52 h 59"/>
                  <a:gd name="T60" fmla="*/ 4 w 138"/>
                  <a:gd name="T61" fmla="*/ 41 h 59"/>
                  <a:gd name="T62" fmla="*/ 9 w 138"/>
                  <a:gd name="T63" fmla="*/ 32 h 59"/>
                  <a:gd name="T64" fmla="*/ 15 w 138"/>
                  <a:gd name="T65" fmla="*/ 24 h 59"/>
                  <a:gd name="T66" fmla="*/ 23 w 138"/>
                  <a:gd name="T67" fmla="*/ 18 h 59"/>
                  <a:gd name="T68" fmla="*/ 31 w 138"/>
                  <a:gd name="T69" fmla="*/ 12 h 59"/>
                  <a:gd name="T70" fmla="*/ 40 w 138"/>
                  <a:gd name="T71" fmla="*/ 8 h 59"/>
                  <a:gd name="T72" fmla="*/ 50 w 138"/>
                  <a:gd name="T73" fmla="*/ 4 h 59"/>
                  <a:gd name="T74" fmla="*/ 60 w 138"/>
                  <a:gd name="T75" fmla="*/ 2 h 59"/>
                  <a:gd name="T76" fmla="*/ 71 w 138"/>
                  <a:gd name="T77" fmla="*/ 0 h 59"/>
                  <a:gd name="T78" fmla="*/ 81 w 138"/>
                  <a:gd name="T79" fmla="*/ 0 h 59"/>
                  <a:gd name="T80" fmla="*/ 91 w 138"/>
                  <a:gd name="T81" fmla="*/ 0 h 59"/>
                  <a:gd name="T82" fmla="*/ 100 w 138"/>
                  <a:gd name="T83" fmla="*/ 1 h 59"/>
                  <a:gd name="T84" fmla="*/ 109 w 138"/>
                  <a:gd name="T85" fmla="*/ 3 h 59"/>
                  <a:gd name="T86" fmla="*/ 118 w 138"/>
                  <a:gd name="T87" fmla="*/ 6 h 59"/>
                  <a:gd name="T88" fmla="*/ 125 w 138"/>
                  <a:gd name="T89" fmla="*/ 9 h 59"/>
                  <a:gd name="T90" fmla="*/ 131 w 138"/>
                  <a:gd name="T91" fmla="*/ 13 h 59"/>
                  <a:gd name="T92" fmla="*/ 132 w 138"/>
                  <a:gd name="T93" fmla="*/ 14 h 59"/>
                  <a:gd name="T94" fmla="*/ 133 w 138"/>
                  <a:gd name="T95" fmla="*/ 16 h 59"/>
                  <a:gd name="T96" fmla="*/ 134 w 138"/>
                  <a:gd name="T97" fmla="*/ 18 h 59"/>
                  <a:gd name="T98" fmla="*/ 135 w 138"/>
                  <a:gd name="T99" fmla="*/ 20 h 59"/>
                  <a:gd name="T100" fmla="*/ 136 w 138"/>
                  <a:gd name="T101" fmla="*/ 22 h 59"/>
                  <a:gd name="T102" fmla="*/ 137 w 138"/>
                  <a:gd name="T103" fmla="*/ 24 h 59"/>
                  <a:gd name="T104" fmla="*/ 137 w 138"/>
                  <a:gd name="T105" fmla="*/ 25 h 59"/>
                  <a:gd name="T106" fmla="*/ 137 w 138"/>
                  <a:gd name="T107" fmla="*/ 26 h 59"/>
                  <a:gd name="T108" fmla="*/ 137 w 138"/>
                  <a:gd name="T109" fmla="*/ 29 h 59"/>
                  <a:gd name="T110" fmla="*/ 136 w 138"/>
                  <a:gd name="T111" fmla="*/ 33 h 59"/>
                  <a:gd name="T112" fmla="*/ 135 w 138"/>
                  <a:gd name="T113" fmla="*/ 37 h 59"/>
                  <a:gd name="T114" fmla="*/ 135 w 138"/>
                  <a:gd name="T115" fmla="*/ 41 h 59"/>
                  <a:gd name="T116" fmla="*/ 135 w 138"/>
                  <a:gd name="T117" fmla="*/ 45 h 59"/>
                  <a:gd name="T118" fmla="*/ 134 w 138"/>
                  <a:gd name="T119" fmla="*/ 48 h 59"/>
                  <a:gd name="T120" fmla="*/ 134 w 138"/>
                  <a:gd name="T121" fmla="*/ 52 h 59"/>
                  <a:gd name="T122" fmla="*/ 134 w 138"/>
                  <a:gd name="T123" fmla="*/ 54 h 5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38" h="59">
                    <a:moveTo>
                      <a:pt x="134" y="54"/>
                    </a:moveTo>
                    <a:lnTo>
                      <a:pt x="131" y="55"/>
                    </a:lnTo>
                    <a:lnTo>
                      <a:pt x="128" y="55"/>
                    </a:lnTo>
                    <a:lnTo>
                      <a:pt x="124" y="56"/>
                    </a:lnTo>
                    <a:lnTo>
                      <a:pt x="121" y="57"/>
                    </a:lnTo>
                    <a:lnTo>
                      <a:pt x="121" y="55"/>
                    </a:lnTo>
                    <a:lnTo>
                      <a:pt x="120" y="53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8" y="49"/>
                    </a:lnTo>
                    <a:lnTo>
                      <a:pt x="117" y="48"/>
                    </a:lnTo>
                    <a:lnTo>
                      <a:pt x="116" y="47"/>
                    </a:lnTo>
                    <a:lnTo>
                      <a:pt x="115" y="46"/>
                    </a:lnTo>
                    <a:lnTo>
                      <a:pt x="112" y="46"/>
                    </a:lnTo>
                    <a:lnTo>
                      <a:pt x="106" y="44"/>
                    </a:lnTo>
                    <a:lnTo>
                      <a:pt x="101" y="44"/>
                    </a:lnTo>
                    <a:lnTo>
                      <a:pt x="97" y="45"/>
                    </a:lnTo>
                    <a:lnTo>
                      <a:pt x="94" y="46"/>
                    </a:lnTo>
                    <a:lnTo>
                      <a:pt x="89" y="50"/>
                    </a:lnTo>
                    <a:lnTo>
                      <a:pt x="86" y="53"/>
                    </a:lnTo>
                    <a:lnTo>
                      <a:pt x="83" y="56"/>
                    </a:lnTo>
                    <a:lnTo>
                      <a:pt x="76" y="57"/>
                    </a:lnTo>
                    <a:lnTo>
                      <a:pt x="66" y="57"/>
                    </a:lnTo>
                    <a:lnTo>
                      <a:pt x="55" y="58"/>
                    </a:lnTo>
                    <a:lnTo>
                      <a:pt x="43" y="58"/>
                    </a:lnTo>
                    <a:lnTo>
                      <a:pt x="31" y="58"/>
                    </a:lnTo>
                    <a:lnTo>
                      <a:pt x="21" y="58"/>
                    </a:lnTo>
                    <a:lnTo>
                      <a:pt x="12" y="58"/>
                    </a:lnTo>
                    <a:lnTo>
                      <a:pt x="7" y="57"/>
                    </a:lnTo>
                    <a:lnTo>
                      <a:pt x="0" y="52"/>
                    </a:lnTo>
                    <a:lnTo>
                      <a:pt x="4" y="41"/>
                    </a:lnTo>
                    <a:lnTo>
                      <a:pt x="9" y="32"/>
                    </a:lnTo>
                    <a:lnTo>
                      <a:pt x="15" y="24"/>
                    </a:lnTo>
                    <a:lnTo>
                      <a:pt x="23" y="18"/>
                    </a:lnTo>
                    <a:lnTo>
                      <a:pt x="31" y="12"/>
                    </a:lnTo>
                    <a:lnTo>
                      <a:pt x="40" y="8"/>
                    </a:lnTo>
                    <a:lnTo>
                      <a:pt x="50" y="4"/>
                    </a:lnTo>
                    <a:lnTo>
                      <a:pt x="60" y="2"/>
                    </a:lnTo>
                    <a:lnTo>
                      <a:pt x="71" y="0"/>
                    </a:lnTo>
                    <a:lnTo>
                      <a:pt x="81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09" y="3"/>
                    </a:lnTo>
                    <a:lnTo>
                      <a:pt x="118" y="6"/>
                    </a:lnTo>
                    <a:lnTo>
                      <a:pt x="125" y="9"/>
                    </a:lnTo>
                    <a:lnTo>
                      <a:pt x="131" y="13"/>
                    </a:lnTo>
                    <a:lnTo>
                      <a:pt x="132" y="14"/>
                    </a:lnTo>
                    <a:lnTo>
                      <a:pt x="133" y="16"/>
                    </a:lnTo>
                    <a:lnTo>
                      <a:pt x="134" y="18"/>
                    </a:lnTo>
                    <a:lnTo>
                      <a:pt x="135" y="20"/>
                    </a:lnTo>
                    <a:lnTo>
                      <a:pt x="136" y="22"/>
                    </a:lnTo>
                    <a:lnTo>
                      <a:pt x="137" y="24"/>
                    </a:lnTo>
                    <a:lnTo>
                      <a:pt x="137" y="25"/>
                    </a:lnTo>
                    <a:lnTo>
                      <a:pt x="137" y="26"/>
                    </a:lnTo>
                    <a:lnTo>
                      <a:pt x="137" y="29"/>
                    </a:lnTo>
                    <a:lnTo>
                      <a:pt x="136" y="33"/>
                    </a:lnTo>
                    <a:lnTo>
                      <a:pt x="135" y="37"/>
                    </a:lnTo>
                    <a:lnTo>
                      <a:pt x="135" y="41"/>
                    </a:lnTo>
                    <a:lnTo>
                      <a:pt x="135" y="45"/>
                    </a:lnTo>
                    <a:lnTo>
                      <a:pt x="134" y="48"/>
                    </a:lnTo>
                    <a:lnTo>
                      <a:pt x="134" y="52"/>
                    </a:lnTo>
                    <a:lnTo>
                      <a:pt x="134" y="54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3" name="Freeform 22">
                <a:extLst>
                  <a:ext uri="{FF2B5EF4-FFF2-40B4-BE49-F238E27FC236}">
                    <a16:creationId xmlns:a16="http://schemas.microsoft.com/office/drawing/2014/main" id="{475310DF-874E-415D-A1C5-7F12C5F4B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9" y="3761"/>
                <a:ext cx="18" cy="11"/>
              </a:xfrm>
              <a:custGeom>
                <a:avLst/>
                <a:gdLst>
                  <a:gd name="T0" fmla="*/ 0 w 18"/>
                  <a:gd name="T1" fmla="*/ 8 h 11"/>
                  <a:gd name="T2" fmla="*/ 0 w 18"/>
                  <a:gd name="T3" fmla="*/ 7 h 11"/>
                  <a:gd name="T4" fmla="*/ 1 w 18"/>
                  <a:gd name="T5" fmla="*/ 4 h 11"/>
                  <a:gd name="T6" fmla="*/ 3 w 18"/>
                  <a:gd name="T7" fmla="*/ 2 h 11"/>
                  <a:gd name="T8" fmla="*/ 6 w 18"/>
                  <a:gd name="T9" fmla="*/ 1 h 11"/>
                  <a:gd name="T10" fmla="*/ 9 w 18"/>
                  <a:gd name="T11" fmla="*/ 0 h 11"/>
                  <a:gd name="T12" fmla="*/ 13 w 18"/>
                  <a:gd name="T13" fmla="*/ 1 h 11"/>
                  <a:gd name="T14" fmla="*/ 15 w 18"/>
                  <a:gd name="T15" fmla="*/ 1 h 11"/>
                  <a:gd name="T16" fmla="*/ 17 w 18"/>
                  <a:gd name="T17" fmla="*/ 3 h 11"/>
                  <a:gd name="T18" fmla="*/ 17 w 18"/>
                  <a:gd name="T19" fmla="*/ 5 h 11"/>
                  <a:gd name="T20" fmla="*/ 16 w 18"/>
                  <a:gd name="T21" fmla="*/ 7 h 11"/>
                  <a:gd name="T22" fmla="*/ 14 w 18"/>
                  <a:gd name="T23" fmla="*/ 9 h 11"/>
                  <a:gd name="T24" fmla="*/ 12 w 18"/>
                  <a:gd name="T25" fmla="*/ 10 h 11"/>
                  <a:gd name="T26" fmla="*/ 9 w 18"/>
                  <a:gd name="T27" fmla="*/ 10 h 11"/>
                  <a:gd name="T28" fmla="*/ 5 w 18"/>
                  <a:gd name="T29" fmla="*/ 10 h 11"/>
                  <a:gd name="T30" fmla="*/ 3 w 18"/>
                  <a:gd name="T31" fmla="*/ 10 h 11"/>
                  <a:gd name="T32" fmla="*/ 0 w 18"/>
                  <a:gd name="T33" fmla="*/ 8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11">
                    <a:moveTo>
                      <a:pt x="0" y="8"/>
                    </a:moveTo>
                    <a:lnTo>
                      <a:pt x="0" y="7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17" y="3"/>
                    </a:lnTo>
                    <a:lnTo>
                      <a:pt x="17" y="5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4" name="Freeform 23">
                <a:extLst>
                  <a:ext uri="{FF2B5EF4-FFF2-40B4-BE49-F238E27FC236}">
                    <a16:creationId xmlns:a16="http://schemas.microsoft.com/office/drawing/2014/main" id="{C387A035-2A56-4F17-BD6C-03B78FB11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3787"/>
                <a:ext cx="25" cy="21"/>
              </a:xfrm>
              <a:custGeom>
                <a:avLst/>
                <a:gdLst>
                  <a:gd name="T0" fmla="*/ 9 w 25"/>
                  <a:gd name="T1" fmla="*/ 1 h 21"/>
                  <a:gd name="T2" fmla="*/ 10 w 25"/>
                  <a:gd name="T3" fmla="*/ 0 h 21"/>
                  <a:gd name="T4" fmla="*/ 12 w 25"/>
                  <a:gd name="T5" fmla="*/ 0 h 21"/>
                  <a:gd name="T6" fmla="*/ 14 w 25"/>
                  <a:gd name="T7" fmla="*/ 1 h 21"/>
                  <a:gd name="T8" fmla="*/ 17 w 25"/>
                  <a:gd name="T9" fmla="*/ 2 h 21"/>
                  <a:gd name="T10" fmla="*/ 19 w 25"/>
                  <a:gd name="T11" fmla="*/ 3 h 21"/>
                  <a:gd name="T12" fmla="*/ 21 w 25"/>
                  <a:gd name="T13" fmla="*/ 4 h 21"/>
                  <a:gd name="T14" fmla="*/ 22 w 25"/>
                  <a:gd name="T15" fmla="*/ 5 h 21"/>
                  <a:gd name="T16" fmla="*/ 23 w 25"/>
                  <a:gd name="T17" fmla="*/ 6 h 21"/>
                  <a:gd name="T18" fmla="*/ 24 w 25"/>
                  <a:gd name="T19" fmla="*/ 10 h 21"/>
                  <a:gd name="T20" fmla="*/ 23 w 25"/>
                  <a:gd name="T21" fmla="*/ 14 h 21"/>
                  <a:gd name="T22" fmla="*/ 20 w 25"/>
                  <a:gd name="T23" fmla="*/ 18 h 21"/>
                  <a:gd name="T24" fmla="*/ 18 w 25"/>
                  <a:gd name="T25" fmla="*/ 19 h 21"/>
                  <a:gd name="T26" fmla="*/ 16 w 25"/>
                  <a:gd name="T27" fmla="*/ 20 h 21"/>
                  <a:gd name="T28" fmla="*/ 13 w 25"/>
                  <a:gd name="T29" fmla="*/ 20 h 21"/>
                  <a:gd name="T30" fmla="*/ 11 w 25"/>
                  <a:gd name="T31" fmla="*/ 20 h 21"/>
                  <a:gd name="T32" fmla="*/ 9 w 25"/>
                  <a:gd name="T33" fmla="*/ 19 h 21"/>
                  <a:gd name="T34" fmla="*/ 6 w 25"/>
                  <a:gd name="T35" fmla="*/ 19 h 21"/>
                  <a:gd name="T36" fmla="*/ 4 w 25"/>
                  <a:gd name="T37" fmla="*/ 17 h 21"/>
                  <a:gd name="T38" fmla="*/ 2 w 25"/>
                  <a:gd name="T39" fmla="*/ 16 h 21"/>
                  <a:gd name="T40" fmla="*/ 1 w 25"/>
                  <a:gd name="T41" fmla="*/ 15 h 21"/>
                  <a:gd name="T42" fmla="*/ 0 w 25"/>
                  <a:gd name="T43" fmla="*/ 10 h 21"/>
                  <a:gd name="T44" fmla="*/ 2 w 25"/>
                  <a:gd name="T45" fmla="*/ 6 h 21"/>
                  <a:gd name="T46" fmla="*/ 5 w 25"/>
                  <a:gd name="T47" fmla="*/ 2 h 21"/>
                  <a:gd name="T48" fmla="*/ 9 w 25"/>
                  <a:gd name="T49" fmla="*/ 1 h 2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5" h="21">
                    <a:moveTo>
                      <a:pt x="9" y="1"/>
                    </a:moveTo>
                    <a:lnTo>
                      <a:pt x="10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3" y="6"/>
                    </a:lnTo>
                    <a:lnTo>
                      <a:pt x="24" y="10"/>
                    </a:lnTo>
                    <a:lnTo>
                      <a:pt x="23" y="14"/>
                    </a:lnTo>
                    <a:lnTo>
                      <a:pt x="20" y="18"/>
                    </a:lnTo>
                    <a:lnTo>
                      <a:pt x="18" y="19"/>
                    </a:lnTo>
                    <a:lnTo>
                      <a:pt x="16" y="20"/>
                    </a:lnTo>
                    <a:lnTo>
                      <a:pt x="13" y="20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6" y="19"/>
                    </a:lnTo>
                    <a:lnTo>
                      <a:pt x="4" y="17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9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5" name="Freeform 24">
                <a:extLst>
                  <a:ext uri="{FF2B5EF4-FFF2-40B4-BE49-F238E27FC236}">
                    <a16:creationId xmlns:a16="http://schemas.microsoft.com/office/drawing/2014/main" id="{016FFC26-313F-4B4B-88D1-8028DE987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" y="3784"/>
                <a:ext cx="15" cy="19"/>
              </a:xfrm>
              <a:custGeom>
                <a:avLst/>
                <a:gdLst>
                  <a:gd name="T0" fmla="*/ 12 w 15"/>
                  <a:gd name="T1" fmla="*/ 1 h 19"/>
                  <a:gd name="T2" fmla="*/ 14 w 15"/>
                  <a:gd name="T3" fmla="*/ 4 h 19"/>
                  <a:gd name="T4" fmla="*/ 14 w 15"/>
                  <a:gd name="T5" fmla="*/ 8 h 19"/>
                  <a:gd name="T6" fmla="*/ 12 w 15"/>
                  <a:gd name="T7" fmla="*/ 12 h 19"/>
                  <a:gd name="T8" fmla="*/ 11 w 15"/>
                  <a:gd name="T9" fmla="*/ 15 h 19"/>
                  <a:gd name="T10" fmla="*/ 8 w 15"/>
                  <a:gd name="T11" fmla="*/ 17 h 19"/>
                  <a:gd name="T12" fmla="*/ 6 w 15"/>
                  <a:gd name="T13" fmla="*/ 18 h 19"/>
                  <a:gd name="T14" fmla="*/ 4 w 15"/>
                  <a:gd name="T15" fmla="*/ 17 h 19"/>
                  <a:gd name="T16" fmla="*/ 3 w 15"/>
                  <a:gd name="T17" fmla="*/ 17 h 19"/>
                  <a:gd name="T18" fmla="*/ 1 w 15"/>
                  <a:gd name="T19" fmla="*/ 15 h 19"/>
                  <a:gd name="T20" fmla="*/ 0 w 15"/>
                  <a:gd name="T21" fmla="*/ 13 h 19"/>
                  <a:gd name="T22" fmla="*/ 0 w 15"/>
                  <a:gd name="T23" fmla="*/ 11 h 19"/>
                  <a:gd name="T24" fmla="*/ 1 w 15"/>
                  <a:gd name="T25" fmla="*/ 9 h 19"/>
                  <a:gd name="T26" fmla="*/ 3 w 15"/>
                  <a:gd name="T27" fmla="*/ 6 h 19"/>
                  <a:gd name="T28" fmla="*/ 4 w 15"/>
                  <a:gd name="T29" fmla="*/ 4 h 19"/>
                  <a:gd name="T30" fmla="*/ 7 w 15"/>
                  <a:gd name="T31" fmla="*/ 1 h 19"/>
                  <a:gd name="T32" fmla="*/ 9 w 15"/>
                  <a:gd name="T33" fmla="*/ 0 h 19"/>
                  <a:gd name="T34" fmla="*/ 11 w 15"/>
                  <a:gd name="T35" fmla="*/ 0 h 19"/>
                  <a:gd name="T36" fmla="*/ 11 w 15"/>
                  <a:gd name="T37" fmla="*/ 0 h 19"/>
                  <a:gd name="T38" fmla="*/ 12 w 15"/>
                  <a:gd name="T39" fmla="*/ 1 h 19"/>
                  <a:gd name="T40" fmla="*/ 12 w 15"/>
                  <a:gd name="T41" fmla="*/ 1 h 1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5" h="19">
                    <a:moveTo>
                      <a:pt x="12" y="1"/>
                    </a:moveTo>
                    <a:lnTo>
                      <a:pt x="14" y="4"/>
                    </a:lnTo>
                    <a:lnTo>
                      <a:pt x="14" y="8"/>
                    </a:lnTo>
                    <a:lnTo>
                      <a:pt x="12" y="12"/>
                    </a:lnTo>
                    <a:lnTo>
                      <a:pt x="11" y="15"/>
                    </a:lnTo>
                    <a:lnTo>
                      <a:pt x="8" y="17"/>
                    </a:lnTo>
                    <a:lnTo>
                      <a:pt x="6" y="18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6" name="Freeform 25">
                <a:extLst>
                  <a:ext uri="{FF2B5EF4-FFF2-40B4-BE49-F238E27FC236}">
                    <a16:creationId xmlns:a16="http://schemas.microsoft.com/office/drawing/2014/main" id="{268A48B1-591D-4D3A-8CCF-583D3E594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3837"/>
                <a:ext cx="16" cy="16"/>
              </a:xfrm>
              <a:custGeom>
                <a:avLst/>
                <a:gdLst>
                  <a:gd name="T0" fmla="*/ 3 w 16"/>
                  <a:gd name="T1" fmla="*/ 1 h 16"/>
                  <a:gd name="T2" fmla="*/ 6 w 16"/>
                  <a:gd name="T3" fmla="*/ 0 h 16"/>
                  <a:gd name="T4" fmla="*/ 9 w 16"/>
                  <a:gd name="T5" fmla="*/ 0 h 16"/>
                  <a:gd name="T6" fmla="*/ 12 w 16"/>
                  <a:gd name="T7" fmla="*/ 1 h 16"/>
                  <a:gd name="T8" fmla="*/ 14 w 16"/>
                  <a:gd name="T9" fmla="*/ 3 h 16"/>
                  <a:gd name="T10" fmla="*/ 15 w 16"/>
                  <a:gd name="T11" fmla="*/ 5 h 16"/>
                  <a:gd name="T12" fmla="*/ 15 w 16"/>
                  <a:gd name="T13" fmla="*/ 9 h 16"/>
                  <a:gd name="T14" fmla="*/ 15 w 16"/>
                  <a:gd name="T15" fmla="*/ 12 h 16"/>
                  <a:gd name="T16" fmla="*/ 13 w 16"/>
                  <a:gd name="T17" fmla="*/ 14 h 16"/>
                  <a:gd name="T18" fmla="*/ 11 w 16"/>
                  <a:gd name="T19" fmla="*/ 15 h 16"/>
                  <a:gd name="T20" fmla="*/ 7 w 16"/>
                  <a:gd name="T21" fmla="*/ 14 h 16"/>
                  <a:gd name="T22" fmla="*/ 4 w 16"/>
                  <a:gd name="T23" fmla="*/ 12 h 16"/>
                  <a:gd name="T24" fmla="*/ 2 w 16"/>
                  <a:gd name="T25" fmla="*/ 10 h 16"/>
                  <a:gd name="T26" fmla="*/ 0 w 16"/>
                  <a:gd name="T27" fmla="*/ 8 h 16"/>
                  <a:gd name="T28" fmla="*/ 0 w 16"/>
                  <a:gd name="T29" fmla="*/ 6 h 16"/>
                  <a:gd name="T30" fmla="*/ 1 w 16"/>
                  <a:gd name="T31" fmla="*/ 3 h 16"/>
                  <a:gd name="T32" fmla="*/ 3 w 16"/>
                  <a:gd name="T33" fmla="*/ 1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" h="16">
                    <a:moveTo>
                      <a:pt x="3" y="1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lnTo>
                      <a:pt x="14" y="3"/>
                    </a:lnTo>
                    <a:lnTo>
                      <a:pt x="15" y="5"/>
                    </a:lnTo>
                    <a:lnTo>
                      <a:pt x="15" y="9"/>
                    </a:lnTo>
                    <a:lnTo>
                      <a:pt x="15" y="12"/>
                    </a:lnTo>
                    <a:lnTo>
                      <a:pt x="13" y="14"/>
                    </a:lnTo>
                    <a:lnTo>
                      <a:pt x="11" y="15"/>
                    </a:lnTo>
                    <a:lnTo>
                      <a:pt x="7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7" name="Freeform 26">
                <a:extLst>
                  <a:ext uri="{FF2B5EF4-FFF2-40B4-BE49-F238E27FC236}">
                    <a16:creationId xmlns:a16="http://schemas.microsoft.com/office/drawing/2014/main" id="{ECCA842A-AACE-41A1-9910-E98B11CDB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3" y="3831"/>
                <a:ext cx="23" cy="20"/>
              </a:xfrm>
              <a:custGeom>
                <a:avLst/>
                <a:gdLst>
                  <a:gd name="T0" fmla="*/ 0 w 23"/>
                  <a:gd name="T1" fmla="*/ 9 h 20"/>
                  <a:gd name="T2" fmla="*/ 1 w 23"/>
                  <a:gd name="T3" fmla="*/ 6 h 20"/>
                  <a:gd name="T4" fmla="*/ 4 w 23"/>
                  <a:gd name="T5" fmla="*/ 3 h 20"/>
                  <a:gd name="T6" fmla="*/ 9 w 23"/>
                  <a:gd name="T7" fmla="*/ 1 h 20"/>
                  <a:gd name="T8" fmla="*/ 13 w 23"/>
                  <a:gd name="T9" fmla="*/ 0 h 20"/>
                  <a:gd name="T10" fmla="*/ 17 w 23"/>
                  <a:gd name="T11" fmla="*/ 0 h 20"/>
                  <a:gd name="T12" fmla="*/ 19 w 23"/>
                  <a:gd name="T13" fmla="*/ 1 h 20"/>
                  <a:gd name="T14" fmla="*/ 21 w 23"/>
                  <a:gd name="T15" fmla="*/ 3 h 20"/>
                  <a:gd name="T16" fmla="*/ 22 w 23"/>
                  <a:gd name="T17" fmla="*/ 6 h 20"/>
                  <a:gd name="T18" fmla="*/ 22 w 23"/>
                  <a:gd name="T19" fmla="*/ 9 h 20"/>
                  <a:gd name="T20" fmla="*/ 21 w 23"/>
                  <a:gd name="T21" fmla="*/ 13 h 20"/>
                  <a:gd name="T22" fmla="*/ 19 w 23"/>
                  <a:gd name="T23" fmla="*/ 16 h 20"/>
                  <a:gd name="T24" fmla="*/ 16 w 23"/>
                  <a:gd name="T25" fmla="*/ 18 h 20"/>
                  <a:gd name="T26" fmla="*/ 13 w 23"/>
                  <a:gd name="T27" fmla="*/ 19 h 20"/>
                  <a:gd name="T28" fmla="*/ 11 w 23"/>
                  <a:gd name="T29" fmla="*/ 19 h 20"/>
                  <a:gd name="T30" fmla="*/ 9 w 23"/>
                  <a:gd name="T31" fmla="*/ 19 h 20"/>
                  <a:gd name="T32" fmla="*/ 6 w 23"/>
                  <a:gd name="T33" fmla="*/ 18 h 20"/>
                  <a:gd name="T34" fmla="*/ 5 w 23"/>
                  <a:gd name="T35" fmla="*/ 17 h 20"/>
                  <a:gd name="T36" fmla="*/ 2 w 23"/>
                  <a:gd name="T37" fmla="*/ 15 h 20"/>
                  <a:gd name="T38" fmla="*/ 1 w 23"/>
                  <a:gd name="T39" fmla="*/ 12 h 20"/>
                  <a:gd name="T40" fmla="*/ 0 w 23"/>
                  <a:gd name="T41" fmla="*/ 9 h 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" h="20">
                    <a:moveTo>
                      <a:pt x="0" y="9"/>
                    </a:moveTo>
                    <a:lnTo>
                      <a:pt x="1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1" y="3"/>
                    </a:lnTo>
                    <a:lnTo>
                      <a:pt x="22" y="6"/>
                    </a:lnTo>
                    <a:lnTo>
                      <a:pt x="22" y="9"/>
                    </a:lnTo>
                    <a:lnTo>
                      <a:pt x="21" y="13"/>
                    </a:lnTo>
                    <a:lnTo>
                      <a:pt x="19" y="16"/>
                    </a:lnTo>
                    <a:lnTo>
                      <a:pt x="16" y="18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9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1" y="12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328" name="Freeform 27">
                <a:extLst>
                  <a:ext uri="{FF2B5EF4-FFF2-40B4-BE49-F238E27FC236}">
                    <a16:creationId xmlns:a16="http://schemas.microsoft.com/office/drawing/2014/main" id="{DE5824C1-5EAB-4E48-ACC1-378EFE7D3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0" y="3863"/>
                <a:ext cx="20" cy="14"/>
              </a:xfrm>
              <a:custGeom>
                <a:avLst/>
                <a:gdLst>
                  <a:gd name="T0" fmla="*/ 19 w 20"/>
                  <a:gd name="T1" fmla="*/ 4 h 14"/>
                  <a:gd name="T2" fmla="*/ 18 w 20"/>
                  <a:gd name="T3" fmla="*/ 7 h 14"/>
                  <a:gd name="T4" fmla="*/ 14 w 20"/>
                  <a:gd name="T5" fmla="*/ 9 h 14"/>
                  <a:gd name="T6" fmla="*/ 9 w 20"/>
                  <a:gd name="T7" fmla="*/ 12 h 14"/>
                  <a:gd name="T8" fmla="*/ 5 w 20"/>
                  <a:gd name="T9" fmla="*/ 13 h 14"/>
                  <a:gd name="T10" fmla="*/ 3 w 20"/>
                  <a:gd name="T11" fmla="*/ 12 h 14"/>
                  <a:gd name="T12" fmla="*/ 1 w 20"/>
                  <a:gd name="T13" fmla="*/ 10 h 14"/>
                  <a:gd name="T14" fmla="*/ 0 w 20"/>
                  <a:gd name="T15" fmla="*/ 8 h 14"/>
                  <a:gd name="T16" fmla="*/ 1 w 20"/>
                  <a:gd name="T17" fmla="*/ 6 h 14"/>
                  <a:gd name="T18" fmla="*/ 4 w 20"/>
                  <a:gd name="T19" fmla="*/ 2 h 14"/>
                  <a:gd name="T20" fmla="*/ 9 w 20"/>
                  <a:gd name="T21" fmla="*/ 0 h 14"/>
                  <a:gd name="T22" fmla="*/ 14 w 20"/>
                  <a:gd name="T23" fmla="*/ 0 h 14"/>
                  <a:gd name="T24" fmla="*/ 19 w 20"/>
                  <a:gd name="T25" fmla="*/ 4 h 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" h="14">
                    <a:moveTo>
                      <a:pt x="19" y="4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9" y="12"/>
                    </a:lnTo>
                    <a:lnTo>
                      <a:pt x="5" y="13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9" y="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</p:grpSp>
      <p:grpSp>
        <p:nvGrpSpPr>
          <p:cNvPr id="305277" name="Group 125">
            <a:extLst>
              <a:ext uri="{FF2B5EF4-FFF2-40B4-BE49-F238E27FC236}">
                <a16:creationId xmlns:a16="http://schemas.microsoft.com/office/drawing/2014/main" id="{1ABA58A1-58D3-47B6-B20B-590B8660B2E1}"/>
              </a:ext>
            </a:extLst>
          </p:cNvPr>
          <p:cNvGrpSpPr>
            <a:grpSpLocks/>
          </p:cNvGrpSpPr>
          <p:nvPr/>
        </p:nvGrpSpPr>
        <p:grpSpPr bwMode="auto">
          <a:xfrm>
            <a:off x="553917" y="3533775"/>
            <a:ext cx="1285142" cy="2803280"/>
            <a:chOff x="275" y="1671"/>
            <a:chExt cx="877" cy="1913"/>
          </a:xfrm>
        </p:grpSpPr>
        <p:sp>
          <p:nvSpPr>
            <p:cNvPr id="11291" name="Freeform 80">
              <a:extLst>
                <a:ext uri="{FF2B5EF4-FFF2-40B4-BE49-F238E27FC236}">
                  <a16:creationId xmlns:a16="http://schemas.microsoft.com/office/drawing/2014/main" id="{7F3A617D-2F5C-4F1A-A378-99694645FC9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925" y="1935"/>
              <a:ext cx="227" cy="268"/>
            </a:xfrm>
            <a:custGeom>
              <a:avLst/>
              <a:gdLst>
                <a:gd name="T0" fmla="*/ 95 w 324"/>
                <a:gd name="T1" fmla="*/ 0 h 383"/>
                <a:gd name="T2" fmla="*/ 0 w 324"/>
                <a:gd name="T3" fmla="*/ 127 h 383"/>
                <a:gd name="T4" fmla="*/ 127 w 324"/>
                <a:gd name="T5" fmla="*/ 268 h 383"/>
                <a:gd name="T6" fmla="*/ 227 w 324"/>
                <a:gd name="T7" fmla="*/ 167 h 383"/>
                <a:gd name="T8" fmla="*/ 95 w 324"/>
                <a:gd name="T9" fmla="*/ 0 h 3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4" h="383">
                  <a:moveTo>
                    <a:pt x="135" y="0"/>
                  </a:moveTo>
                  <a:lnTo>
                    <a:pt x="0" y="182"/>
                  </a:lnTo>
                  <a:lnTo>
                    <a:pt x="181" y="383"/>
                  </a:lnTo>
                  <a:lnTo>
                    <a:pt x="324" y="23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2" name="Freeform 81">
              <a:extLst>
                <a:ext uri="{FF2B5EF4-FFF2-40B4-BE49-F238E27FC236}">
                  <a16:creationId xmlns:a16="http://schemas.microsoft.com/office/drawing/2014/main" id="{C596167D-2A71-4AF0-92B5-7045610C018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94" y="1920"/>
              <a:ext cx="301" cy="354"/>
            </a:xfrm>
            <a:custGeom>
              <a:avLst/>
              <a:gdLst>
                <a:gd name="T0" fmla="*/ 128 w 430"/>
                <a:gd name="T1" fmla="*/ 0 h 506"/>
                <a:gd name="T2" fmla="*/ 0 w 430"/>
                <a:gd name="T3" fmla="*/ 136 h 506"/>
                <a:gd name="T4" fmla="*/ 160 w 430"/>
                <a:gd name="T5" fmla="*/ 354 h 506"/>
                <a:gd name="T6" fmla="*/ 301 w 430"/>
                <a:gd name="T7" fmla="*/ 182 h 506"/>
                <a:gd name="T8" fmla="*/ 128 w 430"/>
                <a:gd name="T9" fmla="*/ 0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0" h="506">
                  <a:moveTo>
                    <a:pt x="183" y="0"/>
                  </a:moveTo>
                  <a:lnTo>
                    <a:pt x="0" y="195"/>
                  </a:lnTo>
                  <a:lnTo>
                    <a:pt x="228" y="506"/>
                  </a:lnTo>
                  <a:lnTo>
                    <a:pt x="430" y="26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3" name="Freeform 82">
              <a:extLst>
                <a:ext uri="{FF2B5EF4-FFF2-40B4-BE49-F238E27FC236}">
                  <a16:creationId xmlns:a16="http://schemas.microsoft.com/office/drawing/2014/main" id="{C3E85D2A-EB44-4AA6-893F-53C314EDE56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00" y="1930"/>
              <a:ext cx="336" cy="522"/>
            </a:xfrm>
            <a:custGeom>
              <a:avLst/>
              <a:gdLst>
                <a:gd name="T0" fmla="*/ 191 w 480"/>
                <a:gd name="T1" fmla="*/ 0 h 745"/>
                <a:gd name="T2" fmla="*/ 0 w 480"/>
                <a:gd name="T3" fmla="*/ 70 h 745"/>
                <a:gd name="T4" fmla="*/ 53 w 480"/>
                <a:gd name="T5" fmla="*/ 222 h 745"/>
                <a:gd name="T6" fmla="*/ 9 w 480"/>
                <a:gd name="T7" fmla="*/ 506 h 745"/>
                <a:gd name="T8" fmla="*/ 336 w 480"/>
                <a:gd name="T9" fmla="*/ 522 h 745"/>
                <a:gd name="T10" fmla="*/ 322 w 480"/>
                <a:gd name="T11" fmla="*/ 289 h 745"/>
                <a:gd name="T12" fmla="*/ 191 w 480"/>
                <a:gd name="T13" fmla="*/ 0 h 7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0" h="745">
                  <a:moveTo>
                    <a:pt x="273" y="0"/>
                  </a:moveTo>
                  <a:lnTo>
                    <a:pt x="0" y="100"/>
                  </a:lnTo>
                  <a:lnTo>
                    <a:pt x="76" y="317"/>
                  </a:lnTo>
                  <a:lnTo>
                    <a:pt x="13" y="722"/>
                  </a:lnTo>
                  <a:lnTo>
                    <a:pt x="480" y="745"/>
                  </a:lnTo>
                  <a:lnTo>
                    <a:pt x="460" y="41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4" name="Freeform 83">
              <a:extLst>
                <a:ext uri="{FF2B5EF4-FFF2-40B4-BE49-F238E27FC236}">
                  <a16:creationId xmlns:a16="http://schemas.microsoft.com/office/drawing/2014/main" id="{528A734E-0CAA-458E-AEB2-644AA5D007D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46" y="2420"/>
              <a:ext cx="363" cy="246"/>
            </a:xfrm>
            <a:custGeom>
              <a:avLst/>
              <a:gdLst>
                <a:gd name="T0" fmla="*/ 47 w 520"/>
                <a:gd name="T1" fmla="*/ 0 h 351"/>
                <a:gd name="T2" fmla="*/ 0 w 520"/>
                <a:gd name="T3" fmla="*/ 238 h 351"/>
                <a:gd name="T4" fmla="*/ 169 w 520"/>
                <a:gd name="T5" fmla="*/ 246 h 351"/>
                <a:gd name="T6" fmla="*/ 363 w 520"/>
                <a:gd name="T7" fmla="*/ 246 h 351"/>
                <a:gd name="T8" fmla="*/ 323 w 520"/>
                <a:gd name="T9" fmla="*/ 6 h 351"/>
                <a:gd name="T10" fmla="*/ 47 w 520"/>
                <a:gd name="T11" fmla="*/ 0 h 3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0" h="351">
                  <a:moveTo>
                    <a:pt x="68" y="0"/>
                  </a:moveTo>
                  <a:lnTo>
                    <a:pt x="0" y="340"/>
                  </a:lnTo>
                  <a:lnTo>
                    <a:pt x="242" y="351"/>
                  </a:lnTo>
                  <a:lnTo>
                    <a:pt x="520" y="351"/>
                  </a:lnTo>
                  <a:lnTo>
                    <a:pt x="462" y="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5" name="Freeform 84">
              <a:extLst>
                <a:ext uri="{FF2B5EF4-FFF2-40B4-BE49-F238E27FC236}">
                  <a16:creationId xmlns:a16="http://schemas.microsoft.com/office/drawing/2014/main" id="{FB4349F5-E9D2-47C4-A8FD-C577B356260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04" y="2266"/>
              <a:ext cx="243" cy="214"/>
            </a:xfrm>
            <a:custGeom>
              <a:avLst/>
              <a:gdLst>
                <a:gd name="T0" fmla="*/ 0 w 348"/>
                <a:gd name="T1" fmla="*/ 3 h 306"/>
                <a:gd name="T2" fmla="*/ 237 w 348"/>
                <a:gd name="T3" fmla="*/ 0 h 306"/>
                <a:gd name="T4" fmla="*/ 243 w 348"/>
                <a:gd name="T5" fmla="*/ 192 h 306"/>
                <a:gd name="T6" fmla="*/ 18 w 348"/>
                <a:gd name="T7" fmla="*/ 214 h 306"/>
                <a:gd name="T8" fmla="*/ 0 w 348"/>
                <a:gd name="T9" fmla="*/ 3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306">
                  <a:moveTo>
                    <a:pt x="0" y="4"/>
                  </a:moveTo>
                  <a:lnTo>
                    <a:pt x="339" y="0"/>
                  </a:lnTo>
                  <a:lnTo>
                    <a:pt x="348" y="274"/>
                  </a:lnTo>
                  <a:lnTo>
                    <a:pt x="26" y="30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6" name="Freeform 85">
              <a:extLst>
                <a:ext uri="{FF2B5EF4-FFF2-40B4-BE49-F238E27FC236}">
                  <a16:creationId xmlns:a16="http://schemas.microsoft.com/office/drawing/2014/main" id="{B2EFB7F4-9708-469D-B5A1-F2C1B7D1FF6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77" y="1993"/>
              <a:ext cx="348" cy="401"/>
            </a:xfrm>
            <a:custGeom>
              <a:avLst/>
              <a:gdLst>
                <a:gd name="T0" fmla="*/ 0 w 498"/>
                <a:gd name="T1" fmla="*/ 55 h 574"/>
                <a:gd name="T2" fmla="*/ 150 w 498"/>
                <a:gd name="T3" fmla="*/ 0 h 574"/>
                <a:gd name="T4" fmla="*/ 321 w 498"/>
                <a:gd name="T5" fmla="*/ 37 h 574"/>
                <a:gd name="T6" fmla="*/ 348 w 498"/>
                <a:gd name="T7" fmla="*/ 343 h 574"/>
                <a:gd name="T8" fmla="*/ 38 w 498"/>
                <a:gd name="T9" fmla="*/ 401 h 574"/>
                <a:gd name="T10" fmla="*/ 0 w 498"/>
                <a:gd name="T11" fmla="*/ 55 h 5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8" h="574">
                  <a:moveTo>
                    <a:pt x="0" y="79"/>
                  </a:moveTo>
                  <a:lnTo>
                    <a:pt x="215" y="0"/>
                  </a:lnTo>
                  <a:lnTo>
                    <a:pt x="459" y="53"/>
                  </a:lnTo>
                  <a:lnTo>
                    <a:pt x="498" y="491"/>
                  </a:lnTo>
                  <a:lnTo>
                    <a:pt x="55" y="57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7" name="Freeform 86">
              <a:extLst>
                <a:ext uri="{FF2B5EF4-FFF2-40B4-BE49-F238E27FC236}">
                  <a16:creationId xmlns:a16="http://schemas.microsoft.com/office/drawing/2014/main" id="{C7733786-C29D-405E-98EB-5B7808161B4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41" y="2010"/>
              <a:ext cx="277" cy="280"/>
            </a:xfrm>
            <a:custGeom>
              <a:avLst/>
              <a:gdLst>
                <a:gd name="T0" fmla="*/ 277 w 396"/>
                <a:gd name="T1" fmla="*/ 67 h 400"/>
                <a:gd name="T2" fmla="*/ 183 w 396"/>
                <a:gd name="T3" fmla="*/ 0 h 400"/>
                <a:gd name="T4" fmla="*/ 0 w 396"/>
                <a:gd name="T5" fmla="*/ 260 h 400"/>
                <a:gd name="T6" fmla="*/ 102 w 396"/>
                <a:gd name="T7" fmla="*/ 280 h 400"/>
                <a:gd name="T8" fmla="*/ 277 w 396"/>
                <a:gd name="T9" fmla="*/ 67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6" h="400">
                  <a:moveTo>
                    <a:pt x="396" y="95"/>
                  </a:moveTo>
                  <a:lnTo>
                    <a:pt x="262" y="0"/>
                  </a:lnTo>
                  <a:lnTo>
                    <a:pt x="0" y="372"/>
                  </a:lnTo>
                  <a:lnTo>
                    <a:pt x="146" y="400"/>
                  </a:lnTo>
                  <a:lnTo>
                    <a:pt x="396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8" name="Freeform 87">
              <a:extLst>
                <a:ext uri="{FF2B5EF4-FFF2-40B4-BE49-F238E27FC236}">
                  <a16:creationId xmlns:a16="http://schemas.microsoft.com/office/drawing/2014/main" id="{5FD8794F-58B9-44B4-8771-AB69E8C4842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51" y="1721"/>
              <a:ext cx="280" cy="323"/>
            </a:xfrm>
            <a:custGeom>
              <a:avLst/>
              <a:gdLst>
                <a:gd name="T0" fmla="*/ 205 w 401"/>
                <a:gd name="T1" fmla="*/ 0 h 462"/>
                <a:gd name="T2" fmla="*/ 280 w 401"/>
                <a:gd name="T3" fmla="*/ 85 h 462"/>
                <a:gd name="T4" fmla="*/ 272 w 401"/>
                <a:gd name="T5" fmla="*/ 186 h 462"/>
                <a:gd name="T6" fmla="*/ 223 w 401"/>
                <a:gd name="T7" fmla="*/ 212 h 462"/>
                <a:gd name="T8" fmla="*/ 230 w 401"/>
                <a:gd name="T9" fmla="*/ 308 h 462"/>
                <a:gd name="T10" fmla="*/ 106 w 401"/>
                <a:gd name="T11" fmla="*/ 323 h 462"/>
                <a:gd name="T12" fmla="*/ 112 w 401"/>
                <a:gd name="T13" fmla="*/ 252 h 462"/>
                <a:gd name="T14" fmla="*/ 62 w 401"/>
                <a:gd name="T15" fmla="*/ 244 h 462"/>
                <a:gd name="T16" fmla="*/ 38 w 401"/>
                <a:gd name="T17" fmla="*/ 214 h 462"/>
                <a:gd name="T18" fmla="*/ 25 w 401"/>
                <a:gd name="T19" fmla="*/ 167 h 462"/>
                <a:gd name="T20" fmla="*/ 0 w 401"/>
                <a:gd name="T21" fmla="*/ 156 h 462"/>
                <a:gd name="T22" fmla="*/ 45 w 401"/>
                <a:gd name="T23" fmla="*/ 78 h 462"/>
                <a:gd name="T24" fmla="*/ 91 w 401"/>
                <a:gd name="T25" fmla="*/ 0 h 462"/>
                <a:gd name="T26" fmla="*/ 205 w 401"/>
                <a:gd name="T27" fmla="*/ 0 h 4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1" h="462">
                  <a:moveTo>
                    <a:pt x="294" y="0"/>
                  </a:moveTo>
                  <a:lnTo>
                    <a:pt x="401" y="122"/>
                  </a:lnTo>
                  <a:lnTo>
                    <a:pt x="389" y="266"/>
                  </a:lnTo>
                  <a:lnTo>
                    <a:pt x="320" y="303"/>
                  </a:lnTo>
                  <a:lnTo>
                    <a:pt x="330" y="440"/>
                  </a:lnTo>
                  <a:lnTo>
                    <a:pt x="152" y="462"/>
                  </a:lnTo>
                  <a:lnTo>
                    <a:pt x="160" y="360"/>
                  </a:lnTo>
                  <a:lnTo>
                    <a:pt x="89" y="349"/>
                  </a:lnTo>
                  <a:lnTo>
                    <a:pt x="55" y="306"/>
                  </a:lnTo>
                  <a:lnTo>
                    <a:pt x="36" y="239"/>
                  </a:lnTo>
                  <a:lnTo>
                    <a:pt x="0" y="223"/>
                  </a:lnTo>
                  <a:lnTo>
                    <a:pt x="65" y="111"/>
                  </a:lnTo>
                  <a:lnTo>
                    <a:pt x="131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299" name="Freeform 88">
              <a:extLst>
                <a:ext uri="{FF2B5EF4-FFF2-40B4-BE49-F238E27FC236}">
                  <a16:creationId xmlns:a16="http://schemas.microsoft.com/office/drawing/2014/main" id="{A4B7567A-F5D3-44E7-A500-2CA472E2042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6" y="2006"/>
              <a:ext cx="343" cy="560"/>
            </a:xfrm>
            <a:custGeom>
              <a:avLst/>
              <a:gdLst>
                <a:gd name="T0" fmla="*/ 324 w 490"/>
                <a:gd name="T1" fmla="*/ 38 h 800"/>
                <a:gd name="T2" fmla="*/ 337 w 490"/>
                <a:gd name="T3" fmla="*/ 0 h 800"/>
                <a:gd name="T4" fmla="*/ 192 w 490"/>
                <a:gd name="T5" fmla="*/ 2 h 800"/>
                <a:gd name="T6" fmla="*/ 0 w 490"/>
                <a:gd name="T7" fmla="*/ 258 h 800"/>
                <a:gd name="T8" fmla="*/ 106 w 490"/>
                <a:gd name="T9" fmla="*/ 379 h 800"/>
                <a:gd name="T10" fmla="*/ 204 w 490"/>
                <a:gd name="T11" fmla="*/ 349 h 800"/>
                <a:gd name="T12" fmla="*/ 138 w 490"/>
                <a:gd name="T13" fmla="*/ 514 h 800"/>
                <a:gd name="T14" fmla="*/ 343 w 490"/>
                <a:gd name="T15" fmla="*/ 560 h 800"/>
                <a:gd name="T16" fmla="*/ 299 w 490"/>
                <a:gd name="T17" fmla="*/ 274 h 800"/>
                <a:gd name="T18" fmla="*/ 286 w 490"/>
                <a:gd name="T19" fmla="*/ 160 h 800"/>
                <a:gd name="T20" fmla="*/ 241 w 490"/>
                <a:gd name="T21" fmla="*/ 170 h 800"/>
                <a:gd name="T22" fmla="*/ 324 w 490"/>
                <a:gd name="T23" fmla="*/ 38 h 8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90" h="800">
                  <a:moveTo>
                    <a:pt x="463" y="54"/>
                  </a:moveTo>
                  <a:lnTo>
                    <a:pt x="482" y="0"/>
                  </a:lnTo>
                  <a:lnTo>
                    <a:pt x="274" y="3"/>
                  </a:lnTo>
                  <a:lnTo>
                    <a:pt x="0" y="368"/>
                  </a:lnTo>
                  <a:lnTo>
                    <a:pt x="151" y="541"/>
                  </a:lnTo>
                  <a:lnTo>
                    <a:pt x="292" y="498"/>
                  </a:lnTo>
                  <a:lnTo>
                    <a:pt x="197" y="734"/>
                  </a:lnTo>
                  <a:lnTo>
                    <a:pt x="490" y="800"/>
                  </a:lnTo>
                  <a:lnTo>
                    <a:pt x="427" y="392"/>
                  </a:lnTo>
                  <a:lnTo>
                    <a:pt x="408" y="229"/>
                  </a:lnTo>
                  <a:lnTo>
                    <a:pt x="345" y="243"/>
                  </a:lnTo>
                  <a:lnTo>
                    <a:pt x="463" y="54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0" name="Freeform 89">
              <a:extLst>
                <a:ext uri="{FF2B5EF4-FFF2-40B4-BE49-F238E27FC236}">
                  <a16:creationId xmlns:a16="http://schemas.microsoft.com/office/drawing/2014/main" id="{6BCF0925-9673-4CA8-ACFF-6D8A859D481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82" y="1982"/>
              <a:ext cx="185" cy="414"/>
            </a:xfrm>
            <a:custGeom>
              <a:avLst/>
              <a:gdLst>
                <a:gd name="T0" fmla="*/ 109 w 264"/>
                <a:gd name="T1" fmla="*/ 0 h 592"/>
                <a:gd name="T2" fmla="*/ 179 w 264"/>
                <a:gd name="T3" fmla="*/ 132 h 592"/>
                <a:gd name="T4" fmla="*/ 185 w 264"/>
                <a:gd name="T5" fmla="*/ 323 h 592"/>
                <a:gd name="T6" fmla="*/ 0 w 264"/>
                <a:gd name="T7" fmla="*/ 414 h 592"/>
                <a:gd name="T8" fmla="*/ 3 w 264"/>
                <a:gd name="T9" fmla="*/ 383 h 592"/>
                <a:gd name="T10" fmla="*/ 144 w 264"/>
                <a:gd name="T11" fmla="*/ 286 h 592"/>
                <a:gd name="T12" fmla="*/ 133 w 264"/>
                <a:gd name="T13" fmla="*/ 146 h 592"/>
                <a:gd name="T14" fmla="*/ 61 w 264"/>
                <a:gd name="T15" fmla="*/ 8 h 592"/>
                <a:gd name="T16" fmla="*/ 109 w 264"/>
                <a:gd name="T17" fmla="*/ 0 h 5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4" h="592">
                  <a:moveTo>
                    <a:pt x="156" y="0"/>
                  </a:moveTo>
                  <a:lnTo>
                    <a:pt x="255" y="189"/>
                  </a:lnTo>
                  <a:lnTo>
                    <a:pt x="264" y="462"/>
                  </a:lnTo>
                  <a:lnTo>
                    <a:pt x="0" y="592"/>
                  </a:lnTo>
                  <a:lnTo>
                    <a:pt x="4" y="548"/>
                  </a:lnTo>
                  <a:lnTo>
                    <a:pt x="206" y="409"/>
                  </a:lnTo>
                  <a:lnTo>
                    <a:pt x="190" y="209"/>
                  </a:lnTo>
                  <a:lnTo>
                    <a:pt x="87" y="1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1" name="Freeform 90">
              <a:extLst>
                <a:ext uri="{FF2B5EF4-FFF2-40B4-BE49-F238E27FC236}">
                  <a16:creationId xmlns:a16="http://schemas.microsoft.com/office/drawing/2014/main" id="{24A3FBF2-0D45-4794-A8F0-C5F6CCF147F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91" y="2196"/>
              <a:ext cx="170" cy="79"/>
            </a:xfrm>
            <a:custGeom>
              <a:avLst/>
              <a:gdLst>
                <a:gd name="T0" fmla="*/ 55 w 243"/>
                <a:gd name="T1" fmla="*/ 79 h 114"/>
                <a:gd name="T2" fmla="*/ 170 w 243"/>
                <a:gd name="T3" fmla="*/ 24 h 114"/>
                <a:gd name="T4" fmla="*/ 143 w 243"/>
                <a:gd name="T5" fmla="*/ 0 h 114"/>
                <a:gd name="T6" fmla="*/ 0 w 243"/>
                <a:gd name="T7" fmla="*/ 18 h 114"/>
                <a:gd name="T8" fmla="*/ 55 w 243"/>
                <a:gd name="T9" fmla="*/ 79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114">
                  <a:moveTo>
                    <a:pt x="79" y="114"/>
                  </a:moveTo>
                  <a:lnTo>
                    <a:pt x="243" y="35"/>
                  </a:lnTo>
                  <a:lnTo>
                    <a:pt x="205" y="0"/>
                  </a:lnTo>
                  <a:lnTo>
                    <a:pt x="0" y="26"/>
                  </a:lnTo>
                  <a:lnTo>
                    <a:pt x="79" y="114"/>
                  </a:lnTo>
                  <a:close/>
                </a:path>
              </a:pathLst>
            </a:custGeom>
            <a:solidFill>
              <a:srgbClr val="19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2" name="Freeform 91">
              <a:extLst>
                <a:ext uri="{FF2B5EF4-FFF2-40B4-BE49-F238E27FC236}">
                  <a16:creationId xmlns:a16="http://schemas.microsoft.com/office/drawing/2014/main" id="{9D1C229C-6F12-47FA-8E07-3E7C50C16E0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2" y="2584"/>
              <a:ext cx="248" cy="461"/>
            </a:xfrm>
            <a:custGeom>
              <a:avLst/>
              <a:gdLst>
                <a:gd name="T0" fmla="*/ 75 w 385"/>
                <a:gd name="T1" fmla="*/ 25 h 660"/>
                <a:gd name="T2" fmla="*/ 248 w 385"/>
                <a:gd name="T3" fmla="*/ 0 h 660"/>
                <a:gd name="T4" fmla="*/ 119 w 385"/>
                <a:gd name="T5" fmla="*/ 461 h 660"/>
                <a:gd name="T6" fmla="*/ 68 w 385"/>
                <a:gd name="T7" fmla="*/ 453 h 660"/>
                <a:gd name="T8" fmla="*/ 0 w 385"/>
                <a:gd name="T9" fmla="*/ 397 h 660"/>
                <a:gd name="T10" fmla="*/ 75 w 385"/>
                <a:gd name="T11" fmla="*/ 25 h 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5" h="660">
                  <a:moveTo>
                    <a:pt x="116" y="36"/>
                  </a:moveTo>
                  <a:lnTo>
                    <a:pt x="385" y="0"/>
                  </a:lnTo>
                  <a:lnTo>
                    <a:pt x="184" y="660"/>
                  </a:lnTo>
                  <a:lnTo>
                    <a:pt x="106" y="648"/>
                  </a:lnTo>
                  <a:lnTo>
                    <a:pt x="0" y="569"/>
                  </a:lnTo>
                  <a:lnTo>
                    <a:pt x="116" y="36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3" name="Freeform 92">
              <a:extLst>
                <a:ext uri="{FF2B5EF4-FFF2-40B4-BE49-F238E27FC236}">
                  <a16:creationId xmlns:a16="http://schemas.microsoft.com/office/drawing/2014/main" id="{121CBCD7-2753-4920-AEA6-54B8B5E9806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27" y="2613"/>
              <a:ext cx="203" cy="465"/>
            </a:xfrm>
            <a:custGeom>
              <a:avLst/>
              <a:gdLst>
                <a:gd name="T0" fmla="*/ 173 w 290"/>
                <a:gd name="T1" fmla="*/ 0 h 578"/>
                <a:gd name="T2" fmla="*/ 0 w 290"/>
                <a:gd name="T3" fmla="*/ 51 h 578"/>
                <a:gd name="T4" fmla="*/ 85 w 290"/>
                <a:gd name="T5" fmla="*/ 465 h 578"/>
                <a:gd name="T6" fmla="*/ 172 w 290"/>
                <a:gd name="T7" fmla="*/ 455 h 578"/>
                <a:gd name="T8" fmla="*/ 203 w 290"/>
                <a:gd name="T9" fmla="*/ 414 h 578"/>
                <a:gd name="T10" fmla="*/ 173 w 290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0" h="578">
                  <a:moveTo>
                    <a:pt x="247" y="0"/>
                  </a:moveTo>
                  <a:lnTo>
                    <a:pt x="0" y="63"/>
                  </a:lnTo>
                  <a:lnTo>
                    <a:pt x="122" y="578"/>
                  </a:lnTo>
                  <a:lnTo>
                    <a:pt x="245" y="566"/>
                  </a:lnTo>
                  <a:lnTo>
                    <a:pt x="290" y="514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4" name="Freeform 93">
              <a:extLst>
                <a:ext uri="{FF2B5EF4-FFF2-40B4-BE49-F238E27FC236}">
                  <a16:creationId xmlns:a16="http://schemas.microsoft.com/office/drawing/2014/main" id="{F0D7A29B-8684-46F5-82C6-95A2512D04F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81" y="2934"/>
              <a:ext cx="175" cy="440"/>
            </a:xfrm>
            <a:custGeom>
              <a:avLst/>
              <a:gdLst>
                <a:gd name="T0" fmla="*/ 132 w 234"/>
                <a:gd name="T1" fmla="*/ 0 h 496"/>
                <a:gd name="T2" fmla="*/ 0 w 234"/>
                <a:gd name="T3" fmla="*/ 38 h 496"/>
                <a:gd name="T4" fmla="*/ 88 w 234"/>
                <a:gd name="T5" fmla="*/ 407 h 496"/>
                <a:gd name="T6" fmla="*/ 175 w 234"/>
                <a:gd name="T7" fmla="*/ 440 h 496"/>
                <a:gd name="T8" fmla="*/ 132 w 234"/>
                <a:gd name="T9" fmla="*/ 0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4" h="496">
                  <a:moveTo>
                    <a:pt x="176" y="0"/>
                  </a:moveTo>
                  <a:lnTo>
                    <a:pt x="0" y="43"/>
                  </a:lnTo>
                  <a:lnTo>
                    <a:pt x="118" y="459"/>
                  </a:lnTo>
                  <a:lnTo>
                    <a:pt x="234" y="49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5" name="Freeform 94">
              <a:extLst>
                <a:ext uri="{FF2B5EF4-FFF2-40B4-BE49-F238E27FC236}">
                  <a16:creationId xmlns:a16="http://schemas.microsoft.com/office/drawing/2014/main" id="{7B34B9BF-40DC-4638-8F7B-210D632991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32" y="3010"/>
              <a:ext cx="123" cy="411"/>
            </a:xfrm>
            <a:custGeom>
              <a:avLst/>
              <a:gdLst>
                <a:gd name="T0" fmla="*/ 0 w 176"/>
                <a:gd name="T1" fmla="*/ 28 h 455"/>
                <a:gd name="T2" fmla="*/ 121 w 176"/>
                <a:gd name="T3" fmla="*/ 0 h 455"/>
                <a:gd name="T4" fmla="*/ 123 w 176"/>
                <a:gd name="T5" fmla="*/ 366 h 455"/>
                <a:gd name="T6" fmla="*/ 45 w 176"/>
                <a:gd name="T7" fmla="*/ 411 h 455"/>
                <a:gd name="T8" fmla="*/ 0 w 176"/>
                <a:gd name="T9" fmla="*/ 28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455">
                  <a:moveTo>
                    <a:pt x="0" y="31"/>
                  </a:moveTo>
                  <a:lnTo>
                    <a:pt x="173" y="0"/>
                  </a:lnTo>
                  <a:lnTo>
                    <a:pt x="176" y="405"/>
                  </a:lnTo>
                  <a:lnTo>
                    <a:pt x="65" y="45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6" name="Freeform 95">
              <a:extLst>
                <a:ext uri="{FF2B5EF4-FFF2-40B4-BE49-F238E27FC236}">
                  <a16:creationId xmlns:a16="http://schemas.microsoft.com/office/drawing/2014/main" id="{838E7DC5-1B5B-4FDB-98BF-156ED487DAC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86" y="3379"/>
              <a:ext cx="259" cy="176"/>
            </a:xfrm>
            <a:custGeom>
              <a:avLst/>
              <a:gdLst>
                <a:gd name="T0" fmla="*/ 163 w 371"/>
                <a:gd name="T1" fmla="*/ 0 h 251"/>
                <a:gd name="T2" fmla="*/ 40 w 371"/>
                <a:gd name="T3" fmla="*/ 77 h 251"/>
                <a:gd name="T4" fmla="*/ 0 w 371"/>
                <a:gd name="T5" fmla="*/ 119 h 251"/>
                <a:gd name="T6" fmla="*/ 115 w 371"/>
                <a:gd name="T7" fmla="*/ 176 h 251"/>
                <a:gd name="T8" fmla="*/ 200 w 371"/>
                <a:gd name="T9" fmla="*/ 95 h 251"/>
                <a:gd name="T10" fmla="*/ 259 w 371"/>
                <a:gd name="T11" fmla="*/ 88 h 251"/>
                <a:gd name="T12" fmla="*/ 246 w 371"/>
                <a:gd name="T13" fmla="*/ 13 h 251"/>
                <a:gd name="T14" fmla="*/ 163 w 371"/>
                <a:gd name="T15" fmla="*/ 0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1" h="251">
                  <a:moveTo>
                    <a:pt x="234" y="0"/>
                  </a:moveTo>
                  <a:lnTo>
                    <a:pt x="57" y="110"/>
                  </a:lnTo>
                  <a:lnTo>
                    <a:pt x="0" y="170"/>
                  </a:lnTo>
                  <a:lnTo>
                    <a:pt x="165" y="251"/>
                  </a:lnTo>
                  <a:lnTo>
                    <a:pt x="286" y="136"/>
                  </a:lnTo>
                  <a:lnTo>
                    <a:pt x="371" y="125"/>
                  </a:lnTo>
                  <a:lnTo>
                    <a:pt x="352" y="1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7" name="Freeform 96">
              <a:extLst>
                <a:ext uri="{FF2B5EF4-FFF2-40B4-BE49-F238E27FC236}">
                  <a16:creationId xmlns:a16="http://schemas.microsoft.com/office/drawing/2014/main" id="{BBE63F37-3480-4D10-9DBB-7B2B9D80EDF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62" y="3423"/>
              <a:ext cx="268" cy="161"/>
            </a:xfrm>
            <a:custGeom>
              <a:avLst/>
              <a:gdLst>
                <a:gd name="T0" fmla="*/ 70 w 384"/>
                <a:gd name="T1" fmla="*/ 0 h 230"/>
                <a:gd name="T2" fmla="*/ 216 w 384"/>
                <a:gd name="T3" fmla="*/ 62 h 230"/>
                <a:gd name="T4" fmla="*/ 268 w 384"/>
                <a:gd name="T5" fmla="*/ 113 h 230"/>
                <a:gd name="T6" fmla="*/ 168 w 384"/>
                <a:gd name="T7" fmla="*/ 161 h 230"/>
                <a:gd name="T8" fmla="*/ 64 w 384"/>
                <a:gd name="T9" fmla="*/ 85 h 230"/>
                <a:gd name="T10" fmla="*/ 0 w 384"/>
                <a:gd name="T11" fmla="*/ 82 h 230"/>
                <a:gd name="T12" fmla="*/ 6 w 384"/>
                <a:gd name="T13" fmla="*/ 27 h 230"/>
                <a:gd name="T14" fmla="*/ 70 w 384"/>
                <a:gd name="T15" fmla="*/ 0 h 2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4" h="230">
                  <a:moveTo>
                    <a:pt x="100" y="0"/>
                  </a:moveTo>
                  <a:lnTo>
                    <a:pt x="310" y="88"/>
                  </a:lnTo>
                  <a:lnTo>
                    <a:pt x="384" y="162"/>
                  </a:lnTo>
                  <a:lnTo>
                    <a:pt x="240" y="230"/>
                  </a:lnTo>
                  <a:lnTo>
                    <a:pt x="92" y="122"/>
                  </a:lnTo>
                  <a:lnTo>
                    <a:pt x="0" y="117"/>
                  </a:lnTo>
                  <a:lnTo>
                    <a:pt x="8" y="3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8" name="Freeform 97">
              <a:extLst>
                <a:ext uri="{FF2B5EF4-FFF2-40B4-BE49-F238E27FC236}">
                  <a16:creationId xmlns:a16="http://schemas.microsoft.com/office/drawing/2014/main" id="{1F8FCB75-073F-4E88-B345-B86A05FDED9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4" y="2106"/>
              <a:ext cx="132" cy="140"/>
            </a:xfrm>
            <a:custGeom>
              <a:avLst/>
              <a:gdLst>
                <a:gd name="T0" fmla="*/ 40 w 189"/>
                <a:gd name="T1" fmla="*/ 140 h 200"/>
                <a:gd name="T2" fmla="*/ 132 w 189"/>
                <a:gd name="T3" fmla="*/ 113 h 200"/>
                <a:gd name="T4" fmla="*/ 123 w 189"/>
                <a:gd name="T5" fmla="*/ 24 h 200"/>
                <a:gd name="T6" fmla="*/ 20 w 189"/>
                <a:gd name="T7" fmla="*/ 0 h 200"/>
                <a:gd name="T8" fmla="*/ 1 w 189"/>
                <a:gd name="T9" fmla="*/ 56 h 200"/>
                <a:gd name="T10" fmla="*/ 42 w 189"/>
                <a:gd name="T11" fmla="*/ 69 h 200"/>
                <a:gd name="T12" fmla="*/ 53 w 189"/>
                <a:gd name="T13" fmla="*/ 50 h 200"/>
                <a:gd name="T14" fmla="*/ 73 w 189"/>
                <a:gd name="T15" fmla="*/ 50 h 200"/>
                <a:gd name="T16" fmla="*/ 0 w 189"/>
                <a:gd name="T17" fmla="*/ 90 h 200"/>
                <a:gd name="T18" fmla="*/ 40 w 189"/>
                <a:gd name="T19" fmla="*/ 140 h 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9" h="200">
                  <a:moveTo>
                    <a:pt x="57" y="200"/>
                  </a:moveTo>
                  <a:lnTo>
                    <a:pt x="189" y="162"/>
                  </a:lnTo>
                  <a:lnTo>
                    <a:pt x="176" y="34"/>
                  </a:lnTo>
                  <a:lnTo>
                    <a:pt x="29" y="0"/>
                  </a:lnTo>
                  <a:lnTo>
                    <a:pt x="2" y="80"/>
                  </a:lnTo>
                  <a:lnTo>
                    <a:pt x="60" y="98"/>
                  </a:lnTo>
                  <a:lnTo>
                    <a:pt x="76" y="71"/>
                  </a:lnTo>
                  <a:lnTo>
                    <a:pt x="105" y="72"/>
                  </a:lnTo>
                  <a:lnTo>
                    <a:pt x="0" y="128"/>
                  </a:lnTo>
                  <a:lnTo>
                    <a:pt x="57" y="20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09" name="Freeform 98">
              <a:extLst>
                <a:ext uri="{FF2B5EF4-FFF2-40B4-BE49-F238E27FC236}">
                  <a16:creationId xmlns:a16="http://schemas.microsoft.com/office/drawing/2014/main" id="{AC62B3B1-C1AB-4D91-A380-E0C23E61871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48" y="1671"/>
              <a:ext cx="396" cy="318"/>
            </a:xfrm>
            <a:custGeom>
              <a:avLst/>
              <a:gdLst>
                <a:gd name="T0" fmla="*/ 207 w 565"/>
                <a:gd name="T1" fmla="*/ 208 h 454"/>
                <a:gd name="T2" fmla="*/ 203 w 565"/>
                <a:gd name="T3" fmla="*/ 240 h 454"/>
                <a:gd name="T4" fmla="*/ 196 w 565"/>
                <a:gd name="T5" fmla="*/ 277 h 454"/>
                <a:gd name="T6" fmla="*/ 182 w 565"/>
                <a:gd name="T7" fmla="*/ 307 h 454"/>
                <a:gd name="T8" fmla="*/ 182 w 565"/>
                <a:gd name="T9" fmla="*/ 318 h 454"/>
                <a:gd name="T10" fmla="*/ 211 w 565"/>
                <a:gd name="T11" fmla="*/ 316 h 454"/>
                <a:gd name="T12" fmla="*/ 245 w 565"/>
                <a:gd name="T13" fmla="*/ 308 h 454"/>
                <a:gd name="T14" fmla="*/ 282 w 565"/>
                <a:gd name="T15" fmla="*/ 298 h 454"/>
                <a:gd name="T16" fmla="*/ 318 w 565"/>
                <a:gd name="T17" fmla="*/ 285 h 454"/>
                <a:gd name="T18" fmla="*/ 351 w 565"/>
                <a:gd name="T19" fmla="*/ 270 h 454"/>
                <a:gd name="T20" fmla="*/ 377 w 565"/>
                <a:gd name="T21" fmla="*/ 252 h 454"/>
                <a:gd name="T22" fmla="*/ 393 w 565"/>
                <a:gd name="T23" fmla="*/ 235 h 454"/>
                <a:gd name="T24" fmla="*/ 396 w 565"/>
                <a:gd name="T25" fmla="*/ 216 h 454"/>
                <a:gd name="T26" fmla="*/ 392 w 565"/>
                <a:gd name="T27" fmla="*/ 186 h 454"/>
                <a:gd name="T28" fmla="*/ 378 w 565"/>
                <a:gd name="T29" fmla="*/ 146 h 454"/>
                <a:gd name="T30" fmla="*/ 355 w 565"/>
                <a:gd name="T31" fmla="*/ 102 h 454"/>
                <a:gd name="T32" fmla="*/ 324 w 565"/>
                <a:gd name="T33" fmla="*/ 60 h 454"/>
                <a:gd name="T34" fmla="*/ 285 w 565"/>
                <a:gd name="T35" fmla="*/ 26 h 454"/>
                <a:gd name="T36" fmla="*/ 235 w 565"/>
                <a:gd name="T37" fmla="*/ 4 h 454"/>
                <a:gd name="T38" fmla="*/ 176 w 565"/>
                <a:gd name="T39" fmla="*/ 0 h 454"/>
                <a:gd name="T40" fmla="*/ 111 w 565"/>
                <a:gd name="T41" fmla="*/ 16 h 454"/>
                <a:gd name="T42" fmla="*/ 62 w 565"/>
                <a:gd name="T43" fmla="*/ 34 h 454"/>
                <a:gd name="T44" fmla="*/ 31 w 565"/>
                <a:gd name="T45" fmla="*/ 50 h 454"/>
                <a:gd name="T46" fmla="*/ 13 w 565"/>
                <a:gd name="T47" fmla="*/ 65 h 454"/>
                <a:gd name="T48" fmla="*/ 4 w 565"/>
                <a:gd name="T49" fmla="*/ 79 h 454"/>
                <a:gd name="T50" fmla="*/ 1 w 565"/>
                <a:gd name="T51" fmla="*/ 93 h 454"/>
                <a:gd name="T52" fmla="*/ 1 w 565"/>
                <a:gd name="T53" fmla="*/ 107 h 454"/>
                <a:gd name="T54" fmla="*/ 1 w 565"/>
                <a:gd name="T55" fmla="*/ 121 h 454"/>
                <a:gd name="T56" fmla="*/ 18 w 565"/>
                <a:gd name="T57" fmla="*/ 135 h 454"/>
                <a:gd name="T58" fmla="*/ 59 w 565"/>
                <a:gd name="T59" fmla="*/ 144 h 454"/>
                <a:gd name="T60" fmla="*/ 101 w 565"/>
                <a:gd name="T61" fmla="*/ 142 h 454"/>
                <a:gd name="T62" fmla="*/ 137 w 565"/>
                <a:gd name="T63" fmla="*/ 130 h 454"/>
                <a:gd name="T64" fmla="*/ 170 w 565"/>
                <a:gd name="T65" fmla="*/ 125 h 454"/>
                <a:gd name="T66" fmla="*/ 194 w 565"/>
                <a:gd name="T67" fmla="*/ 146 h 454"/>
                <a:gd name="T68" fmla="*/ 207 w 565"/>
                <a:gd name="T69" fmla="*/ 168 h 454"/>
                <a:gd name="T70" fmla="*/ 211 w 565"/>
                <a:gd name="T71" fmla="*/ 189 h 4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454">
                  <a:moveTo>
                    <a:pt x="299" y="280"/>
                  </a:moveTo>
                  <a:lnTo>
                    <a:pt x="296" y="297"/>
                  </a:lnTo>
                  <a:lnTo>
                    <a:pt x="293" y="319"/>
                  </a:lnTo>
                  <a:lnTo>
                    <a:pt x="289" y="343"/>
                  </a:lnTo>
                  <a:lnTo>
                    <a:pt x="285" y="370"/>
                  </a:lnTo>
                  <a:lnTo>
                    <a:pt x="280" y="396"/>
                  </a:lnTo>
                  <a:lnTo>
                    <a:pt x="270" y="419"/>
                  </a:lnTo>
                  <a:lnTo>
                    <a:pt x="260" y="439"/>
                  </a:lnTo>
                  <a:lnTo>
                    <a:pt x="246" y="454"/>
                  </a:lnTo>
                  <a:lnTo>
                    <a:pt x="260" y="454"/>
                  </a:lnTo>
                  <a:lnTo>
                    <a:pt x="280" y="454"/>
                  </a:lnTo>
                  <a:lnTo>
                    <a:pt x="301" y="451"/>
                  </a:lnTo>
                  <a:lnTo>
                    <a:pt x="325" y="447"/>
                  </a:lnTo>
                  <a:lnTo>
                    <a:pt x="349" y="440"/>
                  </a:lnTo>
                  <a:lnTo>
                    <a:pt x="375" y="434"/>
                  </a:lnTo>
                  <a:lnTo>
                    <a:pt x="402" y="425"/>
                  </a:lnTo>
                  <a:lnTo>
                    <a:pt x="428" y="416"/>
                  </a:lnTo>
                  <a:lnTo>
                    <a:pt x="454" y="407"/>
                  </a:lnTo>
                  <a:lnTo>
                    <a:pt x="478" y="396"/>
                  </a:lnTo>
                  <a:lnTo>
                    <a:pt x="501" y="385"/>
                  </a:lnTo>
                  <a:lnTo>
                    <a:pt x="520" y="373"/>
                  </a:lnTo>
                  <a:lnTo>
                    <a:pt x="538" y="360"/>
                  </a:lnTo>
                  <a:lnTo>
                    <a:pt x="551" y="348"/>
                  </a:lnTo>
                  <a:lnTo>
                    <a:pt x="561" y="336"/>
                  </a:lnTo>
                  <a:lnTo>
                    <a:pt x="565" y="323"/>
                  </a:lnTo>
                  <a:lnTo>
                    <a:pt x="565" y="308"/>
                  </a:lnTo>
                  <a:lnTo>
                    <a:pt x="564" y="288"/>
                  </a:lnTo>
                  <a:lnTo>
                    <a:pt x="559" y="265"/>
                  </a:lnTo>
                  <a:lnTo>
                    <a:pt x="551" y="237"/>
                  </a:lnTo>
                  <a:lnTo>
                    <a:pt x="540" y="208"/>
                  </a:lnTo>
                  <a:lnTo>
                    <a:pt x="525" y="177"/>
                  </a:lnTo>
                  <a:lnTo>
                    <a:pt x="507" y="145"/>
                  </a:lnTo>
                  <a:lnTo>
                    <a:pt x="486" y="116"/>
                  </a:lnTo>
                  <a:lnTo>
                    <a:pt x="462" y="86"/>
                  </a:lnTo>
                  <a:lnTo>
                    <a:pt x="435" y="60"/>
                  </a:lnTo>
                  <a:lnTo>
                    <a:pt x="406" y="37"/>
                  </a:lnTo>
                  <a:lnTo>
                    <a:pt x="372" y="19"/>
                  </a:lnTo>
                  <a:lnTo>
                    <a:pt x="335" y="6"/>
                  </a:lnTo>
                  <a:lnTo>
                    <a:pt x="294" y="0"/>
                  </a:lnTo>
                  <a:lnTo>
                    <a:pt x="251" y="0"/>
                  </a:lnTo>
                  <a:lnTo>
                    <a:pt x="204" y="10"/>
                  </a:lnTo>
                  <a:lnTo>
                    <a:pt x="159" y="23"/>
                  </a:lnTo>
                  <a:lnTo>
                    <a:pt x="122" y="36"/>
                  </a:lnTo>
                  <a:lnTo>
                    <a:pt x="89" y="48"/>
                  </a:lnTo>
                  <a:lnTo>
                    <a:pt x="65" y="60"/>
                  </a:lnTo>
                  <a:lnTo>
                    <a:pt x="44" y="71"/>
                  </a:lnTo>
                  <a:lnTo>
                    <a:pt x="30" y="82"/>
                  </a:lnTo>
                  <a:lnTo>
                    <a:pt x="18" y="93"/>
                  </a:lnTo>
                  <a:lnTo>
                    <a:pt x="10" y="103"/>
                  </a:lnTo>
                  <a:lnTo>
                    <a:pt x="5" y="113"/>
                  </a:lnTo>
                  <a:lnTo>
                    <a:pt x="2" y="123"/>
                  </a:lnTo>
                  <a:lnTo>
                    <a:pt x="2" y="133"/>
                  </a:lnTo>
                  <a:lnTo>
                    <a:pt x="2" y="142"/>
                  </a:lnTo>
                  <a:lnTo>
                    <a:pt x="2" y="153"/>
                  </a:lnTo>
                  <a:lnTo>
                    <a:pt x="2" y="162"/>
                  </a:lnTo>
                  <a:lnTo>
                    <a:pt x="2" y="173"/>
                  </a:lnTo>
                  <a:lnTo>
                    <a:pt x="0" y="183"/>
                  </a:lnTo>
                  <a:lnTo>
                    <a:pt x="26" y="193"/>
                  </a:lnTo>
                  <a:lnTo>
                    <a:pt x="54" y="200"/>
                  </a:lnTo>
                  <a:lnTo>
                    <a:pt x="84" y="205"/>
                  </a:lnTo>
                  <a:lnTo>
                    <a:pt x="113" y="206"/>
                  </a:lnTo>
                  <a:lnTo>
                    <a:pt x="144" y="203"/>
                  </a:lnTo>
                  <a:lnTo>
                    <a:pt x="172" y="197"/>
                  </a:lnTo>
                  <a:lnTo>
                    <a:pt x="196" y="185"/>
                  </a:lnTo>
                  <a:lnTo>
                    <a:pt x="217" y="166"/>
                  </a:lnTo>
                  <a:lnTo>
                    <a:pt x="243" y="179"/>
                  </a:lnTo>
                  <a:lnTo>
                    <a:pt x="262" y="193"/>
                  </a:lnTo>
                  <a:lnTo>
                    <a:pt x="277" y="208"/>
                  </a:lnTo>
                  <a:lnTo>
                    <a:pt x="288" y="223"/>
                  </a:lnTo>
                  <a:lnTo>
                    <a:pt x="296" y="240"/>
                  </a:lnTo>
                  <a:lnTo>
                    <a:pt x="299" y="256"/>
                  </a:lnTo>
                  <a:lnTo>
                    <a:pt x="301" y="270"/>
                  </a:lnTo>
                  <a:lnTo>
                    <a:pt x="299" y="28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10" name="Freeform 99">
              <a:extLst>
                <a:ext uri="{FF2B5EF4-FFF2-40B4-BE49-F238E27FC236}">
                  <a16:creationId xmlns:a16="http://schemas.microsoft.com/office/drawing/2014/main" id="{90FEB47E-6395-4828-AD1B-5D339AD5D8B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5" y="1998"/>
              <a:ext cx="427" cy="572"/>
            </a:xfrm>
            <a:custGeom>
              <a:avLst/>
              <a:gdLst>
                <a:gd name="T0" fmla="*/ 180 w 610"/>
                <a:gd name="T1" fmla="*/ 400 h 818"/>
                <a:gd name="T2" fmla="*/ 166 w 610"/>
                <a:gd name="T3" fmla="*/ 572 h 818"/>
                <a:gd name="T4" fmla="*/ 0 w 610"/>
                <a:gd name="T5" fmla="*/ 538 h 818"/>
                <a:gd name="T6" fmla="*/ 53 w 610"/>
                <a:gd name="T7" fmla="*/ 212 h 818"/>
                <a:gd name="T8" fmla="*/ 25 w 610"/>
                <a:gd name="T9" fmla="*/ 0 h 818"/>
                <a:gd name="T10" fmla="*/ 95 w 610"/>
                <a:gd name="T11" fmla="*/ 17 h 818"/>
                <a:gd name="T12" fmla="*/ 364 w 610"/>
                <a:gd name="T13" fmla="*/ 164 h 818"/>
                <a:gd name="T14" fmla="*/ 427 w 610"/>
                <a:gd name="T15" fmla="*/ 269 h 818"/>
                <a:gd name="T16" fmla="*/ 289 w 610"/>
                <a:gd name="T17" fmla="*/ 508 h 818"/>
                <a:gd name="T18" fmla="*/ 197 w 610"/>
                <a:gd name="T19" fmla="*/ 415 h 818"/>
                <a:gd name="T20" fmla="*/ 232 w 610"/>
                <a:gd name="T21" fmla="*/ 292 h 818"/>
                <a:gd name="T22" fmla="*/ 183 w 610"/>
                <a:gd name="T23" fmla="*/ 266 h 818"/>
                <a:gd name="T24" fmla="*/ 180 w 610"/>
                <a:gd name="T25" fmla="*/ 400 h 8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0" h="818">
                  <a:moveTo>
                    <a:pt x="257" y="572"/>
                  </a:moveTo>
                  <a:lnTo>
                    <a:pt x="237" y="818"/>
                  </a:lnTo>
                  <a:lnTo>
                    <a:pt x="0" y="769"/>
                  </a:lnTo>
                  <a:lnTo>
                    <a:pt x="76" y="303"/>
                  </a:lnTo>
                  <a:lnTo>
                    <a:pt x="35" y="0"/>
                  </a:lnTo>
                  <a:lnTo>
                    <a:pt x="136" y="24"/>
                  </a:lnTo>
                  <a:lnTo>
                    <a:pt x="520" y="235"/>
                  </a:lnTo>
                  <a:lnTo>
                    <a:pt x="610" y="384"/>
                  </a:lnTo>
                  <a:lnTo>
                    <a:pt x="413" y="726"/>
                  </a:lnTo>
                  <a:lnTo>
                    <a:pt x="282" y="593"/>
                  </a:lnTo>
                  <a:lnTo>
                    <a:pt x="332" y="418"/>
                  </a:lnTo>
                  <a:lnTo>
                    <a:pt x="261" y="380"/>
                  </a:lnTo>
                  <a:lnTo>
                    <a:pt x="257" y="572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11" name="Freeform 100">
              <a:extLst>
                <a:ext uri="{FF2B5EF4-FFF2-40B4-BE49-F238E27FC236}">
                  <a16:creationId xmlns:a16="http://schemas.microsoft.com/office/drawing/2014/main" id="{1F4D026B-3A31-4879-8B26-D9A267FF9D9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0" y="2443"/>
              <a:ext cx="154" cy="141"/>
            </a:xfrm>
            <a:custGeom>
              <a:avLst/>
              <a:gdLst>
                <a:gd name="T0" fmla="*/ 73 w 221"/>
                <a:gd name="T1" fmla="*/ 0 h 201"/>
                <a:gd name="T2" fmla="*/ 0 w 221"/>
                <a:gd name="T3" fmla="*/ 63 h 201"/>
                <a:gd name="T4" fmla="*/ 48 w 221"/>
                <a:gd name="T5" fmla="*/ 141 h 201"/>
                <a:gd name="T6" fmla="*/ 154 w 221"/>
                <a:gd name="T7" fmla="*/ 119 h 201"/>
                <a:gd name="T8" fmla="*/ 145 w 221"/>
                <a:gd name="T9" fmla="*/ 61 h 201"/>
                <a:gd name="T10" fmla="*/ 102 w 221"/>
                <a:gd name="T11" fmla="*/ 65 h 201"/>
                <a:gd name="T12" fmla="*/ 100 w 221"/>
                <a:gd name="T13" fmla="*/ 89 h 201"/>
                <a:gd name="T14" fmla="*/ 82 w 221"/>
                <a:gd name="T15" fmla="*/ 96 h 201"/>
                <a:gd name="T16" fmla="*/ 130 w 221"/>
                <a:gd name="T17" fmla="*/ 30 h 201"/>
                <a:gd name="T18" fmla="*/ 73 w 221"/>
                <a:gd name="T19" fmla="*/ 0 h 2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1" h="201">
                  <a:moveTo>
                    <a:pt x="105" y="0"/>
                  </a:moveTo>
                  <a:lnTo>
                    <a:pt x="0" y="90"/>
                  </a:lnTo>
                  <a:lnTo>
                    <a:pt x="69" y="201"/>
                  </a:lnTo>
                  <a:lnTo>
                    <a:pt x="221" y="170"/>
                  </a:lnTo>
                  <a:lnTo>
                    <a:pt x="208" y="87"/>
                  </a:lnTo>
                  <a:lnTo>
                    <a:pt x="147" y="93"/>
                  </a:lnTo>
                  <a:lnTo>
                    <a:pt x="143" y="127"/>
                  </a:lnTo>
                  <a:lnTo>
                    <a:pt x="118" y="137"/>
                  </a:lnTo>
                  <a:lnTo>
                    <a:pt x="187" y="43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312" name="Oval 101">
              <a:extLst>
                <a:ext uri="{FF2B5EF4-FFF2-40B4-BE49-F238E27FC236}">
                  <a16:creationId xmlns:a16="http://schemas.microsoft.com/office/drawing/2014/main" id="{09785185-4031-4AC9-8B1A-8D72B3B91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850" y="1805"/>
              <a:ext cx="33" cy="34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215">
                <a:solidFill>
                  <a:srgbClr val="000000"/>
                </a:solidFill>
              </a:endParaRPr>
            </a:p>
          </p:txBody>
        </p:sp>
        <p:sp>
          <p:nvSpPr>
            <p:cNvPr id="11313" name="Freeform 106">
              <a:extLst>
                <a:ext uri="{FF2B5EF4-FFF2-40B4-BE49-F238E27FC236}">
                  <a16:creationId xmlns:a16="http://schemas.microsoft.com/office/drawing/2014/main" id="{AD6584EB-1885-43B3-B263-32723ACF3F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2" y="1925"/>
              <a:ext cx="30" cy="9"/>
            </a:xfrm>
            <a:custGeom>
              <a:avLst/>
              <a:gdLst>
                <a:gd name="T0" fmla="*/ 0 w 30"/>
                <a:gd name="T1" fmla="*/ 9 h 9"/>
                <a:gd name="T2" fmla="*/ 24 w 30"/>
                <a:gd name="T3" fmla="*/ 7 h 9"/>
                <a:gd name="T4" fmla="*/ 30 w 30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9">
                  <a:moveTo>
                    <a:pt x="0" y="9"/>
                  </a:moveTo>
                  <a:cubicBezTo>
                    <a:pt x="4" y="9"/>
                    <a:pt x="19" y="8"/>
                    <a:pt x="24" y="7"/>
                  </a:cubicBezTo>
                  <a:cubicBezTo>
                    <a:pt x="29" y="6"/>
                    <a:pt x="29" y="1"/>
                    <a:pt x="30" y="0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305261" name="Group 109">
            <a:extLst>
              <a:ext uri="{FF2B5EF4-FFF2-40B4-BE49-F238E27FC236}">
                <a16:creationId xmlns:a16="http://schemas.microsoft.com/office/drawing/2014/main" id="{4062D149-CDC1-44C5-A4F4-FC2D724F26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62297" y="2055935"/>
            <a:ext cx="2602523" cy="2954215"/>
            <a:chOff x="4272" y="1200"/>
            <a:chExt cx="1776" cy="2016"/>
          </a:xfrm>
        </p:grpSpPr>
        <p:sp>
          <p:nvSpPr>
            <p:cNvPr id="11288" name="Freeform 110">
              <a:extLst>
                <a:ext uri="{FF2B5EF4-FFF2-40B4-BE49-F238E27FC236}">
                  <a16:creationId xmlns:a16="http://schemas.microsoft.com/office/drawing/2014/main" id="{DE838373-BE41-476C-8468-5340241C02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72" y="1200"/>
              <a:ext cx="1776" cy="2016"/>
            </a:xfrm>
            <a:custGeom>
              <a:avLst/>
              <a:gdLst>
                <a:gd name="T0" fmla="*/ 240 w 1776"/>
                <a:gd name="T1" fmla="*/ 2016 h 2016"/>
                <a:gd name="T2" fmla="*/ 0 w 1776"/>
                <a:gd name="T3" fmla="*/ 912 h 2016"/>
                <a:gd name="T4" fmla="*/ 480 w 1776"/>
                <a:gd name="T5" fmla="*/ 1488 h 2016"/>
                <a:gd name="T6" fmla="*/ 672 w 1776"/>
                <a:gd name="T7" fmla="*/ 0 h 2016"/>
                <a:gd name="T8" fmla="*/ 912 w 1776"/>
                <a:gd name="T9" fmla="*/ 1248 h 2016"/>
                <a:gd name="T10" fmla="*/ 1152 w 1776"/>
                <a:gd name="T11" fmla="*/ 528 h 2016"/>
                <a:gd name="T12" fmla="*/ 1344 w 1776"/>
                <a:gd name="T13" fmla="*/ 1776 h 2016"/>
                <a:gd name="T14" fmla="*/ 1776 w 1776"/>
                <a:gd name="T15" fmla="*/ 912 h 2016"/>
                <a:gd name="T16" fmla="*/ 1536 w 1776"/>
                <a:gd name="T17" fmla="*/ 2016 h 2016"/>
                <a:gd name="T18" fmla="*/ 240 w 1776"/>
                <a:gd name="T19" fmla="*/ 2016 h 20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6" h="2016">
                  <a:moveTo>
                    <a:pt x="240" y="2016"/>
                  </a:moveTo>
                  <a:lnTo>
                    <a:pt x="0" y="912"/>
                  </a:lnTo>
                  <a:lnTo>
                    <a:pt x="480" y="1488"/>
                  </a:lnTo>
                  <a:lnTo>
                    <a:pt x="672" y="0"/>
                  </a:lnTo>
                  <a:lnTo>
                    <a:pt x="912" y="1248"/>
                  </a:lnTo>
                  <a:lnTo>
                    <a:pt x="1152" y="528"/>
                  </a:lnTo>
                  <a:lnTo>
                    <a:pt x="1344" y="1776"/>
                  </a:lnTo>
                  <a:lnTo>
                    <a:pt x="1776" y="912"/>
                  </a:lnTo>
                  <a:lnTo>
                    <a:pt x="1536" y="2016"/>
                  </a:lnTo>
                  <a:lnTo>
                    <a:pt x="240" y="201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89" name="Freeform 111">
              <a:extLst>
                <a:ext uri="{FF2B5EF4-FFF2-40B4-BE49-F238E27FC236}">
                  <a16:creationId xmlns:a16="http://schemas.microsoft.com/office/drawing/2014/main" id="{CDCE1FC6-C292-4DF8-99A5-4D2DBE54A7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464" y="2016"/>
              <a:ext cx="1392" cy="1200"/>
            </a:xfrm>
            <a:custGeom>
              <a:avLst/>
              <a:gdLst>
                <a:gd name="T0" fmla="*/ 96 w 1392"/>
                <a:gd name="T1" fmla="*/ 1200 h 1200"/>
                <a:gd name="T2" fmla="*/ 0 w 1392"/>
                <a:gd name="T3" fmla="*/ 480 h 1200"/>
                <a:gd name="T4" fmla="*/ 288 w 1392"/>
                <a:gd name="T5" fmla="*/ 1056 h 1200"/>
                <a:gd name="T6" fmla="*/ 480 w 1392"/>
                <a:gd name="T7" fmla="*/ 0 h 1200"/>
                <a:gd name="T8" fmla="*/ 576 w 1392"/>
                <a:gd name="T9" fmla="*/ 1056 h 1200"/>
                <a:gd name="T10" fmla="*/ 912 w 1392"/>
                <a:gd name="T11" fmla="*/ 96 h 1200"/>
                <a:gd name="T12" fmla="*/ 1104 w 1392"/>
                <a:gd name="T13" fmla="*/ 1008 h 1200"/>
                <a:gd name="T14" fmla="*/ 1392 w 1392"/>
                <a:gd name="T15" fmla="*/ 624 h 1200"/>
                <a:gd name="T16" fmla="*/ 1248 w 1392"/>
                <a:gd name="T17" fmla="*/ 1200 h 1200"/>
                <a:gd name="T18" fmla="*/ 96 w 1392"/>
                <a:gd name="T19" fmla="*/ 1200 h 1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2" h="1200">
                  <a:moveTo>
                    <a:pt x="96" y="1200"/>
                  </a:moveTo>
                  <a:lnTo>
                    <a:pt x="0" y="480"/>
                  </a:lnTo>
                  <a:lnTo>
                    <a:pt x="288" y="1056"/>
                  </a:lnTo>
                  <a:lnTo>
                    <a:pt x="480" y="0"/>
                  </a:lnTo>
                  <a:lnTo>
                    <a:pt x="576" y="1056"/>
                  </a:lnTo>
                  <a:lnTo>
                    <a:pt x="912" y="96"/>
                  </a:lnTo>
                  <a:lnTo>
                    <a:pt x="1104" y="1008"/>
                  </a:lnTo>
                  <a:lnTo>
                    <a:pt x="1392" y="624"/>
                  </a:lnTo>
                  <a:lnTo>
                    <a:pt x="1248" y="1200"/>
                  </a:lnTo>
                  <a:lnTo>
                    <a:pt x="96" y="1200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90" name="Freeform 112">
              <a:extLst>
                <a:ext uri="{FF2B5EF4-FFF2-40B4-BE49-F238E27FC236}">
                  <a16:creationId xmlns:a16="http://schemas.microsoft.com/office/drawing/2014/main" id="{2477201A-A4BD-4830-BF05-A7276E7022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60" y="2448"/>
              <a:ext cx="1152" cy="768"/>
            </a:xfrm>
            <a:custGeom>
              <a:avLst/>
              <a:gdLst>
                <a:gd name="T0" fmla="*/ 48 w 1152"/>
                <a:gd name="T1" fmla="*/ 720 h 768"/>
                <a:gd name="T2" fmla="*/ 0 w 1152"/>
                <a:gd name="T3" fmla="*/ 432 h 768"/>
                <a:gd name="T4" fmla="*/ 240 w 1152"/>
                <a:gd name="T5" fmla="*/ 720 h 768"/>
                <a:gd name="T6" fmla="*/ 336 w 1152"/>
                <a:gd name="T7" fmla="*/ 48 h 768"/>
                <a:gd name="T8" fmla="*/ 432 w 1152"/>
                <a:gd name="T9" fmla="*/ 720 h 768"/>
                <a:gd name="T10" fmla="*/ 768 w 1152"/>
                <a:gd name="T11" fmla="*/ 0 h 768"/>
                <a:gd name="T12" fmla="*/ 864 w 1152"/>
                <a:gd name="T13" fmla="*/ 720 h 768"/>
                <a:gd name="T14" fmla="*/ 1152 w 1152"/>
                <a:gd name="T15" fmla="*/ 480 h 768"/>
                <a:gd name="T16" fmla="*/ 1056 w 1152"/>
                <a:gd name="T17" fmla="*/ 768 h 768"/>
                <a:gd name="T18" fmla="*/ 48 w 1152"/>
                <a:gd name="T19" fmla="*/ 72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2" h="768">
                  <a:moveTo>
                    <a:pt x="48" y="720"/>
                  </a:moveTo>
                  <a:lnTo>
                    <a:pt x="0" y="432"/>
                  </a:lnTo>
                  <a:lnTo>
                    <a:pt x="240" y="720"/>
                  </a:lnTo>
                  <a:lnTo>
                    <a:pt x="336" y="48"/>
                  </a:lnTo>
                  <a:lnTo>
                    <a:pt x="432" y="720"/>
                  </a:lnTo>
                  <a:lnTo>
                    <a:pt x="768" y="0"/>
                  </a:lnTo>
                  <a:lnTo>
                    <a:pt x="864" y="720"/>
                  </a:lnTo>
                  <a:lnTo>
                    <a:pt x="1152" y="480"/>
                  </a:lnTo>
                  <a:lnTo>
                    <a:pt x="1056" y="768"/>
                  </a:lnTo>
                  <a:lnTo>
                    <a:pt x="48" y="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305265" name="Group 113">
            <a:extLst>
              <a:ext uri="{FF2B5EF4-FFF2-40B4-BE49-F238E27FC236}">
                <a16:creationId xmlns:a16="http://schemas.microsoft.com/office/drawing/2014/main" id="{D64F6B6A-AAA8-4EC0-BB15-420F3506528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469" y="2089639"/>
            <a:ext cx="2602523" cy="2954215"/>
            <a:chOff x="4272" y="1200"/>
            <a:chExt cx="1776" cy="2016"/>
          </a:xfrm>
        </p:grpSpPr>
        <p:sp>
          <p:nvSpPr>
            <p:cNvPr id="11285" name="Freeform 114">
              <a:extLst>
                <a:ext uri="{FF2B5EF4-FFF2-40B4-BE49-F238E27FC236}">
                  <a16:creationId xmlns:a16="http://schemas.microsoft.com/office/drawing/2014/main" id="{B58BD2DF-F16E-466A-A91F-F9252E3D06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72" y="1200"/>
              <a:ext cx="1776" cy="2016"/>
            </a:xfrm>
            <a:custGeom>
              <a:avLst/>
              <a:gdLst>
                <a:gd name="T0" fmla="*/ 240 w 1776"/>
                <a:gd name="T1" fmla="*/ 2016 h 2016"/>
                <a:gd name="T2" fmla="*/ 0 w 1776"/>
                <a:gd name="T3" fmla="*/ 912 h 2016"/>
                <a:gd name="T4" fmla="*/ 480 w 1776"/>
                <a:gd name="T5" fmla="*/ 1488 h 2016"/>
                <a:gd name="T6" fmla="*/ 672 w 1776"/>
                <a:gd name="T7" fmla="*/ 0 h 2016"/>
                <a:gd name="T8" fmla="*/ 912 w 1776"/>
                <a:gd name="T9" fmla="*/ 1248 h 2016"/>
                <a:gd name="T10" fmla="*/ 1152 w 1776"/>
                <a:gd name="T11" fmla="*/ 528 h 2016"/>
                <a:gd name="T12" fmla="*/ 1344 w 1776"/>
                <a:gd name="T13" fmla="*/ 1776 h 2016"/>
                <a:gd name="T14" fmla="*/ 1776 w 1776"/>
                <a:gd name="T15" fmla="*/ 912 h 2016"/>
                <a:gd name="T16" fmla="*/ 1536 w 1776"/>
                <a:gd name="T17" fmla="*/ 2016 h 2016"/>
                <a:gd name="T18" fmla="*/ 240 w 1776"/>
                <a:gd name="T19" fmla="*/ 2016 h 20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6" h="2016">
                  <a:moveTo>
                    <a:pt x="240" y="2016"/>
                  </a:moveTo>
                  <a:lnTo>
                    <a:pt x="0" y="912"/>
                  </a:lnTo>
                  <a:lnTo>
                    <a:pt x="480" y="1488"/>
                  </a:lnTo>
                  <a:lnTo>
                    <a:pt x="672" y="0"/>
                  </a:lnTo>
                  <a:lnTo>
                    <a:pt x="912" y="1248"/>
                  </a:lnTo>
                  <a:lnTo>
                    <a:pt x="1152" y="528"/>
                  </a:lnTo>
                  <a:lnTo>
                    <a:pt x="1344" y="1776"/>
                  </a:lnTo>
                  <a:lnTo>
                    <a:pt x="1776" y="912"/>
                  </a:lnTo>
                  <a:lnTo>
                    <a:pt x="1536" y="2016"/>
                  </a:lnTo>
                  <a:lnTo>
                    <a:pt x="240" y="201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86" name="Freeform 115">
              <a:extLst>
                <a:ext uri="{FF2B5EF4-FFF2-40B4-BE49-F238E27FC236}">
                  <a16:creationId xmlns:a16="http://schemas.microsoft.com/office/drawing/2014/main" id="{881141F5-19B1-42B7-B0AF-EDD3A03961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464" y="2016"/>
              <a:ext cx="1392" cy="1200"/>
            </a:xfrm>
            <a:custGeom>
              <a:avLst/>
              <a:gdLst>
                <a:gd name="T0" fmla="*/ 96 w 1392"/>
                <a:gd name="T1" fmla="*/ 1200 h 1200"/>
                <a:gd name="T2" fmla="*/ 0 w 1392"/>
                <a:gd name="T3" fmla="*/ 480 h 1200"/>
                <a:gd name="T4" fmla="*/ 288 w 1392"/>
                <a:gd name="T5" fmla="*/ 1056 h 1200"/>
                <a:gd name="T6" fmla="*/ 480 w 1392"/>
                <a:gd name="T7" fmla="*/ 0 h 1200"/>
                <a:gd name="T8" fmla="*/ 576 w 1392"/>
                <a:gd name="T9" fmla="*/ 1056 h 1200"/>
                <a:gd name="T10" fmla="*/ 912 w 1392"/>
                <a:gd name="T11" fmla="*/ 96 h 1200"/>
                <a:gd name="T12" fmla="*/ 1104 w 1392"/>
                <a:gd name="T13" fmla="*/ 1008 h 1200"/>
                <a:gd name="T14" fmla="*/ 1392 w 1392"/>
                <a:gd name="T15" fmla="*/ 624 h 1200"/>
                <a:gd name="T16" fmla="*/ 1248 w 1392"/>
                <a:gd name="T17" fmla="*/ 1200 h 1200"/>
                <a:gd name="T18" fmla="*/ 96 w 1392"/>
                <a:gd name="T19" fmla="*/ 1200 h 1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2" h="1200">
                  <a:moveTo>
                    <a:pt x="96" y="1200"/>
                  </a:moveTo>
                  <a:lnTo>
                    <a:pt x="0" y="480"/>
                  </a:lnTo>
                  <a:lnTo>
                    <a:pt x="288" y="1056"/>
                  </a:lnTo>
                  <a:lnTo>
                    <a:pt x="480" y="0"/>
                  </a:lnTo>
                  <a:lnTo>
                    <a:pt x="576" y="1056"/>
                  </a:lnTo>
                  <a:lnTo>
                    <a:pt x="912" y="96"/>
                  </a:lnTo>
                  <a:lnTo>
                    <a:pt x="1104" y="1008"/>
                  </a:lnTo>
                  <a:lnTo>
                    <a:pt x="1392" y="624"/>
                  </a:lnTo>
                  <a:lnTo>
                    <a:pt x="1248" y="1200"/>
                  </a:lnTo>
                  <a:lnTo>
                    <a:pt x="96" y="1200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87" name="Freeform 116">
              <a:extLst>
                <a:ext uri="{FF2B5EF4-FFF2-40B4-BE49-F238E27FC236}">
                  <a16:creationId xmlns:a16="http://schemas.microsoft.com/office/drawing/2014/main" id="{E624EF60-A3A1-46D2-BBD0-DBE84E9DD9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60" y="2448"/>
              <a:ext cx="1152" cy="768"/>
            </a:xfrm>
            <a:custGeom>
              <a:avLst/>
              <a:gdLst>
                <a:gd name="T0" fmla="*/ 48 w 1152"/>
                <a:gd name="T1" fmla="*/ 720 h 768"/>
                <a:gd name="T2" fmla="*/ 0 w 1152"/>
                <a:gd name="T3" fmla="*/ 432 h 768"/>
                <a:gd name="T4" fmla="*/ 240 w 1152"/>
                <a:gd name="T5" fmla="*/ 720 h 768"/>
                <a:gd name="T6" fmla="*/ 336 w 1152"/>
                <a:gd name="T7" fmla="*/ 48 h 768"/>
                <a:gd name="T8" fmla="*/ 432 w 1152"/>
                <a:gd name="T9" fmla="*/ 720 h 768"/>
                <a:gd name="T10" fmla="*/ 768 w 1152"/>
                <a:gd name="T11" fmla="*/ 0 h 768"/>
                <a:gd name="T12" fmla="*/ 864 w 1152"/>
                <a:gd name="T13" fmla="*/ 720 h 768"/>
                <a:gd name="T14" fmla="*/ 1152 w 1152"/>
                <a:gd name="T15" fmla="*/ 480 h 768"/>
                <a:gd name="T16" fmla="*/ 1056 w 1152"/>
                <a:gd name="T17" fmla="*/ 768 h 768"/>
                <a:gd name="T18" fmla="*/ 48 w 1152"/>
                <a:gd name="T19" fmla="*/ 72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2" h="768">
                  <a:moveTo>
                    <a:pt x="48" y="720"/>
                  </a:moveTo>
                  <a:lnTo>
                    <a:pt x="0" y="432"/>
                  </a:lnTo>
                  <a:lnTo>
                    <a:pt x="240" y="720"/>
                  </a:lnTo>
                  <a:lnTo>
                    <a:pt x="336" y="48"/>
                  </a:lnTo>
                  <a:lnTo>
                    <a:pt x="432" y="720"/>
                  </a:lnTo>
                  <a:lnTo>
                    <a:pt x="768" y="0"/>
                  </a:lnTo>
                  <a:lnTo>
                    <a:pt x="864" y="720"/>
                  </a:lnTo>
                  <a:lnTo>
                    <a:pt x="1152" y="480"/>
                  </a:lnTo>
                  <a:lnTo>
                    <a:pt x="1056" y="768"/>
                  </a:lnTo>
                  <a:lnTo>
                    <a:pt x="48" y="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305269" name="Group 117">
            <a:extLst>
              <a:ext uri="{FF2B5EF4-FFF2-40B4-BE49-F238E27FC236}">
                <a16:creationId xmlns:a16="http://schemas.microsoft.com/office/drawing/2014/main" id="{FB8EF27F-BFBB-42A3-8A03-ECCFD881821D}"/>
              </a:ext>
            </a:extLst>
          </p:cNvPr>
          <p:cNvGrpSpPr>
            <a:grpSpLocks/>
          </p:cNvGrpSpPr>
          <p:nvPr/>
        </p:nvGrpSpPr>
        <p:grpSpPr bwMode="auto">
          <a:xfrm>
            <a:off x="6359769" y="2014905"/>
            <a:ext cx="2602523" cy="2954215"/>
            <a:chOff x="4272" y="1200"/>
            <a:chExt cx="1776" cy="2016"/>
          </a:xfrm>
        </p:grpSpPr>
        <p:sp>
          <p:nvSpPr>
            <p:cNvPr id="11282" name="Freeform 118">
              <a:extLst>
                <a:ext uri="{FF2B5EF4-FFF2-40B4-BE49-F238E27FC236}">
                  <a16:creationId xmlns:a16="http://schemas.microsoft.com/office/drawing/2014/main" id="{A2890FEB-EA23-4480-8BE5-0A34C3DA53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72" y="1200"/>
              <a:ext cx="1776" cy="2016"/>
            </a:xfrm>
            <a:custGeom>
              <a:avLst/>
              <a:gdLst>
                <a:gd name="T0" fmla="*/ 240 w 1776"/>
                <a:gd name="T1" fmla="*/ 2016 h 2016"/>
                <a:gd name="T2" fmla="*/ 0 w 1776"/>
                <a:gd name="T3" fmla="*/ 912 h 2016"/>
                <a:gd name="T4" fmla="*/ 480 w 1776"/>
                <a:gd name="T5" fmla="*/ 1488 h 2016"/>
                <a:gd name="T6" fmla="*/ 672 w 1776"/>
                <a:gd name="T7" fmla="*/ 0 h 2016"/>
                <a:gd name="T8" fmla="*/ 912 w 1776"/>
                <a:gd name="T9" fmla="*/ 1248 h 2016"/>
                <a:gd name="T10" fmla="*/ 1152 w 1776"/>
                <a:gd name="T11" fmla="*/ 528 h 2016"/>
                <a:gd name="T12" fmla="*/ 1344 w 1776"/>
                <a:gd name="T13" fmla="*/ 1776 h 2016"/>
                <a:gd name="T14" fmla="*/ 1776 w 1776"/>
                <a:gd name="T15" fmla="*/ 912 h 2016"/>
                <a:gd name="T16" fmla="*/ 1536 w 1776"/>
                <a:gd name="T17" fmla="*/ 2016 h 2016"/>
                <a:gd name="T18" fmla="*/ 240 w 1776"/>
                <a:gd name="T19" fmla="*/ 2016 h 20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6" h="2016">
                  <a:moveTo>
                    <a:pt x="240" y="2016"/>
                  </a:moveTo>
                  <a:lnTo>
                    <a:pt x="0" y="912"/>
                  </a:lnTo>
                  <a:lnTo>
                    <a:pt x="480" y="1488"/>
                  </a:lnTo>
                  <a:lnTo>
                    <a:pt x="672" y="0"/>
                  </a:lnTo>
                  <a:lnTo>
                    <a:pt x="912" y="1248"/>
                  </a:lnTo>
                  <a:lnTo>
                    <a:pt x="1152" y="528"/>
                  </a:lnTo>
                  <a:lnTo>
                    <a:pt x="1344" y="1776"/>
                  </a:lnTo>
                  <a:lnTo>
                    <a:pt x="1776" y="912"/>
                  </a:lnTo>
                  <a:lnTo>
                    <a:pt x="1536" y="2016"/>
                  </a:lnTo>
                  <a:lnTo>
                    <a:pt x="240" y="201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83" name="Freeform 119">
              <a:extLst>
                <a:ext uri="{FF2B5EF4-FFF2-40B4-BE49-F238E27FC236}">
                  <a16:creationId xmlns:a16="http://schemas.microsoft.com/office/drawing/2014/main" id="{8EB500D3-805D-4100-A813-2E40E0AB42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464" y="2016"/>
              <a:ext cx="1392" cy="1200"/>
            </a:xfrm>
            <a:custGeom>
              <a:avLst/>
              <a:gdLst>
                <a:gd name="T0" fmla="*/ 96 w 1392"/>
                <a:gd name="T1" fmla="*/ 1200 h 1200"/>
                <a:gd name="T2" fmla="*/ 0 w 1392"/>
                <a:gd name="T3" fmla="*/ 480 h 1200"/>
                <a:gd name="T4" fmla="*/ 288 w 1392"/>
                <a:gd name="T5" fmla="*/ 1056 h 1200"/>
                <a:gd name="T6" fmla="*/ 480 w 1392"/>
                <a:gd name="T7" fmla="*/ 0 h 1200"/>
                <a:gd name="T8" fmla="*/ 576 w 1392"/>
                <a:gd name="T9" fmla="*/ 1056 h 1200"/>
                <a:gd name="T10" fmla="*/ 912 w 1392"/>
                <a:gd name="T11" fmla="*/ 96 h 1200"/>
                <a:gd name="T12" fmla="*/ 1104 w 1392"/>
                <a:gd name="T13" fmla="*/ 1008 h 1200"/>
                <a:gd name="T14" fmla="*/ 1392 w 1392"/>
                <a:gd name="T15" fmla="*/ 624 h 1200"/>
                <a:gd name="T16" fmla="*/ 1248 w 1392"/>
                <a:gd name="T17" fmla="*/ 1200 h 1200"/>
                <a:gd name="T18" fmla="*/ 96 w 1392"/>
                <a:gd name="T19" fmla="*/ 1200 h 1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2" h="1200">
                  <a:moveTo>
                    <a:pt x="96" y="1200"/>
                  </a:moveTo>
                  <a:lnTo>
                    <a:pt x="0" y="480"/>
                  </a:lnTo>
                  <a:lnTo>
                    <a:pt x="288" y="1056"/>
                  </a:lnTo>
                  <a:lnTo>
                    <a:pt x="480" y="0"/>
                  </a:lnTo>
                  <a:lnTo>
                    <a:pt x="576" y="1056"/>
                  </a:lnTo>
                  <a:lnTo>
                    <a:pt x="912" y="96"/>
                  </a:lnTo>
                  <a:lnTo>
                    <a:pt x="1104" y="1008"/>
                  </a:lnTo>
                  <a:lnTo>
                    <a:pt x="1392" y="624"/>
                  </a:lnTo>
                  <a:lnTo>
                    <a:pt x="1248" y="1200"/>
                  </a:lnTo>
                  <a:lnTo>
                    <a:pt x="96" y="1200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84" name="Freeform 120">
              <a:extLst>
                <a:ext uri="{FF2B5EF4-FFF2-40B4-BE49-F238E27FC236}">
                  <a16:creationId xmlns:a16="http://schemas.microsoft.com/office/drawing/2014/main" id="{9CF2B913-AADE-4C59-896F-6A6262FD02E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60" y="2448"/>
              <a:ext cx="1152" cy="768"/>
            </a:xfrm>
            <a:custGeom>
              <a:avLst/>
              <a:gdLst>
                <a:gd name="T0" fmla="*/ 48 w 1152"/>
                <a:gd name="T1" fmla="*/ 720 h 768"/>
                <a:gd name="T2" fmla="*/ 0 w 1152"/>
                <a:gd name="T3" fmla="*/ 432 h 768"/>
                <a:gd name="T4" fmla="*/ 240 w 1152"/>
                <a:gd name="T5" fmla="*/ 720 h 768"/>
                <a:gd name="T6" fmla="*/ 336 w 1152"/>
                <a:gd name="T7" fmla="*/ 48 h 768"/>
                <a:gd name="T8" fmla="*/ 432 w 1152"/>
                <a:gd name="T9" fmla="*/ 720 h 768"/>
                <a:gd name="T10" fmla="*/ 768 w 1152"/>
                <a:gd name="T11" fmla="*/ 0 h 768"/>
                <a:gd name="T12" fmla="*/ 864 w 1152"/>
                <a:gd name="T13" fmla="*/ 720 h 768"/>
                <a:gd name="T14" fmla="*/ 1152 w 1152"/>
                <a:gd name="T15" fmla="*/ 480 h 768"/>
                <a:gd name="T16" fmla="*/ 1056 w 1152"/>
                <a:gd name="T17" fmla="*/ 768 h 768"/>
                <a:gd name="T18" fmla="*/ 48 w 1152"/>
                <a:gd name="T19" fmla="*/ 72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2" h="768">
                  <a:moveTo>
                    <a:pt x="48" y="720"/>
                  </a:moveTo>
                  <a:lnTo>
                    <a:pt x="0" y="432"/>
                  </a:lnTo>
                  <a:lnTo>
                    <a:pt x="240" y="720"/>
                  </a:lnTo>
                  <a:lnTo>
                    <a:pt x="336" y="48"/>
                  </a:lnTo>
                  <a:lnTo>
                    <a:pt x="432" y="720"/>
                  </a:lnTo>
                  <a:lnTo>
                    <a:pt x="768" y="0"/>
                  </a:lnTo>
                  <a:lnTo>
                    <a:pt x="864" y="720"/>
                  </a:lnTo>
                  <a:lnTo>
                    <a:pt x="1152" y="480"/>
                  </a:lnTo>
                  <a:lnTo>
                    <a:pt x="1056" y="768"/>
                  </a:lnTo>
                  <a:lnTo>
                    <a:pt x="48" y="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305273" name="Group 121">
            <a:extLst>
              <a:ext uri="{FF2B5EF4-FFF2-40B4-BE49-F238E27FC236}">
                <a16:creationId xmlns:a16="http://schemas.microsoft.com/office/drawing/2014/main" id="{CAD42176-E6B5-4889-A213-0413D62B83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46531" y="2020766"/>
            <a:ext cx="2602523" cy="2954215"/>
            <a:chOff x="4272" y="1200"/>
            <a:chExt cx="1776" cy="2016"/>
          </a:xfrm>
        </p:grpSpPr>
        <p:sp>
          <p:nvSpPr>
            <p:cNvPr id="11279" name="Freeform 122">
              <a:extLst>
                <a:ext uri="{FF2B5EF4-FFF2-40B4-BE49-F238E27FC236}">
                  <a16:creationId xmlns:a16="http://schemas.microsoft.com/office/drawing/2014/main" id="{2C11D4AE-3F4B-4669-92D7-1B1098191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1200"/>
              <a:ext cx="1776" cy="2016"/>
            </a:xfrm>
            <a:custGeom>
              <a:avLst/>
              <a:gdLst>
                <a:gd name="T0" fmla="*/ 240 w 1776"/>
                <a:gd name="T1" fmla="*/ 2016 h 2016"/>
                <a:gd name="T2" fmla="*/ 0 w 1776"/>
                <a:gd name="T3" fmla="*/ 912 h 2016"/>
                <a:gd name="T4" fmla="*/ 480 w 1776"/>
                <a:gd name="T5" fmla="*/ 1488 h 2016"/>
                <a:gd name="T6" fmla="*/ 672 w 1776"/>
                <a:gd name="T7" fmla="*/ 0 h 2016"/>
                <a:gd name="T8" fmla="*/ 912 w 1776"/>
                <a:gd name="T9" fmla="*/ 1248 h 2016"/>
                <a:gd name="T10" fmla="*/ 1152 w 1776"/>
                <a:gd name="T11" fmla="*/ 528 h 2016"/>
                <a:gd name="T12" fmla="*/ 1344 w 1776"/>
                <a:gd name="T13" fmla="*/ 1776 h 2016"/>
                <a:gd name="T14" fmla="*/ 1776 w 1776"/>
                <a:gd name="T15" fmla="*/ 912 h 2016"/>
                <a:gd name="T16" fmla="*/ 1536 w 1776"/>
                <a:gd name="T17" fmla="*/ 2016 h 2016"/>
                <a:gd name="T18" fmla="*/ 240 w 1776"/>
                <a:gd name="T19" fmla="*/ 2016 h 20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6" h="2016">
                  <a:moveTo>
                    <a:pt x="240" y="2016"/>
                  </a:moveTo>
                  <a:lnTo>
                    <a:pt x="0" y="912"/>
                  </a:lnTo>
                  <a:lnTo>
                    <a:pt x="480" y="1488"/>
                  </a:lnTo>
                  <a:lnTo>
                    <a:pt x="672" y="0"/>
                  </a:lnTo>
                  <a:lnTo>
                    <a:pt x="912" y="1248"/>
                  </a:lnTo>
                  <a:lnTo>
                    <a:pt x="1152" y="528"/>
                  </a:lnTo>
                  <a:lnTo>
                    <a:pt x="1344" y="1776"/>
                  </a:lnTo>
                  <a:lnTo>
                    <a:pt x="1776" y="912"/>
                  </a:lnTo>
                  <a:lnTo>
                    <a:pt x="1536" y="2016"/>
                  </a:lnTo>
                  <a:lnTo>
                    <a:pt x="240" y="201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80" name="Freeform 123">
              <a:extLst>
                <a:ext uri="{FF2B5EF4-FFF2-40B4-BE49-F238E27FC236}">
                  <a16:creationId xmlns:a16="http://schemas.microsoft.com/office/drawing/2014/main" id="{5C419D69-D566-48BB-A0A3-B0D0B124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016"/>
              <a:ext cx="1392" cy="1200"/>
            </a:xfrm>
            <a:custGeom>
              <a:avLst/>
              <a:gdLst>
                <a:gd name="T0" fmla="*/ 96 w 1392"/>
                <a:gd name="T1" fmla="*/ 1200 h 1200"/>
                <a:gd name="T2" fmla="*/ 0 w 1392"/>
                <a:gd name="T3" fmla="*/ 480 h 1200"/>
                <a:gd name="T4" fmla="*/ 288 w 1392"/>
                <a:gd name="T5" fmla="*/ 1056 h 1200"/>
                <a:gd name="T6" fmla="*/ 480 w 1392"/>
                <a:gd name="T7" fmla="*/ 0 h 1200"/>
                <a:gd name="T8" fmla="*/ 576 w 1392"/>
                <a:gd name="T9" fmla="*/ 1056 h 1200"/>
                <a:gd name="T10" fmla="*/ 912 w 1392"/>
                <a:gd name="T11" fmla="*/ 96 h 1200"/>
                <a:gd name="T12" fmla="*/ 1104 w 1392"/>
                <a:gd name="T13" fmla="*/ 1008 h 1200"/>
                <a:gd name="T14" fmla="*/ 1392 w 1392"/>
                <a:gd name="T15" fmla="*/ 624 h 1200"/>
                <a:gd name="T16" fmla="*/ 1248 w 1392"/>
                <a:gd name="T17" fmla="*/ 1200 h 1200"/>
                <a:gd name="T18" fmla="*/ 96 w 1392"/>
                <a:gd name="T19" fmla="*/ 1200 h 1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2" h="1200">
                  <a:moveTo>
                    <a:pt x="96" y="1200"/>
                  </a:moveTo>
                  <a:lnTo>
                    <a:pt x="0" y="480"/>
                  </a:lnTo>
                  <a:lnTo>
                    <a:pt x="288" y="1056"/>
                  </a:lnTo>
                  <a:lnTo>
                    <a:pt x="480" y="0"/>
                  </a:lnTo>
                  <a:lnTo>
                    <a:pt x="576" y="1056"/>
                  </a:lnTo>
                  <a:lnTo>
                    <a:pt x="912" y="96"/>
                  </a:lnTo>
                  <a:lnTo>
                    <a:pt x="1104" y="1008"/>
                  </a:lnTo>
                  <a:lnTo>
                    <a:pt x="1392" y="624"/>
                  </a:lnTo>
                  <a:lnTo>
                    <a:pt x="1248" y="1200"/>
                  </a:lnTo>
                  <a:lnTo>
                    <a:pt x="96" y="1200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1281" name="Freeform 124">
              <a:extLst>
                <a:ext uri="{FF2B5EF4-FFF2-40B4-BE49-F238E27FC236}">
                  <a16:creationId xmlns:a16="http://schemas.microsoft.com/office/drawing/2014/main" id="{A428EC9A-07F3-4964-B467-CC19FC6F5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448"/>
              <a:ext cx="1152" cy="768"/>
            </a:xfrm>
            <a:custGeom>
              <a:avLst/>
              <a:gdLst>
                <a:gd name="T0" fmla="*/ 48 w 1152"/>
                <a:gd name="T1" fmla="*/ 720 h 768"/>
                <a:gd name="T2" fmla="*/ 0 w 1152"/>
                <a:gd name="T3" fmla="*/ 432 h 768"/>
                <a:gd name="T4" fmla="*/ 240 w 1152"/>
                <a:gd name="T5" fmla="*/ 720 h 768"/>
                <a:gd name="T6" fmla="*/ 336 w 1152"/>
                <a:gd name="T7" fmla="*/ 48 h 768"/>
                <a:gd name="T8" fmla="*/ 432 w 1152"/>
                <a:gd name="T9" fmla="*/ 720 h 768"/>
                <a:gd name="T10" fmla="*/ 768 w 1152"/>
                <a:gd name="T11" fmla="*/ 0 h 768"/>
                <a:gd name="T12" fmla="*/ 864 w 1152"/>
                <a:gd name="T13" fmla="*/ 720 h 768"/>
                <a:gd name="T14" fmla="*/ 1152 w 1152"/>
                <a:gd name="T15" fmla="*/ 480 h 768"/>
                <a:gd name="T16" fmla="*/ 1056 w 1152"/>
                <a:gd name="T17" fmla="*/ 768 h 768"/>
                <a:gd name="T18" fmla="*/ 48 w 1152"/>
                <a:gd name="T19" fmla="*/ 72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2" h="768">
                  <a:moveTo>
                    <a:pt x="48" y="720"/>
                  </a:moveTo>
                  <a:lnTo>
                    <a:pt x="0" y="432"/>
                  </a:lnTo>
                  <a:lnTo>
                    <a:pt x="240" y="720"/>
                  </a:lnTo>
                  <a:lnTo>
                    <a:pt x="336" y="48"/>
                  </a:lnTo>
                  <a:lnTo>
                    <a:pt x="432" y="720"/>
                  </a:lnTo>
                  <a:lnTo>
                    <a:pt x="768" y="0"/>
                  </a:lnTo>
                  <a:lnTo>
                    <a:pt x="864" y="720"/>
                  </a:lnTo>
                  <a:lnTo>
                    <a:pt x="1152" y="480"/>
                  </a:lnTo>
                  <a:lnTo>
                    <a:pt x="1056" y="768"/>
                  </a:lnTo>
                  <a:lnTo>
                    <a:pt x="48" y="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nimBg="1" autoUpdateAnimBg="0"/>
      <p:bldP spid="305156" grpId="0" animBg="1" autoUpdateAnimBg="0"/>
      <p:bldP spid="30515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0A28-CF03-6337-55E0-A30668C0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In class activity- Individual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E17BD-7AFE-A424-A8C0-D734E865947F}"/>
              </a:ext>
            </a:extLst>
          </p:cNvPr>
          <p:cNvSpPr txBox="1"/>
          <p:nvPr/>
        </p:nvSpPr>
        <p:spPr>
          <a:xfrm>
            <a:off x="457200" y="2818180"/>
            <a:ext cx="7627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800" dirty="0"/>
              <a:t>Identify global top 10 software defetcs due to lack of testing.</a:t>
            </a:r>
          </a:p>
          <a:p>
            <a:endParaRPr lang="en-LK" sz="2800" dirty="0"/>
          </a:p>
          <a:p>
            <a:r>
              <a:rPr lang="en-LK" sz="2800" dirty="0"/>
              <a:t>Submit answers to DLE</a:t>
            </a:r>
          </a:p>
        </p:txBody>
      </p:sp>
    </p:spTree>
    <p:extLst>
      <p:ext uri="{BB962C8B-B14F-4D97-AF65-F5344CB8AC3E}">
        <p14:creationId xmlns:p14="http://schemas.microsoft.com/office/powerpoint/2010/main" val="339389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085338-DAA5-455D-AF1A-7EE9F8D69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5317" y="1041242"/>
            <a:ext cx="8093365" cy="763525"/>
          </a:xfrm>
        </p:spPr>
        <p:txBody>
          <a:bodyPr/>
          <a:lstStyle/>
          <a:p>
            <a:r>
              <a:rPr lang="en-GB" altLang="en-US" dirty="0"/>
              <a:t>Reliability versus faults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0022135-5FCC-43FE-B9BD-06D505BC5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260" y="2207360"/>
            <a:ext cx="8704185" cy="41230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Reliability: the probability that software will not cause the failure of the system for a specified time under specified conditions</a:t>
            </a:r>
          </a:p>
          <a:p>
            <a:pPr lvl="1">
              <a:defRPr/>
            </a:pPr>
            <a:r>
              <a:rPr lang="en-GB" altLang="en-US" dirty="0"/>
              <a:t>Can a system be fault-free? (zero faults, right first time)</a:t>
            </a:r>
          </a:p>
          <a:p>
            <a:pPr lvl="1">
              <a:defRPr/>
            </a:pPr>
            <a:r>
              <a:rPr lang="en-GB" altLang="en-US" dirty="0"/>
              <a:t>Can a software system be reliable but still have faults?</a:t>
            </a:r>
          </a:p>
          <a:p>
            <a:pPr lvl="1">
              <a:defRPr/>
            </a:pPr>
            <a:r>
              <a:rPr lang="en-GB" altLang="en-US" dirty="0"/>
              <a:t>Is a “fault-free” software application always reliable?</a:t>
            </a:r>
          </a:p>
        </p:txBody>
      </p:sp>
      <p:grpSp>
        <p:nvGrpSpPr>
          <p:cNvPr id="119816" name="Group 8">
            <a:extLst>
              <a:ext uri="{FF2B5EF4-FFF2-40B4-BE49-F238E27FC236}">
                <a16:creationId xmlns:a16="http://schemas.microsoft.com/office/drawing/2014/main" id="{CD7E74F3-143F-4631-A366-9C043F92FC47}"/>
              </a:ext>
            </a:extLst>
          </p:cNvPr>
          <p:cNvGrpSpPr>
            <a:grpSpLocks/>
          </p:cNvGrpSpPr>
          <p:nvPr/>
        </p:nvGrpSpPr>
        <p:grpSpPr bwMode="auto">
          <a:xfrm>
            <a:off x="2331427" y="4154605"/>
            <a:ext cx="235927" cy="271097"/>
            <a:chOff x="4068" y="441"/>
            <a:chExt cx="161" cy="185"/>
          </a:xfrm>
        </p:grpSpPr>
        <p:sp>
          <p:nvSpPr>
            <p:cNvPr id="12299" name="Line 9">
              <a:extLst>
                <a:ext uri="{FF2B5EF4-FFF2-40B4-BE49-F238E27FC236}">
                  <a16:creationId xmlns:a16="http://schemas.microsoft.com/office/drawing/2014/main" id="{F2D860DD-B58E-415F-9F69-505FECADA26A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2300" name="Line 10">
              <a:extLst>
                <a:ext uri="{FF2B5EF4-FFF2-40B4-BE49-F238E27FC236}">
                  <a16:creationId xmlns:a16="http://schemas.microsoft.com/office/drawing/2014/main" id="{FBAE25A8-B3A4-469F-8050-3294BDFBE8EC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19819" name="Group 11">
            <a:extLst>
              <a:ext uri="{FF2B5EF4-FFF2-40B4-BE49-F238E27FC236}">
                <a16:creationId xmlns:a16="http://schemas.microsoft.com/office/drawing/2014/main" id="{40955591-087B-437D-838A-F7135989D133}"/>
              </a:ext>
            </a:extLst>
          </p:cNvPr>
          <p:cNvGrpSpPr>
            <a:grpSpLocks/>
          </p:cNvGrpSpPr>
          <p:nvPr/>
        </p:nvGrpSpPr>
        <p:grpSpPr bwMode="auto">
          <a:xfrm>
            <a:off x="2458915" y="4954551"/>
            <a:ext cx="284285" cy="294543"/>
            <a:chOff x="4100" y="173"/>
            <a:chExt cx="194" cy="201"/>
          </a:xfrm>
        </p:grpSpPr>
        <p:sp>
          <p:nvSpPr>
            <p:cNvPr id="12297" name="Line 12">
              <a:extLst>
                <a:ext uri="{FF2B5EF4-FFF2-40B4-BE49-F238E27FC236}">
                  <a16:creationId xmlns:a16="http://schemas.microsoft.com/office/drawing/2014/main" id="{1A00A12C-36A9-4448-BB62-58C8760F244A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2298" name="Line 13">
              <a:extLst>
                <a:ext uri="{FF2B5EF4-FFF2-40B4-BE49-F238E27FC236}">
                  <a16:creationId xmlns:a16="http://schemas.microsoft.com/office/drawing/2014/main" id="{BB5D8F82-3312-426A-8CD3-37DF8F93D3EA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19822" name="Group 14">
            <a:extLst>
              <a:ext uri="{FF2B5EF4-FFF2-40B4-BE49-F238E27FC236}">
                <a16:creationId xmlns:a16="http://schemas.microsoft.com/office/drawing/2014/main" id="{2A136ED0-4989-4261-B49C-6BE6038CD43A}"/>
              </a:ext>
            </a:extLst>
          </p:cNvPr>
          <p:cNvGrpSpPr>
            <a:grpSpLocks/>
          </p:cNvGrpSpPr>
          <p:nvPr/>
        </p:nvGrpSpPr>
        <p:grpSpPr bwMode="auto">
          <a:xfrm>
            <a:off x="1365195" y="6059298"/>
            <a:ext cx="235927" cy="271097"/>
            <a:chOff x="4068" y="441"/>
            <a:chExt cx="161" cy="185"/>
          </a:xfrm>
        </p:grpSpPr>
        <p:sp>
          <p:nvSpPr>
            <p:cNvPr id="12295" name="Line 15">
              <a:extLst>
                <a:ext uri="{FF2B5EF4-FFF2-40B4-BE49-F238E27FC236}">
                  <a16:creationId xmlns:a16="http://schemas.microsoft.com/office/drawing/2014/main" id="{888CB822-A478-47B8-9CFF-6CE1FD316064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2296" name="Line 16">
              <a:extLst>
                <a:ext uri="{FF2B5EF4-FFF2-40B4-BE49-F238E27FC236}">
                  <a16:creationId xmlns:a16="http://schemas.microsoft.com/office/drawing/2014/main" id="{6E8F5F49-683F-4AC3-874E-4EAD31291D73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A108F91-5A32-46B4-8F1B-1324C5C31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832" y="833015"/>
            <a:ext cx="8093365" cy="763525"/>
          </a:xfrm>
        </p:spPr>
        <p:txBody>
          <a:bodyPr/>
          <a:lstStyle/>
          <a:p>
            <a:r>
              <a:rPr lang="en-GB" altLang="en-US" dirty="0"/>
              <a:t>Why do faults occur in software?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C83CBF3-299C-4EF1-A074-1FCE9AD26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70" y="2112815"/>
            <a:ext cx="8093365" cy="442844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dirty="0"/>
              <a:t>software is written by human beings</a:t>
            </a:r>
          </a:p>
          <a:p>
            <a:pPr lvl="1">
              <a:defRPr/>
            </a:pPr>
            <a:r>
              <a:rPr lang="en-GB" altLang="en-US" dirty="0"/>
              <a:t>who know something, but not everything</a:t>
            </a:r>
          </a:p>
          <a:p>
            <a:pPr lvl="1">
              <a:defRPr/>
            </a:pPr>
            <a:r>
              <a:rPr lang="en-GB" altLang="en-US" dirty="0"/>
              <a:t>who have skills, but aren’t perfect</a:t>
            </a:r>
          </a:p>
          <a:p>
            <a:pPr lvl="1">
              <a:defRPr/>
            </a:pPr>
            <a:r>
              <a:rPr lang="en-GB" altLang="en-US" dirty="0"/>
              <a:t>who do make mistakes (errors)</a:t>
            </a:r>
          </a:p>
          <a:p>
            <a:pPr>
              <a:defRPr/>
            </a:pPr>
            <a:r>
              <a:rPr lang="en-GB" altLang="en-US" dirty="0"/>
              <a:t>under increasing pressure to deliver to strict deadlines</a:t>
            </a:r>
          </a:p>
          <a:p>
            <a:pPr lvl="1">
              <a:defRPr/>
            </a:pPr>
            <a:r>
              <a:rPr lang="en-GB" altLang="en-US" dirty="0"/>
              <a:t>no time to check but assumptions may be wrong</a:t>
            </a:r>
          </a:p>
          <a:p>
            <a:pPr lvl="1">
              <a:defRPr/>
            </a:pPr>
            <a:r>
              <a:rPr lang="en-GB" altLang="en-US" dirty="0"/>
              <a:t>systems may be incomplete</a:t>
            </a:r>
          </a:p>
          <a:p>
            <a:pPr>
              <a:defRPr/>
            </a:pPr>
            <a:r>
              <a:rPr lang="en-GB" altLang="en-US" dirty="0"/>
              <a:t>if you have ever written software ...</a:t>
            </a:r>
          </a:p>
          <a:p>
            <a:pPr lvl="1"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A1DBB49F-C7D3-4B10-8411-DE2853758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11" y="1108591"/>
            <a:ext cx="8093365" cy="763525"/>
          </a:xfrm>
        </p:spPr>
        <p:txBody>
          <a:bodyPr/>
          <a:lstStyle/>
          <a:p>
            <a:r>
              <a:rPr lang="en-GB" altLang="en-US" dirty="0"/>
              <a:t>What do software faults cost?</a:t>
            </a:r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017C7502-228A-42FC-8D60-78BCC382B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490" y="2054655"/>
            <a:ext cx="8093365" cy="442844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dirty="0"/>
              <a:t>huge sums</a:t>
            </a:r>
          </a:p>
          <a:p>
            <a:pPr lvl="1">
              <a:defRPr/>
            </a:pPr>
            <a:r>
              <a:rPr lang="en-GB" altLang="en-US" dirty="0"/>
              <a:t>Ariane 5 ($7billion)</a:t>
            </a:r>
          </a:p>
          <a:p>
            <a:pPr lvl="1">
              <a:defRPr/>
            </a:pPr>
            <a:r>
              <a:rPr lang="en-GB" altLang="en-US" dirty="0"/>
              <a:t>Mariner space probe to Venus ($250m)</a:t>
            </a:r>
          </a:p>
          <a:p>
            <a:pPr lvl="1">
              <a:defRPr/>
            </a:pPr>
            <a:r>
              <a:rPr lang="en-GB" altLang="en-US" dirty="0"/>
              <a:t>American Airlines ($50m)</a:t>
            </a:r>
          </a:p>
          <a:p>
            <a:pPr>
              <a:defRPr/>
            </a:pPr>
            <a:r>
              <a:rPr lang="en-GB" altLang="en-US" dirty="0"/>
              <a:t>very little or nothing at all</a:t>
            </a:r>
          </a:p>
          <a:p>
            <a:pPr lvl="1">
              <a:defRPr/>
            </a:pPr>
            <a:r>
              <a:rPr lang="en-GB" altLang="en-US" dirty="0"/>
              <a:t>minor inconvenience</a:t>
            </a:r>
          </a:p>
          <a:p>
            <a:pPr lvl="1">
              <a:defRPr/>
            </a:pPr>
            <a:r>
              <a:rPr lang="en-GB" altLang="en-US" dirty="0"/>
              <a:t>no visible or physical detrimental impact</a:t>
            </a:r>
          </a:p>
          <a:p>
            <a:pPr>
              <a:defRPr/>
            </a:pPr>
            <a:r>
              <a:rPr lang="en-GB" altLang="en-US" dirty="0"/>
              <a:t>software is not “linear”: </a:t>
            </a:r>
          </a:p>
          <a:p>
            <a:pPr lvl="1">
              <a:defRPr/>
            </a:pPr>
            <a:r>
              <a:rPr lang="en-GB" altLang="en-US" dirty="0"/>
              <a:t>small input may have very large effect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423BB7-5955-4B69-9641-5685153D670C}"/>
              </a:ext>
            </a:extLst>
          </p:cNvPr>
          <p:cNvSpPr/>
          <p:nvPr/>
        </p:nvSpPr>
        <p:spPr>
          <a:xfrm>
            <a:off x="3808475" y="69491"/>
            <a:ext cx="4581150" cy="1221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Do search ,you will find lots of interesting facts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1B32AAAB-2EBF-4317-902A-35A0185EE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96540"/>
            <a:ext cx="8093365" cy="763525"/>
          </a:xfrm>
        </p:spPr>
        <p:txBody>
          <a:bodyPr/>
          <a:lstStyle/>
          <a:p>
            <a:r>
              <a:rPr lang="en-GB" altLang="en-US" dirty="0"/>
              <a:t>Safety-critical systems</a:t>
            </a:r>
          </a:p>
        </p:txBody>
      </p:sp>
      <p:sp>
        <p:nvSpPr>
          <p:cNvPr id="238595" name="Rectangle 1027">
            <a:extLst>
              <a:ext uri="{FF2B5EF4-FFF2-40B4-BE49-F238E27FC236}">
                <a16:creationId xmlns:a16="http://schemas.microsoft.com/office/drawing/2014/main" id="{CCD427A1-3685-417F-A4B4-BDC1F0462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317" y="2429555"/>
            <a:ext cx="8093365" cy="442844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software faults can cause death or injury</a:t>
            </a:r>
          </a:p>
          <a:p>
            <a:pPr lvl="1">
              <a:defRPr/>
            </a:pPr>
            <a:r>
              <a:rPr lang="en-GB" altLang="en-US" dirty="0"/>
              <a:t>radiation treatment kills patients (Therac-25)</a:t>
            </a:r>
          </a:p>
          <a:p>
            <a:pPr lvl="1">
              <a:defRPr/>
            </a:pPr>
            <a:r>
              <a:rPr lang="en-GB" altLang="en-US" dirty="0"/>
              <a:t>train driver killed</a:t>
            </a:r>
          </a:p>
          <a:p>
            <a:pPr lvl="1">
              <a:defRPr/>
            </a:pPr>
            <a:r>
              <a:rPr lang="en-GB" altLang="en-US" dirty="0"/>
              <a:t>aircraft crashes (Airbus &amp; Korean Airlines)</a:t>
            </a:r>
          </a:p>
          <a:p>
            <a:pPr lvl="1">
              <a:defRPr/>
            </a:pPr>
            <a:r>
              <a:rPr lang="en-GB" altLang="en-US" dirty="0"/>
              <a:t>bank system overdraft letters cause suicide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CB57965-1A62-4CE7-8EFA-EB590982D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75" y="960207"/>
            <a:ext cx="8093365" cy="763525"/>
          </a:xfrm>
        </p:spPr>
        <p:txBody>
          <a:bodyPr/>
          <a:lstStyle/>
          <a:p>
            <a:r>
              <a:rPr lang="en-GB" altLang="en-US" dirty="0"/>
              <a:t>So why is testing necessary?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9399653-D11F-4276-B973-3D2737FC0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965" y="2246408"/>
            <a:ext cx="8093365" cy="4428445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en-GB" altLang="en-US" dirty="0"/>
              <a:t>because software is likely to have faults</a:t>
            </a:r>
          </a:p>
          <a:p>
            <a:pPr lvl="1">
              <a:defRPr/>
            </a:pPr>
            <a:r>
              <a:rPr lang="en-GB" altLang="en-US" dirty="0"/>
              <a:t>to learn about the reliability of the software</a:t>
            </a:r>
          </a:p>
          <a:p>
            <a:pPr lvl="1">
              <a:defRPr/>
            </a:pPr>
            <a:r>
              <a:rPr lang="en-GB" altLang="en-US" dirty="0"/>
              <a:t>to fill the time between delivery of the software and the release date</a:t>
            </a:r>
          </a:p>
          <a:p>
            <a:pPr lvl="1">
              <a:defRPr/>
            </a:pPr>
            <a:r>
              <a:rPr lang="en-GB" altLang="en-US" dirty="0"/>
              <a:t>to prove that the software has no faults</a:t>
            </a:r>
          </a:p>
          <a:p>
            <a:pPr lvl="1">
              <a:defRPr/>
            </a:pPr>
            <a:r>
              <a:rPr lang="en-GB" altLang="en-US" dirty="0"/>
              <a:t>because testing is included in the project plan</a:t>
            </a:r>
          </a:p>
          <a:p>
            <a:pPr lvl="1">
              <a:defRPr/>
            </a:pPr>
            <a:r>
              <a:rPr lang="en-GB" altLang="en-US" dirty="0"/>
              <a:t>because failures can be very expensive</a:t>
            </a:r>
          </a:p>
          <a:p>
            <a:pPr lvl="1">
              <a:defRPr/>
            </a:pPr>
            <a:r>
              <a:rPr lang="en-GB" altLang="en-US" dirty="0"/>
              <a:t>to avoid being sued by customers</a:t>
            </a:r>
          </a:p>
          <a:p>
            <a:pPr lvl="1">
              <a:defRPr/>
            </a:pPr>
            <a:r>
              <a:rPr lang="en-GB" altLang="en-US" dirty="0"/>
              <a:t>to stay in business</a:t>
            </a:r>
          </a:p>
        </p:txBody>
      </p:sp>
      <p:grpSp>
        <p:nvGrpSpPr>
          <p:cNvPr id="137220" name="Group 4">
            <a:extLst>
              <a:ext uri="{FF2B5EF4-FFF2-40B4-BE49-F238E27FC236}">
                <a16:creationId xmlns:a16="http://schemas.microsoft.com/office/drawing/2014/main" id="{8300FE39-D9FC-460E-BC1D-5898AAAB518C}"/>
              </a:ext>
            </a:extLst>
          </p:cNvPr>
          <p:cNvGrpSpPr>
            <a:grpSpLocks/>
          </p:cNvGrpSpPr>
          <p:nvPr/>
        </p:nvGrpSpPr>
        <p:grpSpPr bwMode="auto">
          <a:xfrm>
            <a:off x="7188444" y="2246408"/>
            <a:ext cx="284285" cy="294543"/>
            <a:chOff x="4100" y="173"/>
            <a:chExt cx="194" cy="201"/>
          </a:xfrm>
        </p:grpSpPr>
        <p:sp>
          <p:nvSpPr>
            <p:cNvPr id="16410" name="Line 5">
              <a:extLst>
                <a:ext uri="{FF2B5EF4-FFF2-40B4-BE49-F238E27FC236}">
                  <a16:creationId xmlns:a16="http://schemas.microsoft.com/office/drawing/2014/main" id="{94F34376-9531-438E-8391-3EF999F88070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411" name="Line 6">
              <a:extLst>
                <a:ext uri="{FF2B5EF4-FFF2-40B4-BE49-F238E27FC236}">
                  <a16:creationId xmlns:a16="http://schemas.microsoft.com/office/drawing/2014/main" id="{F412C102-0853-40E5-A5F7-2CB141E2A433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37223" name="Group 7">
            <a:extLst>
              <a:ext uri="{FF2B5EF4-FFF2-40B4-BE49-F238E27FC236}">
                <a16:creationId xmlns:a16="http://schemas.microsoft.com/office/drawing/2014/main" id="{98FAA623-6CD4-405D-9A0C-6DB9F3597FA5}"/>
              </a:ext>
            </a:extLst>
          </p:cNvPr>
          <p:cNvGrpSpPr>
            <a:grpSpLocks/>
          </p:cNvGrpSpPr>
          <p:nvPr/>
        </p:nvGrpSpPr>
        <p:grpSpPr bwMode="auto">
          <a:xfrm>
            <a:off x="4388674" y="3729051"/>
            <a:ext cx="235927" cy="271097"/>
            <a:chOff x="4060" y="441"/>
            <a:chExt cx="161" cy="185"/>
          </a:xfrm>
        </p:grpSpPr>
        <p:sp>
          <p:nvSpPr>
            <p:cNvPr id="16408" name="Line 8">
              <a:extLst>
                <a:ext uri="{FF2B5EF4-FFF2-40B4-BE49-F238E27FC236}">
                  <a16:creationId xmlns:a16="http://schemas.microsoft.com/office/drawing/2014/main" id="{7406B566-5A0B-4C8A-A366-A21422B4D885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409" name="Line 9">
              <a:extLst>
                <a:ext uri="{FF2B5EF4-FFF2-40B4-BE49-F238E27FC236}">
                  <a16:creationId xmlns:a16="http://schemas.microsoft.com/office/drawing/2014/main" id="{CF33AFB8-8080-45A2-9C98-A8550F33F964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0" y="453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 dirty="0"/>
            </a:p>
          </p:txBody>
        </p:sp>
      </p:grpSp>
      <p:grpSp>
        <p:nvGrpSpPr>
          <p:cNvPr id="137226" name="Group 10">
            <a:extLst>
              <a:ext uri="{FF2B5EF4-FFF2-40B4-BE49-F238E27FC236}">
                <a16:creationId xmlns:a16="http://schemas.microsoft.com/office/drawing/2014/main" id="{0800A79A-0D2C-4125-A59D-A4F2C0965172}"/>
              </a:ext>
            </a:extLst>
          </p:cNvPr>
          <p:cNvGrpSpPr>
            <a:grpSpLocks/>
          </p:cNvGrpSpPr>
          <p:nvPr/>
        </p:nvGrpSpPr>
        <p:grpSpPr bwMode="auto">
          <a:xfrm>
            <a:off x="7799930" y="2750252"/>
            <a:ext cx="284285" cy="294543"/>
            <a:chOff x="4100" y="173"/>
            <a:chExt cx="194" cy="201"/>
          </a:xfrm>
        </p:grpSpPr>
        <p:sp>
          <p:nvSpPr>
            <p:cNvPr id="16406" name="Line 11">
              <a:extLst>
                <a:ext uri="{FF2B5EF4-FFF2-40B4-BE49-F238E27FC236}">
                  <a16:creationId xmlns:a16="http://schemas.microsoft.com/office/drawing/2014/main" id="{535F5EFC-AF43-42B6-9032-848E6B0AAB4F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407" name="Line 12">
              <a:extLst>
                <a:ext uri="{FF2B5EF4-FFF2-40B4-BE49-F238E27FC236}">
                  <a16:creationId xmlns:a16="http://schemas.microsoft.com/office/drawing/2014/main" id="{9C0D77F6-2996-4747-8C44-7D203E8D15C0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37232" name="Group 16">
            <a:extLst>
              <a:ext uri="{FF2B5EF4-FFF2-40B4-BE49-F238E27FC236}">
                <a16:creationId xmlns:a16="http://schemas.microsoft.com/office/drawing/2014/main" id="{E1142198-7320-4930-9768-24886B99561B}"/>
              </a:ext>
            </a:extLst>
          </p:cNvPr>
          <p:cNvGrpSpPr>
            <a:grpSpLocks/>
          </p:cNvGrpSpPr>
          <p:nvPr/>
        </p:nvGrpSpPr>
        <p:grpSpPr bwMode="auto">
          <a:xfrm>
            <a:off x="6251755" y="5566870"/>
            <a:ext cx="284285" cy="294543"/>
            <a:chOff x="4100" y="173"/>
            <a:chExt cx="194" cy="201"/>
          </a:xfrm>
        </p:grpSpPr>
        <p:sp>
          <p:nvSpPr>
            <p:cNvPr id="16404" name="Line 17">
              <a:extLst>
                <a:ext uri="{FF2B5EF4-FFF2-40B4-BE49-F238E27FC236}">
                  <a16:creationId xmlns:a16="http://schemas.microsoft.com/office/drawing/2014/main" id="{F73AA422-8CE9-4099-BECE-1E31EE15850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405" name="Line 18">
              <a:extLst>
                <a:ext uri="{FF2B5EF4-FFF2-40B4-BE49-F238E27FC236}">
                  <a16:creationId xmlns:a16="http://schemas.microsoft.com/office/drawing/2014/main" id="{2EEC310F-F4EE-4DE6-8909-D13F98886FED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37235" name="Group 19">
            <a:extLst>
              <a:ext uri="{FF2B5EF4-FFF2-40B4-BE49-F238E27FC236}">
                <a16:creationId xmlns:a16="http://schemas.microsoft.com/office/drawing/2014/main" id="{3C293361-CA8A-42F5-89BF-A3F9096AD55C}"/>
              </a:ext>
            </a:extLst>
          </p:cNvPr>
          <p:cNvGrpSpPr>
            <a:grpSpLocks/>
          </p:cNvGrpSpPr>
          <p:nvPr/>
        </p:nvGrpSpPr>
        <p:grpSpPr bwMode="auto">
          <a:xfrm>
            <a:off x="7035312" y="5108755"/>
            <a:ext cx="284285" cy="294543"/>
            <a:chOff x="4100" y="173"/>
            <a:chExt cx="194" cy="201"/>
          </a:xfrm>
        </p:grpSpPr>
        <p:sp>
          <p:nvSpPr>
            <p:cNvPr id="16402" name="Line 20">
              <a:extLst>
                <a:ext uri="{FF2B5EF4-FFF2-40B4-BE49-F238E27FC236}">
                  <a16:creationId xmlns:a16="http://schemas.microsoft.com/office/drawing/2014/main" id="{4C593076-4A5E-4ECE-87DA-3CF439957435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403" name="Line 21">
              <a:extLst>
                <a:ext uri="{FF2B5EF4-FFF2-40B4-BE49-F238E27FC236}">
                  <a16:creationId xmlns:a16="http://schemas.microsoft.com/office/drawing/2014/main" id="{0CCBF283-CD75-43B7-82A1-2356BB1124F4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37241" name="Group 25">
            <a:extLst>
              <a:ext uri="{FF2B5EF4-FFF2-40B4-BE49-F238E27FC236}">
                <a16:creationId xmlns:a16="http://schemas.microsoft.com/office/drawing/2014/main" id="{3FAB6657-B873-4B1C-8EF3-D2CC634CFF8B}"/>
              </a:ext>
            </a:extLst>
          </p:cNvPr>
          <p:cNvGrpSpPr>
            <a:grpSpLocks/>
          </p:cNvGrpSpPr>
          <p:nvPr/>
        </p:nvGrpSpPr>
        <p:grpSpPr bwMode="auto">
          <a:xfrm>
            <a:off x="7212624" y="4148118"/>
            <a:ext cx="235927" cy="271097"/>
            <a:chOff x="4068" y="441"/>
            <a:chExt cx="161" cy="185"/>
          </a:xfrm>
        </p:grpSpPr>
        <p:sp>
          <p:nvSpPr>
            <p:cNvPr id="16400" name="Line 26">
              <a:extLst>
                <a:ext uri="{FF2B5EF4-FFF2-40B4-BE49-F238E27FC236}">
                  <a16:creationId xmlns:a16="http://schemas.microsoft.com/office/drawing/2014/main" id="{E3569386-2307-44AD-B9DA-BC8F7349F5A8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401" name="Line 27">
              <a:extLst>
                <a:ext uri="{FF2B5EF4-FFF2-40B4-BE49-F238E27FC236}">
                  <a16:creationId xmlns:a16="http://schemas.microsoft.com/office/drawing/2014/main" id="{AA3B842A-5330-47B9-9368-A43B790D812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37244" name="Group 28">
            <a:extLst>
              <a:ext uri="{FF2B5EF4-FFF2-40B4-BE49-F238E27FC236}">
                <a16:creationId xmlns:a16="http://schemas.microsoft.com/office/drawing/2014/main" id="{FE7AA967-5BB9-4883-B51A-CD75A786834B}"/>
              </a:ext>
            </a:extLst>
          </p:cNvPr>
          <p:cNvGrpSpPr>
            <a:grpSpLocks/>
          </p:cNvGrpSpPr>
          <p:nvPr/>
        </p:nvGrpSpPr>
        <p:grpSpPr bwMode="auto">
          <a:xfrm>
            <a:off x="8084215" y="4650640"/>
            <a:ext cx="235927" cy="271097"/>
            <a:chOff x="4068" y="441"/>
            <a:chExt cx="161" cy="185"/>
          </a:xfrm>
        </p:grpSpPr>
        <p:sp>
          <p:nvSpPr>
            <p:cNvPr id="16398" name="Line 29">
              <a:extLst>
                <a:ext uri="{FF2B5EF4-FFF2-40B4-BE49-F238E27FC236}">
                  <a16:creationId xmlns:a16="http://schemas.microsoft.com/office/drawing/2014/main" id="{1D25C911-11D3-4A1A-BC0F-6824978AAC50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399" name="Line 30">
              <a:extLst>
                <a:ext uri="{FF2B5EF4-FFF2-40B4-BE49-F238E27FC236}">
                  <a16:creationId xmlns:a16="http://schemas.microsoft.com/office/drawing/2014/main" id="{ABF855EE-93C9-4E0F-A73D-FDB40A5D040F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37247" name="Group 31">
            <a:extLst>
              <a:ext uri="{FF2B5EF4-FFF2-40B4-BE49-F238E27FC236}">
                <a16:creationId xmlns:a16="http://schemas.microsoft.com/office/drawing/2014/main" id="{6C050774-121E-4B31-88DD-3ADD5060D70B}"/>
              </a:ext>
            </a:extLst>
          </p:cNvPr>
          <p:cNvGrpSpPr>
            <a:grpSpLocks/>
          </p:cNvGrpSpPr>
          <p:nvPr/>
        </p:nvGrpSpPr>
        <p:grpSpPr bwMode="auto">
          <a:xfrm>
            <a:off x="4211362" y="6024985"/>
            <a:ext cx="284285" cy="294543"/>
            <a:chOff x="4100" y="173"/>
            <a:chExt cx="194" cy="201"/>
          </a:xfrm>
        </p:grpSpPr>
        <p:sp>
          <p:nvSpPr>
            <p:cNvPr id="16396" name="Line 32">
              <a:extLst>
                <a:ext uri="{FF2B5EF4-FFF2-40B4-BE49-F238E27FC236}">
                  <a16:creationId xmlns:a16="http://schemas.microsoft.com/office/drawing/2014/main" id="{A3CE7328-3FE4-4038-B05A-C14FB678097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6397" name="Line 33">
              <a:extLst>
                <a:ext uri="{FF2B5EF4-FFF2-40B4-BE49-F238E27FC236}">
                  <a16:creationId xmlns:a16="http://schemas.microsoft.com/office/drawing/2014/main" id="{E0E0B480-FDBE-4FE3-A806-7D208AE167B0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F5BCD4-E4B4-4B20-A5C1-6019BA21130B}"/>
              </a:ext>
            </a:extLst>
          </p:cNvPr>
          <p:cNvSpPr/>
          <p:nvPr/>
        </p:nvSpPr>
        <p:spPr>
          <a:xfrm>
            <a:off x="601670" y="2360065"/>
            <a:ext cx="8246070" cy="35122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Why you must study Quality Assurance?</a:t>
            </a:r>
          </a:p>
        </p:txBody>
      </p:sp>
    </p:spTree>
    <p:extLst>
      <p:ext uri="{BB962C8B-B14F-4D97-AF65-F5344CB8AC3E}">
        <p14:creationId xmlns:p14="http://schemas.microsoft.com/office/powerpoint/2010/main" val="421202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1FE5-A723-4F6B-B1E4-F7EA9804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35" y="857233"/>
            <a:ext cx="6413610" cy="805803"/>
          </a:xfrm>
        </p:spPr>
        <p:txBody>
          <a:bodyPr>
            <a:normAutofit/>
          </a:bodyPr>
          <a:lstStyle/>
          <a:p>
            <a:r>
              <a:rPr lang="en-GB" altLang="en-US" dirty="0"/>
              <a:t>Why not just "test everything"?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7313D-8F1B-4A0C-B417-4F6C3480C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23" y="1924115"/>
            <a:ext cx="7635250" cy="2258035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C42FAEB-2E16-4B91-AD0C-142D6CB3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63" y="4312690"/>
            <a:ext cx="8103577" cy="168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566" tIns="24028" rIns="58566" bIns="24028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  <a:defRPr/>
            </a:pPr>
            <a:r>
              <a:rPr lang="en-GB" altLang="en-US" sz="2215" b="1" dirty="0">
                <a:latin typeface="Arial" panose="020B0604020202020204" pitchFamily="34" charset="0"/>
              </a:rPr>
              <a:t>Total for 'exhaustive' testing:</a:t>
            </a:r>
          </a:p>
          <a:p>
            <a:pPr lvl="1">
              <a:lnSpc>
                <a:spcPct val="88000"/>
              </a:lnSpc>
              <a:spcBef>
                <a:spcPct val="43000"/>
              </a:spcBef>
              <a:defRPr/>
            </a:pPr>
            <a:r>
              <a:rPr lang="en-GB" altLang="en-US" sz="2215" dirty="0">
                <a:effectLst>
                  <a:outerShdw blurRad="38100" dist="38100" dir="2700000" algn="tl">
                    <a:srgbClr val="B2B2B2"/>
                  </a:outerShdw>
                </a:effectLst>
                <a:latin typeface="Arial" panose="020B0604020202020204" pitchFamily="34" charset="0"/>
              </a:rPr>
              <a:t>20 x 4 x 3 x 10 x 2 x 100 = </a:t>
            </a:r>
            <a:r>
              <a:rPr lang="en-GB" altLang="en-US" sz="2215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480,000 tests</a:t>
            </a:r>
          </a:p>
          <a:p>
            <a:pPr>
              <a:lnSpc>
                <a:spcPct val="88000"/>
              </a:lnSpc>
              <a:spcBef>
                <a:spcPct val="43000"/>
              </a:spcBef>
              <a:defRPr/>
            </a:pPr>
            <a:r>
              <a:rPr lang="en-GB" altLang="en-US" sz="2215" b="1" dirty="0">
                <a:latin typeface="Arial" panose="020B0604020202020204" pitchFamily="34" charset="0"/>
              </a:rPr>
              <a:t>If </a:t>
            </a:r>
            <a:r>
              <a:rPr lang="en-GB" altLang="en-US" sz="2215" b="1" u="sng" dirty="0">
                <a:latin typeface="Arial" panose="020B0604020202020204" pitchFamily="34" charset="0"/>
              </a:rPr>
              <a:t>1 second</a:t>
            </a:r>
            <a:r>
              <a:rPr lang="en-GB" altLang="en-US" sz="2215" b="1" dirty="0">
                <a:latin typeface="Arial" panose="020B0604020202020204" pitchFamily="34" charset="0"/>
              </a:rPr>
              <a:t> per test, 8000 mins, 133 hrs, </a:t>
            </a:r>
            <a:r>
              <a:rPr lang="en-GB" altLang="en-US" sz="2215" b="1" dirty="0">
                <a:solidFill>
                  <a:schemeClr val="accent2"/>
                </a:solidFill>
                <a:latin typeface="Arial" panose="020B0604020202020204" pitchFamily="34" charset="0"/>
              </a:rPr>
              <a:t>17.7 days</a:t>
            </a:r>
            <a:endParaRPr lang="en-GB" altLang="en-US" sz="2215" b="1" dirty="0">
              <a:latin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ct val="43000"/>
              </a:spcBef>
              <a:defRPr/>
            </a:pPr>
            <a:r>
              <a:rPr lang="en-GB" altLang="en-US" sz="2215" b="1" dirty="0">
                <a:latin typeface="Arial" panose="020B0604020202020204" pitchFamily="34" charset="0"/>
              </a:rPr>
              <a:t>(not counting finger trouble, faults or retest)</a:t>
            </a:r>
          </a:p>
        </p:txBody>
      </p:sp>
      <p:sp>
        <p:nvSpPr>
          <p:cNvPr id="6" name="Text Box 38">
            <a:extLst>
              <a:ext uri="{FF2B5EF4-FFF2-40B4-BE49-F238E27FC236}">
                <a16:creationId xmlns:a16="http://schemas.microsoft.com/office/drawing/2014/main" id="{6C65667C-789A-4E65-9A44-572F71F6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006" y="6261846"/>
            <a:ext cx="6509757" cy="44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500" tIns="43250" rIns="86500" bIns="43250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308" dirty="0"/>
              <a:t>10 secs = 34 </a:t>
            </a:r>
            <a:r>
              <a:rPr lang="en-GB" altLang="en-US" sz="2308" dirty="0" err="1"/>
              <a:t>wks</a:t>
            </a:r>
            <a:r>
              <a:rPr lang="en-GB" altLang="en-US" sz="2308" dirty="0"/>
              <a:t>, 1 min = 4 </a:t>
            </a:r>
            <a:r>
              <a:rPr lang="en-GB" altLang="en-US" sz="2308" dirty="0" err="1"/>
              <a:t>yrs</a:t>
            </a:r>
            <a:r>
              <a:rPr lang="en-GB" altLang="en-US" sz="2308" dirty="0"/>
              <a:t>, 10 min = 40 </a:t>
            </a:r>
            <a:r>
              <a:rPr lang="en-GB" altLang="en-US" sz="2308" dirty="0" err="1"/>
              <a:t>yrs</a:t>
            </a:r>
            <a:endParaRPr lang="en-GB" altLang="en-US" sz="2308" dirty="0"/>
          </a:p>
        </p:txBody>
      </p:sp>
    </p:spTree>
    <p:extLst>
      <p:ext uri="{BB962C8B-B14F-4D97-AF65-F5344CB8AC3E}">
        <p14:creationId xmlns:p14="http://schemas.microsoft.com/office/powerpoint/2010/main" val="25202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9BD63F-4D5A-44B2-905B-5FA58D057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Exhaustive testing?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1819883-79D7-4C1B-9DD8-C5EE1E176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dirty="0"/>
              <a:t>What is exhaustive testing?</a:t>
            </a:r>
          </a:p>
          <a:p>
            <a:pPr lvl="1">
              <a:defRPr/>
            </a:pPr>
            <a:r>
              <a:rPr lang="en-GB" altLang="en-US" dirty="0"/>
              <a:t>when all the testers are exhausted</a:t>
            </a:r>
          </a:p>
          <a:p>
            <a:pPr lvl="1">
              <a:defRPr/>
            </a:pPr>
            <a:r>
              <a:rPr lang="en-GB" altLang="en-US" dirty="0"/>
              <a:t>when all the planned tests have been executed</a:t>
            </a:r>
          </a:p>
          <a:p>
            <a:pPr lvl="1">
              <a:defRPr/>
            </a:pPr>
            <a:r>
              <a:rPr lang="en-GB" altLang="en-US" dirty="0"/>
              <a:t>exercising all combinations of inputs and preconditions</a:t>
            </a:r>
          </a:p>
          <a:p>
            <a:pPr>
              <a:defRPr/>
            </a:pPr>
            <a:r>
              <a:rPr lang="en-GB" altLang="en-US" dirty="0"/>
              <a:t>How much time will exhaustive testing take?</a:t>
            </a:r>
          </a:p>
          <a:p>
            <a:pPr lvl="1">
              <a:defRPr/>
            </a:pPr>
            <a:r>
              <a:rPr lang="en-GB" altLang="en-US" dirty="0"/>
              <a:t>infinite time</a:t>
            </a:r>
          </a:p>
          <a:p>
            <a:pPr lvl="1">
              <a:defRPr/>
            </a:pPr>
            <a:r>
              <a:rPr lang="en-GB" altLang="en-US" dirty="0"/>
              <a:t>not much time</a:t>
            </a:r>
          </a:p>
          <a:p>
            <a:pPr lvl="1">
              <a:defRPr/>
            </a:pPr>
            <a:r>
              <a:rPr lang="en-GB" altLang="en-US" dirty="0"/>
              <a:t>impractical amount of time</a:t>
            </a:r>
          </a:p>
        </p:txBody>
      </p:sp>
      <p:grpSp>
        <p:nvGrpSpPr>
          <p:cNvPr id="141319" name="Group 7">
            <a:extLst>
              <a:ext uri="{FF2B5EF4-FFF2-40B4-BE49-F238E27FC236}">
                <a16:creationId xmlns:a16="http://schemas.microsoft.com/office/drawing/2014/main" id="{84150D2F-201C-402F-BD4A-2A4C73F767DF}"/>
              </a:ext>
            </a:extLst>
          </p:cNvPr>
          <p:cNvGrpSpPr>
            <a:grpSpLocks/>
          </p:cNvGrpSpPr>
          <p:nvPr/>
        </p:nvGrpSpPr>
        <p:grpSpPr bwMode="auto">
          <a:xfrm>
            <a:off x="3723699" y="5261460"/>
            <a:ext cx="235927" cy="271097"/>
            <a:chOff x="4068" y="441"/>
            <a:chExt cx="161" cy="185"/>
          </a:xfrm>
        </p:grpSpPr>
        <p:sp>
          <p:nvSpPr>
            <p:cNvPr id="18452" name="Line 8">
              <a:extLst>
                <a:ext uri="{FF2B5EF4-FFF2-40B4-BE49-F238E27FC236}">
                  <a16:creationId xmlns:a16="http://schemas.microsoft.com/office/drawing/2014/main" id="{15A18866-D6F5-4EA4-A5B2-4787135D3601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8453" name="Line 9">
              <a:extLst>
                <a:ext uri="{FF2B5EF4-FFF2-40B4-BE49-F238E27FC236}">
                  <a16:creationId xmlns:a16="http://schemas.microsoft.com/office/drawing/2014/main" id="{C9C3608C-8804-4517-81B1-1B9A21619DAF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1325" name="Group 13">
            <a:extLst>
              <a:ext uri="{FF2B5EF4-FFF2-40B4-BE49-F238E27FC236}">
                <a16:creationId xmlns:a16="http://schemas.microsoft.com/office/drawing/2014/main" id="{4B4ACFAF-EFB7-41F0-AACA-881381000B1A}"/>
              </a:ext>
            </a:extLst>
          </p:cNvPr>
          <p:cNvGrpSpPr>
            <a:grpSpLocks/>
          </p:cNvGrpSpPr>
          <p:nvPr/>
        </p:nvGrpSpPr>
        <p:grpSpPr bwMode="auto">
          <a:xfrm>
            <a:off x="3332237" y="4810827"/>
            <a:ext cx="235927" cy="271097"/>
            <a:chOff x="4068" y="441"/>
            <a:chExt cx="161" cy="185"/>
          </a:xfrm>
        </p:grpSpPr>
        <p:sp>
          <p:nvSpPr>
            <p:cNvPr id="18450" name="Line 14">
              <a:extLst>
                <a:ext uri="{FF2B5EF4-FFF2-40B4-BE49-F238E27FC236}">
                  <a16:creationId xmlns:a16="http://schemas.microsoft.com/office/drawing/2014/main" id="{A3F5E70C-D836-4782-95B9-B75B67E8C10A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8451" name="Line 15">
              <a:extLst>
                <a:ext uri="{FF2B5EF4-FFF2-40B4-BE49-F238E27FC236}">
                  <a16:creationId xmlns:a16="http://schemas.microsoft.com/office/drawing/2014/main" id="{F5E70381-4218-441C-9CFB-DFF54AC2DC6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1328" name="Group 16">
            <a:extLst>
              <a:ext uri="{FF2B5EF4-FFF2-40B4-BE49-F238E27FC236}">
                <a16:creationId xmlns:a16="http://schemas.microsoft.com/office/drawing/2014/main" id="{76A861B4-7DEA-4FA9-9B2D-817125B3BE02}"/>
              </a:ext>
            </a:extLst>
          </p:cNvPr>
          <p:cNvGrpSpPr>
            <a:grpSpLocks/>
          </p:cNvGrpSpPr>
          <p:nvPr/>
        </p:nvGrpSpPr>
        <p:grpSpPr bwMode="auto">
          <a:xfrm>
            <a:off x="5488230" y="5562796"/>
            <a:ext cx="284285" cy="294543"/>
            <a:chOff x="4100" y="173"/>
            <a:chExt cx="194" cy="201"/>
          </a:xfrm>
        </p:grpSpPr>
        <p:sp>
          <p:nvSpPr>
            <p:cNvPr id="18448" name="Line 17">
              <a:extLst>
                <a:ext uri="{FF2B5EF4-FFF2-40B4-BE49-F238E27FC236}">
                  <a16:creationId xmlns:a16="http://schemas.microsoft.com/office/drawing/2014/main" id="{3A0A8EED-0054-4A81-AFF0-A6467267682E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8449" name="Line 18">
              <a:extLst>
                <a:ext uri="{FF2B5EF4-FFF2-40B4-BE49-F238E27FC236}">
                  <a16:creationId xmlns:a16="http://schemas.microsoft.com/office/drawing/2014/main" id="{8A144F19-1E47-4336-A423-F49CAA0CA620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1331" name="Group 19">
            <a:extLst>
              <a:ext uri="{FF2B5EF4-FFF2-40B4-BE49-F238E27FC236}">
                <a16:creationId xmlns:a16="http://schemas.microsoft.com/office/drawing/2014/main" id="{7341D2CF-677E-4F1E-B82E-F43D7787AD0C}"/>
              </a:ext>
            </a:extLst>
          </p:cNvPr>
          <p:cNvGrpSpPr>
            <a:grpSpLocks/>
          </p:cNvGrpSpPr>
          <p:nvPr/>
        </p:nvGrpSpPr>
        <p:grpSpPr bwMode="auto">
          <a:xfrm>
            <a:off x="8424366" y="2970885"/>
            <a:ext cx="235927" cy="271097"/>
            <a:chOff x="4068" y="441"/>
            <a:chExt cx="161" cy="185"/>
          </a:xfrm>
        </p:grpSpPr>
        <p:sp>
          <p:nvSpPr>
            <p:cNvPr id="18446" name="Line 20">
              <a:extLst>
                <a:ext uri="{FF2B5EF4-FFF2-40B4-BE49-F238E27FC236}">
                  <a16:creationId xmlns:a16="http://schemas.microsoft.com/office/drawing/2014/main" id="{43F62E5E-1FBF-40A0-9029-EE9D5FCF8922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8447" name="Line 21">
              <a:extLst>
                <a:ext uri="{FF2B5EF4-FFF2-40B4-BE49-F238E27FC236}">
                  <a16:creationId xmlns:a16="http://schemas.microsoft.com/office/drawing/2014/main" id="{76F6FEC5-C213-4517-921A-91EAC888BABE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1334" name="Group 22">
            <a:extLst>
              <a:ext uri="{FF2B5EF4-FFF2-40B4-BE49-F238E27FC236}">
                <a16:creationId xmlns:a16="http://schemas.microsoft.com/office/drawing/2014/main" id="{D049DB67-02C3-4147-9B76-5EA09D3D6B94}"/>
              </a:ext>
            </a:extLst>
          </p:cNvPr>
          <p:cNvGrpSpPr>
            <a:grpSpLocks/>
          </p:cNvGrpSpPr>
          <p:nvPr/>
        </p:nvGrpSpPr>
        <p:grpSpPr bwMode="auto">
          <a:xfrm>
            <a:off x="3688530" y="3734410"/>
            <a:ext cx="284285" cy="294543"/>
            <a:chOff x="4100" y="173"/>
            <a:chExt cx="194" cy="201"/>
          </a:xfrm>
        </p:grpSpPr>
        <p:sp>
          <p:nvSpPr>
            <p:cNvPr id="18444" name="Line 23">
              <a:extLst>
                <a:ext uri="{FF2B5EF4-FFF2-40B4-BE49-F238E27FC236}">
                  <a16:creationId xmlns:a16="http://schemas.microsoft.com/office/drawing/2014/main" id="{D6BB823E-D3B4-43ED-9788-3139C1D64C41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8445" name="Line 24">
              <a:extLst>
                <a:ext uri="{FF2B5EF4-FFF2-40B4-BE49-F238E27FC236}">
                  <a16:creationId xmlns:a16="http://schemas.microsoft.com/office/drawing/2014/main" id="{958E79A6-534C-4123-9B47-31C7B4E348A1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1337" name="Group 25">
            <a:extLst>
              <a:ext uri="{FF2B5EF4-FFF2-40B4-BE49-F238E27FC236}">
                <a16:creationId xmlns:a16="http://schemas.microsoft.com/office/drawing/2014/main" id="{29BEE115-446A-491A-8B53-02F1399D55A3}"/>
              </a:ext>
            </a:extLst>
          </p:cNvPr>
          <p:cNvGrpSpPr>
            <a:grpSpLocks/>
          </p:cNvGrpSpPr>
          <p:nvPr/>
        </p:nvGrpSpPr>
        <p:grpSpPr bwMode="auto">
          <a:xfrm>
            <a:off x="6862575" y="2512770"/>
            <a:ext cx="235927" cy="271097"/>
            <a:chOff x="4068" y="441"/>
            <a:chExt cx="161" cy="185"/>
          </a:xfrm>
        </p:grpSpPr>
        <p:sp>
          <p:nvSpPr>
            <p:cNvPr id="18442" name="Line 26">
              <a:extLst>
                <a:ext uri="{FF2B5EF4-FFF2-40B4-BE49-F238E27FC236}">
                  <a16:creationId xmlns:a16="http://schemas.microsoft.com/office/drawing/2014/main" id="{90BD9549-EDA1-4DF2-A08B-A5823EDC6974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8443" name="Line 27">
              <a:extLst>
                <a:ext uri="{FF2B5EF4-FFF2-40B4-BE49-F238E27FC236}">
                  <a16:creationId xmlns:a16="http://schemas.microsoft.com/office/drawing/2014/main" id="{E7645131-0C59-46F2-A20C-1A173481D6ED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38F15D-C24F-4107-B431-66C6195C0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080" y="776158"/>
            <a:ext cx="8093365" cy="763525"/>
          </a:xfrm>
        </p:spPr>
        <p:txBody>
          <a:bodyPr/>
          <a:lstStyle/>
          <a:p>
            <a:r>
              <a:rPr lang="en-GB" altLang="en-US"/>
              <a:t>How much testing is enough?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4F18BB3-038D-44D8-A417-E2F2BDD3F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altLang="en-US" dirty="0"/>
              <a:t>it’s never enough</a:t>
            </a:r>
          </a:p>
          <a:p>
            <a:pPr lvl="1">
              <a:defRPr/>
            </a:pPr>
            <a:r>
              <a:rPr lang="en-GB" altLang="en-US" dirty="0"/>
              <a:t>when you have done what you planned</a:t>
            </a:r>
          </a:p>
          <a:p>
            <a:pPr lvl="1">
              <a:defRPr/>
            </a:pPr>
            <a:r>
              <a:rPr lang="en-GB" altLang="en-US" dirty="0"/>
              <a:t>when your customer/user is happy</a:t>
            </a:r>
          </a:p>
          <a:p>
            <a:pPr lvl="1">
              <a:defRPr/>
            </a:pPr>
            <a:r>
              <a:rPr lang="en-GB" altLang="en-US" dirty="0"/>
              <a:t>when you have proved that the system works correctly</a:t>
            </a:r>
          </a:p>
          <a:p>
            <a:pPr lvl="1">
              <a:defRPr/>
            </a:pPr>
            <a:r>
              <a:rPr lang="en-GB" altLang="en-US" dirty="0"/>
              <a:t>when you are confident that the system works correctly</a:t>
            </a:r>
          </a:p>
          <a:p>
            <a:pPr lvl="1">
              <a:defRPr/>
            </a:pPr>
            <a:r>
              <a:rPr lang="en-GB" altLang="en-US" dirty="0"/>
              <a:t>it depends on the risks for your system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E8A3BD6B-30CA-47B8-8E12-65DA0965F79A}"/>
              </a:ext>
            </a:extLst>
          </p:cNvPr>
          <p:cNvGrpSpPr>
            <a:grpSpLocks/>
          </p:cNvGrpSpPr>
          <p:nvPr/>
        </p:nvGrpSpPr>
        <p:grpSpPr bwMode="auto">
          <a:xfrm>
            <a:off x="4232296" y="1995447"/>
            <a:ext cx="235927" cy="271097"/>
            <a:chOff x="4068" y="441"/>
            <a:chExt cx="161" cy="185"/>
          </a:xfrm>
        </p:grpSpPr>
        <p:sp>
          <p:nvSpPr>
            <p:cNvPr id="19479" name="Line 5">
              <a:extLst>
                <a:ext uri="{FF2B5EF4-FFF2-40B4-BE49-F238E27FC236}">
                  <a16:creationId xmlns:a16="http://schemas.microsoft.com/office/drawing/2014/main" id="{F8677713-4953-4D7E-BE3C-CE102008A714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9480" name="Line 6">
              <a:extLst>
                <a:ext uri="{FF2B5EF4-FFF2-40B4-BE49-F238E27FC236}">
                  <a16:creationId xmlns:a16="http://schemas.microsoft.com/office/drawing/2014/main" id="{3AA5A419-9201-4320-9C39-4AD7A5ADEAE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2346" name="Group 10">
            <a:extLst>
              <a:ext uri="{FF2B5EF4-FFF2-40B4-BE49-F238E27FC236}">
                <a16:creationId xmlns:a16="http://schemas.microsoft.com/office/drawing/2014/main" id="{8A2B6575-A9A8-437B-A45B-B510908B3EAC}"/>
              </a:ext>
            </a:extLst>
          </p:cNvPr>
          <p:cNvGrpSpPr>
            <a:grpSpLocks/>
          </p:cNvGrpSpPr>
          <p:nvPr/>
        </p:nvGrpSpPr>
        <p:grpSpPr bwMode="auto">
          <a:xfrm>
            <a:off x="7320690" y="2512770"/>
            <a:ext cx="235927" cy="271097"/>
            <a:chOff x="4068" y="441"/>
            <a:chExt cx="161" cy="185"/>
          </a:xfrm>
        </p:grpSpPr>
        <p:sp>
          <p:nvSpPr>
            <p:cNvPr id="19477" name="Line 11">
              <a:extLst>
                <a:ext uri="{FF2B5EF4-FFF2-40B4-BE49-F238E27FC236}">
                  <a16:creationId xmlns:a16="http://schemas.microsoft.com/office/drawing/2014/main" id="{67E7C4C7-88BF-460B-9AFF-FC6E81CC68C8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9478" name="Line 12">
              <a:extLst>
                <a:ext uri="{FF2B5EF4-FFF2-40B4-BE49-F238E27FC236}">
                  <a16:creationId xmlns:a16="http://schemas.microsoft.com/office/drawing/2014/main" id="{D9D29AC9-D138-418A-B42C-52828BD8F245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2349" name="Group 13">
            <a:extLst>
              <a:ext uri="{FF2B5EF4-FFF2-40B4-BE49-F238E27FC236}">
                <a16:creationId xmlns:a16="http://schemas.microsoft.com/office/drawing/2014/main" id="{D4E5A4BA-86C3-49BD-A7E0-7702E04C44D9}"/>
              </a:ext>
            </a:extLst>
          </p:cNvPr>
          <p:cNvGrpSpPr>
            <a:grpSpLocks/>
          </p:cNvGrpSpPr>
          <p:nvPr/>
        </p:nvGrpSpPr>
        <p:grpSpPr bwMode="auto">
          <a:xfrm>
            <a:off x="2890219" y="4014361"/>
            <a:ext cx="235927" cy="271097"/>
            <a:chOff x="4068" y="441"/>
            <a:chExt cx="161" cy="185"/>
          </a:xfrm>
        </p:grpSpPr>
        <p:sp>
          <p:nvSpPr>
            <p:cNvPr id="19475" name="Line 14">
              <a:extLst>
                <a:ext uri="{FF2B5EF4-FFF2-40B4-BE49-F238E27FC236}">
                  <a16:creationId xmlns:a16="http://schemas.microsoft.com/office/drawing/2014/main" id="{229987B6-DF85-4DD5-BC43-7A65DEBD521C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9476" name="Line 15">
              <a:extLst>
                <a:ext uri="{FF2B5EF4-FFF2-40B4-BE49-F238E27FC236}">
                  <a16:creationId xmlns:a16="http://schemas.microsoft.com/office/drawing/2014/main" id="{341A3CE1-7002-4D4B-9E6D-F58583DB7203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2358" name="Group 22">
            <a:extLst>
              <a:ext uri="{FF2B5EF4-FFF2-40B4-BE49-F238E27FC236}">
                <a16:creationId xmlns:a16="http://schemas.microsoft.com/office/drawing/2014/main" id="{BC6ABCD4-0A59-429A-9AB9-A5EBB1DF5F8A}"/>
              </a:ext>
            </a:extLst>
          </p:cNvPr>
          <p:cNvGrpSpPr>
            <a:grpSpLocks/>
          </p:cNvGrpSpPr>
          <p:nvPr/>
        </p:nvGrpSpPr>
        <p:grpSpPr bwMode="auto">
          <a:xfrm>
            <a:off x="7270916" y="5414165"/>
            <a:ext cx="284285" cy="294543"/>
            <a:chOff x="4100" y="173"/>
            <a:chExt cx="194" cy="201"/>
          </a:xfrm>
        </p:grpSpPr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F15CB786-048C-4BFF-9669-AB885374DCD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78186D5E-EB8A-4D3C-AF85-6D602EDD32AA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2361" name="Group 25">
            <a:extLst>
              <a:ext uri="{FF2B5EF4-FFF2-40B4-BE49-F238E27FC236}">
                <a16:creationId xmlns:a16="http://schemas.microsoft.com/office/drawing/2014/main" id="{99C24956-38EC-48FE-B46C-8F6C048CC174}"/>
              </a:ext>
            </a:extLst>
          </p:cNvPr>
          <p:cNvGrpSpPr>
            <a:grpSpLocks/>
          </p:cNvGrpSpPr>
          <p:nvPr/>
        </p:nvGrpSpPr>
        <p:grpSpPr bwMode="auto">
          <a:xfrm>
            <a:off x="6529021" y="3064058"/>
            <a:ext cx="235927" cy="271097"/>
            <a:chOff x="4068" y="441"/>
            <a:chExt cx="161" cy="185"/>
          </a:xfrm>
        </p:grpSpPr>
        <p:sp>
          <p:nvSpPr>
            <p:cNvPr id="19471" name="Line 26">
              <a:extLst>
                <a:ext uri="{FF2B5EF4-FFF2-40B4-BE49-F238E27FC236}">
                  <a16:creationId xmlns:a16="http://schemas.microsoft.com/office/drawing/2014/main" id="{5A6BCE2F-A225-429E-9CFC-EC16A0E9612E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068" y="441"/>
              <a:ext cx="153" cy="185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9472" name="Line 27">
              <a:extLst>
                <a:ext uri="{FF2B5EF4-FFF2-40B4-BE49-F238E27FC236}">
                  <a16:creationId xmlns:a16="http://schemas.microsoft.com/office/drawing/2014/main" id="{D1254022-6452-43B5-ACBA-D44B397DEF98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068" y="441"/>
              <a:ext cx="161" cy="160"/>
            </a:xfrm>
            <a:prstGeom prst="line">
              <a:avLst/>
            </a:prstGeom>
            <a:noFill/>
            <a:ln w="508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  <p:grpSp>
        <p:nvGrpSpPr>
          <p:cNvPr id="142367" name="Group 31">
            <a:extLst>
              <a:ext uri="{FF2B5EF4-FFF2-40B4-BE49-F238E27FC236}">
                <a16:creationId xmlns:a16="http://schemas.microsoft.com/office/drawing/2014/main" id="{BA233F8F-3D6F-4F2F-B36B-61721361BCC0}"/>
              </a:ext>
            </a:extLst>
          </p:cNvPr>
          <p:cNvGrpSpPr>
            <a:grpSpLocks/>
          </p:cNvGrpSpPr>
          <p:nvPr/>
        </p:nvGrpSpPr>
        <p:grpSpPr bwMode="auto">
          <a:xfrm>
            <a:off x="2972280" y="4884429"/>
            <a:ext cx="284285" cy="294543"/>
            <a:chOff x="4100" y="173"/>
            <a:chExt cx="194" cy="201"/>
          </a:xfrm>
        </p:grpSpPr>
        <p:sp>
          <p:nvSpPr>
            <p:cNvPr id="19467" name="Line 32">
              <a:extLst>
                <a:ext uri="{FF2B5EF4-FFF2-40B4-BE49-F238E27FC236}">
                  <a16:creationId xmlns:a16="http://schemas.microsoft.com/office/drawing/2014/main" id="{7A76242F-AD8A-4808-AD96-F6193B55F7EE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4100" y="274"/>
              <a:ext cx="48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19468" name="Line 33">
              <a:extLst>
                <a:ext uri="{FF2B5EF4-FFF2-40B4-BE49-F238E27FC236}">
                  <a16:creationId xmlns:a16="http://schemas.microsoft.com/office/drawing/2014/main" id="{DDE7E7E0-2AD4-42ED-815D-B6DFC5A1908A}"/>
                </a:ext>
              </a:extLst>
            </p:cNvPr>
            <p:cNvSpPr>
              <a:spLocks noChangeShapeType="1"/>
            </p:cNvSpPr>
            <p:nvPr/>
          </p:nvSpPr>
          <p:spPr bwMode="hidden">
            <a:xfrm flipV="1">
              <a:off x="4148" y="173"/>
              <a:ext cx="146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7A0F02F-F933-4440-854C-0C25C8EBF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much testing?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349FC44-038B-40B7-834C-1AC4FD29F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It depends on </a:t>
            </a:r>
            <a:r>
              <a:rPr lang="en-GB" altLang="en-US" sz="3692" dirty="0">
                <a:effectLst>
                  <a:outerShdw blurRad="38100" dist="38100" dir="2700000" algn="tl">
                    <a:srgbClr val="B2B2B2"/>
                  </a:outerShdw>
                </a:effectLst>
                <a:latin typeface="Times New Roman" panose="02020603050405020304" pitchFamily="18" charset="0"/>
              </a:rPr>
              <a:t>RISK</a:t>
            </a:r>
            <a:endParaRPr lang="en-GB" altLang="en-US" dirty="0"/>
          </a:p>
          <a:p>
            <a:pPr lvl="1">
              <a:defRPr/>
            </a:pPr>
            <a:r>
              <a:rPr lang="en-GB" altLang="en-US" u="sng" dirty="0"/>
              <a:t>risk</a:t>
            </a:r>
            <a:r>
              <a:rPr lang="en-GB" altLang="en-US" dirty="0"/>
              <a:t> of missing important faults</a:t>
            </a:r>
          </a:p>
          <a:p>
            <a:pPr lvl="1">
              <a:defRPr/>
            </a:pPr>
            <a:r>
              <a:rPr lang="en-GB" altLang="en-US" u="sng" dirty="0"/>
              <a:t>risk</a:t>
            </a:r>
            <a:r>
              <a:rPr lang="en-GB" altLang="en-US" dirty="0"/>
              <a:t> of incurring failure costs</a:t>
            </a:r>
          </a:p>
          <a:p>
            <a:pPr lvl="1">
              <a:defRPr/>
            </a:pPr>
            <a:r>
              <a:rPr lang="en-GB" altLang="en-US" u="sng" dirty="0"/>
              <a:t>risk</a:t>
            </a:r>
            <a:r>
              <a:rPr lang="en-GB" altLang="en-US" dirty="0"/>
              <a:t> of releasing untested or under-tested software</a:t>
            </a:r>
          </a:p>
          <a:p>
            <a:pPr lvl="1">
              <a:defRPr/>
            </a:pPr>
            <a:r>
              <a:rPr lang="en-GB" altLang="en-US" u="sng" dirty="0"/>
              <a:t>risk</a:t>
            </a:r>
            <a:r>
              <a:rPr lang="en-GB" altLang="en-US" dirty="0"/>
              <a:t> of losing credibility and market share</a:t>
            </a:r>
          </a:p>
          <a:p>
            <a:pPr lvl="1">
              <a:defRPr/>
            </a:pPr>
            <a:r>
              <a:rPr lang="en-GB" altLang="en-US" u="sng" dirty="0"/>
              <a:t>risk</a:t>
            </a:r>
            <a:r>
              <a:rPr lang="en-GB" altLang="en-US" dirty="0"/>
              <a:t> of missing a market window</a:t>
            </a:r>
          </a:p>
          <a:p>
            <a:pPr lvl="1">
              <a:defRPr/>
            </a:pPr>
            <a:r>
              <a:rPr lang="en-GB" altLang="en-US" u="sng" dirty="0"/>
              <a:t>risk</a:t>
            </a:r>
            <a:r>
              <a:rPr lang="en-GB" altLang="en-US" dirty="0"/>
              <a:t> of over-testing, ineffective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1" name="Rectangle 7">
            <a:extLst>
              <a:ext uri="{FF2B5EF4-FFF2-40B4-BE49-F238E27FC236}">
                <a16:creationId xmlns:a16="http://schemas.microsoft.com/office/drawing/2014/main" id="{D9CF0118-4A11-4ABE-A7B0-008FA9DD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84077"/>
            <a:ext cx="7772400" cy="21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57" tIns="42497" rIns="86457" bIns="42497"/>
          <a:lstStyle>
            <a:lvl1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9300" indent="-287338" defTabSz="93027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defRPr>
            </a:lvl2pPr>
            <a:lvl3pPr marL="1152525" indent="-230188" defTabSz="930275">
              <a:spcBef>
                <a:spcPct val="20000"/>
              </a:spcBef>
              <a:buSzPct val="119000"/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3pPr>
            <a:lvl4pPr marL="1614488" indent="-230188" defTabSz="93027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Arial" panose="020B0604020202020204" pitchFamily="34" charset="0"/>
              </a:defRPr>
            </a:lvl4pPr>
            <a:lvl5pPr marL="2076450" indent="-231775" defTabSz="930275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Arial" panose="020B0604020202020204" pitchFamily="34" charset="0"/>
              </a:defRPr>
            </a:lvl5pPr>
            <a:lvl6pPr marL="25336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Arial" panose="020B0604020202020204" pitchFamily="34" charset="0"/>
              </a:defRPr>
            </a:lvl6pPr>
            <a:lvl7pPr marL="29908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Arial" panose="020B0604020202020204" pitchFamily="34" charset="0"/>
              </a:defRPr>
            </a:lvl7pPr>
            <a:lvl8pPr marL="34480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Arial" panose="020B0604020202020204" pitchFamily="34" charset="0"/>
              </a:defRPr>
            </a:lvl8pPr>
            <a:lvl9pPr marL="39052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B2B2B2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1">
              <a:defRPr/>
            </a:pPr>
            <a:r>
              <a:rPr lang="en-GB" altLang="en-US" sz="2585" dirty="0"/>
              <a:t>what not to test (this time)</a:t>
            </a:r>
          </a:p>
          <a:p>
            <a:pPr>
              <a:defRPr/>
            </a:pPr>
            <a:r>
              <a:rPr lang="en-GB" altLang="en-US" sz="2585" dirty="0"/>
              <a:t>use </a:t>
            </a:r>
            <a:r>
              <a:rPr lang="en-GB" altLang="en-US" sz="3692" dirty="0">
                <a:effectLst>
                  <a:outerShdw blurRad="38100" dist="38100" dir="2700000" algn="tl">
                    <a:srgbClr val="B2B2B2"/>
                  </a:outerShdw>
                </a:effectLst>
                <a:latin typeface="Times New Roman" panose="02020603050405020304" pitchFamily="18" charset="0"/>
              </a:rPr>
              <a:t>RISK</a:t>
            </a:r>
            <a:r>
              <a:rPr lang="en-GB" altLang="en-US" sz="2585" dirty="0"/>
              <a:t> to</a:t>
            </a:r>
          </a:p>
          <a:p>
            <a:pPr lvl="1">
              <a:defRPr/>
            </a:pPr>
            <a:r>
              <a:rPr lang="en-GB" altLang="en-US" sz="2585" dirty="0"/>
              <a:t>allocate the time available for testing by     prioritising testing ...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5AF16E9-33A7-4A48-9B8A-E9265B2EE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 little time, so much to test ..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74C5FCD-38D9-4904-8D48-EE023300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test time will always be limited</a:t>
            </a:r>
          </a:p>
          <a:p>
            <a:pPr>
              <a:defRPr/>
            </a:pPr>
            <a:r>
              <a:rPr lang="en-GB" altLang="en-US" dirty="0"/>
              <a:t>use </a:t>
            </a:r>
            <a:r>
              <a:rPr lang="en-GB" altLang="en-US" sz="3692" dirty="0">
                <a:effectLst>
                  <a:outerShdw blurRad="38100" dist="38100" dir="2700000" algn="tl">
                    <a:srgbClr val="B2B2B2"/>
                  </a:outerShdw>
                </a:effectLst>
                <a:latin typeface="Times New Roman" panose="02020603050405020304" pitchFamily="18" charset="0"/>
              </a:rPr>
              <a:t>RISK</a:t>
            </a:r>
            <a:r>
              <a:rPr lang="en-GB" altLang="en-US" dirty="0"/>
              <a:t> to determine:</a:t>
            </a:r>
          </a:p>
          <a:p>
            <a:pPr lvl="1">
              <a:defRPr/>
            </a:pPr>
            <a:r>
              <a:rPr lang="en-GB" altLang="en-US" dirty="0"/>
              <a:t>what to test first</a:t>
            </a:r>
          </a:p>
          <a:p>
            <a:pPr lvl="1">
              <a:defRPr/>
            </a:pPr>
            <a:r>
              <a:rPr lang="en-GB" altLang="en-US" dirty="0"/>
              <a:t>what to test most</a:t>
            </a:r>
          </a:p>
          <a:p>
            <a:pPr lvl="1">
              <a:defRPr/>
            </a:pPr>
            <a:r>
              <a:rPr lang="en-GB" altLang="en-US" dirty="0"/>
              <a:t>how thoroughly to test each item</a:t>
            </a:r>
          </a:p>
        </p:txBody>
      </p:sp>
      <p:grpSp>
        <p:nvGrpSpPr>
          <p:cNvPr id="144390" name="Group 6">
            <a:extLst>
              <a:ext uri="{FF2B5EF4-FFF2-40B4-BE49-F238E27FC236}">
                <a16:creationId xmlns:a16="http://schemas.microsoft.com/office/drawing/2014/main" id="{C3EEAC24-F8F3-427B-AF5E-94966391EB7E}"/>
              </a:ext>
            </a:extLst>
          </p:cNvPr>
          <p:cNvGrpSpPr>
            <a:grpSpLocks/>
          </p:cNvGrpSpPr>
          <p:nvPr/>
        </p:nvGrpSpPr>
        <p:grpSpPr bwMode="auto">
          <a:xfrm>
            <a:off x="6397670" y="3530184"/>
            <a:ext cx="2725616" cy="1115158"/>
            <a:chOff x="3984" y="2160"/>
            <a:chExt cx="1860" cy="761"/>
          </a:xfrm>
        </p:grpSpPr>
        <p:sp>
          <p:nvSpPr>
            <p:cNvPr id="21510" name="Text Box 4">
              <a:extLst>
                <a:ext uri="{FF2B5EF4-FFF2-40B4-BE49-F238E27FC236}">
                  <a16:creationId xmlns:a16="http://schemas.microsoft.com/office/drawing/2014/main" id="{AB6507F4-55D4-4972-8739-C4F64705D860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984" y="2160"/>
              <a:ext cx="321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6646" dirty="0">
                  <a:solidFill>
                    <a:schemeClr val="folHlink"/>
                  </a:solidFill>
                </a:rPr>
                <a:t>}</a:t>
              </a:r>
            </a:p>
          </p:txBody>
        </p:sp>
        <p:sp>
          <p:nvSpPr>
            <p:cNvPr id="21511" name="Text Box 5">
              <a:extLst>
                <a:ext uri="{FF2B5EF4-FFF2-40B4-BE49-F238E27FC236}">
                  <a16:creationId xmlns:a16="http://schemas.microsoft.com/office/drawing/2014/main" id="{342D94E0-9E32-4D3D-9B14-5D45EAF47A9B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4272" y="2304"/>
              <a:ext cx="157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215" b="1">
                  <a:solidFill>
                    <a:schemeClr val="folHlink"/>
                  </a:solidFill>
                </a:rPr>
                <a:t>i.e. where to</a:t>
              </a:r>
            </a:p>
            <a:p>
              <a:r>
                <a:rPr lang="en-GB" altLang="en-US" sz="2215" b="1">
                  <a:solidFill>
                    <a:schemeClr val="folHlink"/>
                  </a:solidFill>
                </a:rPr>
                <a:t>place emphasis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 autoUpdateAnimBg="0"/>
      <p:bldP spid="14438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DDC575E-3F90-495A-AD6D-A35E7ED80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49245"/>
            <a:ext cx="8229600" cy="1143000"/>
          </a:xfrm>
          <a:noFill/>
        </p:spPr>
        <p:txBody>
          <a:bodyPr/>
          <a:lstStyle/>
          <a:p>
            <a:r>
              <a:rPr lang="en-GB" altLang="en-US" dirty="0"/>
              <a:t>Most important principle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4456808-C94E-4D75-8932-EC33CA59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015" y="3360658"/>
            <a:ext cx="5603631" cy="23546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GB" altLang="en-US" sz="2585" b="1" dirty="0">
                <a:solidFill>
                  <a:schemeClr val="bg1"/>
                </a:solidFill>
              </a:rPr>
              <a:t>Prioritise tests</a:t>
            </a:r>
          </a:p>
          <a:p>
            <a:pPr algn="ctr">
              <a:spcBef>
                <a:spcPct val="20000"/>
              </a:spcBef>
            </a:pPr>
            <a:r>
              <a:rPr lang="en-GB" altLang="en-US" sz="2585" b="1" dirty="0">
                <a:solidFill>
                  <a:schemeClr val="bg1"/>
                </a:solidFill>
              </a:rPr>
              <a:t>so that, </a:t>
            </a:r>
          </a:p>
          <a:p>
            <a:pPr algn="ctr">
              <a:spcBef>
                <a:spcPct val="20000"/>
              </a:spcBef>
            </a:pPr>
            <a:r>
              <a:rPr lang="en-GB" altLang="en-US" sz="2585" b="1" dirty="0">
                <a:solidFill>
                  <a:schemeClr val="bg1"/>
                </a:solidFill>
              </a:rPr>
              <a:t>whenever you stop testing,</a:t>
            </a:r>
          </a:p>
          <a:p>
            <a:pPr algn="ctr">
              <a:spcBef>
                <a:spcPct val="20000"/>
              </a:spcBef>
            </a:pPr>
            <a:r>
              <a:rPr lang="en-GB" altLang="en-US" sz="2585" b="1" dirty="0">
                <a:solidFill>
                  <a:schemeClr val="bg1"/>
                </a:solidFill>
              </a:rPr>
              <a:t>you have done the best testing</a:t>
            </a:r>
          </a:p>
          <a:p>
            <a:pPr algn="ctr">
              <a:spcBef>
                <a:spcPct val="20000"/>
              </a:spcBef>
            </a:pPr>
            <a:r>
              <a:rPr lang="en-GB" altLang="en-US" sz="2585" b="1" dirty="0">
                <a:solidFill>
                  <a:schemeClr val="bg1"/>
                </a:solidFill>
              </a:rPr>
              <a:t>in the time available.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185DBA-108A-4FD0-B266-ABF7D8EBB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Testing and quality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D80AD95-4E70-4746-A25E-2B5E22200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863" y="2187602"/>
            <a:ext cx="8093365" cy="442844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testing measures software quality</a:t>
            </a:r>
          </a:p>
          <a:p>
            <a:pPr>
              <a:defRPr/>
            </a:pPr>
            <a:r>
              <a:rPr lang="en-GB" altLang="en-US" dirty="0"/>
              <a:t>testing can find faults; when they are removed, software quality (and possibly reliability) is improved</a:t>
            </a:r>
          </a:p>
          <a:p>
            <a:pPr>
              <a:defRPr/>
            </a:pPr>
            <a:r>
              <a:rPr lang="en-GB" altLang="en-US" dirty="0"/>
              <a:t>what does testing test?</a:t>
            </a:r>
          </a:p>
          <a:p>
            <a:pPr lvl="1">
              <a:defRPr/>
            </a:pPr>
            <a:r>
              <a:rPr lang="en-GB" altLang="en-US" dirty="0"/>
              <a:t>system function, correctness of operation</a:t>
            </a:r>
          </a:p>
          <a:p>
            <a:pPr lvl="1">
              <a:defRPr/>
            </a:pPr>
            <a:r>
              <a:rPr lang="en-GB" altLang="en-US" dirty="0"/>
              <a:t>non-functional qualities: reliability, usability, maintainability, reusability, testability, etc.</a:t>
            </a:r>
          </a:p>
        </p:txBody>
      </p:sp>
      <p:grpSp>
        <p:nvGrpSpPr>
          <p:cNvPr id="23556" name="Group 131">
            <a:extLst>
              <a:ext uri="{FF2B5EF4-FFF2-40B4-BE49-F238E27FC236}">
                <a16:creationId xmlns:a16="http://schemas.microsoft.com/office/drawing/2014/main" id="{CFB4229E-2C9E-4EA5-8934-052A9222B0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66897" y="1318846"/>
            <a:ext cx="4377103" cy="1232389"/>
            <a:chOff x="3253" y="336"/>
            <a:chExt cx="2987" cy="841"/>
          </a:xfrm>
        </p:grpSpPr>
        <p:sp>
          <p:nvSpPr>
            <p:cNvPr id="23557" name="Freeform 5">
              <a:extLst>
                <a:ext uri="{FF2B5EF4-FFF2-40B4-BE49-F238E27FC236}">
                  <a16:creationId xmlns:a16="http://schemas.microsoft.com/office/drawing/2014/main" id="{AE7CDCD9-3D3A-4253-B21D-EB04782D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36"/>
              <a:ext cx="2987" cy="841"/>
            </a:xfrm>
            <a:custGeom>
              <a:avLst/>
              <a:gdLst>
                <a:gd name="T0" fmla="*/ 238 w 8961"/>
                <a:gd name="T1" fmla="*/ 99 h 2523"/>
                <a:gd name="T2" fmla="*/ 569 w 8961"/>
                <a:gd name="T3" fmla="*/ 87 h 2523"/>
                <a:gd name="T4" fmla="*/ 868 w 8961"/>
                <a:gd name="T5" fmla="*/ 77 h 2523"/>
                <a:gd name="T6" fmla="*/ 1137 w 8961"/>
                <a:gd name="T7" fmla="*/ 67 h 2523"/>
                <a:gd name="T8" fmla="*/ 1380 w 8961"/>
                <a:gd name="T9" fmla="*/ 58 h 2523"/>
                <a:gd name="T10" fmla="*/ 1597 w 8961"/>
                <a:gd name="T11" fmla="*/ 50 h 2523"/>
                <a:gd name="T12" fmla="*/ 1791 w 8961"/>
                <a:gd name="T13" fmla="*/ 43 h 2523"/>
                <a:gd name="T14" fmla="*/ 1963 w 8961"/>
                <a:gd name="T15" fmla="*/ 37 h 2523"/>
                <a:gd name="T16" fmla="*/ 2116 w 8961"/>
                <a:gd name="T17" fmla="*/ 32 h 2523"/>
                <a:gd name="T18" fmla="*/ 2251 w 8961"/>
                <a:gd name="T19" fmla="*/ 27 h 2523"/>
                <a:gd name="T20" fmla="*/ 2370 w 8961"/>
                <a:gd name="T21" fmla="*/ 22 h 2523"/>
                <a:gd name="T22" fmla="*/ 2443 w 8961"/>
                <a:gd name="T23" fmla="*/ 20 h 2523"/>
                <a:gd name="T24" fmla="*/ 2511 w 8961"/>
                <a:gd name="T25" fmla="*/ 17 h 2523"/>
                <a:gd name="T26" fmla="*/ 2576 w 8961"/>
                <a:gd name="T27" fmla="*/ 15 h 2523"/>
                <a:gd name="T28" fmla="*/ 2638 w 8961"/>
                <a:gd name="T29" fmla="*/ 12 h 2523"/>
                <a:gd name="T30" fmla="*/ 2696 w 8961"/>
                <a:gd name="T31" fmla="*/ 10 h 2523"/>
                <a:gd name="T32" fmla="*/ 2751 w 8961"/>
                <a:gd name="T33" fmla="*/ 8 h 2523"/>
                <a:gd name="T34" fmla="*/ 2802 w 8961"/>
                <a:gd name="T35" fmla="*/ 6 h 2523"/>
                <a:gd name="T36" fmla="*/ 2851 w 8961"/>
                <a:gd name="T37" fmla="*/ 4 h 2523"/>
                <a:gd name="T38" fmla="*/ 2897 w 8961"/>
                <a:gd name="T39" fmla="*/ 3 h 2523"/>
                <a:gd name="T40" fmla="*/ 2940 w 8961"/>
                <a:gd name="T41" fmla="*/ 1 h 2523"/>
                <a:gd name="T42" fmla="*/ 2970 w 8961"/>
                <a:gd name="T43" fmla="*/ 23 h 2523"/>
                <a:gd name="T44" fmla="*/ 2977 w 8961"/>
                <a:gd name="T45" fmla="*/ 92 h 2523"/>
                <a:gd name="T46" fmla="*/ 2985 w 8961"/>
                <a:gd name="T47" fmla="*/ 161 h 2523"/>
                <a:gd name="T48" fmla="*/ 2960 w 8961"/>
                <a:gd name="T49" fmla="*/ 190 h 2523"/>
                <a:gd name="T50" fmla="*/ 2918 w 8961"/>
                <a:gd name="T51" fmla="*/ 200 h 2523"/>
                <a:gd name="T52" fmla="*/ 2873 w 8961"/>
                <a:gd name="T53" fmla="*/ 210 h 2523"/>
                <a:gd name="T54" fmla="*/ 2825 w 8961"/>
                <a:gd name="T55" fmla="*/ 221 h 2523"/>
                <a:gd name="T56" fmla="*/ 2774 w 8961"/>
                <a:gd name="T57" fmla="*/ 232 h 2523"/>
                <a:gd name="T58" fmla="*/ 2720 w 8961"/>
                <a:gd name="T59" fmla="*/ 244 h 2523"/>
                <a:gd name="T60" fmla="*/ 2663 w 8961"/>
                <a:gd name="T61" fmla="*/ 257 h 2523"/>
                <a:gd name="T62" fmla="*/ 2603 w 8961"/>
                <a:gd name="T63" fmla="*/ 271 h 2523"/>
                <a:gd name="T64" fmla="*/ 2539 w 8961"/>
                <a:gd name="T65" fmla="*/ 285 h 2523"/>
                <a:gd name="T66" fmla="*/ 2471 w 8961"/>
                <a:gd name="T67" fmla="*/ 300 h 2523"/>
                <a:gd name="T68" fmla="*/ 2400 w 8961"/>
                <a:gd name="T69" fmla="*/ 316 h 2523"/>
                <a:gd name="T70" fmla="*/ 2283 w 8961"/>
                <a:gd name="T71" fmla="*/ 343 h 2523"/>
                <a:gd name="T72" fmla="*/ 2150 w 8961"/>
                <a:gd name="T73" fmla="*/ 372 h 2523"/>
                <a:gd name="T74" fmla="*/ 2000 w 8961"/>
                <a:gd name="T75" fmla="*/ 406 h 2523"/>
                <a:gd name="T76" fmla="*/ 1831 w 8961"/>
                <a:gd name="T77" fmla="*/ 444 h 2523"/>
                <a:gd name="T78" fmla="*/ 1641 w 8961"/>
                <a:gd name="T79" fmla="*/ 487 h 2523"/>
                <a:gd name="T80" fmla="*/ 1427 w 8961"/>
                <a:gd name="T81" fmla="*/ 535 h 2523"/>
                <a:gd name="T82" fmla="*/ 1189 w 8961"/>
                <a:gd name="T83" fmla="*/ 589 h 2523"/>
                <a:gd name="T84" fmla="*/ 923 w 8961"/>
                <a:gd name="T85" fmla="*/ 649 h 2523"/>
                <a:gd name="T86" fmla="*/ 629 w 8961"/>
                <a:gd name="T87" fmla="*/ 715 h 2523"/>
                <a:gd name="T88" fmla="*/ 304 w 8961"/>
                <a:gd name="T89" fmla="*/ 788 h 2523"/>
                <a:gd name="T90" fmla="*/ 66 w 8961"/>
                <a:gd name="T91" fmla="*/ 795 h 2523"/>
                <a:gd name="T92" fmla="*/ 52 w 8961"/>
                <a:gd name="T93" fmla="*/ 658 h 2523"/>
                <a:gd name="T94" fmla="*/ 39 w 8961"/>
                <a:gd name="T95" fmla="*/ 520 h 2523"/>
                <a:gd name="T96" fmla="*/ 26 w 8961"/>
                <a:gd name="T97" fmla="*/ 383 h 2523"/>
                <a:gd name="T98" fmla="*/ 13 w 8961"/>
                <a:gd name="T99" fmla="*/ 245 h 2523"/>
                <a:gd name="T100" fmla="*/ 0 w 8961"/>
                <a:gd name="T101" fmla="*/ 108 h 25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961" h="2523">
                  <a:moveTo>
                    <a:pt x="0" y="323"/>
                  </a:moveTo>
                  <a:lnTo>
                    <a:pt x="363" y="310"/>
                  </a:lnTo>
                  <a:lnTo>
                    <a:pt x="715" y="297"/>
                  </a:lnTo>
                  <a:lnTo>
                    <a:pt x="1056" y="285"/>
                  </a:lnTo>
                  <a:lnTo>
                    <a:pt x="1386" y="273"/>
                  </a:lnTo>
                  <a:lnTo>
                    <a:pt x="1706" y="261"/>
                  </a:lnTo>
                  <a:lnTo>
                    <a:pt x="2015" y="250"/>
                  </a:lnTo>
                  <a:lnTo>
                    <a:pt x="2314" y="240"/>
                  </a:lnTo>
                  <a:lnTo>
                    <a:pt x="2603" y="230"/>
                  </a:lnTo>
                  <a:lnTo>
                    <a:pt x="2882" y="219"/>
                  </a:lnTo>
                  <a:lnTo>
                    <a:pt x="3152" y="210"/>
                  </a:lnTo>
                  <a:lnTo>
                    <a:pt x="3412" y="200"/>
                  </a:lnTo>
                  <a:lnTo>
                    <a:pt x="3664" y="191"/>
                  </a:lnTo>
                  <a:lnTo>
                    <a:pt x="3906" y="182"/>
                  </a:lnTo>
                  <a:lnTo>
                    <a:pt x="4140" y="174"/>
                  </a:lnTo>
                  <a:lnTo>
                    <a:pt x="4366" y="166"/>
                  </a:lnTo>
                  <a:lnTo>
                    <a:pt x="4583" y="157"/>
                  </a:lnTo>
                  <a:lnTo>
                    <a:pt x="4792" y="150"/>
                  </a:lnTo>
                  <a:lnTo>
                    <a:pt x="4994" y="143"/>
                  </a:lnTo>
                  <a:lnTo>
                    <a:pt x="5187" y="136"/>
                  </a:lnTo>
                  <a:lnTo>
                    <a:pt x="5374" y="130"/>
                  </a:lnTo>
                  <a:lnTo>
                    <a:pt x="5553" y="124"/>
                  </a:lnTo>
                  <a:lnTo>
                    <a:pt x="5725" y="117"/>
                  </a:lnTo>
                  <a:lnTo>
                    <a:pt x="5890" y="111"/>
                  </a:lnTo>
                  <a:lnTo>
                    <a:pt x="6050" y="105"/>
                  </a:lnTo>
                  <a:lnTo>
                    <a:pt x="6202" y="100"/>
                  </a:lnTo>
                  <a:lnTo>
                    <a:pt x="6349" y="95"/>
                  </a:lnTo>
                  <a:lnTo>
                    <a:pt x="6488" y="90"/>
                  </a:lnTo>
                  <a:lnTo>
                    <a:pt x="6624" y="84"/>
                  </a:lnTo>
                  <a:lnTo>
                    <a:pt x="6753" y="80"/>
                  </a:lnTo>
                  <a:lnTo>
                    <a:pt x="6878" y="75"/>
                  </a:lnTo>
                  <a:lnTo>
                    <a:pt x="6997" y="71"/>
                  </a:lnTo>
                  <a:lnTo>
                    <a:pt x="7110" y="67"/>
                  </a:lnTo>
                  <a:lnTo>
                    <a:pt x="7184" y="64"/>
                  </a:lnTo>
                  <a:lnTo>
                    <a:pt x="7256" y="62"/>
                  </a:lnTo>
                  <a:lnTo>
                    <a:pt x="7328" y="59"/>
                  </a:lnTo>
                  <a:lnTo>
                    <a:pt x="7398" y="57"/>
                  </a:lnTo>
                  <a:lnTo>
                    <a:pt x="7466" y="54"/>
                  </a:lnTo>
                  <a:lnTo>
                    <a:pt x="7534" y="51"/>
                  </a:lnTo>
                  <a:lnTo>
                    <a:pt x="7600" y="49"/>
                  </a:lnTo>
                  <a:lnTo>
                    <a:pt x="7665" y="46"/>
                  </a:lnTo>
                  <a:lnTo>
                    <a:pt x="7728" y="44"/>
                  </a:lnTo>
                  <a:lnTo>
                    <a:pt x="7791" y="42"/>
                  </a:lnTo>
                  <a:lnTo>
                    <a:pt x="7853" y="40"/>
                  </a:lnTo>
                  <a:lnTo>
                    <a:pt x="7913" y="37"/>
                  </a:lnTo>
                  <a:lnTo>
                    <a:pt x="7973" y="35"/>
                  </a:lnTo>
                  <a:lnTo>
                    <a:pt x="8031" y="33"/>
                  </a:lnTo>
                  <a:lnTo>
                    <a:pt x="8087" y="31"/>
                  </a:lnTo>
                  <a:lnTo>
                    <a:pt x="8143" y="29"/>
                  </a:lnTo>
                  <a:lnTo>
                    <a:pt x="8198" y="27"/>
                  </a:lnTo>
                  <a:lnTo>
                    <a:pt x="8252" y="25"/>
                  </a:lnTo>
                  <a:lnTo>
                    <a:pt x="8304" y="23"/>
                  </a:lnTo>
                  <a:lnTo>
                    <a:pt x="8356" y="21"/>
                  </a:lnTo>
                  <a:lnTo>
                    <a:pt x="8406" y="19"/>
                  </a:lnTo>
                  <a:lnTo>
                    <a:pt x="8456" y="17"/>
                  </a:lnTo>
                  <a:lnTo>
                    <a:pt x="8506" y="15"/>
                  </a:lnTo>
                  <a:lnTo>
                    <a:pt x="8553" y="13"/>
                  </a:lnTo>
                  <a:lnTo>
                    <a:pt x="8600" y="11"/>
                  </a:lnTo>
                  <a:lnTo>
                    <a:pt x="8645" y="10"/>
                  </a:lnTo>
                  <a:lnTo>
                    <a:pt x="8691" y="8"/>
                  </a:lnTo>
                  <a:lnTo>
                    <a:pt x="8735" y="6"/>
                  </a:lnTo>
                  <a:lnTo>
                    <a:pt x="8778" y="5"/>
                  </a:lnTo>
                  <a:lnTo>
                    <a:pt x="8820" y="3"/>
                  </a:lnTo>
                  <a:lnTo>
                    <a:pt x="8863" y="2"/>
                  </a:lnTo>
                  <a:lnTo>
                    <a:pt x="8903" y="0"/>
                  </a:lnTo>
                  <a:lnTo>
                    <a:pt x="8910" y="69"/>
                  </a:lnTo>
                  <a:lnTo>
                    <a:pt x="8918" y="138"/>
                  </a:lnTo>
                  <a:lnTo>
                    <a:pt x="8925" y="208"/>
                  </a:lnTo>
                  <a:lnTo>
                    <a:pt x="8932" y="277"/>
                  </a:lnTo>
                  <a:lnTo>
                    <a:pt x="8939" y="346"/>
                  </a:lnTo>
                  <a:lnTo>
                    <a:pt x="8947" y="415"/>
                  </a:lnTo>
                  <a:lnTo>
                    <a:pt x="8954" y="484"/>
                  </a:lnTo>
                  <a:lnTo>
                    <a:pt x="8961" y="552"/>
                  </a:lnTo>
                  <a:lnTo>
                    <a:pt x="8921" y="561"/>
                  </a:lnTo>
                  <a:lnTo>
                    <a:pt x="8880" y="570"/>
                  </a:lnTo>
                  <a:lnTo>
                    <a:pt x="8839" y="580"/>
                  </a:lnTo>
                  <a:lnTo>
                    <a:pt x="8796" y="589"/>
                  </a:lnTo>
                  <a:lnTo>
                    <a:pt x="8753" y="599"/>
                  </a:lnTo>
                  <a:lnTo>
                    <a:pt x="8709" y="609"/>
                  </a:lnTo>
                  <a:lnTo>
                    <a:pt x="8664" y="620"/>
                  </a:lnTo>
                  <a:lnTo>
                    <a:pt x="8618" y="630"/>
                  </a:lnTo>
                  <a:lnTo>
                    <a:pt x="8571" y="640"/>
                  </a:lnTo>
                  <a:lnTo>
                    <a:pt x="8523" y="651"/>
                  </a:lnTo>
                  <a:lnTo>
                    <a:pt x="8475" y="662"/>
                  </a:lnTo>
                  <a:lnTo>
                    <a:pt x="8425" y="673"/>
                  </a:lnTo>
                  <a:lnTo>
                    <a:pt x="8374" y="685"/>
                  </a:lnTo>
                  <a:lnTo>
                    <a:pt x="8322" y="697"/>
                  </a:lnTo>
                  <a:lnTo>
                    <a:pt x="8270" y="708"/>
                  </a:lnTo>
                  <a:lnTo>
                    <a:pt x="8216" y="721"/>
                  </a:lnTo>
                  <a:lnTo>
                    <a:pt x="8161" y="733"/>
                  </a:lnTo>
                  <a:lnTo>
                    <a:pt x="8105" y="745"/>
                  </a:lnTo>
                  <a:lnTo>
                    <a:pt x="8048" y="759"/>
                  </a:lnTo>
                  <a:lnTo>
                    <a:pt x="7989" y="772"/>
                  </a:lnTo>
                  <a:lnTo>
                    <a:pt x="7930" y="785"/>
                  </a:lnTo>
                  <a:lnTo>
                    <a:pt x="7870" y="799"/>
                  </a:lnTo>
                  <a:lnTo>
                    <a:pt x="7808" y="812"/>
                  </a:lnTo>
                  <a:lnTo>
                    <a:pt x="7746" y="827"/>
                  </a:lnTo>
                  <a:lnTo>
                    <a:pt x="7682" y="841"/>
                  </a:lnTo>
                  <a:lnTo>
                    <a:pt x="7617" y="855"/>
                  </a:lnTo>
                  <a:lnTo>
                    <a:pt x="7550" y="871"/>
                  </a:lnTo>
                  <a:lnTo>
                    <a:pt x="7482" y="885"/>
                  </a:lnTo>
                  <a:lnTo>
                    <a:pt x="7414" y="901"/>
                  </a:lnTo>
                  <a:lnTo>
                    <a:pt x="7343" y="917"/>
                  </a:lnTo>
                  <a:lnTo>
                    <a:pt x="7272" y="933"/>
                  </a:lnTo>
                  <a:lnTo>
                    <a:pt x="7199" y="949"/>
                  </a:lnTo>
                  <a:lnTo>
                    <a:pt x="7088" y="975"/>
                  </a:lnTo>
                  <a:lnTo>
                    <a:pt x="6971" y="1001"/>
                  </a:lnTo>
                  <a:lnTo>
                    <a:pt x="6849" y="1028"/>
                  </a:lnTo>
                  <a:lnTo>
                    <a:pt x="6721" y="1056"/>
                  </a:lnTo>
                  <a:lnTo>
                    <a:pt x="6589" y="1086"/>
                  </a:lnTo>
                  <a:lnTo>
                    <a:pt x="6451" y="1117"/>
                  </a:lnTo>
                  <a:lnTo>
                    <a:pt x="6307" y="1150"/>
                  </a:lnTo>
                  <a:lnTo>
                    <a:pt x="6157" y="1184"/>
                  </a:lnTo>
                  <a:lnTo>
                    <a:pt x="6001" y="1219"/>
                  </a:lnTo>
                  <a:lnTo>
                    <a:pt x="5838" y="1255"/>
                  </a:lnTo>
                  <a:lnTo>
                    <a:pt x="5670" y="1293"/>
                  </a:lnTo>
                  <a:lnTo>
                    <a:pt x="5494" y="1332"/>
                  </a:lnTo>
                  <a:lnTo>
                    <a:pt x="5311" y="1373"/>
                  </a:lnTo>
                  <a:lnTo>
                    <a:pt x="5120" y="1416"/>
                  </a:lnTo>
                  <a:lnTo>
                    <a:pt x="4922" y="1461"/>
                  </a:lnTo>
                  <a:lnTo>
                    <a:pt x="4716" y="1507"/>
                  </a:lnTo>
                  <a:lnTo>
                    <a:pt x="4503" y="1555"/>
                  </a:lnTo>
                  <a:lnTo>
                    <a:pt x="4282" y="1605"/>
                  </a:lnTo>
                  <a:lnTo>
                    <a:pt x="4051" y="1656"/>
                  </a:lnTo>
                  <a:lnTo>
                    <a:pt x="3813" y="1711"/>
                  </a:lnTo>
                  <a:lnTo>
                    <a:pt x="3566" y="1766"/>
                  </a:lnTo>
                  <a:lnTo>
                    <a:pt x="3310" y="1824"/>
                  </a:lnTo>
                  <a:lnTo>
                    <a:pt x="3044" y="1884"/>
                  </a:lnTo>
                  <a:lnTo>
                    <a:pt x="2770" y="1946"/>
                  </a:lnTo>
                  <a:lnTo>
                    <a:pt x="2485" y="2009"/>
                  </a:lnTo>
                  <a:lnTo>
                    <a:pt x="2191" y="2076"/>
                  </a:lnTo>
                  <a:lnTo>
                    <a:pt x="1887" y="2144"/>
                  </a:lnTo>
                  <a:lnTo>
                    <a:pt x="1573" y="2215"/>
                  </a:lnTo>
                  <a:lnTo>
                    <a:pt x="1248" y="2288"/>
                  </a:lnTo>
                  <a:lnTo>
                    <a:pt x="913" y="2364"/>
                  </a:lnTo>
                  <a:lnTo>
                    <a:pt x="566" y="2443"/>
                  </a:lnTo>
                  <a:lnTo>
                    <a:pt x="209" y="2523"/>
                  </a:lnTo>
                  <a:lnTo>
                    <a:pt x="197" y="2386"/>
                  </a:lnTo>
                  <a:lnTo>
                    <a:pt x="183" y="2248"/>
                  </a:lnTo>
                  <a:lnTo>
                    <a:pt x="171" y="2111"/>
                  </a:lnTo>
                  <a:lnTo>
                    <a:pt x="157" y="1973"/>
                  </a:lnTo>
                  <a:lnTo>
                    <a:pt x="144" y="1836"/>
                  </a:lnTo>
                  <a:lnTo>
                    <a:pt x="130" y="1698"/>
                  </a:lnTo>
                  <a:lnTo>
                    <a:pt x="118" y="1561"/>
                  </a:lnTo>
                  <a:lnTo>
                    <a:pt x="105" y="1423"/>
                  </a:lnTo>
                  <a:lnTo>
                    <a:pt x="92" y="1285"/>
                  </a:lnTo>
                  <a:lnTo>
                    <a:pt x="79" y="1148"/>
                  </a:lnTo>
                  <a:lnTo>
                    <a:pt x="65" y="1010"/>
                  </a:lnTo>
                  <a:lnTo>
                    <a:pt x="53" y="873"/>
                  </a:lnTo>
                  <a:lnTo>
                    <a:pt x="39" y="735"/>
                  </a:lnTo>
                  <a:lnTo>
                    <a:pt x="26" y="598"/>
                  </a:lnTo>
                  <a:lnTo>
                    <a:pt x="12" y="460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58" name="Freeform 6">
              <a:extLst>
                <a:ext uri="{FF2B5EF4-FFF2-40B4-BE49-F238E27FC236}">
                  <a16:creationId xmlns:a16="http://schemas.microsoft.com/office/drawing/2014/main" id="{0E36D40C-C3F2-4223-A6AB-277DBA0B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36"/>
              <a:ext cx="2987" cy="841"/>
            </a:xfrm>
            <a:custGeom>
              <a:avLst/>
              <a:gdLst>
                <a:gd name="T0" fmla="*/ 121 w 8961"/>
                <a:gd name="T1" fmla="*/ 103 h 2523"/>
                <a:gd name="T2" fmla="*/ 462 w 8961"/>
                <a:gd name="T3" fmla="*/ 91 h 2523"/>
                <a:gd name="T4" fmla="*/ 771 w 8961"/>
                <a:gd name="T5" fmla="*/ 80 h 2523"/>
                <a:gd name="T6" fmla="*/ 1051 w 8961"/>
                <a:gd name="T7" fmla="*/ 70 h 2523"/>
                <a:gd name="T8" fmla="*/ 1302 w 8961"/>
                <a:gd name="T9" fmla="*/ 61 h 2523"/>
                <a:gd name="T10" fmla="*/ 1528 w 8961"/>
                <a:gd name="T11" fmla="*/ 52 h 2523"/>
                <a:gd name="T12" fmla="*/ 1729 w 8961"/>
                <a:gd name="T13" fmla="*/ 45 h 2523"/>
                <a:gd name="T14" fmla="*/ 1908 w 8961"/>
                <a:gd name="T15" fmla="*/ 39 h 2523"/>
                <a:gd name="T16" fmla="*/ 2067 w 8961"/>
                <a:gd name="T17" fmla="*/ 33 h 2523"/>
                <a:gd name="T18" fmla="*/ 2208 w 8961"/>
                <a:gd name="T19" fmla="*/ 28 h 2523"/>
                <a:gd name="T20" fmla="*/ 2332 w 8961"/>
                <a:gd name="T21" fmla="*/ 24 h 2523"/>
                <a:gd name="T22" fmla="*/ 2395 w 8961"/>
                <a:gd name="T23" fmla="*/ 21 h 2523"/>
                <a:gd name="T24" fmla="*/ 2466 w 8961"/>
                <a:gd name="T25" fmla="*/ 19 h 2523"/>
                <a:gd name="T26" fmla="*/ 2533 w 8961"/>
                <a:gd name="T27" fmla="*/ 16 h 2523"/>
                <a:gd name="T28" fmla="*/ 2597 w 8961"/>
                <a:gd name="T29" fmla="*/ 14 h 2523"/>
                <a:gd name="T30" fmla="*/ 2658 w 8961"/>
                <a:gd name="T31" fmla="*/ 12 h 2523"/>
                <a:gd name="T32" fmla="*/ 2714 w 8961"/>
                <a:gd name="T33" fmla="*/ 10 h 2523"/>
                <a:gd name="T34" fmla="*/ 2768 w 8961"/>
                <a:gd name="T35" fmla="*/ 8 h 2523"/>
                <a:gd name="T36" fmla="*/ 2819 w 8961"/>
                <a:gd name="T37" fmla="*/ 6 h 2523"/>
                <a:gd name="T38" fmla="*/ 2867 w 8961"/>
                <a:gd name="T39" fmla="*/ 4 h 2523"/>
                <a:gd name="T40" fmla="*/ 2912 w 8961"/>
                <a:gd name="T41" fmla="*/ 2 h 2523"/>
                <a:gd name="T42" fmla="*/ 2954 w 8961"/>
                <a:gd name="T43" fmla="*/ 1 h 2523"/>
                <a:gd name="T44" fmla="*/ 2970 w 8961"/>
                <a:gd name="T45" fmla="*/ 23 h 2523"/>
                <a:gd name="T46" fmla="*/ 2977 w 8961"/>
                <a:gd name="T47" fmla="*/ 92 h 2523"/>
                <a:gd name="T48" fmla="*/ 2982 w 8961"/>
                <a:gd name="T49" fmla="*/ 138 h 2523"/>
                <a:gd name="T50" fmla="*/ 2987 w 8961"/>
                <a:gd name="T51" fmla="*/ 184 h 2523"/>
                <a:gd name="T52" fmla="*/ 2946 w 8961"/>
                <a:gd name="T53" fmla="*/ 193 h 2523"/>
                <a:gd name="T54" fmla="*/ 2903 w 8961"/>
                <a:gd name="T55" fmla="*/ 203 h 2523"/>
                <a:gd name="T56" fmla="*/ 2857 w 8961"/>
                <a:gd name="T57" fmla="*/ 213 h 2523"/>
                <a:gd name="T58" fmla="*/ 2808 w 8961"/>
                <a:gd name="T59" fmla="*/ 224 h 2523"/>
                <a:gd name="T60" fmla="*/ 2757 w 8961"/>
                <a:gd name="T61" fmla="*/ 236 h 2523"/>
                <a:gd name="T62" fmla="*/ 2702 w 8961"/>
                <a:gd name="T63" fmla="*/ 248 h 2523"/>
                <a:gd name="T64" fmla="*/ 2643 w 8961"/>
                <a:gd name="T65" fmla="*/ 262 h 2523"/>
                <a:gd name="T66" fmla="*/ 2582 w 8961"/>
                <a:gd name="T67" fmla="*/ 276 h 2523"/>
                <a:gd name="T68" fmla="*/ 2517 w 8961"/>
                <a:gd name="T69" fmla="*/ 290 h 2523"/>
                <a:gd name="T70" fmla="*/ 2448 w 8961"/>
                <a:gd name="T71" fmla="*/ 306 h 2523"/>
                <a:gd name="T72" fmla="*/ 2400 w 8961"/>
                <a:gd name="T73" fmla="*/ 316 h 2523"/>
                <a:gd name="T74" fmla="*/ 2283 w 8961"/>
                <a:gd name="T75" fmla="*/ 343 h 2523"/>
                <a:gd name="T76" fmla="*/ 2150 w 8961"/>
                <a:gd name="T77" fmla="*/ 372 h 2523"/>
                <a:gd name="T78" fmla="*/ 2000 w 8961"/>
                <a:gd name="T79" fmla="*/ 406 h 2523"/>
                <a:gd name="T80" fmla="*/ 1831 w 8961"/>
                <a:gd name="T81" fmla="*/ 444 h 2523"/>
                <a:gd name="T82" fmla="*/ 1641 w 8961"/>
                <a:gd name="T83" fmla="*/ 487 h 2523"/>
                <a:gd name="T84" fmla="*/ 1427 w 8961"/>
                <a:gd name="T85" fmla="*/ 535 h 2523"/>
                <a:gd name="T86" fmla="*/ 1189 w 8961"/>
                <a:gd name="T87" fmla="*/ 589 h 2523"/>
                <a:gd name="T88" fmla="*/ 923 w 8961"/>
                <a:gd name="T89" fmla="*/ 649 h 2523"/>
                <a:gd name="T90" fmla="*/ 629 w 8961"/>
                <a:gd name="T91" fmla="*/ 715 h 2523"/>
                <a:gd name="T92" fmla="*/ 304 w 8961"/>
                <a:gd name="T93" fmla="*/ 788 h 2523"/>
                <a:gd name="T94" fmla="*/ 70 w 8961"/>
                <a:gd name="T95" fmla="*/ 841 h 2523"/>
                <a:gd name="T96" fmla="*/ 57 w 8961"/>
                <a:gd name="T97" fmla="*/ 704 h 2523"/>
                <a:gd name="T98" fmla="*/ 43 w 8961"/>
                <a:gd name="T99" fmla="*/ 566 h 2523"/>
                <a:gd name="T100" fmla="*/ 35 w 8961"/>
                <a:gd name="T101" fmla="*/ 474 h 2523"/>
                <a:gd name="T102" fmla="*/ 22 w 8961"/>
                <a:gd name="T103" fmla="*/ 337 h 2523"/>
                <a:gd name="T104" fmla="*/ 9 w 8961"/>
                <a:gd name="T105" fmla="*/ 199 h 25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961" h="2523">
                  <a:moveTo>
                    <a:pt x="0" y="323"/>
                  </a:moveTo>
                  <a:lnTo>
                    <a:pt x="0" y="323"/>
                  </a:lnTo>
                  <a:lnTo>
                    <a:pt x="363" y="310"/>
                  </a:lnTo>
                  <a:lnTo>
                    <a:pt x="715" y="297"/>
                  </a:lnTo>
                  <a:lnTo>
                    <a:pt x="1056" y="285"/>
                  </a:lnTo>
                  <a:lnTo>
                    <a:pt x="1386" y="273"/>
                  </a:lnTo>
                  <a:lnTo>
                    <a:pt x="1706" y="261"/>
                  </a:lnTo>
                  <a:lnTo>
                    <a:pt x="2015" y="250"/>
                  </a:lnTo>
                  <a:lnTo>
                    <a:pt x="2314" y="240"/>
                  </a:lnTo>
                  <a:lnTo>
                    <a:pt x="2603" y="230"/>
                  </a:lnTo>
                  <a:lnTo>
                    <a:pt x="2882" y="219"/>
                  </a:lnTo>
                  <a:lnTo>
                    <a:pt x="3152" y="210"/>
                  </a:lnTo>
                  <a:lnTo>
                    <a:pt x="3412" y="200"/>
                  </a:lnTo>
                  <a:lnTo>
                    <a:pt x="3664" y="191"/>
                  </a:lnTo>
                  <a:lnTo>
                    <a:pt x="3906" y="182"/>
                  </a:lnTo>
                  <a:lnTo>
                    <a:pt x="4140" y="174"/>
                  </a:lnTo>
                  <a:lnTo>
                    <a:pt x="4366" y="166"/>
                  </a:lnTo>
                  <a:lnTo>
                    <a:pt x="4583" y="157"/>
                  </a:lnTo>
                  <a:lnTo>
                    <a:pt x="4792" y="150"/>
                  </a:lnTo>
                  <a:lnTo>
                    <a:pt x="4994" y="143"/>
                  </a:lnTo>
                  <a:lnTo>
                    <a:pt x="5187" y="136"/>
                  </a:lnTo>
                  <a:lnTo>
                    <a:pt x="5374" y="130"/>
                  </a:lnTo>
                  <a:lnTo>
                    <a:pt x="5553" y="124"/>
                  </a:lnTo>
                  <a:lnTo>
                    <a:pt x="5725" y="117"/>
                  </a:lnTo>
                  <a:lnTo>
                    <a:pt x="5890" y="111"/>
                  </a:lnTo>
                  <a:lnTo>
                    <a:pt x="6050" y="105"/>
                  </a:lnTo>
                  <a:lnTo>
                    <a:pt x="6202" y="100"/>
                  </a:lnTo>
                  <a:lnTo>
                    <a:pt x="6349" y="95"/>
                  </a:lnTo>
                  <a:lnTo>
                    <a:pt x="6488" y="90"/>
                  </a:lnTo>
                  <a:lnTo>
                    <a:pt x="6624" y="84"/>
                  </a:lnTo>
                  <a:lnTo>
                    <a:pt x="6753" y="80"/>
                  </a:lnTo>
                  <a:lnTo>
                    <a:pt x="6878" y="75"/>
                  </a:lnTo>
                  <a:lnTo>
                    <a:pt x="6997" y="71"/>
                  </a:lnTo>
                  <a:lnTo>
                    <a:pt x="7110" y="67"/>
                  </a:lnTo>
                  <a:lnTo>
                    <a:pt x="7184" y="64"/>
                  </a:lnTo>
                  <a:lnTo>
                    <a:pt x="7256" y="62"/>
                  </a:lnTo>
                  <a:lnTo>
                    <a:pt x="7328" y="59"/>
                  </a:lnTo>
                  <a:lnTo>
                    <a:pt x="7398" y="57"/>
                  </a:lnTo>
                  <a:lnTo>
                    <a:pt x="7466" y="54"/>
                  </a:lnTo>
                  <a:lnTo>
                    <a:pt x="7534" y="51"/>
                  </a:lnTo>
                  <a:lnTo>
                    <a:pt x="7600" y="49"/>
                  </a:lnTo>
                  <a:lnTo>
                    <a:pt x="7665" y="46"/>
                  </a:lnTo>
                  <a:lnTo>
                    <a:pt x="7728" y="44"/>
                  </a:lnTo>
                  <a:lnTo>
                    <a:pt x="7791" y="42"/>
                  </a:lnTo>
                  <a:lnTo>
                    <a:pt x="7853" y="40"/>
                  </a:lnTo>
                  <a:lnTo>
                    <a:pt x="7913" y="37"/>
                  </a:lnTo>
                  <a:lnTo>
                    <a:pt x="7973" y="35"/>
                  </a:lnTo>
                  <a:lnTo>
                    <a:pt x="8031" y="33"/>
                  </a:lnTo>
                  <a:lnTo>
                    <a:pt x="8087" y="31"/>
                  </a:lnTo>
                  <a:lnTo>
                    <a:pt x="8143" y="29"/>
                  </a:lnTo>
                  <a:lnTo>
                    <a:pt x="8198" y="27"/>
                  </a:lnTo>
                  <a:lnTo>
                    <a:pt x="8252" y="25"/>
                  </a:lnTo>
                  <a:lnTo>
                    <a:pt x="8304" y="23"/>
                  </a:lnTo>
                  <a:lnTo>
                    <a:pt x="8356" y="21"/>
                  </a:lnTo>
                  <a:lnTo>
                    <a:pt x="8406" y="19"/>
                  </a:lnTo>
                  <a:lnTo>
                    <a:pt x="8456" y="17"/>
                  </a:lnTo>
                  <a:lnTo>
                    <a:pt x="8506" y="15"/>
                  </a:lnTo>
                  <a:lnTo>
                    <a:pt x="8553" y="13"/>
                  </a:lnTo>
                  <a:lnTo>
                    <a:pt x="8600" y="11"/>
                  </a:lnTo>
                  <a:lnTo>
                    <a:pt x="8645" y="10"/>
                  </a:lnTo>
                  <a:lnTo>
                    <a:pt x="8691" y="8"/>
                  </a:lnTo>
                  <a:lnTo>
                    <a:pt x="8735" y="6"/>
                  </a:lnTo>
                  <a:lnTo>
                    <a:pt x="8778" y="5"/>
                  </a:lnTo>
                  <a:lnTo>
                    <a:pt x="8820" y="3"/>
                  </a:lnTo>
                  <a:lnTo>
                    <a:pt x="8863" y="2"/>
                  </a:lnTo>
                  <a:lnTo>
                    <a:pt x="8903" y="0"/>
                  </a:lnTo>
                  <a:lnTo>
                    <a:pt x="8910" y="69"/>
                  </a:lnTo>
                  <a:lnTo>
                    <a:pt x="8918" y="138"/>
                  </a:lnTo>
                  <a:lnTo>
                    <a:pt x="8925" y="208"/>
                  </a:lnTo>
                  <a:lnTo>
                    <a:pt x="8932" y="277"/>
                  </a:lnTo>
                  <a:lnTo>
                    <a:pt x="8939" y="346"/>
                  </a:lnTo>
                  <a:lnTo>
                    <a:pt x="8947" y="415"/>
                  </a:lnTo>
                  <a:lnTo>
                    <a:pt x="8954" y="484"/>
                  </a:lnTo>
                  <a:lnTo>
                    <a:pt x="8961" y="552"/>
                  </a:lnTo>
                  <a:lnTo>
                    <a:pt x="8921" y="561"/>
                  </a:lnTo>
                  <a:lnTo>
                    <a:pt x="8880" y="570"/>
                  </a:lnTo>
                  <a:lnTo>
                    <a:pt x="8839" y="580"/>
                  </a:lnTo>
                  <a:lnTo>
                    <a:pt x="8796" y="589"/>
                  </a:lnTo>
                  <a:lnTo>
                    <a:pt x="8753" y="599"/>
                  </a:lnTo>
                  <a:lnTo>
                    <a:pt x="8709" y="609"/>
                  </a:lnTo>
                  <a:lnTo>
                    <a:pt x="8664" y="620"/>
                  </a:lnTo>
                  <a:lnTo>
                    <a:pt x="8618" y="630"/>
                  </a:lnTo>
                  <a:lnTo>
                    <a:pt x="8571" y="640"/>
                  </a:lnTo>
                  <a:lnTo>
                    <a:pt x="8523" y="651"/>
                  </a:lnTo>
                  <a:lnTo>
                    <a:pt x="8475" y="662"/>
                  </a:lnTo>
                  <a:lnTo>
                    <a:pt x="8425" y="673"/>
                  </a:lnTo>
                  <a:lnTo>
                    <a:pt x="8374" y="685"/>
                  </a:lnTo>
                  <a:lnTo>
                    <a:pt x="8322" y="697"/>
                  </a:lnTo>
                  <a:lnTo>
                    <a:pt x="8270" y="708"/>
                  </a:lnTo>
                  <a:lnTo>
                    <a:pt x="8216" y="721"/>
                  </a:lnTo>
                  <a:lnTo>
                    <a:pt x="8161" y="733"/>
                  </a:lnTo>
                  <a:lnTo>
                    <a:pt x="8105" y="745"/>
                  </a:lnTo>
                  <a:lnTo>
                    <a:pt x="8048" y="759"/>
                  </a:lnTo>
                  <a:lnTo>
                    <a:pt x="7989" y="772"/>
                  </a:lnTo>
                  <a:lnTo>
                    <a:pt x="7930" y="785"/>
                  </a:lnTo>
                  <a:lnTo>
                    <a:pt x="7870" y="799"/>
                  </a:lnTo>
                  <a:lnTo>
                    <a:pt x="7808" y="812"/>
                  </a:lnTo>
                  <a:lnTo>
                    <a:pt x="7746" y="827"/>
                  </a:lnTo>
                  <a:lnTo>
                    <a:pt x="7682" y="841"/>
                  </a:lnTo>
                  <a:lnTo>
                    <a:pt x="7617" y="855"/>
                  </a:lnTo>
                  <a:lnTo>
                    <a:pt x="7550" y="871"/>
                  </a:lnTo>
                  <a:lnTo>
                    <a:pt x="7482" y="885"/>
                  </a:lnTo>
                  <a:lnTo>
                    <a:pt x="7414" y="901"/>
                  </a:lnTo>
                  <a:lnTo>
                    <a:pt x="7343" y="917"/>
                  </a:lnTo>
                  <a:lnTo>
                    <a:pt x="7272" y="933"/>
                  </a:lnTo>
                  <a:lnTo>
                    <a:pt x="7199" y="949"/>
                  </a:lnTo>
                  <a:lnTo>
                    <a:pt x="7088" y="975"/>
                  </a:lnTo>
                  <a:lnTo>
                    <a:pt x="6971" y="1001"/>
                  </a:lnTo>
                  <a:lnTo>
                    <a:pt x="6849" y="1028"/>
                  </a:lnTo>
                  <a:lnTo>
                    <a:pt x="6721" y="1056"/>
                  </a:lnTo>
                  <a:lnTo>
                    <a:pt x="6589" y="1086"/>
                  </a:lnTo>
                  <a:lnTo>
                    <a:pt x="6451" y="1117"/>
                  </a:lnTo>
                  <a:lnTo>
                    <a:pt x="6307" y="1150"/>
                  </a:lnTo>
                  <a:lnTo>
                    <a:pt x="6157" y="1184"/>
                  </a:lnTo>
                  <a:lnTo>
                    <a:pt x="6001" y="1219"/>
                  </a:lnTo>
                  <a:lnTo>
                    <a:pt x="5838" y="1255"/>
                  </a:lnTo>
                  <a:lnTo>
                    <a:pt x="5670" y="1293"/>
                  </a:lnTo>
                  <a:lnTo>
                    <a:pt x="5494" y="1332"/>
                  </a:lnTo>
                  <a:lnTo>
                    <a:pt x="5311" y="1373"/>
                  </a:lnTo>
                  <a:lnTo>
                    <a:pt x="5120" y="1416"/>
                  </a:lnTo>
                  <a:lnTo>
                    <a:pt x="4922" y="1461"/>
                  </a:lnTo>
                  <a:lnTo>
                    <a:pt x="4716" y="1507"/>
                  </a:lnTo>
                  <a:lnTo>
                    <a:pt x="4503" y="1555"/>
                  </a:lnTo>
                  <a:lnTo>
                    <a:pt x="4282" y="1605"/>
                  </a:lnTo>
                  <a:lnTo>
                    <a:pt x="4051" y="1656"/>
                  </a:lnTo>
                  <a:lnTo>
                    <a:pt x="3813" y="1711"/>
                  </a:lnTo>
                  <a:lnTo>
                    <a:pt x="3566" y="1766"/>
                  </a:lnTo>
                  <a:lnTo>
                    <a:pt x="3310" y="1824"/>
                  </a:lnTo>
                  <a:lnTo>
                    <a:pt x="3044" y="1884"/>
                  </a:lnTo>
                  <a:lnTo>
                    <a:pt x="2770" y="1946"/>
                  </a:lnTo>
                  <a:lnTo>
                    <a:pt x="2485" y="2009"/>
                  </a:lnTo>
                  <a:lnTo>
                    <a:pt x="2191" y="2076"/>
                  </a:lnTo>
                  <a:lnTo>
                    <a:pt x="1887" y="2144"/>
                  </a:lnTo>
                  <a:lnTo>
                    <a:pt x="1573" y="2215"/>
                  </a:lnTo>
                  <a:lnTo>
                    <a:pt x="1248" y="2288"/>
                  </a:lnTo>
                  <a:lnTo>
                    <a:pt x="913" y="2364"/>
                  </a:lnTo>
                  <a:lnTo>
                    <a:pt x="566" y="2443"/>
                  </a:lnTo>
                  <a:lnTo>
                    <a:pt x="209" y="2523"/>
                  </a:lnTo>
                  <a:lnTo>
                    <a:pt x="197" y="2386"/>
                  </a:lnTo>
                  <a:lnTo>
                    <a:pt x="183" y="2248"/>
                  </a:lnTo>
                  <a:lnTo>
                    <a:pt x="171" y="2111"/>
                  </a:lnTo>
                  <a:lnTo>
                    <a:pt x="157" y="1973"/>
                  </a:lnTo>
                  <a:lnTo>
                    <a:pt x="144" y="1836"/>
                  </a:lnTo>
                  <a:lnTo>
                    <a:pt x="130" y="1698"/>
                  </a:lnTo>
                  <a:lnTo>
                    <a:pt x="118" y="1561"/>
                  </a:lnTo>
                  <a:lnTo>
                    <a:pt x="105" y="1423"/>
                  </a:lnTo>
                  <a:lnTo>
                    <a:pt x="92" y="1285"/>
                  </a:lnTo>
                  <a:lnTo>
                    <a:pt x="79" y="1148"/>
                  </a:lnTo>
                  <a:lnTo>
                    <a:pt x="65" y="1010"/>
                  </a:lnTo>
                  <a:lnTo>
                    <a:pt x="53" y="873"/>
                  </a:lnTo>
                  <a:lnTo>
                    <a:pt x="39" y="735"/>
                  </a:lnTo>
                  <a:lnTo>
                    <a:pt x="26" y="598"/>
                  </a:lnTo>
                  <a:lnTo>
                    <a:pt x="12" y="460"/>
                  </a:lnTo>
                  <a:lnTo>
                    <a:pt x="0" y="32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59" name="Freeform 7">
              <a:extLst>
                <a:ext uri="{FF2B5EF4-FFF2-40B4-BE49-F238E27FC236}">
                  <a16:creationId xmlns:a16="http://schemas.microsoft.com/office/drawing/2014/main" id="{2EE99DE9-0B28-41FC-B505-DBC5586F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444"/>
              <a:ext cx="59" cy="601"/>
            </a:xfrm>
            <a:custGeom>
              <a:avLst/>
              <a:gdLst>
                <a:gd name="T0" fmla="*/ 0 w 175"/>
                <a:gd name="T1" fmla="*/ 0 h 1804"/>
                <a:gd name="T2" fmla="*/ 0 w 175"/>
                <a:gd name="T3" fmla="*/ 0 h 1804"/>
                <a:gd name="T4" fmla="*/ 4 w 175"/>
                <a:gd name="T5" fmla="*/ 37 h 1804"/>
                <a:gd name="T6" fmla="*/ 7 w 175"/>
                <a:gd name="T7" fmla="*/ 75 h 1804"/>
                <a:gd name="T8" fmla="*/ 11 w 175"/>
                <a:gd name="T9" fmla="*/ 113 h 1804"/>
                <a:gd name="T10" fmla="*/ 15 w 175"/>
                <a:gd name="T11" fmla="*/ 150 h 1804"/>
                <a:gd name="T12" fmla="*/ 19 w 175"/>
                <a:gd name="T13" fmla="*/ 188 h 1804"/>
                <a:gd name="T14" fmla="*/ 23 w 175"/>
                <a:gd name="T15" fmla="*/ 226 h 1804"/>
                <a:gd name="T16" fmla="*/ 26 w 175"/>
                <a:gd name="T17" fmla="*/ 263 h 1804"/>
                <a:gd name="T18" fmla="*/ 30 w 175"/>
                <a:gd name="T19" fmla="*/ 301 h 1804"/>
                <a:gd name="T20" fmla="*/ 30 w 175"/>
                <a:gd name="T21" fmla="*/ 301 h 1804"/>
                <a:gd name="T22" fmla="*/ 33 w 175"/>
                <a:gd name="T23" fmla="*/ 338 h 1804"/>
                <a:gd name="T24" fmla="*/ 37 w 175"/>
                <a:gd name="T25" fmla="*/ 375 h 1804"/>
                <a:gd name="T26" fmla="*/ 40 w 175"/>
                <a:gd name="T27" fmla="*/ 413 h 1804"/>
                <a:gd name="T28" fmla="*/ 45 w 175"/>
                <a:gd name="T29" fmla="*/ 451 h 1804"/>
                <a:gd name="T30" fmla="*/ 48 w 175"/>
                <a:gd name="T31" fmla="*/ 488 h 1804"/>
                <a:gd name="T32" fmla="*/ 52 w 175"/>
                <a:gd name="T33" fmla="*/ 526 h 1804"/>
                <a:gd name="T34" fmla="*/ 55 w 175"/>
                <a:gd name="T35" fmla="*/ 563 h 1804"/>
                <a:gd name="T36" fmla="*/ 59 w 175"/>
                <a:gd name="T37" fmla="*/ 601 h 18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5" h="1804">
                  <a:moveTo>
                    <a:pt x="0" y="0"/>
                  </a:moveTo>
                  <a:lnTo>
                    <a:pt x="0" y="0"/>
                  </a:lnTo>
                  <a:lnTo>
                    <a:pt x="11" y="112"/>
                  </a:lnTo>
                  <a:lnTo>
                    <a:pt x="22" y="226"/>
                  </a:lnTo>
                  <a:lnTo>
                    <a:pt x="32" y="338"/>
                  </a:lnTo>
                  <a:lnTo>
                    <a:pt x="44" y="451"/>
                  </a:lnTo>
                  <a:lnTo>
                    <a:pt x="55" y="563"/>
                  </a:lnTo>
                  <a:lnTo>
                    <a:pt x="67" y="677"/>
                  </a:lnTo>
                  <a:lnTo>
                    <a:pt x="77" y="789"/>
                  </a:lnTo>
                  <a:lnTo>
                    <a:pt x="88" y="902"/>
                  </a:lnTo>
                  <a:lnTo>
                    <a:pt x="99" y="1014"/>
                  </a:lnTo>
                  <a:lnTo>
                    <a:pt x="110" y="1127"/>
                  </a:lnTo>
                  <a:lnTo>
                    <a:pt x="120" y="1240"/>
                  </a:lnTo>
                  <a:lnTo>
                    <a:pt x="132" y="1353"/>
                  </a:lnTo>
                  <a:lnTo>
                    <a:pt x="142" y="1465"/>
                  </a:lnTo>
                  <a:lnTo>
                    <a:pt x="153" y="1578"/>
                  </a:lnTo>
                  <a:lnTo>
                    <a:pt x="164" y="1690"/>
                  </a:lnTo>
                  <a:lnTo>
                    <a:pt x="175" y="180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0" name="Freeform 8">
              <a:extLst>
                <a:ext uri="{FF2B5EF4-FFF2-40B4-BE49-F238E27FC236}">
                  <a16:creationId xmlns:a16="http://schemas.microsoft.com/office/drawing/2014/main" id="{AC7BB1E8-E519-448B-9449-41A67FA63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415"/>
              <a:ext cx="45" cy="467"/>
            </a:xfrm>
            <a:custGeom>
              <a:avLst/>
              <a:gdLst>
                <a:gd name="T0" fmla="*/ 0 w 137"/>
                <a:gd name="T1" fmla="*/ 0 h 1401"/>
                <a:gd name="T2" fmla="*/ 3 w 137"/>
                <a:gd name="T3" fmla="*/ 29 h 1401"/>
                <a:gd name="T4" fmla="*/ 5 w 137"/>
                <a:gd name="T5" fmla="*/ 58 h 1401"/>
                <a:gd name="T6" fmla="*/ 8 w 137"/>
                <a:gd name="T7" fmla="*/ 87 h 1401"/>
                <a:gd name="T8" fmla="*/ 11 w 137"/>
                <a:gd name="T9" fmla="*/ 117 h 1401"/>
                <a:gd name="T10" fmla="*/ 14 w 137"/>
                <a:gd name="T11" fmla="*/ 146 h 1401"/>
                <a:gd name="T12" fmla="*/ 16 w 137"/>
                <a:gd name="T13" fmla="*/ 175 h 1401"/>
                <a:gd name="T14" fmla="*/ 20 w 137"/>
                <a:gd name="T15" fmla="*/ 204 h 1401"/>
                <a:gd name="T16" fmla="*/ 22 w 137"/>
                <a:gd name="T17" fmla="*/ 233 h 1401"/>
                <a:gd name="T18" fmla="*/ 25 w 137"/>
                <a:gd name="T19" fmla="*/ 262 h 1401"/>
                <a:gd name="T20" fmla="*/ 28 w 137"/>
                <a:gd name="T21" fmla="*/ 292 h 1401"/>
                <a:gd name="T22" fmla="*/ 31 w 137"/>
                <a:gd name="T23" fmla="*/ 321 h 1401"/>
                <a:gd name="T24" fmla="*/ 34 w 137"/>
                <a:gd name="T25" fmla="*/ 350 h 1401"/>
                <a:gd name="T26" fmla="*/ 36 w 137"/>
                <a:gd name="T27" fmla="*/ 379 h 1401"/>
                <a:gd name="T28" fmla="*/ 39 w 137"/>
                <a:gd name="T29" fmla="*/ 409 h 1401"/>
                <a:gd name="T30" fmla="*/ 42 w 137"/>
                <a:gd name="T31" fmla="*/ 438 h 1401"/>
                <a:gd name="T32" fmla="*/ 45 w 137"/>
                <a:gd name="T33" fmla="*/ 467 h 1401"/>
                <a:gd name="T34" fmla="*/ 0 w 137"/>
                <a:gd name="T35" fmla="*/ 0 h 14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7" h="1401">
                  <a:moveTo>
                    <a:pt x="0" y="0"/>
                  </a:moveTo>
                  <a:lnTo>
                    <a:pt x="8" y="87"/>
                  </a:lnTo>
                  <a:lnTo>
                    <a:pt x="16" y="175"/>
                  </a:lnTo>
                  <a:lnTo>
                    <a:pt x="25" y="262"/>
                  </a:lnTo>
                  <a:lnTo>
                    <a:pt x="33" y="350"/>
                  </a:lnTo>
                  <a:lnTo>
                    <a:pt x="42" y="437"/>
                  </a:lnTo>
                  <a:lnTo>
                    <a:pt x="50" y="525"/>
                  </a:lnTo>
                  <a:lnTo>
                    <a:pt x="60" y="612"/>
                  </a:lnTo>
                  <a:lnTo>
                    <a:pt x="68" y="700"/>
                  </a:lnTo>
                  <a:lnTo>
                    <a:pt x="76" y="787"/>
                  </a:lnTo>
                  <a:lnTo>
                    <a:pt x="86" y="875"/>
                  </a:lnTo>
                  <a:lnTo>
                    <a:pt x="94" y="962"/>
                  </a:lnTo>
                  <a:lnTo>
                    <a:pt x="102" y="1050"/>
                  </a:lnTo>
                  <a:lnTo>
                    <a:pt x="110" y="1138"/>
                  </a:lnTo>
                  <a:lnTo>
                    <a:pt x="120" y="1226"/>
                  </a:lnTo>
                  <a:lnTo>
                    <a:pt x="128" y="1313"/>
                  </a:lnTo>
                  <a:lnTo>
                    <a:pt x="137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1" name="Freeform 9">
              <a:extLst>
                <a:ext uri="{FF2B5EF4-FFF2-40B4-BE49-F238E27FC236}">
                  <a16:creationId xmlns:a16="http://schemas.microsoft.com/office/drawing/2014/main" id="{31A86F14-EFE6-428D-AF1A-FDD5F5E1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415"/>
              <a:ext cx="45" cy="467"/>
            </a:xfrm>
            <a:custGeom>
              <a:avLst/>
              <a:gdLst>
                <a:gd name="T0" fmla="*/ 0 w 137"/>
                <a:gd name="T1" fmla="*/ 0 h 1401"/>
                <a:gd name="T2" fmla="*/ 0 w 137"/>
                <a:gd name="T3" fmla="*/ 0 h 1401"/>
                <a:gd name="T4" fmla="*/ 3 w 137"/>
                <a:gd name="T5" fmla="*/ 29 h 1401"/>
                <a:gd name="T6" fmla="*/ 5 w 137"/>
                <a:gd name="T7" fmla="*/ 58 h 1401"/>
                <a:gd name="T8" fmla="*/ 8 w 137"/>
                <a:gd name="T9" fmla="*/ 87 h 1401"/>
                <a:gd name="T10" fmla="*/ 11 w 137"/>
                <a:gd name="T11" fmla="*/ 117 h 1401"/>
                <a:gd name="T12" fmla="*/ 14 w 137"/>
                <a:gd name="T13" fmla="*/ 146 h 1401"/>
                <a:gd name="T14" fmla="*/ 16 w 137"/>
                <a:gd name="T15" fmla="*/ 175 h 1401"/>
                <a:gd name="T16" fmla="*/ 20 w 137"/>
                <a:gd name="T17" fmla="*/ 204 h 1401"/>
                <a:gd name="T18" fmla="*/ 22 w 137"/>
                <a:gd name="T19" fmla="*/ 233 h 1401"/>
                <a:gd name="T20" fmla="*/ 22 w 137"/>
                <a:gd name="T21" fmla="*/ 233 h 1401"/>
                <a:gd name="T22" fmla="*/ 25 w 137"/>
                <a:gd name="T23" fmla="*/ 262 h 1401"/>
                <a:gd name="T24" fmla="*/ 28 w 137"/>
                <a:gd name="T25" fmla="*/ 292 h 1401"/>
                <a:gd name="T26" fmla="*/ 31 w 137"/>
                <a:gd name="T27" fmla="*/ 321 h 1401"/>
                <a:gd name="T28" fmla="*/ 34 w 137"/>
                <a:gd name="T29" fmla="*/ 350 h 1401"/>
                <a:gd name="T30" fmla="*/ 36 w 137"/>
                <a:gd name="T31" fmla="*/ 379 h 1401"/>
                <a:gd name="T32" fmla="*/ 39 w 137"/>
                <a:gd name="T33" fmla="*/ 409 h 1401"/>
                <a:gd name="T34" fmla="*/ 42 w 137"/>
                <a:gd name="T35" fmla="*/ 438 h 1401"/>
                <a:gd name="T36" fmla="*/ 45 w 137"/>
                <a:gd name="T37" fmla="*/ 467 h 14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7" h="1401">
                  <a:moveTo>
                    <a:pt x="0" y="0"/>
                  </a:moveTo>
                  <a:lnTo>
                    <a:pt x="0" y="0"/>
                  </a:lnTo>
                  <a:lnTo>
                    <a:pt x="8" y="87"/>
                  </a:lnTo>
                  <a:lnTo>
                    <a:pt x="16" y="175"/>
                  </a:lnTo>
                  <a:lnTo>
                    <a:pt x="25" y="262"/>
                  </a:lnTo>
                  <a:lnTo>
                    <a:pt x="33" y="350"/>
                  </a:lnTo>
                  <a:lnTo>
                    <a:pt x="42" y="437"/>
                  </a:lnTo>
                  <a:lnTo>
                    <a:pt x="50" y="525"/>
                  </a:lnTo>
                  <a:lnTo>
                    <a:pt x="60" y="612"/>
                  </a:lnTo>
                  <a:lnTo>
                    <a:pt x="68" y="700"/>
                  </a:lnTo>
                  <a:lnTo>
                    <a:pt x="76" y="787"/>
                  </a:lnTo>
                  <a:lnTo>
                    <a:pt x="86" y="875"/>
                  </a:lnTo>
                  <a:lnTo>
                    <a:pt x="94" y="962"/>
                  </a:lnTo>
                  <a:lnTo>
                    <a:pt x="102" y="1050"/>
                  </a:lnTo>
                  <a:lnTo>
                    <a:pt x="110" y="1138"/>
                  </a:lnTo>
                  <a:lnTo>
                    <a:pt x="120" y="1226"/>
                  </a:lnTo>
                  <a:lnTo>
                    <a:pt x="128" y="1313"/>
                  </a:lnTo>
                  <a:lnTo>
                    <a:pt x="137" y="14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2" name="Freeform 10">
              <a:extLst>
                <a:ext uri="{FF2B5EF4-FFF2-40B4-BE49-F238E27FC236}">
                  <a16:creationId xmlns:a16="http://schemas.microsoft.com/office/drawing/2014/main" id="{9ED26B42-EFFE-4E3E-B913-4DE8BB688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" y="394"/>
              <a:ext cx="37" cy="382"/>
            </a:xfrm>
            <a:custGeom>
              <a:avLst/>
              <a:gdLst>
                <a:gd name="T0" fmla="*/ 0 w 111"/>
                <a:gd name="T1" fmla="*/ 0 h 1146"/>
                <a:gd name="T2" fmla="*/ 2 w 111"/>
                <a:gd name="T3" fmla="*/ 24 h 1146"/>
                <a:gd name="T4" fmla="*/ 4 w 111"/>
                <a:gd name="T5" fmla="*/ 48 h 1146"/>
                <a:gd name="T6" fmla="*/ 7 w 111"/>
                <a:gd name="T7" fmla="*/ 71 h 1146"/>
                <a:gd name="T8" fmla="*/ 9 w 111"/>
                <a:gd name="T9" fmla="*/ 95 h 1146"/>
                <a:gd name="T10" fmla="*/ 11 w 111"/>
                <a:gd name="T11" fmla="*/ 119 h 1146"/>
                <a:gd name="T12" fmla="*/ 14 w 111"/>
                <a:gd name="T13" fmla="*/ 143 h 1146"/>
                <a:gd name="T14" fmla="*/ 16 w 111"/>
                <a:gd name="T15" fmla="*/ 167 h 1146"/>
                <a:gd name="T16" fmla="*/ 18 w 111"/>
                <a:gd name="T17" fmla="*/ 191 h 1146"/>
                <a:gd name="T18" fmla="*/ 21 w 111"/>
                <a:gd name="T19" fmla="*/ 215 h 1146"/>
                <a:gd name="T20" fmla="*/ 23 w 111"/>
                <a:gd name="T21" fmla="*/ 239 h 1146"/>
                <a:gd name="T22" fmla="*/ 25 w 111"/>
                <a:gd name="T23" fmla="*/ 262 h 1146"/>
                <a:gd name="T24" fmla="*/ 28 w 111"/>
                <a:gd name="T25" fmla="*/ 286 h 1146"/>
                <a:gd name="T26" fmla="*/ 30 w 111"/>
                <a:gd name="T27" fmla="*/ 310 h 1146"/>
                <a:gd name="T28" fmla="*/ 32 w 111"/>
                <a:gd name="T29" fmla="*/ 334 h 1146"/>
                <a:gd name="T30" fmla="*/ 35 w 111"/>
                <a:gd name="T31" fmla="*/ 358 h 1146"/>
                <a:gd name="T32" fmla="*/ 37 w 111"/>
                <a:gd name="T33" fmla="*/ 382 h 1146"/>
                <a:gd name="T34" fmla="*/ 0 w 111"/>
                <a:gd name="T35" fmla="*/ 0 h 1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1" h="1146">
                  <a:moveTo>
                    <a:pt x="0" y="0"/>
                  </a:moveTo>
                  <a:lnTo>
                    <a:pt x="6" y="71"/>
                  </a:lnTo>
                  <a:lnTo>
                    <a:pt x="13" y="143"/>
                  </a:lnTo>
                  <a:lnTo>
                    <a:pt x="20" y="214"/>
                  </a:lnTo>
                  <a:lnTo>
                    <a:pt x="27" y="286"/>
                  </a:lnTo>
                  <a:lnTo>
                    <a:pt x="34" y="358"/>
                  </a:lnTo>
                  <a:lnTo>
                    <a:pt x="41" y="430"/>
                  </a:lnTo>
                  <a:lnTo>
                    <a:pt x="48" y="501"/>
                  </a:lnTo>
                  <a:lnTo>
                    <a:pt x="55" y="573"/>
                  </a:lnTo>
                  <a:lnTo>
                    <a:pt x="62" y="644"/>
                  </a:lnTo>
                  <a:lnTo>
                    <a:pt x="69" y="716"/>
                  </a:lnTo>
                  <a:lnTo>
                    <a:pt x="76" y="787"/>
                  </a:lnTo>
                  <a:lnTo>
                    <a:pt x="83" y="859"/>
                  </a:lnTo>
                  <a:lnTo>
                    <a:pt x="90" y="930"/>
                  </a:lnTo>
                  <a:lnTo>
                    <a:pt x="97" y="1003"/>
                  </a:lnTo>
                  <a:lnTo>
                    <a:pt x="104" y="1074"/>
                  </a:lnTo>
                  <a:lnTo>
                    <a:pt x="111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3" name="Freeform 11">
              <a:extLst>
                <a:ext uri="{FF2B5EF4-FFF2-40B4-BE49-F238E27FC236}">
                  <a16:creationId xmlns:a16="http://schemas.microsoft.com/office/drawing/2014/main" id="{488357AC-8E72-4316-AC5E-9405D6D3B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" y="394"/>
              <a:ext cx="37" cy="382"/>
            </a:xfrm>
            <a:custGeom>
              <a:avLst/>
              <a:gdLst>
                <a:gd name="T0" fmla="*/ 0 w 111"/>
                <a:gd name="T1" fmla="*/ 0 h 1146"/>
                <a:gd name="T2" fmla="*/ 0 w 111"/>
                <a:gd name="T3" fmla="*/ 0 h 1146"/>
                <a:gd name="T4" fmla="*/ 2 w 111"/>
                <a:gd name="T5" fmla="*/ 24 h 1146"/>
                <a:gd name="T6" fmla="*/ 4 w 111"/>
                <a:gd name="T7" fmla="*/ 48 h 1146"/>
                <a:gd name="T8" fmla="*/ 7 w 111"/>
                <a:gd name="T9" fmla="*/ 71 h 1146"/>
                <a:gd name="T10" fmla="*/ 9 w 111"/>
                <a:gd name="T11" fmla="*/ 95 h 1146"/>
                <a:gd name="T12" fmla="*/ 11 w 111"/>
                <a:gd name="T13" fmla="*/ 119 h 1146"/>
                <a:gd name="T14" fmla="*/ 14 w 111"/>
                <a:gd name="T15" fmla="*/ 143 h 1146"/>
                <a:gd name="T16" fmla="*/ 16 w 111"/>
                <a:gd name="T17" fmla="*/ 167 h 1146"/>
                <a:gd name="T18" fmla="*/ 18 w 111"/>
                <a:gd name="T19" fmla="*/ 191 h 1146"/>
                <a:gd name="T20" fmla="*/ 18 w 111"/>
                <a:gd name="T21" fmla="*/ 191 h 1146"/>
                <a:gd name="T22" fmla="*/ 21 w 111"/>
                <a:gd name="T23" fmla="*/ 215 h 1146"/>
                <a:gd name="T24" fmla="*/ 23 w 111"/>
                <a:gd name="T25" fmla="*/ 239 h 1146"/>
                <a:gd name="T26" fmla="*/ 25 w 111"/>
                <a:gd name="T27" fmla="*/ 262 h 1146"/>
                <a:gd name="T28" fmla="*/ 28 w 111"/>
                <a:gd name="T29" fmla="*/ 286 h 1146"/>
                <a:gd name="T30" fmla="*/ 30 w 111"/>
                <a:gd name="T31" fmla="*/ 310 h 1146"/>
                <a:gd name="T32" fmla="*/ 32 w 111"/>
                <a:gd name="T33" fmla="*/ 334 h 1146"/>
                <a:gd name="T34" fmla="*/ 35 w 111"/>
                <a:gd name="T35" fmla="*/ 358 h 1146"/>
                <a:gd name="T36" fmla="*/ 37 w 111"/>
                <a:gd name="T37" fmla="*/ 382 h 11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146">
                  <a:moveTo>
                    <a:pt x="0" y="0"/>
                  </a:moveTo>
                  <a:lnTo>
                    <a:pt x="0" y="0"/>
                  </a:lnTo>
                  <a:lnTo>
                    <a:pt x="6" y="71"/>
                  </a:lnTo>
                  <a:lnTo>
                    <a:pt x="13" y="143"/>
                  </a:lnTo>
                  <a:lnTo>
                    <a:pt x="20" y="214"/>
                  </a:lnTo>
                  <a:lnTo>
                    <a:pt x="27" y="286"/>
                  </a:lnTo>
                  <a:lnTo>
                    <a:pt x="34" y="358"/>
                  </a:lnTo>
                  <a:lnTo>
                    <a:pt x="41" y="430"/>
                  </a:lnTo>
                  <a:lnTo>
                    <a:pt x="48" y="501"/>
                  </a:lnTo>
                  <a:lnTo>
                    <a:pt x="55" y="573"/>
                  </a:lnTo>
                  <a:lnTo>
                    <a:pt x="62" y="644"/>
                  </a:lnTo>
                  <a:lnTo>
                    <a:pt x="69" y="716"/>
                  </a:lnTo>
                  <a:lnTo>
                    <a:pt x="76" y="787"/>
                  </a:lnTo>
                  <a:lnTo>
                    <a:pt x="83" y="859"/>
                  </a:lnTo>
                  <a:lnTo>
                    <a:pt x="90" y="930"/>
                  </a:lnTo>
                  <a:lnTo>
                    <a:pt x="97" y="1003"/>
                  </a:lnTo>
                  <a:lnTo>
                    <a:pt x="104" y="1074"/>
                  </a:lnTo>
                  <a:lnTo>
                    <a:pt x="111" y="11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4" name="Freeform 12">
              <a:extLst>
                <a:ext uri="{FF2B5EF4-FFF2-40B4-BE49-F238E27FC236}">
                  <a16:creationId xmlns:a16="http://schemas.microsoft.com/office/drawing/2014/main" id="{837F4B8F-4082-4904-8364-B86269C82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" y="379"/>
              <a:ext cx="32" cy="323"/>
            </a:xfrm>
            <a:custGeom>
              <a:avLst/>
              <a:gdLst>
                <a:gd name="T0" fmla="*/ 0 w 96"/>
                <a:gd name="T1" fmla="*/ 0 h 970"/>
                <a:gd name="T2" fmla="*/ 0 w 96"/>
                <a:gd name="T3" fmla="*/ 0 h 970"/>
                <a:gd name="T4" fmla="*/ 2 w 96"/>
                <a:gd name="T5" fmla="*/ 20 h 970"/>
                <a:gd name="T6" fmla="*/ 4 w 96"/>
                <a:gd name="T7" fmla="*/ 40 h 970"/>
                <a:gd name="T8" fmla="*/ 6 w 96"/>
                <a:gd name="T9" fmla="*/ 61 h 970"/>
                <a:gd name="T10" fmla="*/ 8 w 96"/>
                <a:gd name="T11" fmla="*/ 81 h 970"/>
                <a:gd name="T12" fmla="*/ 10 w 96"/>
                <a:gd name="T13" fmla="*/ 101 h 970"/>
                <a:gd name="T14" fmla="*/ 12 w 96"/>
                <a:gd name="T15" fmla="*/ 121 h 970"/>
                <a:gd name="T16" fmla="*/ 14 w 96"/>
                <a:gd name="T17" fmla="*/ 141 h 970"/>
                <a:gd name="T18" fmla="*/ 17 w 96"/>
                <a:gd name="T19" fmla="*/ 161 h 970"/>
                <a:gd name="T20" fmla="*/ 17 w 96"/>
                <a:gd name="T21" fmla="*/ 161 h 970"/>
                <a:gd name="T22" fmla="*/ 19 w 96"/>
                <a:gd name="T23" fmla="*/ 181 h 970"/>
                <a:gd name="T24" fmla="*/ 20 w 96"/>
                <a:gd name="T25" fmla="*/ 202 h 970"/>
                <a:gd name="T26" fmla="*/ 22 w 96"/>
                <a:gd name="T27" fmla="*/ 222 h 970"/>
                <a:gd name="T28" fmla="*/ 24 w 96"/>
                <a:gd name="T29" fmla="*/ 242 h 970"/>
                <a:gd name="T30" fmla="*/ 26 w 96"/>
                <a:gd name="T31" fmla="*/ 262 h 970"/>
                <a:gd name="T32" fmla="*/ 28 w 96"/>
                <a:gd name="T33" fmla="*/ 283 h 970"/>
                <a:gd name="T34" fmla="*/ 30 w 96"/>
                <a:gd name="T35" fmla="*/ 303 h 970"/>
                <a:gd name="T36" fmla="*/ 32 w 96"/>
                <a:gd name="T37" fmla="*/ 323 h 9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" h="970">
                  <a:moveTo>
                    <a:pt x="0" y="0"/>
                  </a:moveTo>
                  <a:lnTo>
                    <a:pt x="0" y="0"/>
                  </a:lnTo>
                  <a:lnTo>
                    <a:pt x="6" y="60"/>
                  </a:lnTo>
                  <a:lnTo>
                    <a:pt x="12" y="121"/>
                  </a:lnTo>
                  <a:lnTo>
                    <a:pt x="19" y="182"/>
                  </a:lnTo>
                  <a:lnTo>
                    <a:pt x="25" y="243"/>
                  </a:lnTo>
                  <a:lnTo>
                    <a:pt x="31" y="303"/>
                  </a:lnTo>
                  <a:lnTo>
                    <a:pt x="37" y="364"/>
                  </a:lnTo>
                  <a:lnTo>
                    <a:pt x="43" y="424"/>
                  </a:lnTo>
                  <a:lnTo>
                    <a:pt x="50" y="484"/>
                  </a:lnTo>
                  <a:lnTo>
                    <a:pt x="56" y="545"/>
                  </a:lnTo>
                  <a:lnTo>
                    <a:pt x="61" y="606"/>
                  </a:lnTo>
                  <a:lnTo>
                    <a:pt x="67" y="667"/>
                  </a:lnTo>
                  <a:lnTo>
                    <a:pt x="72" y="727"/>
                  </a:lnTo>
                  <a:lnTo>
                    <a:pt x="79" y="788"/>
                  </a:lnTo>
                  <a:lnTo>
                    <a:pt x="84" y="849"/>
                  </a:lnTo>
                  <a:lnTo>
                    <a:pt x="90" y="910"/>
                  </a:lnTo>
                  <a:lnTo>
                    <a:pt x="96" y="97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5" name="Freeform 13">
              <a:extLst>
                <a:ext uri="{FF2B5EF4-FFF2-40B4-BE49-F238E27FC236}">
                  <a16:creationId xmlns:a16="http://schemas.microsoft.com/office/drawing/2014/main" id="{80F58594-9E3C-4813-AADC-47A539BC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" y="368"/>
              <a:ext cx="28" cy="281"/>
            </a:xfrm>
            <a:custGeom>
              <a:avLst/>
              <a:gdLst>
                <a:gd name="T0" fmla="*/ 0 w 85"/>
                <a:gd name="T1" fmla="*/ 0 h 842"/>
                <a:gd name="T2" fmla="*/ 2 w 85"/>
                <a:gd name="T3" fmla="*/ 17 h 842"/>
                <a:gd name="T4" fmla="*/ 4 w 85"/>
                <a:gd name="T5" fmla="*/ 35 h 842"/>
                <a:gd name="T6" fmla="*/ 6 w 85"/>
                <a:gd name="T7" fmla="*/ 53 h 842"/>
                <a:gd name="T8" fmla="*/ 8 w 85"/>
                <a:gd name="T9" fmla="*/ 70 h 842"/>
                <a:gd name="T10" fmla="*/ 9 w 85"/>
                <a:gd name="T11" fmla="*/ 88 h 842"/>
                <a:gd name="T12" fmla="*/ 11 w 85"/>
                <a:gd name="T13" fmla="*/ 105 h 842"/>
                <a:gd name="T14" fmla="*/ 13 w 85"/>
                <a:gd name="T15" fmla="*/ 123 h 842"/>
                <a:gd name="T16" fmla="*/ 14 w 85"/>
                <a:gd name="T17" fmla="*/ 141 h 842"/>
                <a:gd name="T18" fmla="*/ 16 w 85"/>
                <a:gd name="T19" fmla="*/ 158 h 842"/>
                <a:gd name="T20" fmla="*/ 17 w 85"/>
                <a:gd name="T21" fmla="*/ 176 h 842"/>
                <a:gd name="T22" fmla="*/ 19 w 85"/>
                <a:gd name="T23" fmla="*/ 193 h 842"/>
                <a:gd name="T24" fmla="*/ 21 w 85"/>
                <a:gd name="T25" fmla="*/ 211 h 842"/>
                <a:gd name="T26" fmla="*/ 22 w 85"/>
                <a:gd name="T27" fmla="*/ 228 h 842"/>
                <a:gd name="T28" fmla="*/ 25 w 85"/>
                <a:gd name="T29" fmla="*/ 246 h 842"/>
                <a:gd name="T30" fmla="*/ 26 w 85"/>
                <a:gd name="T31" fmla="*/ 263 h 842"/>
                <a:gd name="T32" fmla="*/ 28 w 85"/>
                <a:gd name="T33" fmla="*/ 281 h 842"/>
                <a:gd name="T34" fmla="*/ 0 w 85"/>
                <a:gd name="T35" fmla="*/ 0 h 8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" h="842">
                  <a:moveTo>
                    <a:pt x="0" y="0"/>
                  </a:moveTo>
                  <a:lnTo>
                    <a:pt x="6" y="52"/>
                  </a:lnTo>
                  <a:lnTo>
                    <a:pt x="12" y="106"/>
                  </a:lnTo>
                  <a:lnTo>
                    <a:pt x="17" y="158"/>
                  </a:lnTo>
                  <a:lnTo>
                    <a:pt x="23" y="211"/>
                  </a:lnTo>
                  <a:lnTo>
                    <a:pt x="28" y="263"/>
                  </a:lnTo>
                  <a:lnTo>
                    <a:pt x="33" y="316"/>
                  </a:lnTo>
                  <a:lnTo>
                    <a:pt x="38" y="368"/>
                  </a:lnTo>
                  <a:lnTo>
                    <a:pt x="44" y="421"/>
                  </a:lnTo>
                  <a:lnTo>
                    <a:pt x="49" y="473"/>
                  </a:lnTo>
                  <a:lnTo>
                    <a:pt x="53" y="526"/>
                  </a:lnTo>
                  <a:lnTo>
                    <a:pt x="58" y="578"/>
                  </a:lnTo>
                  <a:lnTo>
                    <a:pt x="63" y="631"/>
                  </a:lnTo>
                  <a:lnTo>
                    <a:pt x="68" y="683"/>
                  </a:lnTo>
                  <a:lnTo>
                    <a:pt x="75" y="736"/>
                  </a:lnTo>
                  <a:lnTo>
                    <a:pt x="80" y="789"/>
                  </a:lnTo>
                  <a:lnTo>
                    <a:pt x="85" y="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6" name="Freeform 14">
              <a:extLst>
                <a:ext uri="{FF2B5EF4-FFF2-40B4-BE49-F238E27FC236}">
                  <a16:creationId xmlns:a16="http://schemas.microsoft.com/office/drawing/2014/main" id="{32425D66-D2A6-4FDD-9435-32F5B6D0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" y="368"/>
              <a:ext cx="28" cy="281"/>
            </a:xfrm>
            <a:custGeom>
              <a:avLst/>
              <a:gdLst>
                <a:gd name="T0" fmla="*/ 0 w 85"/>
                <a:gd name="T1" fmla="*/ 0 h 842"/>
                <a:gd name="T2" fmla="*/ 0 w 85"/>
                <a:gd name="T3" fmla="*/ 0 h 842"/>
                <a:gd name="T4" fmla="*/ 2 w 85"/>
                <a:gd name="T5" fmla="*/ 17 h 842"/>
                <a:gd name="T6" fmla="*/ 4 w 85"/>
                <a:gd name="T7" fmla="*/ 35 h 842"/>
                <a:gd name="T8" fmla="*/ 6 w 85"/>
                <a:gd name="T9" fmla="*/ 53 h 842"/>
                <a:gd name="T10" fmla="*/ 8 w 85"/>
                <a:gd name="T11" fmla="*/ 70 h 842"/>
                <a:gd name="T12" fmla="*/ 9 w 85"/>
                <a:gd name="T13" fmla="*/ 88 h 842"/>
                <a:gd name="T14" fmla="*/ 11 w 85"/>
                <a:gd name="T15" fmla="*/ 105 h 842"/>
                <a:gd name="T16" fmla="*/ 13 w 85"/>
                <a:gd name="T17" fmla="*/ 123 h 842"/>
                <a:gd name="T18" fmla="*/ 14 w 85"/>
                <a:gd name="T19" fmla="*/ 141 h 842"/>
                <a:gd name="T20" fmla="*/ 14 w 85"/>
                <a:gd name="T21" fmla="*/ 141 h 842"/>
                <a:gd name="T22" fmla="*/ 16 w 85"/>
                <a:gd name="T23" fmla="*/ 158 h 842"/>
                <a:gd name="T24" fmla="*/ 17 w 85"/>
                <a:gd name="T25" fmla="*/ 176 h 842"/>
                <a:gd name="T26" fmla="*/ 19 w 85"/>
                <a:gd name="T27" fmla="*/ 193 h 842"/>
                <a:gd name="T28" fmla="*/ 21 w 85"/>
                <a:gd name="T29" fmla="*/ 211 h 842"/>
                <a:gd name="T30" fmla="*/ 22 w 85"/>
                <a:gd name="T31" fmla="*/ 228 h 842"/>
                <a:gd name="T32" fmla="*/ 25 w 85"/>
                <a:gd name="T33" fmla="*/ 246 h 842"/>
                <a:gd name="T34" fmla="*/ 26 w 85"/>
                <a:gd name="T35" fmla="*/ 263 h 842"/>
                <a:gd name="T36" fmla="*/ 28 w 85"/>
                <a:gd name="T37" fmla="*/ 281 h 8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5" h="842">
                  <a:moveTo>
                    <a:pt x="0" y="0"/>
                  </a:moveTo>
                  <a:lnTo>
                    <a:pt x="0" y="0"/>
                  </a:lnTo>
                  <a:lnTo>
                    <a:pt x="6" y="52"/>
                  </a:lnTo>
                  <a:lnTo>
                    <a:pt x="12" y="106"/>
                  </a:lnTo>
                  <a:lnTo>
                    <a:pt x="17" y="158"/>
                  </a:lnTo>
                  <a:lnTo>
                    <a:pt x="23" y="211"/>
                  </a:lnTo>
                  <a:lnTo>
                    <a:pt x="28" y="263"/>
                  </a:lnTo>
                  <a:lnTo>
                    <a:pt x="33" y="316"/>
                  </a:lnTo>
                  <a:lnTo>
                    <a:pt x="38" y="368"/>
                  </a:lnTo>
                  <a:lnTo>
                    <a:pt x="44" y="421"/>
                  </a:lnTo>
                  <a:lnTo>
                    <a:pt x="49" y="473"/>
                  </a:lnTo>
                  <a:lnTo>
                    <a:pt x="53" y="526"/>
                  </a:lnTo>
                  <a:lnTo>
                    <a:pt x="58" y="578"/>
                  </a:lnTo>
                  <a:lnTo>
                    <a:pt x="63" y="631"/>
                  </a:lnTo>
                  <a:lnTo>
                    <a:pt x="68" y="683"/>
                  </a:lnTo>
                  <a:lnTo>
                    <a:pt x="75" y="736"/>
                  </a:lnTo>
                  <a:lnTo>
                    <a:pt x="80" y="789"/>
                  </a:lnTo>
                  <a:lnTo>
                    <a:pt x="85" y="84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7" name="Freeform 15">
              <a:extLst>
                <a:ext uri="{FF2B5EF4-FFF2-40B4-BE49-F238E27FC236}">
                  <a16:creationId xmlns:a16="http://schemas.microsoft.com/office/drawing/2014/main" id="{783C21B5-91F5-4781-88FF-882F6D270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" y="359"/>
              <a:ext cx="25" cy="248"/>
            </a:xfrm>
            <a:custGeom>
              <a:avLst/>
              <a:gdLst>
                <a:gd name="T0" fmla="*/ 0 w 75"/>
                <a:gd name="T1" fmla="*/ 0 h 742"/>
                <a:gd name="T2" fmla="*/ 2 w 75"/>
                <a:gd name="T3" fmla="*/ 15 h 742"/>
                <a:gd name="T4" fmla="*/ 3 w 75"/>
                <a:gd name="T5" fmla="*/ 31 h 742"/>
                <a:gd name="T6" fmla="*/ 5 w 75"/>
                <a:gd name="T7" fmla="*/ 46 h 742"/>
                <a:gd name="T8" fmla="*/ 7 w 75"/>
                <a:gd name="T9" fmla="*/ 62 h 742"/>
                <a:gd name="T10" fmla="*/ 9 w 75"/>
                <a:gd name="T11" fmla="*/ 78 h 742"/>
                <a:gd name="T12" fmla="*/ 10 w 75"/>
                <a:gd name="T13" fmla="*/ 93 h 742"/>
                <a:gd name="T14" fmla="*/ 12 w 75"/>
                <a:gd name="T15" fmla="*/ 108 h 742"/>
                <a:gd name="T16" fmla="*/ 13 w 75"/>
                <a:gd name="T17" fmla="*/ 124 h 742"/>
                <a:gd name="T18" fmla="*/ 14 w 75"/>
                <a:gd name="T19" fmla="*/ 139 h 742"/>
                <a:gd name="T20" fmla="*/ 16 w 75"/>
                <a:gd name="T21" fmla="*/ 155 h 742"/>
                <a:gd name="T22" fmla="*/ 18 w 75"/>
                <a:gd name="T23" fmla="*/ 170 h 742"/>
                <a:gd name="T24" fmla="*/ 19 w 75"/>
                <a:gd name="T25" fmla="*/ 186 h 742"/>
                <a:gd name="T26" fmla="*/ 21 w 75"/>
                <a:gd name="T27" fmla="*/ 202 h 742"/>
                <a:gd name="T28" fmla="*/ 22 w 75"/>
                <a:gd name="T29" fmla="*/ 217 h 742"/>
                <a:gd name="T30" fmla="*/ 24 w 75"/>
                <a:gd name="T31" fmla="*/ 233 h 742"/>
                <a:gd name="T32" fmla="*/ 25 w 75"/>
                <a:gd name="T33" fmla="*/ 248 h 742"/>
                <a:gd name="T34" fmla="*/ 0 w 75"/>
                <a:gd name="T35" fmla="*/ 0 h 7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5" h="742">
                  <a:moveTo>
                    <a:pt x="0" y="0"/>
                  </a:moveTo>
                  <a:lnTo>
                    <a:pt x="5" y="46"/>
                  </a:lnTo>
                  <a:lnTo>
                    <a:pt x="10" y="93"/>
                  </a:lnTo>
                  <a:lnTo>
                    <a:pt x="15" y="139"/>
                  </a:lnTo>
                  <a:lnTo>
                    <a:pt x="21" y="185"/>
                  </a:lnTo>
                  <a:lnTo>
                    <a:pt x="26" y="232"/>
                  </a:lnTo>
                  <a:lnTo>
                    <a:pt x="30" y="278"/>
                  </a:lnTo>
                  <a:lnTo>
                    <a:pt x="35" y="324"/>
                  </a:lnTo>
                  <a:lnTo>
                    <a:pt x="39" y="371"/>
                  </a:lnTo>
                  <a:lnTo>
                    <a:pt x="43" y="417"/>
                  </a:lnTo>
                  <a:lnTo>
                    <a:pt x="47" y="463"/>
                  </a:lnTo>
                  <a:lnTo>
                    <a:pt x="53" y="510"/>
                  </a:lnTo>
                  <a:lnTo>
                    <a:pt x="57" y="556"/>
                  </a:lnTo>
                  <a:lnTo>
                    <a:pt x="62" y="603"/>
                  </a:lnTo>
                  <a:lnTo>
                    <a:pt x="66" y="650"/>
                  </a:lnTo>
                  <a:lnTo>
                    <a:pt x="71" y="696"/>
                  </a:lnTo>
                  <a:lnTo>
                    <a:pt x="7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8" name="Freeform 16">
              <a:extLst>
                <a:ext uri="{FF2B5EF4-FFF2-40B4-BE49-F238E27FC236}">
                  <a16:creationId xmlns:a16="http://schemas.microsoft.com/office/drawing/2014/main" id="{D4DFA59C-142E-4606-92B3-3E6447F4F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" y="359"/>
              <a:ext cx="25" cy="248"/>
            </a:xfrm>
            <a:custGeom>
              <a:avLst/>
              <a:gdLst>
                <a:gd name="T0" fmla="*/ 0 w 75"/>
                <a:gd name="T1" fmla="*/ 0 h 742"/>
                <a:gd name="T2" fmla="*/ 0 w 75"/>
                <a:gd name="T3" fmla="*/ 0 h 742"/>
                <a:gd name="T4" fmla="*/ 2 w 75"/>
                <a:gd name="T5" fmla="*/ 15 h 742"/>
                <a:gd name="T6" fmla="*/ 3 w 75"/>
                <a:gd name="T7" fmla="*/ 31 h 742"/>
                <a:gd name="T8" fmla="*/ 5 w 75"/>
                <a:gd name="T9" fmla="*/ 46 h 742"/>
                <a:gd name="T10" fmla="*/ 7 w 75"/>
                <a:gd name="T11" fmla="*/ 62 h 742"/>
                <a:gd name="T12" fmla="*/ 9 w 75"/>
                <a:gd name="T13" fmla="*/ 78 h 742"/>
                <a:gd name="T14" fmla="*/ 10 w 75"/>
                <a:gd name="T15" fmla="*/ 93 h 742"/>
                <a:gd name="T16" fmla="*/ 12 w 75"/>
                <a:gd name="T17" fmla="*/ 108 h 742"/>
                <a:gd name="T18" fmla="*/ 13 w 75"/>
                <a:gd name="T19" fmla="*/ 124 h 742"/>
                <a:gd name="T20" fmla="*/ 13 w 75"/>
                <a:gd name="T21" fmla="*/ 124 h 742"/>
                <a:gd name="T22" fmla="*/ 14 w 75"/>
                <a:gd name="T23" fmla="*/ 139 h 742"/>
                <a:gd name="T24" fmla="*/ 16 w 75"/>
                <a:gd name="T25" fmla="*/ 155 h 742"/>
                <a:gd name="T26" fmla="*/ 18 w 75"/>
                <a:gd name="T27" fmla="*/ 170 h 742"/>
                <a:gd name="T28" fmla="*/ 19 w 75"/>
                <a:gd name="T29" fmla="*/ 186 h 742"/>
                <a:gd name="T30" fmla="*/ 21 w 75"/>
                <a:gd name="T31" fmla="*/ 202 h 742"/>
                <a:gd name="T32" fmla="*/ 22 w 75"/>
                <a:gd name="T33" fmla="*/ 217 h 742"/>
                <a:gd name="T34" fmla="*/ 24 w 75"/>
                <a:gd name="T35" fmla="*/ 233 h 742"/>
                <a:gd name="T36" fmla="*/ 25 w 75"/>
                <a:gd name="T37" fmla="*/ 248 h 7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5" h="742">
                  <a:moveTo>
                    <a:pt x="0" y="0"/>
                  </a:moveTo>
                  <a:lnTo>
                    <a:pt x="0" y="0"/>
                  </a:lnTo>
                  <a:lnTo>
                    <a:pt x="5" y="46"/>
                  </a:lnTo>
                  <a:lnTo>
                    <a:pt x="10" y="93"/>
                  </a:lnTo>
                  <a:lnTo>
                    <a:pt x="15" y="139"/>
                  </a:lnTo>
                  <a:lnTo>
                    <a:pt x="21" y="185"/>
                  </a:lnTo>
                  <a:lnTo>
                    <a:pt x="26" y="232"/>
                  </a:lnTo>
                  <a:lnTo>
                    <a:pt x="30" y="278"/>
                  </a:lnTo>
                  <a:lnTo>
                    <a:pt x="35" y="324"/>
                  </a:lnTo>
                  <a:lnTo>
                    <a:pt x="39" y="371"/>
                  </a:lnTo>
                  <a:lnTo>
                    <a:pt x="43" y="417"/>
                  </a:lnTo>
                  <a:lnTo>
                    <a:pt x="47" y="463"/>
                  </a:lnTo>
                  <a:lnTo>
                    <a:pt x="53" y="510"/>
                  </a:lnTo>
                  <a:lnTo>
                    <a:pt x="57" y="556"/>
                  </a:lnTo>
                  <a:lnTo>
                    <a:pt x="62" y="603"/>
                  </a:lnTo>
                  <a:lnTo>
                    <a:pt x="66" y="650"/>
                  </a:lnTo>
                  <a:lnTo>
                    <a:pt x="71" y="696"/>
                  </a:lnTo>
                  <a:lnTo>
                    <a:pt x="75" y="74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69" name="Freeform 17">
              <a:extLst>
                <a:ext uri="{FF2B5EF4-FFF2-40B4-BE49-F238E27FC236}">
                  <a16:creationId xmlns:a16="http://schemas.microsoft.com/office/drawing/2014/main" id="{232B217C-9460-4EB6-957C-19D121687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" y="354"/>
              <a:ext cx="23" cy="221"/>
            </a:xfrm>
            <a:custGeom>
              <a:avLst/>
              <a:gdLst>
                <a:gd name="T0" fmla="*/ 0 w 67"/>
                <a:gd name="T1" fmla="*/ 0 h 662"/>
                <a:gd name="T2" fmla="*/ 1 w 67"/>
                <a:gd name="T3" fmla="*/ 14 h 662"/>
                <a:gd name="T4" fmla="*/ 3 w 67"/>
                <a:gd name="T5" fmla="*/ 27 h 662"/>
                <a:gd name="T6" fmla="*/ 4 w 67"/>
                <a:gd name="T7" fmla="*/ 41 h 662"/>
                <a:gd name="T8" fmla="*/ 6 w 67"/>
                <a:gd name="T9" fmla="*/ 55 h 662"/>
                <a:gd name="T10" fmla="*/ 8 w 67"/>
                <a:gd name="T11" fmla="*/ 69 h 662"/>
                <a:gd name="T12" fmla="*/ 9 w 67"/>
                <a:gd name="T13" fmla="*/ 83 h 662"/>
                <a:gd name="T14" fmla="*/ 11 w 67"/>
                <a:gd name="T15" fmla="*/ 96 h 662"/>
                <a:gd name="T16" fmla="*/ 12 w 67"/>
                <a:gd name="T17" fmla="*/ 110 h 662"/>
                <a:gd name="T18" fmla="*/ 13 w 67"/>
                <a:gd name="T19" fmla="*/ 124 h 662"/>
                <a:gd name="T20" fmla="*/ 15 w 67"/>
                <a:gd name="T21" fmla="*/ 138 h 662"/>
                <a:gd name="T22" fmla="*/ 16 w 67"/>
                <a:gd name="T23" fmla="*/ 152 h 662"/>
                <a:gd name="T24" fmla="*/ 18 w 67"/>
                <a:gd name="T25" fmla="*/ 166 h 662"/>
                <a:gd name="T26" fmla="*/ 19 w 67"/>
                <a:gd name="T27" fmla="*/ 180 h 662"/>
                <a:gd name="T28" fmla="*/ 20 w 67"/>
                <a:gd name="T29" fmla="*/ 193 h 662"/>
                <a:gd name="T30" fmla="*/ 22 w 67"/>
                <a:gd name="T31" fmla="*/ 207 h 662"/>
                <a:gd name="T32" fmla="*/ 23 w 67"/>
                <a:gd name="T33" fmla="*/ 221 h 662"/>
                <a:gd name="T34" fmla="*/ 0 w 67"/>
                <a:gd name="T35" fmla="*/ 0 h 6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7" h="662">
                  <a:moveTo>
                    <a:pt x="0" y="0"/>
                  </a:moveTo>
                  <a:lnTo>
                    <a:pt x="4" y="41"/>
                  </a:lnTo>
                  <a:lnTo>
                    <a:pt x="9" y="82"/>
                  </a:lnTo>
                  <a:lnTo>
                    <a:pt x="13" y="123"/>
                  </a:lnTo>
                  <a:lnTo>
                    <a:pt x="17" y="164"/>
                  </a:lnTo>
                  <a:lnTo>
                    <a:pt x="23" y="206"/>
                  </a:lnTo>
                  <a:lnTo>
                    <a:pt x="27" y="248"/>
                  </a:lnTo>
                  <a:lnTo>
                    <a:pt x="31" y="289"/>
                  </a:lnTo>
                  <a:lnTo>
                    <a:pt x="35" y="330"/>
                  </a:lnTo>
                  <a:lnTo>
                    <a:pt x="39" y="371"/>
                  </a:lnTo>
                  <a:lnTo>
                    <a:pt x="43" y="413"/>
                  </a:lnTo>
                  <a:lnTo>
                    <a:pt x="46" y="455"/>
                  </a:lnTo>
                  <a:lnTo>
                    <a:pt x="51" y="496"/>
                  </a:lnTo>
                  <a:lnTo>
                    <a:pt x="55" y="538"/>
                  </a:lnTo>
                  <a:lnTo>
                    <a:pt x="59" y="579"/>
                  </a:lnTo>
                  <a:lnTo>
                    <a:pt x="63" y="621"/>
                  </a:lnTo>
                  <a:lnTo>
                    <a:pt x="67" y="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0" name="Freeform 18">
              <a:extLst>
                <a:ext uri="{FF2B5EF4-FFF2-40B4-BE49-F238E27FC236}">
                  <a16:creationId xmlns:a16="http://schemas.microsoft.com/office/drawing/2014/main" id="{20B7EAC5-11A7-454A-885B-2EC4390D3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" y="354"/>
              <a:ext cx="23" cy="221"/>
            </a:xfrm>
            <a:custGeom>
              <a:avLst/>
              <a:gdLst>
                <a:gd name="T0" fmla="*/ 0 w 67"/>
                <a:gd name="T1" fmla="*/ 0 h 662"/>
                <a:gd name="T2" fmla="*/ 0 w 67"/>
                <a:gd name="T3" fmla="*/ 0 h 662"/>
                <a:gd name="T4" fmla="*/ 1 w 67"/>
                <a:gd name="T5" fmla="*/ 14 h 662"/>
                <a:gd name="T6" fmla="*/ 3 w 67"/>
                <a:gd name="T7" fmla="*/ 27 h 662"/>
                <a:gd name="T8" fmla="*/ 4 w 67"/>
                <a:gd name="T9" fmla="*/ 41 h 662"/>
                <a:gd name="T10" fmla="*/ 6 w 67"/>
                <a:gd name="T11" fmla="*/ 55 h 662"/>
                <a:gd name="T12" fmla="*/ 8 w 67"/>
                <a:gd name="T13" fmla="*/ 69 h 662"/>
                <a:gd name="T14" fmla="*/ 9 w 67"/>
                <a:gd name="T15" fmla="*/ 83 h 662"/>
                <a:gd name="T16" fmla="*/ 11 w 67"/>
                <a:gd name="T17" fmla="*/ 96 h 662"/>
                <a:gd name="T18" fmla="*/ 12 w 67"/>
                <a:gd name="T19" fmla="*/ 110 h 662"/>
                <a:gd name="T20" fmla="*/ 12 w 67"/>
                <a:gd name="T21" fmla="*/ 110 h 662"/>
                <a:gd name="T22" fmla="*/ 13 w 67"/>
                <a:gd name="T23" fmla="*/ 124 h 662"/>
                <a:gd name="T24" fmla="*/ 15 w 67"/>
                <a:gd name="T25" fmla="*/ 138 h 662"/>
                <a:gd name="T26" fmla="*/ 16 w 67"/>
                <a:gd name="T27" fmla="*/ 152 h 662"/>
                <a:gd name="T28" fmla="*/ 18 w 67"/>
                <a:gd name="T29" fmla="*/ 166 h 662"/>
                <a:gd name="T30" fmla="*/ 19 w 67"/>
                <a:gd name="T31" fmla="*/ 180 h 662"/>
                <a:gd name="T32" fmla="*/ 20 w 67"/>
                <a:gd name="T33" fmla="*/ 193 h 662"/>
                <a:gd name="T34" fmla="*/ 22 w 67"/>
                <a:gd name="T35" fmla="*/ 207 h 662"/>
                <a:gd name="T36" fmla="*/ 23 w 67"/>
                <a:gd name="T37" fmla="*/ 221 h 6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7" h="662">
                  <a:moveTo>
                    <a:pt x="0" y="0"/>
                  </a:moveTo>
                  <a:lnTo>
                    <a:pt x="0" y="0"/>
                  </a:lnTo>
                  <a:lnTo>
                    <a:pt x="4" y="41"/>
                  </a:lnTo>
                  <a:lnTo>
                    <a:pt x="9" y="82"/>
                  </a:lnTo>
                  <a:lnTo>
                    <a:pt x="13" y="123"/>
                  </a:lnTo>
                  <a:lnTo>
                    <a:pt x="17" y="164"/>
                  </a:lnTo>
                  <a:lnTo>
                    <a:pt x="23" y="206"/>
                  </a:lnTo>
                  <a:lnTo>
                    <a:pt x="27" y="248"/>
                  </a:lnTo>
                  <a:lnTo>
                    <a:pt x="31" y="289"/>
                  </a:lnTo>
                  <a:lnTo>
                    <a:pt x="35" y="330"/>
                  </a:lnTo>
                  <a:lnTo>
                    <a:pt x="39" y="371"/>
                  </a:lnTo>
                  <a:lnTo>
                    <a:pt x="43" y="413"/>
                  </a:lnTo>
                  <a:lnTo>
                    <a:pt x="46" y="455"/>
                  </a:lnTo>
                  <a:lnTo>
                    <a:pt x="51" y="496"/>
                  </a:lnTo>
                  <a:lnTo>
                    <a:pt x="55" y="538"/>
                  </a:lnTo>
                  <a:lnTo>
                    <a:pt x="59" y="579"/>
                  </a:lnTo>
                  <a:lnTo>
                    <a:pt x="63" y="621"/>
                  </a:lnTo>
                  <a:lnTo>
                    <a:pt x="67" y="66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1" name="Freeform 19">
              <a:extLst>
                <a:ext uri="{FF2B5EF4-FFF2-40B4-BE49-F238E27FC236}">
                  <a16:creationId xmlns:a16="http://schemas.microsoft.com/office/drawing/2014/main" id="{04859004-FF9B-4715-B870-376D9464E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" y="345"/>
              <a:ext cx="19" cy="183"/>
            </a:xfrm>
            <a:custGeom>
              <a:avLst/>
              <a:gdLst>
                <a:gd name="T0" fmla="*/ 0 w 57"/>
                <a:gd name="T1" fmla="*/ 0 h 547"/>
                <a:gd name="T2" fmla="*/ 0 w 57"/>
                <a:gd name="T3" fmla="*/ 0 h 547"/>
                <a:gd name="T4" fmla="*/ 2 w 57"/>
                <a:gd name="T5" fmla="*/ 23 h 547"/>
                <a:gd name="T6" fmla="*/ 5 w 57"/>
                <a:gd name="T7" fmla="*/ 46 h 547"/>
                <a:gd name="T8" fmla="*/ 8 w 57"/>
                <a:gd name="T9" fmla="*/ 69 h 547"/>
                <a:gd name="T10" fmla="*/ 10 w 57"/>
                <a:gd name="T11" fmla="*/ 92 h 547"/>
                <a:gd name="T12" fmla="*/ 10 w 57"/>
                <a:gd name="T13" fmla="*/ 92 h 547"/>
                <a:gd name="T14" fmla="*/ 12 w 57"/>
                <a:gd name="T15" fmla="*/ 115 h 547"/>
                <a:gd name="T16" fmla="*/ 14 w 57"/>
                <a:gd name="T17" fmla="*/ 138 h 547"/>
                <a:gd name="T18" fmla="*/ 17 w 57"/>
                <a:gd name="T19" fmla="*/ 160 h 547"/>
                <a:gd name="T20" fmla="*/ 19 w 57"/>
                <a:gd name="T21" fmla="*/ 183 h 5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547">
                  <a:moveTo>
                    <a:pt x="0" y="0"/>
                  </a:moveTo>
                  <a:lnTo>
                    <a:pt x="0" y="0"/>
                  </a:lnTo>
                  <a:lnTo>
                    <a:pt x="7" y="69"/>
                  </a:lnTo>
                  <a:lnTo>
                    <a:pt x="16" y="137"/>
                  </a:lnTo>
                  <a:lnTo>
                    <a:pt x="23" y="206"/>
                  </a:lnTo>
                  <a:lnTo>
                    <a:pt x="30" y="275"/>
                  </a:lnTo>
                  <a:lnTo>
                    <a:pt x="37" y="343"/>
                  </a:lnTo>
                  <a:lnTo>
                    <a:pt x="43" y="411"/>
                  </a:lnTo>
                  <a:lnTo>
                    <a:pt x="50" y="478"/>
                  </a:lnTo>
                  <a:lnTo>
                    <a:pt x="57" y="54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2" name="Freeform 20">
              <a:extLst>
                <a:ext uri="{FF2B5EF4-FFF2-40B4-BE49-F238E27FC236}">
                  <a16:creationId xmlns:a16="http://schemas.microsoft.com/office/drawing/2014/main" id="{FA47485F-4676-4563-BE31-D7669F1E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" y="340"/>
              <a:ext cx="18" cy="168"/>
            </a:xfrm>
            <a:custGeom>
              <a:avLst/>
              <a:gdLst>
                <a:gd name="T0" fmla="*/ 0 w 53"/>
                <a:gd name="T1" fmla="*/ 0 h 503"/>
                <a:gd name="T2" fmla="*/ 0 w 53"/>
                <a:gd name="T3" fmla="*/ 0 h 503"/>
                <a:gd name="T4" fmla="*/ 3 w 53"/>
                <a:gd name="T5" fmla="*/ 21 h 503"/>
                <a:gd name="T6" fmla="*/ 5 w 53"/>
                <a:gd name="T7" fmla="*/ 42 h 503"/>
                <a:gd name="T8" fmla="*/ 7 w 53"/>
                <a:gd name="T9" fmla="*/ 63 h 503"/>
                <a:gd name="T10" fmla="*/ 9 w 53"/>
                <a:gd name="T11" fmla="*/ 84 h 503"/>
                <a:gd name="T12" fmla="*/ 9 w 53"/>
                <a:gd name="T13" fmla="*/ 84 h 503"/>
                <a:gd name="T14" fmla="*/ 12 w 53"/>
                <a:gd name="T15" fmla="*/ 105 h 503"/>
                <a:gd name="T16" fmla="*/ 14 w 53"/>
                <a:gd name="T17" fmla="*/ 126 h 503"/>
                <a:gd name="T18" fmla="*/ 16 w 53"/>
                <a:gd name="T19" fmla="*/ 147 h 503"/>
                <a:gd name="T20" fmla="*/ 18 w 53"/>
                <a:gd name="T21" fmla="*/ 168 h 5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" h="503">
                  <a:moveTo>
                    <a:pt x="0" y="0"/>
                  </a:moveTo>
                  <a:lnTo>
                    <a:pt x="0" y="0"/>
                  </a:lnTo>
                  <a:lnTo>
                    <a:pt x="8" y="63"/>
                  </a:lnTo>
                  <a:lnTo>
                    <a:pt x="15" y="126"/>
                  </a:lnTo>
                  <a:lnTo>
                    <a:pt x="21" y="189"/>
                  </a:lnTo>
                  <a:lnTo>
                    <a:pt x="27" y="252"/>
                  </a:lnTo>
                  <a:lnTo>
                    <a:pt x="34" y="314"/>
                  </a:lnTo>
                  <a:lnTo>
                    <a:pt x="40" y="377"/>
                  </a:lnTo>
                  <a:lnTo>
                    <a:pt x="46" y="440"/>
                  </a:lnTo>
                  <a:lnTo>
                    <a:pt x="53" y="50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3" name="Freeform 21">
              <a:extLst>
                <a:ext uri="{FF2B5EF4-FFF2-40B4-BE49-F238E27FC236}">
                  <a16:creationId xmlns:a16="http://schemas.microsoft.com/office/drawing/2014/main" id="{1381187A-7E40-43D4-B78F-47DF20D5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" y="411"/>
              <a:ext cx="46" cy="467"/>
            </a:xfrm>
            <a:custGeom>
              <a:avLst/>
              <a:gdLst>
                <a:gd name="T0" fmla="*/ 0 w 137"/>
                <a:gd name="T1" fmla="*/ 0 h 1401"/>
                <a:gd name="T2" fmla="*/ 3 w 137"/>
                <a:gd name="T3" fmla="*/ 29 h 1401"/>
                <a:gd name="T4" fmla="*/ 6 w 137"/>
                <a:gd name="T5" fmla="*/ 58 h 1401"/>
                <a:gd name="T6" fmla="*/ 9 w 137"/>
                <a:gd name="T7" fmla="*/ 88 h 1401"/>
                <a:gd name="T8" fmla="*/ 12 w 137"/>
                <a:gd name="T9" fmla="*/ 117 h 1401"/>
                <a:gd name="T10" fmla="*/ 14 w 137"/>
                <a:gd name="T11" fmla="*/ 146 h 1401"/>
                <a:gd name="T12" fmla="*/ 17 w 137"/>
                <a:gd name="T13" fmla="*/ 175 h 1401"/>
                <a:gd name="T14" fmla="*/ 20 w 137"/>
                <a:gd name="T15" fmla="*/ 204 h 1401"/>
                <a:gd name="T16" fmla="*/ 23 w 137"/>
                <a:gd name="T17" fmla="*/ 233 h 1401"/>
                <a:gd name="T18" fmla="*/ 26 w 137"/>
                <a:gd name="T19" fmla="*/ 263 h 1401"/>
                <a:gd name="T20" fmla="*/ 29 w 137"/>
                <a:gd name="T21" fmla="*/ 292 h 1401"/>
                <a:gd name="T22" fmla="*/ 32 w 137"/>
                <a:gd name="T23" fmla="*/ 321 h 1401"/>
                <a:gd name="T24" fmla="*/ 35 w 137"/>
                <a:gd name="T25" fmla="*/ 350 h 1401"/>
                <a:gd name="T26" fmla="*/ 37 w 137"/>
                <a:gd name="T27" fmla="*/ 380 h 1401"/>
                <a:gd name="T28" fmla="*/ 40 w 137"/>
                <a:gd name="T29" fmla="*/ 409 h 1401"/>
                <a:gd name="T30" fmla="*/ 43 w 137"/>
                <a:gd name="T31" fmla="*/ 438 h 1401"/>
                <a:gd name="T32" fmla="*/ 46 w 137"/>
                <a:gd name="T33" fmla="*/ 467 h 1401"/>
                <a:gd name="T34" fmla="*/ 0 w 137"/>
                <a:gd name="T35" fmla="*/ 0 h 14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7" h="1401">
                  <a:moveTo>
                    <a:pt x="0" y="0"/>
                  </a:moveTo>
                  <a:lnTo>
                    <a:pt x="9" y="88"/>
                  </a:lnTo>
                  <a:lnTo>
                    <a:pt x="17" y="175"/>
                  </a:lnTo>
                  <a:lnTo>
                    <a:pt x="27" y="263"/>
                  </a:lnTo>
                  <a:lnTo>
                    <a:pt x="35" y="350"/>
                  </a:lnTo>
                  <a:lnTo>
                    <a:pt x="43" y="438"/>
                  </a:lnTo>
                  <a:lnTo>
                    <a:pt x="51" y="525"/>
                  </a:lnTo>
                  <a:lnTo>
                    <a:pt x="61" y="613"/>
                  </a:lnTo>
                  <a:lnTo>
                    <a:pt x="69" y="700"/>
                  </a:lnTo>
                  <a:lnTo>
                    <a:pt x="77" y="788"/>
                  </a:lnTo>
                  <a:lnTo>
                    <a:pt x="86" y="875"/>
                  </a:lnTo>
                  <a:lnTo>
                    <a:pt x="94" y="963"/>
                  </a:lnTo>
                  <a:lnTo>
                    <a:pt x="103" y="1050"/>
                  </a:lnTo>
                  <a:lnTo>
                    <a:pt x="111" y="1139"/>
                  </a:lnTo>
                  <a:lnTo>
                    <a:pt x="120" y="1226"/>
                  </a:lnTo>
                  <a:lnTo>
                    <a:pt x="129" y="1314"/>
                  </a:lnTo>
                  <a:lnTo>
                    <a:pt x="137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4" name="Freeform 22">
              <a:extLst>
                <a:ext uri="{FF2B5EF4-FFF2-40B4-BE49-F238E27FC236}">
                  <a16:creationId xmlns:a16="http://schemas.microsoft.com/office/drawing/2014/main" id="{646FF14B-82AC-480D-AA1C-0B8D6A8C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" y="411"/>
              <a:ext cx="46" cy="467"/>
            </a:xfrm>
            <a:custGeom>
              <a:avLst/>
              <a:gdLst>
                <a:gd name="T0" fmla="*/ 0 w 137"/>
                <a:gd name="T1" fmla="*/ 0 h 1401"/>
                <a:gd name="T2" fmla="*/ 0 w 137"/>
                <a:gd name="T3" fmla="*/ 0 h 1401"/>
                <a:gd name="T4" fmla="*/ 3 w 137"/>
                <a:gd name="T5" fmla="*/ 29 h 1401"/>
                <a:gd name="T6" fmla="*/ 6 w 137"/>
                <a:gd name="T7" fmla="*/ 58 h 1401"/>
                <a:gd name="T8" fmla="*/ 9 w 137"/>
                <a:gd name="T9" fmla="*/ 88 h 1401"/>
                <a:gd name="T10" fmla="*/ 12 w 137"/>
                <a:gd name="T11" fmla="*/ 117 h 1401"/>
                <a:gd name="T12" fmla="*/ 14 w 137"/>
                <a:gd name="T13" fmla="*/ 146 h 1401"/>
                <a:gd name="T14" fmla="*/ 17 w 137"/>
                <a:gd name="T15" fmla="*/ 175 h 1401"/>
                <a:gd name="T16" fmla="*/ 20 w 137"/>
                <a:gd name="T17" fmla="*/ 204 h 1401"/>
                <a:gd name="T18" fmla="*/ 23 w 137"/>
                <a:gd name="T19" fmla="*/ 233 h 1401"/>
                <a:gd name="T20" fmla="*/ 23 w 137"/>
                <a:gd name="T21" fmla="*/ 233 h 1401"/>
                <a:gd name="T22" fmla="*/ 26 w 137"/>
                <a:gd name="T23" fmla="*/ 263 h 1401"/>
                <a:gd name="T24" fmla="*/ 29 w 137"/>
                <a:gd name="T25" fmla="*/ 292 h 1401"/>
                <a:gd name="T26" fmla="*/ 32 w 137"/>
                <a:gd name="T27" fmla="*/ 321 h 1401"/>
                <a:gd name="T28" fmla="*/ 35 w 137"/>
                <a:gd name="T29" fmla="*/ 350 h 1401"/>
                <a:gd name="T30" fmla="*/ 37 w 137"/>
                <a:gd name="T31" fmla="*/ 380 h 1401"/>
                <a:gd name="T32" fmla="*/ 40 w 137"/>
                <a:gd name="T33" fmla="*/ 409 h 1401"/>
                <a:gd name="T34" fmla="*/ 43 w 137"/>
                <a:gd name="T35" fmla="*/ 438 h 1401"/>
                <a:gd name="T36" fmla="*/ 46 w 137"/>
                <a:gd name="T37" fmla="*/ 467 h 14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7" h="1401">
                  <a:moveTo>
                    <a:pt x="0" y="0"/>
                  </a:moveTo>
                  <a:lnTo>
                    <a:pt x="0" y="0"/>
                  </a:lnTo>
                  <a:lnTo>
                    <a:pt x="9" y="88"/>
                  </a:lnTo>
                  <a:lnTo>
                    <a:pt x="17" y="175"/>
                  </a:lnTo>
                  <a:lnTo>
                    <a:pt x="27" y="263"/>
                  </a:lnTo>
                  <a:lnTo>
                    <a:pt x="35" y="350"/>
                  </a:lnTo>
                  <a:lnTo>
                    <a:pt x="43" y="438"/>
                  </a:lnTo>
                  <a:lnTo>
                    <a:pt x="51" y="525"/>
                  </a:lnTo>
                  <a:lnTo>
                    <a:pt x="61" y="613"/>
                  </a:lnTo>
                  <a:lnTo>
                    <a:pt x="69" y="700"/>
                  </a:lnTo>
                  <a:lnTo>
                    <a:pt x="77" y="788"/>
                  </a:lnTo>
                  <a:lnTo>
                    <a:pt x="86" y="875"/>
                  </a:lnTo>
                  <a:lnTo>
                    <a:pt x="94" y="963"/>
                  </a:lnTo>
                  <a:lnTo>
                    <a:pt x="103" y="1050"/>
                  </a:lnTo>
                  <a:lnTo>
                    <a:pt x="111" y="1139"/>
                  </a:lnTo>
                  <a:lnTo>
                    <a:pt x="120" y="1226"/>
                  </a:lnTo>
                  <a:lnTo>
                    <a:pt x="129" y="1314"/>
                  </a:lnTo>
                  <a:lnTo>
                    <a:pt x="137" y="14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5" name="Freeform 23">
              <a:extLst>
                <a:ext uri="{FF2B5EF4-FFF2-40B4-BE49-F238E27FC236}">
                  <a16:creationId xmlns:a16="http://schemas.microsoft.com/office/drawing/2014/main" id="{8418F56C-69E7-496A-BBCD-4C628D32D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393"/>
              <a:ext cx="38" cy="382"/>
            </a:xfrm>
            <a:custGeom>
              <a:avLst/>
              <a:gdLst>
                <a:gd name="T0" fmla="*/ 0 w 113"/>
                <a:gd name="T1" fmla="*/ 0 h 1147"/>
                <a:gd name="T2" fmla="*/ 3 w 113"/>
                <a:gd name="T3" fmla="*/ 24 h 1147"/>
                <a:gd name="T4" fmla="*/ 5 w 113"/>
                <a:gd name="T5" fmla="*/ 48 h 1147"/>
                <a:gd name="T6" fmla="*/ 7 w 113"/>
                <a:gd name="T7" fmla="*/ 71 h 1147"/>
                <a:gd name="T8" fmla="*/ 9 w 113"/>
                <a:gd name="T9" fmla="*/ 95 h 1147"/>
                <a:gd name="T10" fmla="*/ 12 w 113"/>
                <a:gd name="T11" fmla="*/ 119 h 1147"/>
                <a:gd name="T12" fmla="*/ 14 w 113"/>
                <a:gd name="T13" fmla="*/ 143 h 1147"/>
                <a:gd name="T14" fmla="*/ 17 w 113"/>
                <a:gd name="T15" fmla="*/ 167 h 1147"/>
                <a:gd name="T16" fmla="*/ 19 w 113"/>
                <a:gd name="T17" fmla="*/ 191 h 1147"/>
                <a:gd name="T18" fmla="*/ 22 w 113"/>
                <a:gd name="T19" fmla="*/ 214 h 1147"/>
                <a:gd name="T20" fmla="*/ 24 w 113"/>
                <a:gd name="T21" fmla="*/ 238 h 1147"/>
                <a:gd name="T22" fmla="*/ 26 w 113"/>
                <a:gd name="T23" fmla="*/ 262 h 1147"/>
                <a:gd name="T24" fmla="*/ 29 w 113"/>
                <a:gd name="T25" fmla="*/ 286 h 1147"/>
                <a:gd name="T26" fmla="*/ 31 w 113"/>
                <a:gd name="T27" fmla="*/ 310 h 1147"/>
                <a:gd name="T28" fmla="*/ 34 w 113"/>
                <a:gd name="T29" fmla="*/ 334 h 1147"/>
                <a:gd name="T30" fmla="*/ 36 w 113"/>
                <a:gd name="T31" fmla="*/ 358 h 1147"/>
                <a:gd name="T32" fmla="*/ 38 w 113"/>
                <a:gd name="T33" fmla="*/ 382 h 1147"/>
                <a:gd name="T34" fmla="*/ 0 w 113"/>
                <a:gd name="T35" fmla="*/ 0 h 1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3" h="1147">
                  <a:moveTo>
                    <a:pt x="0" y="0"/>
                  </a:moveTo>
                  <a:lnTo>
                    <a:pt x="8" y="71"/>
                  </a:lnTo>
                  <a:lnTo>
                    <a:pt x="14" y="143"/>
                  </a:lnTo>
                  <a:lnTo>
                    <a:pt x="21" y="214"/>
                  </a:lnTo>
                  <a:lnTo>
                    <a:pt x="28" y="286"/>
                  </a:lnTo>
                  <a:lnTo>
                    <a:pt x="36" y="358"/>
                  </a:lnTo>
                  <a:lnTo>
                    <a:pt x="43" y="430"/>
                  </a:lnTo>
                  <a:lnTo>
                    <a:pt x="50" y="501"/>
                  </a:lnTo>
                  <a:lnTo>
                    <a:pt x="57" y="573"/>
                  </a:lnTo>
                  <a:lnTo>
                    <a:pt x="65" y="644"/>
                  </a:lnTo>
                  <a:lnTo>
                    <a:pt x="71" y="715"/>
                  </a:lnTo>
                  <a:lnTo>
                    <a:pt x="78" y="787"/>
                  </a:lnTo>
                  <a:lnTo>
                    <a:pt x="85" y="859"/>
                  </a:lnTo>
                  <a:lnTo>
                    <a:pt x="93" y="931"/>
                  </a:lnTo>
                  <a:lnTo>
                    <a:pt x="100" y="1002"/>
                  </a:lnTo>
                  <a:lnTo>
                    <a:pt x="106" y="1075"/>
                  </a:lnTo>
                  <a:lnTo>
                    <a:pt x="113" y="1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6" name="Freeform 24">
              <a:extLst>
                <a:ext uri="{FF2B5EF4-FFF2-40B4-BE49-F238E27FC236}">
                  <a16:creationId xmlns:a16="http://schemas.microsoft.com/office/drawing/2014/main" id="{1BD4C80E-0AD0-4601-BC7B-3D51A13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393"/>
              <a:ext cx="38" cy="382"/>
            </a:xfrm>
            <a:custGeom>
              <a:avLst/>
              <a:gdLst>
                <a:gd name="T0" fmla="*/ 0 w 113"/>
                <a:gd name="T1" fmla="*/ 0 h 1147"/>
                <a:gd name="T2" fmla="*/ 0 w 113"/>
                <a:gd name="T3" fmla="*/ 0 h 1147"/>
                <a:gd name="T4" fmla="*/ 3 w 113"/>
                <a:gd name="T5" fmla="*/ 24 h 1147"/>
                <a:gd name="T6" fmla="*/ 5 w 113"/>
                <a:gd name="T7" fmla="*/ 48 h 1147"/>
                <a:gd name="T8" fmla="*/ 7 w 113"/>
                <a:gd name="T9" fmla="*/ 71 h 1147"/>
                <a:gd name="T10" fmla="*/ 9 w 113"/>
                <a:gd name="T11" fmla="*/ 95 h 1147"/>
                <a:gd name="T12" fmla="*/ 12 w 113"/>
                <a:gd name="T13" fmla="*/ 119 h 1147"/>
                <a:gd name="T14" fmla="*/ 14 w 113"/>
                <a:gd name="T15" fmla="*/ 143 h 1147"/>
                <a:gd name="T16" fmla="*/ 17 w 113"/>
                <a:gd name="T17" fmla="*/ 167 h 1147"/>
                <a:gd name="T18" fmla="*/ 19 w 113"/>
                <a:gd name="T19" fmla="*/ 191 h 1147"/>
                <a:gd name="T20" fmla="*/ 19 w 113"/>
                <a:gd name="T21" fmla="*/ 191 h 1147"/>
                <a:gd name="T22" fmla="*/ 22 w 113"/>
                <a:gd name="T23" fmla="*/ 214 h 1147"/>
                <a:gd name="T24" fmla="*/ 24 w 113"/>
                <a:gd name="T25" fmla="*/ 238 h 1147"/>
                <a:gd name="T26" fmla="*/ 26 w 113"/>
                <a:gd name="T27" fmla="*/ 262 h 1147"/>
                <a:gd name="T28" fmla="*/ 29 w 113"/>
                <a:gd name="T29" fmla="*/ 286 h 1147"/>
                <a:gd name="T30" fmla="*/ 31 w 113"/>
                <a:gd name="T31" fmla="*/ 310 h 1147"/>
                <a:gd name="T32" fmla="*/ 34 w 113"/>
                <a:gd name="T33" fmla="*/ 334 h 1147"/>
                <a:gd name="T34" fmla="*/ 36 w 113"/>
                <a:gd name="T35" fmla="*/ 358 h 1147"/>
                <a:gd name="T36" fmla="*/ 38 w 113"/>
                <a:gd name="T37" fmla="*/ 382 h 1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3" h="1147">
                  <a:moveTo>
                    <a:pt x="0" y="0"/>
                  </a:moveTo>
                  <a:lnTo>
                    <a:pt x="0" y="0"/>
                  </a:lnTo>
                  <a:lnTo>
                    <a:pt x="8" y="71"/>
                  </a:lnTo>
                  <a:lnTo>
                    <a:pt x="14" y="143"/>
                  </a:lnTo>
                  <a:lnTo>
                    <a:pt x="21" y="214"/>
                  </a:lnTo>
                  <a:lnTo>
                    <a:pt x="28" y="286"/>
                  </a:lnTo>
                  <a:lnTo>
                    <a:pt x="36" y="358"/>
                  </a:lnTo>
                  <a:lnTo>
                    <a:pt x="43" y="430"/>
                  </a:lnTo>
                  <a:lnTo>
                    <a:pt x="50" y="501"/>
                  </a:lnTo>
                  <a:lnTo>
                    <a:pt x="57" y="573"/>
                  </a:lnTo>
                  <a:lnTo>
                    <a:pt x="65" y="644"/>
                  </a:lnTo>
                  <a:lnTo>
                    <a:pt x="71" y="715"/>
                  </a:lnTo>
                  <a:lnTo>
                    <a:pt x="78" y="787"/>
                  </a:lnTo>
                  <a:lnTo>
                    <a:pt x="85" y="859"/>
                  </a:lnTo>
                  <a:lnTo>
                    <a:pt x="93" y="931"/>
                  </a:lnTo>
                  <a:lnTo>
                    <a:pt x="100" y="1002"/>
                  </a:lnTo>
                  <a:lnTo>
                    <a:pt x="106" y="1075"/>
                  </a:lnTo>
                  <a:lnTo>
                    <a:pt x="113" y="114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7" name="Freeform 25">
              <a:extLst>
                <a:ext uri="{FF2B5EF4-FFF2-40B4-BE49-F238E27FC236}">
                  <a16:creationId xmlns:a16="http://schemas.microsoft.com/office/drawing/2014/main" id="{88CCA365-BEEF-4955-A47E-C7C5A642B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" y="348"/>
              <a:ext cx="21" cy="200"/>
            </a:xfrm>
            <a:custGeom>
              <a:avLst/>
              <a:gdLst>
                <a:gd name="T0" fmla="*/ 0 w 62"/>
                <a:gd name="T1" fmla="*/ 0 h 598"/>
                <a:gd name="T2" fmla="*/ 0 w 62"/>
                <a:gd name="T3" fmla="*/ 0 h 598"/>
                <a:gd name="T4" fmla="*/ 1 w 62"/>
                <a:gd name="T5" fmla="*/ 12 h 598"/>
                <a:gd name="T6" fmla="*/ 3 w 62"/>
                <a:gd name="T7" fmla="*/ 25 h 598"/>
                <a:gd name="T8" fmla="*/ 4 w 62"/>
                <a:gd name="T9" fmla="*/ 37 h 598"/>
                <a:gd name="T10" fmla="*/ 5 w 62"/>
                <a:gd name="T11" fmla="*/ 50 h 598"/>
                <a:gd name="T12" fmla="*/ 7 w 62"/>
                <a:gd name="T13" fmla="*/ 63 h 598"/>
                <a:gd name="T14" fmla="*/ 8 w 62"/>
                <a:gd name="T15" fmla="*/ 75 h 598"/>
                <a:gd name="T16" fmla="*/ 9 w 62"/>
                <a:gd name="T17" fmla="*/ 88 h 598"/>
                <a:gd name="T18" fmla="*/ 11 w 62"/>
                <a:gd name="T19" fmla="*/ 100 h 598"/>
                <a:gd name="T20" fmla="*/ 11 w 62"/>
                <a:gd name="T21" fmla="*/ 100 h 598"/>
                <a:gd name="T22" fmla="*/ 13 w 62"/>
                <a:gd name="T23" fmla="*/ 125 h 598"/>
                <a:gd name="T24" fmla="*/ 16 w 62"/>
                <a:gd name="T25" fmla="*/ 150 h 598"/>
                <a:gd name="T26" fmla="*/ 18 w 62"/>
                <a:gd name="T27" fmla="*/ 175 h 598"/>
                <a:gd name="T28" fmla="*/ 21 w 62"/>
                <a:gd name="T29" fmla="*/ 200 h 5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2" h="598">
                  <a:moveTo>
                    <a:pt x="0" y="0"/>
                  </a:moveTo>
                  <a:lnTo>
                    <a:pt x="0" y="0"/>
                  </a:lnTo>
                  <a:lnTo>
                    <a:pt x="4" y="37"/>
                  </a:lnTo>
                  <a:lnTo>
                    <a:pt x="8" y="74"/>
                  </a:lnTo>
                  <a:lnTo>
                    <a:pt x="12" y="112"/>
                  </a:lnTo>
                  <a:lnTo>
                    <a:pt x="16" y="149"/>
                  </a:lnTo>
                  <a:lnTo>
                    <a:pt x="20" y="187"/>
                  </a:lnTo>
                  <a:lnTo>
                    <a:pt x="24" y="224"/>
                  </a:lnTo>
                  <a:lnTo>
                    <a:pt x="28" y="263"/>
                  </a:lnTo>
                  <a:lnTo>
                    <a:pt x="32" y="300"/>
                  </a:lnTo>
                  <a:lnTo>
                    <a:pt x="39" y="374"/>
                  </a:lnTo>
                  <a:lnTo>
                    <a:pt x="46" y="449"/>
                  </a:lnTo>
                  <a:lnTo>
                    <a:pt x="54" y="524"/>
                  </a:lnTo>
                  <a:lnTo>
                    <a:pt x="62" y="59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8" name="Freeform 26">
              <a:extLst>
                <a:ext uri="{FF2B5EF4-FFF2-40B4-BE49-F238E27FC236}">
                  <a16:creationId xmlns:a16="http://schemas.microsoft.com/office/drawing/2014/main" id="{4A93C6C1-86B7-42D6-B554-CD4E81FDB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" y="336"/>
              <a:ext cx="15" cy="156"/>
            </a:xfrm>
            <a:custGeom>
              <a:avLst/>
              <a:gdLst>
                <a:gd name="T0" fmla="*/ 0 w 47"/>
                <a:gd name="T1" fmla="*/ 0 h 467"/>
                <a:gd name="T2" fmla="*/ 2 w 47"/>
                <a:gd name="T3" fmla="*/ 20 h 467"/>
                <a:gd name="T4" fmla="*/ 4 w 47"/>
                <a:gd name="T5" fmla="*/ 39 h 467"/>
                <a:gd name="T6" fmla="*/ 6 w 47"/>
                <a:gd name="T7" fmla="*/ 59 h 467"/>
                <a:gd name="T8" fmla="*/ 8 w 47"/>
                <a:gd name="T9" fmla="*/ 79 h 467"/>
                <a:gd name="T10" fmla="*/ 10 w 47"/>
                <a:gd name="T11" fmla="*/ 98 h 467"/>
                <a:gd name="T12" fmla="*/ 11 w 47"/>
                <a:gd name="T13" fmla="*/ 117 h 467"/>
                <a:gd name="T14" fmla="*/ 13 w 47"/>
                <a:gd name="T15" fmla="*/ 137 h 467"/>
                <a:gd name="T16" fmla="*/ 15 w 47"/>
                <a:gd name="T17" fmla="*/ 156 h 467"/>
                <a:gd name="T18" fmla="*/ 0 w 47"/>
                <a:gd name="T19" fmla="*/ 0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67">
                  <a:moveTo>
                    <a:pt x="0" y="0"/>
                  </a:moveTo>
                  <a:lnTo>
                    <a:pt x="6" y="59"/>
                  </a:lnTo>
                  <a:lnTo>
                    <a:pt x="12" y="117"/>
                  </a:lnTo>
                  <a:lnTo>
                    <a:pt x="18" y="176"/>
                  </a:lnTo>
                  <a:lnTo>
                    <a:pt x="25" y="235"/>
                  </a:lnTo>
                  <a:lnTo>
                    <a:pt x="30" y="292"/>
                  </a:lnTo>
                  <a:lnTo>
                    <a:pt x="35" y="351"/>
                  </a:lnTo>
                  <a:lnTo>
                    <a:pt x="41" y="409"/>
                  </a:lnTo>
                  <a:lnTo>
                    <a:pt x="4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79" name="Freeform 27">
              <a:extLst>
                <a:ext uri="{FF2B5EF4-FFF2-40B4-BE49-F238E27FC236}">
                  <a16:creationId xmlns:a16="http://schemas.microsoft.com/office/drawing/2014/main" id="{505F8C47-D3A8-406F-9D10-AF50C2A1E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" y="336"/>
              <a:ext cx="15" cy="156"/>
            </a:xfrm>
            <a:custGeom>
              <a:avLst/>
              <a:gdLst>
                <a:gd name="T0" fmla="*/ 0 w 47"/>
                <a:gd name="T1" fmla="*/ 0 h 467"/>
                <a:gd name="T2" fmla="*/ 0 w 47"/>
                <a:gd name="T3" fmla="*/ 0 h 467"/>
                <a:gd name="T4" fmla="*/ 2 w 47"/>
                <a:gd name="T5" fmla="*/ 20 h 467"/>
                <a:gd name="T6" fmla="*/ 4 w 47"/>
                <a:gd name="T7" fmla="*/ 39 h 467"/>
                <a:gd name="T8" fmla="*/ 6 w 47"/>
                <a:gd name="T9" fmla="*/ 59 h 467"/>
                <a:gd name="T10" fmla="*/ 8 w 47"/>
                <a:gd name="T11" fmla="*/ 79 h 467"/>
                <a:gd name="T12" fmla="*/ 8 w 47"/>
                <a:gd name="T13" fmla="*/ 79 h 467"/>
                <a:gd name="T14" fmla="*/ 10 w 47"/>
                <a:gd name="T15" fmla="*/ 98 h 467"/>
                <a:gd name="T16" fmla="*/ 11 w 47"/>
                <a:gd name="T17" fmla="*/ 117 h 467"/>
                <a:gd name="T18" fmla="*/ 13 w 47"/>
                <a:gd name="T19" fmla="*/ 137 h 467"/>
                <a:gd name="T20" fmla="*/ 15 w 47"/>
                <a:gd name="T21" fmla="*/ 15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467">
                  <a:moveTo>
                    <a:pt x="0" y="0"/>
                  </a:moveTo>
                  <a:lnTo>
                    <a:pt x="0" y="0"/>
                  </a:lnTo>
                  <a:lnTo>
                    <a:pt x="6" y="59"/>
                  </a:lnTo>
                  <a:lnTo>
                    <a:pt x="12" y="117"/>
                  </a:lnTo>
                  <a:lnTo>
                    <a:pt x="18" y="176"/>
                  </a:lnTo>
                  <a:lnTo>
                    <a:pt x="25" y="235"/>
                  </a:lnTo>
                  <a:lnTo>
                    <a:pt x="30" y="292"/>
                  </a:lnTo>
                  <a:lnTo>
                    <a:pt x="35" y="351"/>
                  </a:lnTo>
                  <a:lnTo>
                    <a:pt x="41" y="409"/>
                  </a:lnTo>
                  <a:lnTo>
                    <a:pt x="47" y="46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0" name="Freeform 28">
              <a:extLst>
                <a:ext uri="{FF2B5EF4-FFF2-40B4-BE49-F238E27FC236}">
                  <a16:creationId xmlns:a16="http://schemas.microsoft.com/office/drawing/2014/main" id="{13C24CA0-FB60-4CC6-A5C0-29A3477B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425"/>
              <a:ext cx="25" cy="251"/>
            </a:xfrm>
            <a:custGeom>
              <a:avLst/>
              <a:gdLst>
                <a:gd name="T0" fmla="*/ 0 w 76"/>
                <a:gd name="T1" fmla="*/ 0 h 753"/>
                <a:gd name="T2" fmla="*/ 0 w 76"/>
                <a:gd name="T3" fmla="*/ 0 h 753"/>
                <a:gd name="T4" fmla="*/ 2 w 76"/>
                <a:gd name="T5" fmla="*/ 16 h 753"/>
                <a:gd name="T6" fmla="*/ 4 w 76"/>
                <a:gd name="T7" fmla="*/ 31 h 753"/>
                <a:gd name="T8" fmla="*/ 5 w 76"/>
                <a:gd name="T9" fmla="*/ 47 h 753"/>
                <a:gd name="T10" fmla="*/ 7 w 76"/>
                <a:gd name="T11" fmla="*/ 63 h 753"/>
                <a:gd name="T12" fmla="*/ 8 w 76"/>
                <a:gd name="T13" fmla="*/ 78 h 753"/>
                <a:gd name="T14" fmla="*/ 9 w 76"/>
                <a:gd name="T15" fmla="*/ 94 h 753"/>
                <a:gd name="T16" fmla="*/ 11 w 76"/>
                <a:gd name="T17" fmla="*/ 110 h 753"/>
                <a:gd name="T18" fmla="*/ 13 w 76"/>
                <a:gd name="T19" fmla="*/ 125 h 753"/>
                <a:gd name="T20" fmla="*/ 13 w 76"/>
                <a:gd name="T21" fmla="*/ 125 h 753"/>
                <a:gd name="T22" fmla="*/ 14 w 76"/>
                <a:gd name="T23" fmla="*/ 141 h 753"/>
                <a:gd name="T24" fmla="*/ 15 w 76"/>
                <a:gd name="T25" fmla="*/ 157 h 753"/>
                <a:gd name="T26" fmla="*/ 17 w 76"/>
                <a:gd name="T27" fmla="*/ 172 h 753"/>
                <a:gd name="T28" fmla="*/ 19 w 76"/>
                <a:gd name="T29" fmla="*/ 188 h 753"/>
                <a:gd name="T30" fmla="*/ 20 w 76"/>
                <a:gd name="T31" fmla="*/ 204 h 753"/>
                <a:gd name="T32" fmla="*/ 22 w 76"/>
                <a:gd name="T33" fmla="*/ 219 h 753"/>
                <a:gd name="T34" fmla="*/ 23 w 76"/>
                <a:gd name="T35" fmla="*/ 235 h 753"/>
                <a:gd name="T36" fmla="*/ 25 w 76"/>
                <a:gd name="T37" fmla="*/ 251 h 7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753">
                  <a:moveTo>
                    <a:pt x="0" y="0"/>
                  </a:moveTo>
                  <a:lnTo>
                    <a:pt x="0" y="0"/>
                  </a:lnTo>
                  <a:lnTo>
                    <a:pt x="6" y="47"/>
                  </a:lnTo>
                  <a:lnTo>
                    <a:pt x="11" y="94"/>
                  </a:lnTo>
                  <a:lnTo>
                    <a:pt x="15" y="141"/>
                  </a:lnTo>
                  <a:lnTo>
                    <a:pt x="20" y="188"/>
                  </a:lnTo>
                  <a:lnTo>
                    <a:pt x="24" y="235"/>
                  </a:lnTo>
                  <a:lnTo>
                    <a:pt x="28" y="282"/>
                  </a:lnTo>
                  <a:lnTo>
                    <a:pt x="34" y="329"/>
                  </a:lnTo>
                  <a:lnTo>
                    <a:pt x="38" y="375"/>
                  </a:lnTo>
                  <a:lnTo>
                    <a:pt x="43" y="423"/>
                  </a:lnTo>
                  <a:lnTo>
                    <a:pt x="47" y="470"/>
                  </a:lnTo>
                  <a:lnTo>
                    <a:pt x="52" y="517"/>
                  </a:lnTo>
                  <a:lnTo>
                    <a:pt x="57" y="564"/>
                  </a:lnTo>
                  <a:lnTo>
                    <a:pt x="61" y="611"/>
                  </a:lnTo>
                  <a:lnTo>
                    <a:pt x="67" y="658"/>
                  </a:lnTo>
                  <a:lnTo>
                    <a:pt x="71" y="706"/>
                  </a:lnTo>
                  <a:lnTo>
                    <a:pt x="76" y="75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1" name="Freeform 29">
              <a:extLst>
                <a:ext uri="{FF2B5EF4-FFF2-40B4-BE49-F238E27FC236}">
                  <a16:creationId xmlns:a16="http://schemas.microsoft.com/office/drawing/2014/main" id="{A2583686-69EC-4AE2-88FE-FA7383D04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402"/>
              <a:ext cx="20" cy="201"/>
            </a:xfrm>
            <a:custGeom>
              <a:avLst/>
              <a:gdLst>
                <a:gd name="T0" fmla="*/ 0 w 60"/>
                <a:gd name="T1" fmla="*/ 0 h 603"/>
                <a:gd name="T2" fmla="*/ 2 w 60"/>
                <a:gd name="T3" fmla="*/ 25 h 603"/>
                <a:gd name="T4" fmla="*/ 5 w 60"/>
                <a:gd name="T5" fmla="*/ 50 h 603"/>
                <a:gd name="T6" fmla="*/ 7 w 60"/>
                <a:gd name="T7" fmla="*/ 75 h 603"/>
                <a:gd name="T8" fmla="*/ 10 w 60"/>
                <a:gd name="T9" fmla="*/ 100 h 603"/>
                <a:gd name="T10" fmla="*/ 11 w 60"/>
                <a:gd name="T11" fmla="*/ 113 h 603"/>
                <a:gd name="T12" fmla="*/ 12 w 60"/>
                <a:gd name="T13" fmla="*/ 125 h 603"/>
                <a:gd name="T14" fmla="*/ 13 w 60"/>
                <a:gd name="T15" fmla="*/ 138 h 603"/>
                <a:gd name="T16" fmla="*/ 15 w 60"/>
                <a:gd name="T17" fmla="*/ 151 h 603"/>
                <a:gd name="T18" fmla="*/ 16 w 60"/>
                <a:gd name="T19" fmla="*/ 163 h 603"/>
                <a:gd name="T20" fmla="*/ 18 w 60"/>
                <a:gd name="T21" fmla="*/ 176 h 603"/>
                <a:gd name="T22" fmla="*/ 19 w 60"/>
                <a:gd name="T23" fmla="*/ 188 h 603"/>
                <a:gd name="T24" fmla="*/ 20 w 60"/>
                <a:gd name="T25" fmla="*/ 201 h 603"/>
                <a:gd name="T26" fmla="*/ 0 w 60"/>
                <a:gd name="T27" fmla="*/ 0 h 6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" h="603">
                  <a:moveTo>
                    <a:pt x="0" y="0"/>
                  </a:moveTo>
                  <a:lnTo>
                    <a:pt x="7" y="75"/>
                  </a:lnTo>
                  <a:lnTo>
                    <a:pt x="14" y="151"/>
                  </a:lnTo>
                  <a:lnTo>
                    <a:pt x="22" y="226"/>
                  </a:lnTo>
                  <a:lnTo>
                    <a:pt x="29" y="301"/>
                  </a:lnTo>
                  <a:lnTo>
                    <a:pt x="33" y="338"/>
                  </a:lnTo>
                  <a:lnTo>
                    <a:pt x="36" y="376"/>
                  </a:lnTo>
                  <a:lnTo>
                    <a:pt x="40" y="413"/>
                  </a:lnTo>
                  <a:lnTo>
                    <a:pt x="44" y="452"/>
                  </a:lnTo>
                  <a:lnTo>
                    <a:pt x="49" y="490"/>
                  </a:lnTo>
                  <a:lnTo>
                    <a:pt x="53" y="528"/>
                  </a:lnTo>
                  <a:lnTo>
                    <a:pt x="56" y="565"/>
                  </a:lnTo>
                  <a:lnTo>
                    <a:pt x="60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2" name="Freeform 30">
              <a:extLst>
                <a:ext uri="{FF2B5EF4-FFF2-40B4-BE49-F238E27FC236}">
                  <a16:creationId xmlns:a16="http://schemas.microsoft.com/office/drawing/2014/main" id="{19AB4FB3-80F3-4775-AB86-9341180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402"/>
              <a:ext cx="20" cy="201"/>
            </a:xfrm>
            <a:custGeom>
              <a:avLst/>
              <a:gdLst>
                <a:gd name="T0" fmla="*/ 0 w 60"/>
                <a:gd name="T1" fmla="*/ 0 h 603"/>
                <a:gd name="T2" fmla="*/ 0 w 60"/>
                <a:gd name="T3" fmla="*/ 0 h 603"/>
                <a:gd name="T4" fmla="*/ 2 w 60"/>
                <a:gd name="T5" fmla="*/ 25 h 603"/>
                <a:gd name="T6" fmla="*/ 5 w 60"/>
                <a:gd name="T7" fmla="*/ 50 h 603"/>
                <a:gd name="T8" fmla="*/ 7 w 60"/>
                <a:gd name="T9" fmla="*/ 75 h 603"/>
                <a:gd name="T10" fmla="*/ 10 w 60"/>
                <a:gd name="T11" fmla="*/ 100 h 603"/>
                <a:gd name="T12" fmla="*/ 10 w 60"/>
                <a:gd name="T13" fmla="*/ 100 h 603"/>
                <a:gd name="T14" fmla="*/ 11 w 60"/>
                <a:gd name="T15" fmla="*/ 113 h 603"/>
                <a:gd name="T16" fmla="*/ 12 w 60"/>
                <a:gd name="T17" fmla="*/ 125 h 603"/>
                <a:gd name="T18" fmla="*/ 13 w 60"/>
                <a:gd name="T19" fmla="*/ 138 h 603"/>
                <a:gd name="T20" fmla="*/ 15 w 60"/>
                <a:gd name="T21" fmla="*/ 151 h 603"/>
                <a:gd name="T22" fmla="*/ 16 w 60"/>
                <a:gd name="T23" fmla="*/ 163 h 603"/>
                <a:gd name="T24" fmla="*/ 18 w 60"/>
                <a:gd name="T25" fmla="*/ 176 h 603"/>
                <a:gd name="T26" fmla="*/ 19 w 60"/>
                <a:gd name="T27" fmla="*/ 188 h 603"/>
                <a:gd name="T28" fmla="*/ 20 w 60"/>
                <a:gd name="T29" fmla="*/ 201 h 6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" h="603">
                  <a:moveTo>
                    <a:pt x="0" y="0"/>
                  </a:moveTo>
                  <a:lnTo>
                    <a:pt x="0" y="0"/>
                  </a:lnTo>
                  <a:lnTo>
                    <a:pt x="7" y="75"/>
                  </a:lnTo>
                  <a:lnTo>
                    <a:pt x="14" y="151"/>
                  </a:lnTo>
                  <a:lnTo>
                    <a:pt x="22" y="226"/>
                  </a:lnTo>
                  <a:lnTo>
                    <a:pt x="29" y="301"/>
                  </a:lnTo>
                  <a:lnTo>
                    <a:pt x="33" y="338"/>
                  </a:lnTo>
                  <a:lnTo>
                    <a:pt x="36" y="376"/>
                  </a:lnTo>
                  <a:lnTo>
                    <a:pt x="40" y="413"/>
                  </a:lnTo>
                  <a:lnTo>
                    <a:pt x="44" y="452"/>
                  </a:lnTo>
                  <a:lnTo>
                    <a:pt x="49" y="490"/>
                  </a:lnTo>
                  <a:lnTo>
                    <a:pt x="53" y="528"/>
                  </a:lnTo>
                  <a:lnTo>
                    <a:pt x="56" y="565"/>
                  </a:lnTo>
                  <a:lnTo>
                    <a:pt x="60" y="60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3" name="Freeform 31">
              <a:extLst>
                <a:ext uri="{FF2B5EF4-FFF2-40B4-BE49-F238E27FC236}">
                  <a16:creationId xmlns:a16="http://schemas.microsoft.com/office/drawing/2014/main" id="{641E3A10-0E43-4B0E-A8E0-85A3CEEE5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386"/>
              <a:ext cx="17" cy="167"/>
            </a:xfrm>
            <a:custGeom>
              <a:avLst/>
              <a:gdLst>
                <a:gd name="T0" fmla="*/ 0 w 51"/>
                <a:gd name="T1" fmla="*/ 0 h 502"/>
                <a:gd name="T2" fmla="*/ 2 w 51"/>
                <a:gd name="T3" fmla="*/ 21 h 502"/>
                <a:gd name="T4" fmla="*/ 4 w 51"/>
                <a:gd name="T5" fmla="*/ 42 h 502"/>
                <a:gd name="T6" fmla="*/ 6 w 51"/>
                <a:gd name="T7" fmla="*/ 63 h 502"/>
                <a:gd name="T8" fmla="*/ 8 w 51"/>
                <a:gd name="T9" fmla="*/ 84 h 502"/>
                <a:gd name="T10" fmla="*/ 10 w 51"/>
                <a:gd name="T11" fmla="*/ 104 h 502"/>
                <a:gd name="T12" fmla="*/ 12 w 51"/>
                <a:gd name="T13" fmla="*/ 125 h 502"/>
                <a:gd name="T14" fmla="*/ 15 w 51"/>
                <a:gd name="T15" fmla="*/ 146 h 502"/>
                <a:gd name="T16" fmla="*/ 17 w 51"/>
                <a:gd name="T17" fmla="*/ 167 h 502"/>
                <a:gd name="T18" fmla="*/ 0 w 51"/>
                <a:gd name="T19" fmla="*/ 0 h 5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502">
                  <a:moveTo>
                    <a:pt x="0" y="0"/>
                  </a:moveTo>
                  <a:lnTo>
                    <a:pt x="6" y="63"/>
                  </a:lnTo>
                  <a:lnTo>
                    <a:pt x="12" y="126"/>
                  </a:lnTo>
                  <a:lnTo>
                    <a:pt x="18" y="189"/>
                  </a:lnTo>
                  <a:lnTo>
                    <a:pt x="24" y="251"/>
                  </a:lnTo>
                  <a:lnTo>
                    <a:pt x="30" y="313"/>
                  </a:lnTo>
                  <a:lnTo>
                    <a:pt x="37" y="376"/>
                  </a:lnTo>
                  <a:lnTo>
                    <a:pt x="44" y="439"/>
                  </a:lnTo>
                  <a:lnTo>
                    <a:pt x="51" y="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4" name="Freeform 32">
              <a:extLst>
                <a:ext uri="{FF2B5EF4-FFF2-40B4-BE49-F238E27FC236}">
                  <a16:creationId xmlns:a16="http://schemas.microsoft.com/office/drawing/2014/main" id="{950D4960-D69D-40B7-9795-DEDA8169C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" y="386"/>
              <a:ext cx="17" cy="167"/>
            </a:xfrm>
            <a:custGeom>
              <a:avLst/>
              <a:gdLst>
                <a:gd name="T0" fmla="*/ 0 w 51"/>
                <a:gd name="T1" fmla="*/ 0 h 502"/>
                <a:gd name="T2" fmla="*/ 0 w 51"/>
                <a:gd name="T3" fmla="*/ 0 h 502"/>
                <a:gd name="T4" fmla="*/ 2 w 51"/>
                <a:gd name="T5" fmla="*/ 21 h 502"/>
                <a:gd name="T6" fmla="*/ 4 w 51"/>
                <a:gd name="T7" fmla="*/ 42 h 502"/>
                <a:gd name="T8" fmla="*/ 6 w 51"/>
                <a:gd name="T9" fmla="*/ 63 h 502"/>
                <a:gd name="T10" fmla="*/ 8 w 51"/>
                <a:gd name="T11" fmla="*/ 84 h 502"/>
                <a:gd name="T12" fmla="*/ 8 w 51"/>
                <a:gd name="T13" fmla="*/ 84 h 502"/>
                <a:gd name="T14" fmla="*/ 10 w 51"/>
                <a:gd name="T15" fmla="*/ 104 h 502"/>
                <a:gd name="T16" fmla="*/ 12 w 51"/>
                <a:gd name="T17" fmla="*/ 125 h 502"/>
                <a:gd name="T18" fmla="*/ 15 w 51"/>
                <a:gd name="T19" fmla="*/ 146 h 502"/>
                <a:gd name="T20" fmla="*/ 17 w 51"/>
                <a:gd name="T21" fmla="*/ 167 h 5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1" h="502">
                  <a:moveTo>
                    <a:pt x="0" y="0"/>
                  </a:moveTo>
                  <a:lnTo>
                    <a:pt x="0" y="0"/>
                  </a:lnTo>
                  <a:lnTo>
                    <a:pt x="6" y="63"/>
                  </a:lnTo>
                  <a:lnTo>
                    <a:pt x="12" y="126"/>
                  </a:lnTo>
                  <a:lnTo>
                    <a:pt x="18" y="189"/>
                  </a:lnTo>
                  <a:lnTo>
                    <a:pt x="24" y="251"/>
                  </a:lnTo>
                  <a:lnTo>
                    <a:pt x="30" y="313"/>
                  </a:lnTo>
                  <a:lnTo>
                    <a:pt x="37" y="376"/>
                  </a:lnTo>
                  <a:lnTo>
                    <a:pt x="44" y="439"/>
                  </a:lnTo>
                  <a:lnTo>
                    <a:pt x="51" y="50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5" name="Freeform 33">
              <a:extLst>
                <a:ext uri="{FF2B5EF4-FFF2-40B4-BE49-F238E27FC236}">
                  <a16:creationId xmlns:a16="http://schemas.microsoft.com/office/drawing/2014/main" id="{B4F429D1-E723-4965-B320-BD08C5C1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" y="372"/>
              <a:ext cx="15" cy="144"/>
            </a:xfrm>
            <a:custGeom>
              <a:avLst/>
              <a:gdLst>
                <a:gd name="T0" fmla="*/ 0 w 43"/>
                <a:gd name="T1" fmla="*/ 0 h 431"/>
                <a:gd name="T2" fmla="*/ 0 w 43"/>
                <a:gd name="T3" fmla="*/ 0 h 431"/>
                <a:gd name="T4" fmla="*/ 2 w 43"/>
                <a:gd name="T5" fmla="*/ 18 h 431"/>
                <a:gd name="T6" fmla="*/ 3 w 43"/>
                <a:gd name="T7" fmla="*/ 36 h 431"/>
                <a:gd name="T8" fmla="*/ 5 w 43"/>
                <a:gd name="T9" fmla="*/ 54 h 431"/>
                <a:gd name="T10" fmla="*/ 7 w 43"/>
                <a:gd name="T11" fmla="*/ 72 h 431"/>
                <a:gd name="T12" fmla="*/ 7 w 43"/>
                <a:gd name="T13" fmla="*/ 72 h 431"/>
                <a:gd name="T14" fmla="*/ 9 w 43"/>
                <a:gd name="T15" fmla="*/ 90 h 431"/>
                <a:gd name="T16" fmla="*/ 11 w 43"/>
                <a:gd name="T17" fmla="*/ 108 h 431"/>
                <a:gd name="T18" fmla="*/ 13 w 43"/>
                <a:gd name="T19" fmla="*/ 126 h 431"/>
                <a:gd name="T20" fmla="*/ 15 w 43"/>
                <a:gd name="T21" fmla="*/ 144 h 4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0" y="0"/>
                  </a:lnTo>
                  <a:lnTo>
                    <a:pt x="6" y="54"/>
                  </a:lnTo>
                  <a:lnTo>
                    <a:pt x="10" y="108"/>
                  </a:lnTo>
                  <a:lnTo>
                    <a:pt x="15" y="162"/>
                  </a:lnTo>
                  <a:lnTo>
                    <a:pt x="20" y="216"/>
                  </a:lnTo>
                  <a:lnTo>
                    <a:pt x="26" y="270"/>
                  </a:lnTo>
                  <a:lnTo>
                    <a:pt x="32" y="323"/>
                  </a:lnTo>
                  <a:lnTo>
                    <a:pt x="37" y="378"/>
                  </a:lnTo>
                  <a:lnTo>
                    <a:pt x="43" y="43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6" name="Freeform 34">
              <a:extLst>
                <a:ext uri="{FF2B5EF4-FFF2-40B4-BE49-F238E27FC236}">
                  <a16:creationId xmlns:a16="http://schemas.microsoft.com/office/drawing/2014/main" id="{BE5BD86E-5E97-4AB9-B0CB-CF67FE99B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" y="363"/>
              <a:ext cx="13" cy="126"/>
            </a:xfrm>
            <a:custGeom>
              <a:avLst/>
              <a:gdLst>
                <a:gd name="T0" fmla="*/ 0 w 39"/>
                <a:gd name="T1" fmla="*/ 0 h 377"/>
                <a:gd name="T2" fmla="*/ 2 w 39"/>
                <a:gd name="T3" fmla="*/ 16 h 377"/>
                <a:gd name="T4" fmla="*/ 3 w 39"/>
                <a:gd name="T5" fmla="*/ 32 h 377"/>
                <a:gd name="T6" fmla="*/ 5 w 39"/>
                <a:gd name="T7" fmla="*/ 47 h 377"/>
                <a:gd name="T8" fmla="*/ 6 w 39"/>
                <a:gd name="T9" fmla="*/ 63 h 377"/>
                <a:gd name="T10" fmla="*/ 8 w 39"/>
                <a:gd name="T11" fmla="*/ 79 h 377"/>
                <a:gd name="T12" fmla="*/ 9 w 39"/>
                <a:gd name="T13" fmla="*/ 94 h 377"/>
                <a:gd name="T14" fmla="*/ 11 w 39"/>
                <a:gd name="T15" fmla="*/ 110 h 377"/>
                <a:gd name="T16" fmla="*/ 13 w 39"/>
                <a:gd name="T17" fmla="*/ 126 h 377"/>
                <a:gd name="T18" fmla="*/ 0 w 39"/>
                <a:gd name="T19" fmla="*/ 0 h 3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377">
                  <a:moveTo>
                    <a:pt x="0" y="0"/>
                  </a:moveTo>
                  <a:lnTo>
                    <a:pt x="5" y="48"/>
                  </a:lnTo>
                  <a:lnTo>
                    <a:pt x="10" y="95"/>
                  </a:lnTo>
                  <a:lnTo>
                    <a:pt x="15" y="142"/>
                  </a:lnTo>
                  <a:lnTo>
                    <a:pt x="19" y="189"/>
                  </a:lnTo>
                  <a:lnTo>
                    <a:pt x="23" y="236"/>
                  </a:lnTo>
                  <a:lnTo>
                    <a:pt x="28" y="282"/>
                  </a:lnTo>
                  <a:lnTo>
                    <a:pt x="33" y="330"/>
                  </a:lnTo>
                  <a:lnTo>
                    <a:pt x="39" y="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7" name="Freeform 35">
              <a:extLst>
                <a:ext uri="{FF2B5EF4-FFF2-40B4-BE49-F238E27FC236}">
                  <a16:creationId xmlns:a16="http://schemas.microsoft.com/office/drawing/2014/main" id="{121E7BA0-7798-41E7-AD45-D5B5FA8B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" y="363"/>
              <a:ext cx="13" cy="126"/>
            </a:xfrm>
            <a:custGeom>
              <a:avLst/>
              <a:gdLst>
                <a:gd name="T0" fmla="*/ 0 w 39"/>
                <a:gd name="T1" fmla="*/ 0 h 377"/>
                <a:gd name="T2" fmla="*/ 0 w 39"/>
                <a:gd name="T3" fmla="*/ 0 h 377"/>
                <a:gd name="T4" fmla="*/ 2 w 39"/>
                <a:gd name="T5" fmla="*/ 16 h 377"/>
                <a:gd name="T6" fmla="*/ 3 w 39"/>
                <a:gd name="T7" fmla="*/ 32 h 377"/>
                <a:gd name="T8" fmla="*/ 5 w 39"/>
                <a:gd name="T9" fmla="*/ 47 h 377"/>
                <a:gd name="T10" fmla="*/ 6 w 39"/>
                <a:gd name="T11" fmla="*/ 63 h 377"/>
                <a:gd name="T12" fmla="*/ 6 w 39"/>
                <a:gd name="T13" fmla="*/ 63 h 377"/>
                <a:gd name="T14" fmla="*/ 8 w 39"/>
                <a:gd name="T15" fmla="*/ 79 h 377"/>
                <a:gd name="T16" fmla="*/ 9 w 39"/>
                <a:gd name="T17" fmla="*/ 94 h 377"/>
                <a:gd name="T18" fmla="*/ 11 w 39"/>
                <a:gd name="T19" fmla="*/ 110 h 377"/>
                <a:gd name="T20" fmla="*/ 13 w 39"/>
                <a:gd name="T21" fmla="*/ 126 h 3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377">
                  <a:moveTo>
                    <a:pt x="0" y="0"/>
                  </a:moveTo>
                  <a:lnTo>
                    <a:pt x="0" y="0"/>
                  </a:lnTo>
                  <a:lnTo>
                    <a:pt x="5" y="48"/>
                  </a:lnTo>
                  <a:lnTo>
                    <a:pt x="10" y="95"/>
                  </a:lnTo>
                  <a:lnTo>
                    <a:pt x="15" y="142"/>
                  </a:lnTo>
                  <a:lnTo>
                    <a:pt x="19" y="189"/>
                  </a:lnTo>
                  <a:lnTo>
                    <a:pt x="23" y="236"/>
                  </a:lnTo>
                  <a:lnTo>
                    <a:pt x="28" y="282"/>
                  </a:lnTo>
                  <a:lnTo>
                    <a:pt x="33" y="330"/>
                  </a:lnTo>
                  <a:lnTo>
                    <a:pt x="39" y="37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8" name="Freeform 36">
              <a:extLst>
                <a:ext uri="{FF2B5EF4-FFF2-40B4-BE49-F238E27FC236}">
                  <a16:creationId xmlns:a16="http://schemas.microsoft.com/office/drawing/2014/main" id="{32751374-1575-452D-A6BB-0E04341B8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" y="355"/>
              <a:ext cx="12" cy="112"/>
            </a:xfrm>
            <a:custGeom>
              <a:avLst/>
              <a:gdLst>
                <a:gd name="T0" fmla="*/ 0 w 34"/>
                <a:gd name="T1" fmla="*/ 0 h 334"/>
                <a:gd name="T2" fmla="*/ 1 w 34"/>
                <a:gd name="T3" fmla="*/ 14 h 334"/>
                <a:gd name="T4" fmla="*/ 3 w 34"/>
                <a:gd name="T5" fmla="*/ 28 h 334"/>
                <a:gd name="T6" fmla="*/ 4 w 34"/>
                <a:gd name="T7" fmla="*/ 42 h 334"/>
                <a:gd name="T8" fmla="*/ 5 w 34"/>
                <a:gd name="T9" fmla="*/ 56 h 334"/>
                <a:gd name="T10" fmla="*/ 7 w 34"/>
                <a:gd name="T11" fmla="*/ 70 h 334"/>
                <a:gd name="T12" fmla="*/ 8 w 34"/>
                <a:gd name="T13" fmla="*/ 85 h 334"/>
                <a:gd name="T14" fmla="*/ 11 w 34"/>
                <a:gd name="T15" fmla="*/ 98 h 334"/>
                <a:gd name="T16" fmla="*/ 12 w 34"/>
                <a:gd name="T17" fmla="*/ 112 h 334"/>
                <a:gd name="T18" fmla="*/ 0 w 34"/>
                <a:gd name="T19" fmla="*/ 0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334">
                  <a:moveTo>
                    <a:pt x="0" y="0"/>
                  </a:moveTo>
                  <a:lnTo>
                    <a:pt x="4" y="42"/>
                  </a:lnTo>
                  <a:lnTo>
                    <a:pt x="8" y="83"/>
                  </a:lnTo>
                  <a:lnTo>
                    <a:pt x="11" y="125"/>
                  </a:lnTo>
                  <a:lnTo>
                    <a:pt x="15" y="167"/>
                  </a:lnTo>
                  <a:lnTo>
                    <a:pt x="19" y="210"/>
                  </a:lnTo>
                  <a:lnTo>
                    <a:pt x="24" y="252"/>
                  </a:lnTo>
                  <a:lnTo>
                    <a:pt x="30" y="293"/>
                  </a:lnTo>
                  <a:lnTo>
                    <a:pt x="34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89" name="Freeform 37">
              <a:extLst>
                <a:ext uri="{FF2B5EF4-FFF2-40B4-BE49-F238E27FC236}">
                  <a16:creationId xmlns:a16="http://schemas.microsoft.com/office/drawing/2014/main" id="{9EDE3333-01F5-407A-ACA3-0317FF9F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" y="355"/>
              <a:ext cx="12" cy="112"/>
            </a:xfrm>
            <a:custGeom>
              <a:avLst/>
              <a:gdLst>
                <a:gd name="T0" fmla="*/ 0 w 34"/>
                <a:gd name="T1" fmla="*/ 0 h 334"/>
                <a:gd name="T2" fmla="*/ 0 w 34"/>
                <a:gd name="T3" fmla="*/ 0 h 334"/>
                <a:gd name="T4" fmla="*/ 1 w 34"/>
                <a:gd name="T5" fmla="*/ 14 h 334"/>
                <a:gd name="T6" fmla="*/ 3 w 34"/>
                <a:gd name="T7" fmla="*/ 28 h 334"/>
                <a:gd name="T8" fmla="*/ 4 w 34"/>
                <a:gd name="T9" fmla="*/ 42 h 334"/>
                <a:gd name="T10" fmla="*/ 5 w 34"/>
                <a:gd name="T11" fmla="*/ 56 h 334"/>
                <a:gd name="T12" fmla="*/ 5 w 34"/>
                <a:gd name="T13" fmla="*/ 56 h 334"/>
                <a:gd name="T14" fmla="*/ 7 w 34"/>
                <a:gd name="T15" fmla="*/ 70 h 334"/>
                <a:gd name="T16" fmla="*/ 8 w 34"/>
                <a:gd name="T17" fmla="*/ 85 h 334"/>
                <a:gd name="T18" fmla="*/ 11 w 34"/>
                <a:gd name="T19" fmla="*/ 98 h 334"/>
                <a:gd name="T20" fmla="*/ 12 w 34"/>
                <a:gd name="T21" fmla="*/ 112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4">
                  <a:moveTo>
                    <a:pt x="0" y="0"/>
                  </a:moveTo>
                  <a:lnTo>
                    <a:pt x="0" y="0"/>
                  </a:lnTo>
                  <a:lnTo>
                    <a:pt x="4" y="42"/>
                  </a:lnTo>
                  <a:lnTo>
                    <a:pt x="8" y="83"/>
                  </a:lnTo>
                  <a:lnTo>
                    <a:pt x="11" y="125"/>
                  </a:lnTo>
                  <a:lnTo>
                    <a:pt x="15" y="167"/>
                  </a:lnTo>
                  <a:lnTo>
                    <a:pt x="19" y="210"/>
                  </a:lnTo>
                  <a:lnTo>
                    <a:pt x="24" y="252"/>
                  </a:lnTo>
                  <a:lnTo>
                    <a:pt x="30" y="293"/>
                  </a:lnTo>
                  <a:lnTo>
                    <a:pt x="34" y="33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0" name="Freeform 38">
              <a:extLst>
                <a:ext uri="{FF2B5EF4-FFF2-40B4-BE49-F238E27FC236}">
                  <a16:creationId xmlns:a16="http://schemas.microsoft.com/office/drawing/2014/main" id="{6C89A51D-CAC2-44FB-8A34-0AEC4BC4F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50"/>
              <a:ext cx="10" cy="101"/>
            </a:xfrm>
            <a:custGeom>
              <a:avLst/>
              <a:gdLst>
                <a:gd name="T0" fmla="*/ 0 w 31"/>
                <a:gd name="T1" fmla="*/ 0 h 301"/>
                <a:gd name="T2" fmla="*/ 1 w 31"/>
                <a:gd name="T3" fmla="*/ 13 h 301"/>
                <a:gd name="T4" fmla="*/ 2 w 31"/>
                <a:gd name="T5" fmla="*/ 26 h 301"/>
                <a:gd name="T6" fmla="*/ 4 w 31"/>
                <a:gd name="T7" fmla="*/ 38 h 301"/>
                <a:gd name="T8" fmla="*/ 5 w 31"/>
                <a:gd name="T9" fmla="*/ 51 h 301"/>
                <a:gd name="T10" fmla="*/ 6 w 31"/>
                <a:gd name="T11" fmla="*/ 63 h 301"/>
                <a:gd name="T12" fmla="*/ 7 w 31"/>
                <a:gd name="T13" fmla="*/ 76 h 301"/>
                <a:gd name="T14" fmla="*/ 9 w 31"/>
                <a:gd name="T15" fmla="*/ 89 h 301"/>
                <a:gd name="T16" fmla="*/ 10 w 31"/>
                <a:gd name="T17" fmla="*/ 101 h 301"/>
                <a:gd name="T18" fmla="*/ 0 w 31"/>
                <a:gd name="T19" fmla="*/ 0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301">
                  <a:moveTo>
                    <a:pt x="0" y="0"/>
                  </a:moveTo>
                  <a:lnTo>
                    <a:pt x="4" y="38"/>
                  </a:lnTo>
                  <a:lnTo>
                    <a:pt x="7" y="76"/>
                  </a:lnTo>
                  <a:lnTo>
                    <a:pt x="11" y="113"/>
                  </a:lnTo>
                  <a:lnTo>
                    <a:pt x="14" y="151"/>
                  </a:lnTo>
                  <a:lnTo>
                    <a:pt x="19" y="189"/>
                  </a:lnTo>
                  <a:lnTo>
                    <a:pt x="23" y="226"/>
                  </a:lnTo>
                  <a:lnTo>
                    <a:pt x="27" y="264"/>
                  </a:lnTo>
                  <a:lnTo>
                    <a:pt x="31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1" name="Freeform 39">
              <a:extLst>
                <a:ext uri="{FF2B5EF4-FFF2-40B4-BE49-F238E27FC236}">
                  <a16:creationId xmlns:a16="http://schemas.microsoft.com/office/drawing/2014/main" id="{2206A1FF-3216-4CC7-954A-F1B70E05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50"/>
              <a:ext cx="10" cy="101"/>
            </a:xfrm>
            <a:custGeom>
              <a:avLst/>
              <a:gdLst>
                <a:gd name="T0" fmla="*/ 0 w 31"/>
                <a:gd name="T1" fmla="*/ 0 h 301"/>
                <a:gd name="T2" fmla="*/ 0 w 31"/>
                <a:gd name="T3" fmla="*/ 0 h 301"/>
                <a:gd name="T4" fmla="*/ 1 w 31"/>
                <a:gd name="T5" fmla="*/ 13 h 301"/>
                <a:gd name="T6" fmla="*/ 2 w 31"/>
                <a:gd name="T7" fmla="*/ 26 h 301"/>
                <a:gd name="T8" fmla="*/ 4 w 31"/>
                <a:gd name="T9" fmla="*/ 38 h 301"/>
                <a:gd name="T10" fmla="*/ 5 w 31"/>
                <a:gd name="T11" fmla="*/ 51 h 301"/>
                <a:gd name="T12" fmla="*/ 5 w 31"/>
                <a:gd name="T13" fmla="*/ 51 h 301"/>
                <a:gd name="T14" fmla="*/ 6 w 31"/>
                <a:gd name="T15" fmla="*/ 63 h 301"/>
                <a:gd name="T16" fmla="*/ 7 w 31"/>
                <a:gd name="T17" fmla="*/ 76 h 301"/>
                <a:gd name="T18" fmla="*/ 9 w 31"/>
                <a:gd name="T19" fmla="*/ 89 h 301"/>
                <a:gd name="T20" fmla="*/ 10 w 31"/>
                <a:gd name="T21" fmla="*/ 101 h 3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301">
                  <a:moveTo>
                    <a:pt x="0" y="0"/>
                  </a:moveTo>
                  <a:lnTo>
                    <a:pt x="0" y="0"/>
                  </a:lnTo>
                  <a:lnTo>
                    <a:pt x="4" y="38"/>
                  </a:lnTo>
                  <a:lnTo>
                    <a:pt x="7" y="76"/>
                  </a:lnTo>
                  <a:lnTo>
                    <a:pt x="11" y="113"/>
                  </a:lnTo>
                  <a:lnTo>
                    <a:pt x="14" y="151"/>
                  </a:lnTo>
                  <a:lnTo>
                    <a:pt x="19" y="189"/>
                  </a:lnTo>
                  <a:lnTo>
                    <a:pt x="23" y="226"/>
                  </a:lnTo>
                  <a:lnTo>
                    <a:pt x="27" y="264"/>
                  </a:lnTo>
                  <a:lnTo>
                    <a:pt x="31" y="3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2" name="Freeform 40">
              <a:extLst>
                <a:ext uri="{FF2B5EF4-FFF2-40B4-BE49-F238E27FC236}">
                  <a16:creationId xmlns:a16="http://schemas.microsoft.com/office/drawing/2014/main" id="{84C877B3-F2A8-44FE-82D2-6331B5321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" y="346"/>
              <a:ext cx="11" cy="92"/>
            </a:xfrm>
            <a:custGeom>
              <a:avLst/>
              <a:gdLst>
                <a:gd name="T0" fmla="*/ 0 w 31"/>
                <a:gd name="T1" fmla="*/ 0 h 274"/>
                <a:gd name="T2" fmla="*/ 2 w 31"/>
                <a:gd name="T3" fmla="*/ 11 h 274"/>
                <a:gd name="T4" fmla="*/ 3 w 31"/>
                <a:gd name="T5" fmla="*/ 23 h 274"/>
                <a:gd name="T6" fmla="*/ 4 w 31"/>
                <a:gd name="T7" fmla="*/ 35 h 274"/>
                <a:gd name="T8" fmla="*/ 5 w 31"/>
                <a:gd name="T9" fmla="*/ 46 h 274"/>
                <a:gd name="T10" fmla="*/ 6 w 31"/>
                <a:gd name="T11" fmla="*/ 57 h 274"/>
                <a:gd name="T12" fmla="*/ 8 w 31"/>
                <a:gd name="T13" fmla="*/ 69 h 274"/>
                <a:gd name="T14" fmla="*/ 9 w 31"/>
                <a:gd name="T15" fmla="*/ 80 h 274"/>
                <a:gd name="T16" fmla="*/ 11 w 31"/>
                <a:gd name="T17" fmla="*/ 92 h 274"/>
                <a:gd name="T18" fmla="*/ 0 w 31"/>
                <a:gd name="T19" fmla="*/ 0 h 2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74">
                  <a:moveTo>
                    <a:pt x="0" y="0"/>
                  </a:moveTo>
                  <a:lnTo>
                    <a:pt x="5" y="34"/>
                  </a:lnTo>
                  <a:lnTo>
                    <a:pt x="8" y="69"/>
                  </a:lnTo>
                  <a:lnTo>
                    <a:pt x="12" y="104"/>
                  </a:lnTo>
                  <a:lnTo>
                    <a:pt x="15" y="138"/>
                  </a:lnTo>
                  <a:lnTo>
                    <a:pt x="18" y="171"/>
                  </a:lnTo>
                  <a:lnTo>
                    <a:pt x="22" y="205"/>
                  </a:lnTo>
                  <a:lnTo>
                    <a:pt x="26" y="239"/>
                  </a:lnTo>
                  <a:lnTo>
                    <a:pt x="31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3" name="Freeform 41">
              <a:extLst>
                <a:ext uri="{FF2B5EF4-FFF2-40B4-BE49-F238E27FC236}">
                  <a16:creationId xmlns:a16="http://schemas.microsoft.com/office/drawing/2014/main" id="{44455F68-DB11-45AD-A4A3-D9E2CB92B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" y="346"/>
              <a:ext cx="11" cy="92"/>
            </a:xfrm>
            <a:custGeom>
              <a:avLst/>
              <a:gdLst>
                <a:gd name="T0" fmla="*/ 0 w 31"/>
                <a:gd name="T1" fmla="*/ 0 h 274"/>
                <a:gd name="T2" fmla="*/ 0 w 31"/>
                <a:gd name="T3" fmla="*/ 0 h 274"/>
                <a:gd name="T4" fmla="*/ 2 w 31"/>
                <a:gd name="T5" fmla="*/ 11 h 274"/>
                <a:gd name="T6" fmla="*/ 3 w 31"/>
                <a:gd name="T7" fmla="*/ 23 h 274"/>
                <a:gd name="T8" fmla="*/ 4 w 31"/>
                <a:gd name="T9" fmla="*/ 35 h 274"/>
                <a:gd name="T10" fmla="*/ 5 w 31"/>
                <a:gd name="T11" fmla="*/ 46 h 274"/>
                <a:gd name="T12" fmla="*/ 5 w 31"/>
                <a:gd name="T13" fmla="*/ 46 h 274"/>
                <a:gd name="T14" fmla="*/ 6 w 31"/>
                <a:gd name="T15" fmla="*/ 57 h 274"/>
                <a:gd name="T16" fmla="*/ 8 w 31"/>
                <a:gd name="T17" fmla="*/ 69 h 274"/>
                <a:gd name="T18" fmla="*/ 9 w 31"/>
                <a:gd name="T19" fmla="*/ 80 h 274"/>
                <a:gd name="T20" fmla="*/ 11 w 31"/>
                <a:gd name="T21" fmla="*/ 92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274">
                  <a:moveTo>
                    <a:pt x="0" y="0"/>
                  </a:moveTo>
                  <a:lnTo>
                    <a:pt x="0" y="0"/>
                  </a:lnTo>
                  <a:lnTo>
                    <a:pt x="5" y="34"/>
                  </a:lnTo>
                  <a:lnTo>
                    <a:pt x="8" y="69"/>
                  </a:lnTo>
                  <a:lnTo>
                    <a:pt x="12" y="104"/>
                  </a:lnTo>
                  <a:lnTo>
                    <a:pt x="15" y="138"/>
                  </a:lnTo>
                  <a:lnTo>
                    <a:pt x="18" y="171"/>
                  </a:lnTo>
                  <a:lnTo>
                    <a:pt x="22" y="205"/>
                  </a:lnTo>
                  <a:lnTo>
                    <a:pt x="26" y="239"/>
                  </a:lnTo>
                  <a:lnTo>
                    <a:pt x="31" y="27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4" name="Freeform 42">
              <a:extLst>
                <a:ext uri="{FF2B5EF4-FFF2-40B4-BE49-F238E27FC236}">
                  <a16:creationId xmlns:a16="http://schemas.microsoft.com/office/drawing/2014/main" id="{7B5DA2FD-6D4D-4D95-A098-DF6D3E492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" y="343"/>
              <a:ext cx="8" cy="84"/>
            </a:xfrm>
            <a:custGeom>
              <a:avLst/>
              <a:gdLst>
                <a:gd name="T0" fmla="*/ 0 w 26"/>
                <a:gd name="T1" fmla="*/ 0 h 251"/>
                <a:gd name="T2" fmla="*/ 0 w 26"/>
                <a:gd name="T3" fmla="*/ 0 h 251"/>
                <a:gd name="T4" fmla="*/ 1 w 26"/>
                <a:gd name="T5" fmla="*/ 10 h 251"/>
                <a:gd name="T6" fmla="*/ 2 w 26"/>
                <a:gd name="T7" fmla="*/ 21 h 251"/>
                <a:gd name="T8" fmla="*/ 3 w 26"/>
                <a:gd name="T9" fmla="*/ 31 h 251"/>
                <a:gd name="T10" fmla="*/ 4 w 26"/>
                <a:gd name="T11" fmla="*/ 42 h 251"/>
                <a:gd name="T12" fmla="*/ 4 w 26"/>
                <a:gd name="T13" fmla="*/ 42 h 251"/>
                <a:gd name="T14" fmla="*/ 5 w 26"/>
                <a:gd name="T15" fmla="*/ 52 h 251"/>
                <a:gd name="T16" fmla="*/ 6 w 26"/>
                <a:gd name="T17" fmla="*/ 63 h 251"/>
                <a:gd name="T18" fmla="*/ 7 w 26"/>
                <a:gd name="T19" fmla="*/ 73 h 251"/>
                <a:gd name="T20" fmla="*/ 8 w 26"/>
                <a:gd name="T21" fmla="*/ 84 h 2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" h="251">
                  <a:moveTo>
                    <a:pt x="0" y="0"/>
                  </a:moveTo>
                  <a:lnTo>
                    <a:pt x="0" y="0"/>
                  </a:lnTo>
                  <a:lnTo>
                    <a:pt x="3" y="30"/>
                  </a:lnTo>
                  <a:lnTo>
                    <a:pt x="7" y="62"/>
                  </a:lnTo>
                  <a:lnTo>
                    <a:pt x="10" y="94"/>
                  </a:lnTo>
                  <a:lnTo>
                    <a:pt x="13" y="125"/>
                  </a:lnTo>
                  <a:lnTo>
                    <a:pt x="16" y="156"/>
                  </a:lnTo>
                  <a:lnTo>
                    <a:pt x="20" y="188"/>
                  </a:lnTo>
                  <a:lnTo>
                    <a:pt x="23" y="219"/>
                  </a:lnTo>
                  <a:lnTo>
                    <a:pt x="26" y="25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5" name="Freeform 43">
              <a:extLst>
                <a:ext uri="{FF2B5EF4-FFF2-40B4-BE49-F238E27FC236}">
                  <a16:creationId xmlns:a16="http://schemas.microsoft.com/office/drawing/2014/main" id="{EB275CF0-4CDD-43DB-A9D5-1047395DB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" y="338"/>
              <a:ext cx="8" cy="77"/>
            </a:xfrm>
            <a:custGeom>
              <a:avLst/>
              <a:gdLst>
                <a:gd name="T0" fmla="*/ 0 w 25"/>
                <a:gd name="T1" fmla="*/ 0 h 233"/>
                <a:gd name="T2" fmla="*/ 0 w 25"/>
                <a:gd name="T3" fmla="*/ 0 h 233"/>
                <a:gd name="T4" fmla="*/ 1 w 25"/>
                <a:gd name="T5" fmla="*/ 10 h 233"/>
                <a:gd name="T6" fmla="*/ 2 w 25"/>
                <a:gd name="T7" fmla="*/ 19 h 233"/>
                <a:gd name="T8" fmla="*/ 3 w 25"/>
                <a:gd name="T9" fmla="*/ 29 h 233"/>
                <a:gd name="T10" fmla="*/ 4 w 25"/>
                <a:gd name="T11" fmla="*/ 38 h 233"/>
                <a:gd name="T12" fmla="*/ 4 w 25"/>
                <a:gd name="T13" fmla="*/ 38 h 233"/>
                <a:gd name="T14" fmla="*/ 4 w 25"/>
                <a:gd name="T15" fmla="*/ 48 h 233"/>
                <a:gd name="T16" fmla="*/ 6 w 25"/>
                <a:gd name="T17" fmla="*/ 58 h 233"/>
                <a:gd name="T18" fmla="*/ 7 w 25"/>
                <a:gd name="T19" fmla="*/ 67 h 233"/>
                <a:gd name="T20" fmla="*/ 8 w 25"/>
                <a:gd name="T21" fmla="*/ 77 h 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" h="233">
                  <a:moveTo>
                    <a:pt x="0" y="0"/>
                  </a:moveTo>
                  <a:lnTo>
                    <a:pt x="0" y="0"/>
                  </a:lnTo>
                  <a:lnTo>
                    <a:pt x="3" y="29"/>
                  </a:lnTo>
                  <a:lnTo>
                    <a:pt x="6" y="59"/>
                  </a:lnTo>
                  <a:lnTo>
                    <a:pt x="8" y="88"/>
                  </a:lnTo>
                  <a:lnTo>
                    <a:pt x="11" y="116"/>
                  </a:lnTo>
                  <a:lnTo>
                    <a:pt x="14" y="145"/>
                  </a:lnTo>
                  <a:lnTo>
                    <a:pt x="18" y="174"/>
                  </a:lnTo>
                  <a:lnTo>
                    <a:pt x="21" y="204"/>
                  </a:lnTo>
                  <a:lnTo>
                    <a:pt x="25" y="23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6" name="Freeform 44">
              <a:extLst>
                <a:ext uri="{FF2B5EF4-FFF2-40B4-BE49-F238E27FC236}">
                  <a16:creationId xmlns:a16="http://schemas.microsoft.com/office/drawing/2014/main" id="{95D939D3-46F4-461E-AD52-E33ED8FE2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419"/>
              <a:ext cx="23" cy="236"/>
            </a:xfrm>
            <a:custGeom>
              <a:avLst/>
              <a:gdLst>
                <a:gd name="T0" fmla="*/ 0 w 71"/>
                <a:gd name="T1" fmla="*/ 0 h 708"/>
                <a:gd name="T2" fmla="*/ 0 w 71"/>
                <a:gd name="T3" fmla="*/ 0 h 708"/>
                <a:gd name="T4" fmla="*/ 1 w 71"/>
                <a:gd name="T5" fmla="*/ 15 h 708"/>
                <a:gd name="T6" fmla="*/ 3 w 71"/>
                <a:gd name="T7" fmla="*/ 30 h 708"/>
                <a:gd name="T8" fmla="*/ 4 w 71"/>
                <a:gd name="T9" fmla="*/ 44 h 708"/>
                <a:gd name="T10" fmla="*/ 6 w 71"/>
                <a:gd name="T11" fmla="*/ 59 h 708"/>
                <a:gd name="T12" fmla="*/ 7 w 71"/>
                <a:gd name="T13" fmla="*/ 74 h 708"/>
                <a:gd name="T14" fmla="*/ 8 w 71"/>
                <a:gd name="T15" fmla="*/ 89 h 708"/>
                <a:gd name="T16" fmla="*/ 9 w 71"/>
                <a:gd name="T17" fmla="*/ 103 h 708"/>
                <a:gd name="T18" fmla="*/ 11 w 71"/>
                <a:gd name="T19" fmla="*/ 118 h 708"/>
                <a:gd name="T20" fmla="*/ 11 w 71"/>
                <a:gd name="T21" fmla="*/ 118 h 708"/>
                <a:gd name="T22" fmla="*/ 12 w 71"/>
                <a:gd name="T23" fmla="*/ 133 h 708"/>
                <a:gd name="T24" fmla="*/ 14 w 71"/>
                <a:gd name="T25" fmla="*/ 148 h 708"/>
                <a:gd name="T26" fmla="*/ 15 w 71"/>
                <a:gd name="T27" fmla="*/ 162 h 708"/>
                <a:gd name="T28" fmla="*/ 17 w 71"/>
                <a:gd name="T29" fmla="*/ 177 h 708"/>
                <a:gd name="T30" fmla="*/ 18 w 71"/>
                <a:gd name="T31" fmla="*/ 192 h 708"/>
                <a:gd name="T32" fmla="*/ 20 w 71"/>
                <a:gd name="T33" fmla="*/ 207 h 708"/>
                <a:gd name="T34" fmla="*/ 22 w 71"/>
                <a:gd name="T35" fmla="*/ 221 h 708"/>
                <a:gd name="T36" fmla="*/ 23 w 71"/>
                <a:gd name="T37" fmla="*/ 236 h 7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1" h="708">
                  <a:moveTo>
                    <a:pt x="0" y="0"/>
                  </a:moveTo>
                  <a:lnTo>
                    <a:pt x="0" y="0"/>
                  </a:lnTo>
                  <a:lnTo>
                    <a:pt x="4" y="44"/>
                  </a:lnTo>
                  <a:lnTo>
                    <a:pt x="9" y="89"/>
                  </a:lnTo>
                  <a:lnTo>
                    <a:pt x="13" y="133"/>
                  </a:lnTo>
                  <a:lnTo>
                    <a:pt x="17" y="177"/>
                  </a:lnTo>
                  <a:lnTo>
                    <a:pt x="21" y="221"/>
                  </a:lnTo>
                  <a:lnTo>
                    <a:pt x="25" y="266"/>
                  </a:lnTo>
                  <a:lnTo>
                    <a:pt x="29" y="310"/>
                  </a:lnTo>
                  <a:lnTo>
                    <a:pt x="33" y="354"/>
                  </a:lnTo>
                  <a:lnTo>
                    <a:pt x="38" y="398"/>
                  </a:lnTo>
                  <a:lnTo>
                    <a:pt x="43" y="443"/>
                  </a:lnTo>
                  <a:lnTo>
                    <a:pt x="47" y="487"/>
                  </a:lnTo>
                  <a:lnTo>
                    <a:pt x="52" y="531"/>
                  </a:lnTo>
                  <a:lnTo>
                    <a:pt x="57" y="576"/>
                  </a:lnTo>
                  <a:lnTo>
                    <a:pt x="61" y="620"/>
                  </a:lnTo>
                  <a:lnTo>
                    <a:pt x="67" y="664"/>
                  </a:lnTo>
                  <a:lnTo>
                    <a:pt x="71" y="70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7" name="Freeform 45">
              <a:extLst>
                <a:ext uri="{FF2B5EF4-FFF2-40B4-BE49-F238E27FC236}">
                  <a16:creationId xmlns:a16="http://schemas.microsoft.com/office/drawing/2014/main" id="{25A356EC-6027-4BC0-B678-CDFF8264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398"/>
              <a:ext cx="18" cy="191"/>
            </a:xfrm>
            <a:custGeom>
              <a:avLst/>
              <a:gdLst>
                <a:gd name="T0" fmla="*/ 0 w 56"/>
                <a:gd name="T1" fmla="*/ 0 h 573"/>
                <a:gd name="T2" fmla="*/ 3 w 56"/>
                <a:gd name="T3" fmla="*/ 24 h 573"/>
                <a:gd name="T4" fmla="*/ 5 w 56"/>
                <a:gd name="T5" fmla="*/ 47 h 573"/>
                <a:gd name="T6" fmla="*/ 7 w 56"/>
                <a:gd name="T7" fmla="*/ 71 h 573"/>
                <a:gd name="T8" fmla="*/ 9 w 56"/>
                <a:gd name="T9" fmla="*/ 95 h 573"/>
                <a:gd name="T10" fmla="*/ 12 w 56"/>
                <a:gd name="T11" fmla="*/ 119 h 573"/>
                <a:gd name="T12" fmla="*/ 14 w 56"/>
                <a:gd name="T13" fmla="*/ 143 h 573"/>
                <a:gd name="T14" fmla="*/ 16 w 56"/>
                <a:gd name="T15" fmla="*/ 167 h 573"/>
                <a:gd name="T16" fmla="*/ 18 w 56"/>
                <a:gd name="T17" fmla="*/ 191 h 573"/>
                <a:gd name="T18" fmla="*/ 0 w 56"/>
                <a:gd name="T19" fmla="*/ 0 h 5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573">
                  <a:moveTo>
                    <a:pt x="0" y="0"/>
                  </a:moveTo>
                  <a:lnTo>
                    <a:pt x="8" y="71"/>
                  </a:lnTo>
                  <a:lnTo>
                    <a:pt x="15" y="142"/>
                  </a:lnTo>
                  <a:lnTo>
                    <a:pt x="22" y="214"/>
                  </a:lnTo>
                  <a:lnTo>
                    <a:pt x="28" y="285"/>
                  </a:lnTo>
                  <a:lnTo>
                    <a:pt x="36" y="357"/>
                  </a:lnTo>
                  <a:lnTo>
                    <a:pt x="43" y="429"/>
                  </a:lnTo>
                  <a:lnTo>
                    <a:pt x="50" y="501"/>
                  </a:lnTo>
                  <a:lnTo>
                    <a:pt x="56" y="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8" name="Freeform 46">
              <a:extLst>
                <a:ext uri="{FF2B5EF4-FFF2-40B4-BE49-F238E27FC236}">
                  <a16:creationId xmlns:a16="http://schemas.microsoft.com/office/drawing/2014/main" id="{4B93DF4E-2D33-4910-9765-B3862FB5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398"/>
              <a:ext cx="18" cy="191"/>
            </a:xfrm>
            <a:custGeom>
              <a:avLst/>
              <a:gdLst>
                <a:gd name="T0" fmla="*/ 0 w 56"/>
                <a:gd name="T1" fmla="*/ 0 h 573"/>
                <a:gd name="T2" fmla="*/ 0 w 56"/>
                <a:gd name="T3" fmla="*/ 0 h 573"/>
                <a:gd name="T4" fmla="*/ 3 w 56"/>
                <a:gd name="T5" fmla="*/ 24 h 573"/>
                <a:gd name="T6" fmla="*/ 5 w 56"/>
                <a:gd name="T7" fmla="*/ 47 h 573"/>
                <a:gd name="T8" fmla="*/ 7 w 56"/>
                <a:gd name="T9" fmla="*/ 71 h 573"/>
                <a:gd name="T10" fmla="*/ 9 w 56"/>
                <a:gd name="T11" fmla="*/ 95 h 573"/>
                <a:gd name="T12" fmla="*/ 9 w 56"/>
                <a:gd name="T13" fmla="*/ 95 h 573"/>
                <a:gd name="T14" fmla="*/ 12 w 56"/>
                <a:gd name="T15" fmla="*/ 119 h 573"/>
                <a:gd name="T16" fmla="*/ 14 w 56"/>
                <a:gd name="T17" fmla="*/ 143 h 573"/>
                <a:gd name="T18" fmla="*/ 16 w 56"/>
                <a:gd name="T19" fmla="*/ 167 h 573"/>
                <a:gd name="T20" fmla="*/ 18 w 56"/>
                <a:gd name="T21" fmla="*/ 191 h 5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73">
                  <a:moveTo>
                    <a:pt x="0" y="0"/>
                  </a:moveTo>
                  <a:lnTo>
                    <a:pt x="0" y="0"/>
                  </a:lnTo>
                  <a:lnTo>
                    <a:pt x="8" y="71"/>
                  </a:lnTo>
                  <a:lnTo>
                    <a:pt x="15" y="142"/>
                  </a:lnTo>
                  <a:lnTo>
                    <a:pt x="22" y="214"/>
                  </a:lnTo>
                  <a:lnTo>
                    <a:pt x="28" y="285"/>
                  </a:lnTo>
                  <a:lnTo>
                    <a:pt x="36" y="357"/>
                  </a:lnTo>
                  <a:lnTo>
                    <a:pt x="43" y="429"/>
                  </a:lnTo>
                  <a:lnTo>
                    <a:pt x="50" y="501"/>
                  </a:lnTo>
                  <a:lnTo>
                    <a:pt x="56" y="57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599" name="Freeform 47">
              <a:extLst>
                <a:ext uri="{FF2B5EF4-FFF2-40B4-BE49-F238E27FC236}">
                  <a16:creationId xmlns:a16="http://schemas.microsoft.com/office/drawing/2014/main" id="{D80D9978-A020-4576-AA88-0F735B6B3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383"/>
              <a:ext cx="16" cy="161"/>
            </a:xfrm>
            <a:custGeom>
              <a:avLst/>
              <a:gdLst>
                <a:gd name="T0" fmla="*/ 0 w 48"/>
                <a:gd name="T1" fmla="*/ 0 h 482"/>
                <a:gd name="T2" fmla="*/ 2 w 48"/>
                <a:gd name="T3" fmla="*/ 20 h 482"/>
                <a:gd name="T4" fmla="*/ 4 w 48"/>
                <a:gd name="T5" fmla="*/ 40 h 482"/>
                <a:gd name="T6" fmla="*/ 6 w 48"/>
                <a:gd name="T7" fmla="*/ 60 h 482"/>
                <a:gd name="T8" fmla="*/ 8 w 48"/>
                <a:gd name="T9" fmla="*/ 81 h 482"/>
                <a:gd name="T10" fmla="*/ 10 w 48"/>
                <a:gd name="T11" fmla="*/ 101 h 482"/>
                <a:gd name="T12" fmla="*/ 12 w 48"/>
                <a:gd name="T13" fmla="*/ 120 h 482"/>
                <a:gd name="T14" fmla="*/ 14 w 48"/>
                <a:gd name="T15" fmla="*/ 141 h 482"/>
                <a:gd name="T16" fmla="*/ 16 w 48"/>
                <a:gd name="T17" fmla="*/ 161 h 482"/>
                <a:gd name="T18" fmla="*/ 0 w 48"/>
                <a:gd name="T19" fmla="*/ 0 h 4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82">
                  <a:moveTo>
                    <a:pt x="0" y="0"/>
                  </a:moveTo>
                  <a:lnTo>
                    <a:pt x="7" y="60"/>
                  </a:lnTo>
                  <a:lnTo>
                    <a:pt x="13" y="120"/>
                  </a:lnTo>
                  <a:lnTo>
                    <a:pt x="18" y="180"/>
                  </a:lnTo>
                  <a:lnTo>
                    <a:pt x="24" y="241"/>
                  </a:lnTo>
                  <a:lnTo>
                    <a:pt x="29" y="301"/>
                  </a:lnTo>
                  <a:lnTo>
                    <a:pt x="36" y="360"/>
                  </a:lnTo>
                  <a:lnTo>
                    <a:pt x="42" y="421"/>
                  </a:lnTo>
                  <a:lnTo>
                    <a:pt x="48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0" name="Freeform 48">
              <a:extLst>
                <a:ext uri="{FF2B5EF4-FFF2-40B4-BE49-F238E27FC236}">
                  <a16:creationId xmlns:a16="http://schemas.microsoft.com/office/drawing/2014/main" id="{08A6B080-C471-4608-9A06-3FB44C85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383"/>
              <a:ext cx="16" cy="161"/>
            </a:xfrm>
            <a:custGeom>
              <a:avLst/>
              <a:gdLst>
                <a:gd name="T0" fmla="*/ 0 w 48"/>
                <a:gd name="T1" fmla="*/ 0 h 482"/>
                <a:gd name="T2" fmla="*/ 0 w 48"/>
                <a:gd name="T3" fmla="*/ 0 h 482"/>
                <a:gd name="T4" fmla="*/ 2 w 48"/>
                <a:gd name="T5" fmla="*/ 20 h 482"/>
                <a:gd name="T6" fmla="*/ 4 w 48"/>
                <a:gd name="T7" fmla="*/ 40 h 482"/>
                <a:gd name="T8" fmla="*/ 6 w 48"/>
                <a:gd name="T9" fmla="*/ 60 h 482"/>
                <a:gd name="T10" fmla="*/ 8 w 48"/>
                <a:gd name="T11" fmla="*/ 81 h 482"/>
                <a:gd name="T12" fmla="*/ 8 w 48"/>
                <a:gd name="T13" fmla="*/ 81 h 482"/>
                <a:gd name="T14" fmla="*/ 10 w 48"/>
                <a:gd name="T15" fmla="*/ 101 h 482"/>
                <a:gd name="T16" fmla="*/ 12 w 48"/>
                <a:gd name="T17" fmla="*/ 120 h 482"/>
                <a:gd name="T18" fmla="*/ 14 w 48"/>
                <a:gd name="T19" fmla="*/ 141 h 482"/>
                <a:gd name="T20" fmla="*/ 16 w 48"/>
                <a:gd name="T21" fmla="*/ 161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82">
                  <a:moveTo>
                    <a:pt x="0" y="0"/>
                  </a:moveTo>
                  <a:lnTo>
                    <a:pt x="0" y="0"/>
                  </a:lnTo>
                  <a:lnTo>
                    <a:pt x="7" y="60"/>
                  </a:lnTo>
                  <a:lnTo>
                    <a:pt x="13" y="120"/>
                  </a:lnTo>
                  <a:lnTo>
                    <a:pt x="18" y="180"/>
                  </a:lnTo>
                  <a:lnTo>
                    <a:pt x="24" y="241"/>
                  </a:lnTo>
                  <a:lnTo>
                    <a:pt x="29" y="301"/>
                  </a:lnTo>
                  <a:lnTo>
                    <a:pt x="36" y="360"/>
                  </a:lnTo>
                  <a:lnTo>
                    <a:pt x="42" y="421"/>
                  </a:lnTo>
                  <a:lnTo>
                    <a:pt x="48" y="48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1" name="Freeform 49">
              <a:extLst>
                <a:ext uri="{FF2B5EF4-FFF2-40B4-BE49-F238E27FC236}">
                  <a16:creationId xmlns:a16="http://schemas.microsoft.com/office/drawing/2014/main" id="{71EB98C3-BA0D-4DC2-A623-F41BED746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" y="371"/>
              <a:ext cx="14" cy="138"/>
            </a:xfrm>
            <a:custGeom>
              <a:avLst/>
              <a:gdLst>
                <a:gd name="T0" fmla="*/ 0 w 42"/>
                <a:gd name="T1" fmla="*/ 0 h 416"/>
                <a:gd name="T2" fmla="*/ 0 w 42"/>
                <a:gd name="T3" fmla="*/ 0 h 416"/>
                <a:gd name="T4" fmla="*/ 2 w 42"/>
                <a:gd name="T5" fmla="*/ 17 h 416"/>
                <a:gd name="T6" fmla="*/ 4 w 42"/>
                <a:gd name="T7" fmla="*/ 35 h 416"/>
                <a:gd name="T8" fmla="*/ 5 w 42"/>
                <a:gd name="T9" fmla="*/ 51 h 416"/>
                <a:gd name="T10" fmla="*/ 7 w 42"/>
                <a:gd name="T11" fmla="*/ 69 h 416"/>
                <a:gd name="T12" fmla="*/ 7 w 42"/>
                <a:gd name="T13" fmla="*/ 69 h 416"/>
                <a:gd name="T14" fmla="*/ 9 w 42"/>
                <a:gd name="T15" fmla="*/ 86 h 416"/>
                <a:gd name="T16" fmla="*/ 10 w 42"/>
                <a:gd name="T17" fmla="*/ 103 h 416"/>
                <a:gd name="T18" fmla="*/ 12 w 42"/>
                <a:gd name="T19" fmla="*/ 120 h 416"/>
                <a:gd name="T20" fmla="*/ 14 w 42"/>
                <a:gd name="T21" fmla="*/ 138 h 4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16">
                  <a:moveTo>
                    <a:pt x="0" y="0"/>
                  </a:moveTo>
                  <a:lnTo>
                    <a:pt x="0" y="0"/>
                  </a:lnTo>
                  <a:lnTo>
                    <a:pt x="5" y="51"/>
                  </a:lnTo>
                  <a:lnTo>
                    <a:pt x="11" y="104"/>
                  </a:lnTo>
                  <a:lnTo>
                    <a:pt x="16" y="155"/>
                  </a:lnTo>
                  <a:lnTo>
                    <a:pt x="20" y="207"/>
                  </a:lnTo>
                  <a:lnTo>
                    <a:pt x="26" y="259"/>
                  </a:lnTo>
                  <a:lnTo>
                    <a:pt x="31" y="311"/>
                  </a:lnTo>
                  <a:lnTo>
                    <a:pt x="37" y="363"/>
                  </a:lnTo>
                  <a:lnTo>
                    <a:pt x="42" y="41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2" name="Freeform 50">
              <a:extLst>
                <a:ext uri="{FF2B5EF4-FFF2-40B4-BE49-F238E27FC236}">
                  <a16:creationId xmlns:a16="http://schemas.microsoft.com/office/drawing/2014/main" id="{12B9B969-2362-4C02-B5CE-253775E1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" y="361"/>
              <a:ext cx="12" cy="123"/>
            </a:xfrm>
            <a:custGeom>
              <a:avLst/>
              <a:gdLst>
                <a:gd name="T0" fmla="*/ 0 w 37"/>
                <a:gd name="T1" fmla="*/ 0 h 367"/>
                <a:gd name="T2" fmla="*/ 1 w 37"/>
                <a:gd name="T3" fmla="*/ 15 h 367"/>
                <a:gd name="T4" fmla="*/ 3 w 37"/>
                <a:gd name="T5" fmla="*/ 31 h 367"/>
                <a:gd name="T6" fmla="*/ 4 w 37"/>
                <a:gd name="T7" fmla="*/ 47 h 367"/>
                <a:gd name="T8" fmla="*/ 6 w 37"/>
                <a:gd name="T9" fmla="*/ 62 h 367"/>
                <a:gd name="T10" fmla="*/ 7 w 37"/>
                <a:gd name="T11" fmla="*/ 77 h 367"/>
                <a:gd name="T12" fmla="*/ 9 w 37"/>
                <a:gd name="T13" fmla="*/ 92 h 367"/>
                <a:gd name="T14" fmla="*/ 10 w 37"/>
                <a:gd name="T15" fmla="*/ 107 h 367"/>
                <a:gd name="T16" fmla="*/ 12 w 37"/>
                <a:gd name="T17" fmla="*/ 123 h 367"/>
                <a:gd name="T18" fmla="*/ 0 w 37"/>
                <a:gd name="T19" fmla="*/ 0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367">
                  <a:moveTo>
                    <a:pt x="0" y="0"/>
                  </a:moveTo>
                  <a:lnTo>
                    <a:pt x="4" y="46"/>
                  </a:lnTo>
                  <a:lnTo>
                    <a:pt x="9" y="93"/>
                  </a:lnTo>
                  <a:lnTo>
                    <a:pt x="13" y="139"/>
                  </a:lnTo>
                  <a:lnTo>
                    <a:pt x="17" y="184"/>
                  </a:lnTo>
                  <a:lnTo>
                    <a:pt x="21" y="230"/>
                  </a:lnTo>
                  <a:lnTo>
                    <a:pt x="27" y="275"/>
                  </a:lnTo>
                  <a:lnTo>
                    <a:pt x="32" y="320"/>
                  </a:lnTo>
                  <a:lnTo>
                    <a:pt x="37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3" name="Freeform 51">
              <a:extLst>
                <a:ext uri="{FF2B5EF4-FFF2-40B4-BE49-F238E27FC236}">
                  <a16:creationId xmlns:a16="http://schemas.microsoft.com/office/drawing/2014/main" id="{9D9A16D8-4DC8-4D70-AB42-A935B182A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" y="361"/>
              <a:ext cx="12" cy="123"/>
            </a:xfrm>
            <a:custGeom>
              <a:avLst/>
              <a:gdLst>
                <a:gd name="T0" fmla="*/ 0 w 37"/>
                <a:gd name="T1" fmla="*/ 0 h 367"/>
                <a:gd name="T2" fmla="*/ 0 w 37"/>
                <a:gd name="T3" fmla="*/ 0 h 367"/>
                <a:gd name="T4" fmla="*/ 1 w 37"/>
                <a:gd name="T5" fmla="*/ 15 h 367"/>
                <a:gd name="T6" fmla="*/ 3 w 37"/>
                <a:gd name="T7" fmla="*/ 31 h 367"/>
                <a:gd name="T8" fmla="*/ 4 w 37"/>
                <a:gd name="T9" fmla="*/ 47 h 367"/>
                <a:gd name="T10" fmla="*/ 6 w 37"/>
                <a:gd name="T11" fmla="*/ 62 h 367"/>
                <a:gd name="T12" fmla="*/ 6 w 37"/>
                <a:gd name="T13" fmla="*/ 62 h 367"/>
                <a:gd name="T14" fmla="*/ 7 w 37"/>
                <a:gd name="T15" fmla="*/ 77 h 367"/>
                <a:gd name="T16" fmla="*/ 9 w 37"/>
                <a:gd name="T17" fmla="*/ 92 h 367"/>
                <a:gd name="T18" fmla="*/ 10 w 37"/>
                <a:gd name="T19" fmla="*/ 107 h 367"/>
                <a:gd name="T20" fmla="*/ 12 w 37"/>
                <a:gd name="T21" fmla="*/ 123 h 3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367">
                  <a:moveTo>
                    <a:pt x="0" y="0"/>
                  </a:moveTo>
                  <a:lnTo>
                    <a:pt x="0" y="0"/>
                  </a:lnTo>
                  <a:lnTo>
                    <a:pt x="4" y="46"/>
                  </a:lnTo>
                  <a:lnTo>
                    <a:pt x="9" y="93"/>
                  </a:lnTo>
                  <a:lnTo>
                    <a:pt x="13" y="139"/>
                  </a:lnTo>
                  <a:lnTo>
                    <a:pt x="17" y="184"/>
                  </a:lnTo>
                  <a:lnTo>
                    <a:pt x="21" y="230"/>
                  </a:lnTo>
                  <a:lnTo>
                    <a:pt x="27" y="275"/>
                  </a:lnTo>
                  <a:lnTo>
                    <a:pt x="32" y="320"/>
                  </a:lnTo>
                  <a:lnTo>
                    <a:pt x="37" y="36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4" name="Freeform 52">
              <a:extLst>
                <a:ext uri="{FF2B5EF4-FFF2-40B4-BE49-F238E27FC236}">
                  <a16:creationId xmlns:a16="http://schemas.microsoft.com/office/drawing/2014/main" id="{48912C10-C976-4490-94AC-847819B5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5" y="355"/>
              <a:ext cx="11" cy="108"/>
            </a:xfrm>
            <a:custGeom>
              <a:avLst/>
              <a:gdLst>
                <a:gd name="T0" fmla="*/ 0 w 34"/>
                <a:gd name="T1" fmla="*/ 0 h 325"/>
                <a:gd name="T2" fmla="*/ 1 w 34"/>
                <a:gd name="T3" fmla="*/ 13 h 325"/>
                <a:gd name="T4" fmla="*/ 3 w 34"/>
                <a:gd name="T5" fmla="*/ 27 h 325"/>
                <a:gd name="T6" fmla="*/ 4 w 34"/>
                <a:gd name="T7" fmla="*/ 41 h 325"/>
                <a:gd name="T8" fmla="*/ 5 w 34"/>
                <a:gd name="T9" fmla="*/ 54 h 325"/>
                <a:gd name="T10" fmla="*/ 6 w 34"/>
                <a:gd name="T11" fmla="*/ 67 h 325"/>
                <a:gd name="T12" fmla="*/ 8 w 34"/>
                <a:gd name="T13" fmla="*/ 81 h 325"/>
                <a:gd name="T14" fmla="*/ 10 w 34"/>
                <a:gd name="T15" fmla="*/ 94 h 325"/>
                <a:gd name="T16" fmla="*/ 11 w 34"/>
                <a:gd name="T17" fmla="*/ 108 h 325"/>
                <a:gd name="T18" fmla="*/ 0 w 34"/>
                <a:gd name="T19" fmla="*/ 0 h 3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325">
                  <a:moveTo>
                    <a:pt x="0" y="0"/>
                  </a:moveTo>
                  <a:lnTo>
                    <a:pt x="4" y="40"/>
                  </a:lnTo>
                  <a:lnTo>
                    <a:pt x="8" y="81"/>
                  </a:lnTo>
                  <a:lnTo>
                    <a:pt x="12" y="122"/>
                  </a:lnTo>
                  <a:lnTo>
                    <a:pt x="16" y="162"/>
                  </a:lnTo>
                  <a:lnTo>
                    <a:pt x="20" y="203"/>
                  </a:lnTo>
                  <a:lnTo>
                    <a:pt x="25" y="244"/>
                  </a:lnTo>
                  <a:lnTo>
                    <a:pt x="30" y="284"/>
                  </a:lnTo>
                  <a:lnTo>
                    <a:pt x="34" y="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5" name="Freeform 53">
              <a:extLst>
                <a:ext uri="{FF2B5EF4-FFF2-40B4-BE49-F238E27FC236}">
                  <a16:creationId xmlns:a16="http://schemas.microsoft.com/office/drawing/2014/main" id="{67CDA6AD-99B1-448C-B2D5-2B30B1AE8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5" y="355"/>
              <a:ext cx="11" cy="108"/>
            </a:xfrm>
            <a:custGeom>
              <a:avLst/>
              <a:gdLst>
                <a:gd name="T0" fmla="*/ 0 w 34"/>
                <a:gd name="T1" fmla="*/ 0 h 325"/>
                <a:gd name="T2" fmla="*/ 0 w 34"/>
                <a:gd name="T3" fmla="*/ 0 h 325"/>
                <a:gd name="T4" fmla="*/ 1 w 34"/>
                <a:gd name="T5" fmla="*/ 13 h 325"/>
                <a:gd name="T6" fmla="*/ 3 w 34"/>
                <a:gd name="T7" fmla="*/ 27 h 325"/>
                <a:gd name="T8" fmla="*/ 4 w 34"/>
                <a:gd name="T9" fmla="*/ 41 h 325"/>
                <a:gd name="T10" fmla="*/ 5 w 34"/>
                <a:gd name="T11" fmla="*/ 54 h 325"/>
                <a:gd name="T12" fmla="*/ 5 w 34"/>
                <a:gd name="T13" fmla="*/ 54 h 325"/>
                <a:gd name="T14" fmla="*/ 6 w 34"/>
                <a:gd name="T15" fmla="*/ 67 h 325"/>
                <a:gd name="T16" fmla="*/ 8 w 34"/>
                <a:gd name="T17" fmla="*/ 81 h 325"/>
                <a:gd name="T18" fmla="*/ 10 w 34"/>
                <a:gd name="T19" fmla="*/ 94 h 325"/>
                <a:gd name="T20" fmla="*/ 11 w 34"/>
                <a:gd name="T21" fmla="*/ 108 h 3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25">
                  <a:moveTo>
                    <a:pt x="0" y="0"/>
                  </a:moveTo>
                  <a:lnTo>
                    <a:pt x="0" y="0"/>
                  </a:lnTo>
                  <a:lnTo>
                    <a:pt x="4" y="40"/>
                  </a:lnTo>
                  <a:lnTo>
                    <a:pt x="8" y="81"/>
                  </a:lnTo>
                  <a:lnTo>
                    <a:pt x="12" y="122"/>
                  </a:lnTo>
                  <a:lnTo>
                    <a:pt x="16" y="162"/>
                  </a:lnTo>
                  <a:lnTo>
                    <a:pt x="20" y="203"/>
                  </a:lnTo>
                  <a:lnTo>
                    <a:pt x="25" y="244"/>
                  </a:lnTo>
                  <a:lnTo>
                    <a:pt x="30" y="284"/>
                  </a:lnTo>
                  <a:lnTo>
                    <a:pt x="34" y="32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6" name="Freeform 54">
              <a:extLst>
                <a:ext uri="{FF2B5EF4-FFF2-40B4-BE49-F238E27FC236}">
                  <a16:creationId xmlns:a16="http://schemas.microsoft.com/office/drawing/2014/main" id="{88A74B22-1871-47AF-A4A7-34F36A58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" y="350"/>
              <a:ext cx="10" cy="98"/>
            </a:xfrm>
            <a:custGeom>
              <a:avLst/>
              <a:gdLst>
                <a:gd name="T0" fmla="*/ 0 w 31"/>
                <a:gd name="T1" fmla="*/ 0 h 293"/>
                <a:gd name="T2" fmla="*/ 1 w 31"/>
                <a:gd name="T3" fmla="*/ 12 h 293"/>
                <a:gd name="T4" fmla="*/ 3 w 31"/>
                <a:gd name="T5" fmla="*/ 24 h 293"/>
                <a:gd name="T6" fmla="*/ 4 w 31"/>
                <a:gd name="T7" fmla="*/ 37 h 293"/>
                <a:gd name="T8" fmla="*/ 5 w 31"/>
                <a:gd name="T9" fmla="*/ 49 h 293"/>
                <a:gd name="T10" fmla="*/ 6 w 31"/>
                <a:gd name="T11" fmla="*/ 61 h 293"/>
                <a:gd name="T12" fmla="*/ 7 w 31"/>
                <a:gd name="T13" fmla="*/ 73 h 293"/>
                <a:gd name="T14" fmla="*/ 9 w 31"/>
                <a:gd name="T15" fmla="*/ 86 h 293"/>
                <a:gd name="T16" fmla="*/ 10 w 31"/>
                <a:gd name="T17" fmla="*/ 98 h 293"/>
                <a:gd name="T18" fmla="*/ 0 w 31"/>
                <a:gd name="T19" fmla="*/ 0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93">
                  <a:moveTo>
                    <a:pt x="0" y="0"/>
                  </a:moveTo>
                  <a:lnTo>
                    <a:pt x="4" y="37"/>
                  </a:lnTo>
                  <a:lnTo>
                    <a:pt x="9" y="73"/>
                  </a:lnTo>
                  <a:lnTo>
                    <a:pt x="13" y="110"/>
                  </a:lnTo>
                  <a:lnTo>
                    <a:pt x="16" y="147"/>
                  </a:lnTo>
                  <a:lnTo>
                    <a:pt x="19" y="183"/>
                  </a:lnTo>
                  <a:lnTo>
                    <a:pt x="23" y="219"/>
                  </a:lnTo>
                  <a:lnTo>
                    <a:pt x="27" y="257"/>
                  </a:lnTo>
                  <a:lnTo>
                    <a:pt x="31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7" name="Freeform 55">
              <a:extLst>
                <a:ext uri="{FF2B5EF4-FFF2-40B4-BE49-F238E27FC236}">
                  <a16:creationId xmlns:a16="http://schemas.microsoft.com/office/drawing/2014/main" id="{61B9C223-67DA-4C4A-A0D6-AA38A9B4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" y="350"/>
              <a:ext cx="10" cy="98"/>
            </a:xfrm>
            <a:custGeom>
              <a:avLst/>
              <a:gdLst>
                <a:gd name="T0" fmla="*/ 0 w 31"/>
                <a:gd name="T1" fmla="*/ 0 h 293"/>
                <a:gd name="T2" fmla="*/ 0 w 31"/>
                <a:gd name="T3" fmla="*/ 0 h 293"/>
                <a:gd name="T4" fmla="*/ 1 w 31"/>
                <a:gd name="T5" fmla="*/ 12 h 293"/>
                <a:gd name="T6" fmla="*/ 3 w 31"/>
                <a:gd name="T7" fmla="*/ 24 h 293"/>
                <a:gd name="T8" fmla="*/ 4 w 31"/>
                <a:gd name="T9" fmla="*/ 37 h 293"/>
                <a:gd name="T10" fmla="*/ 5 w 31"/>
                <a:gd name="T11" fmla="*/ 49 h 293"/>
                <a:gd name="T12" fmla="*/ 5 w 31"/>
                <a:gd name="T13" fmla="*/ 49 h 293"/>
                <a:gd name="T14" fmla="*/ 6 w 31"/>
                <a:gd name="T15" fmla="*/ 61 h 293"/>
                <a:gd name="T16" fmla="*/ 7 w 31"/>
                <a:gd name="T17" fmla="*/ 73 h 293"/>
                <a:gd name="T18" fmla="*/ 9 w 31"/>
                <a:gd name="T19" fmla="*/ 86 h 293"/>
                <a:gd name="T20" fmla="*/ 10 w 31"/>
                <a:gd name="T21" fmla="*/ 98 h 2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293">
                  <a:moveTo>
                    <a:pt x="0" y="0"/>
                  </a:moveTo>
                  <a:lnTo>
                    <a:pt x="0" y="0"/>
                  </a:lnTo>
                  <a:lnTo>
                    <a:pt x="4" y="37"/>
                  </a:lnTo>
                  <a:lnTo>
                    <a:pt x="9" y="73"/>
                  </a:lnTo>
                  <a:lnTo>
                    <a:pt x="13" y="110"/>
                  </a:lnTo>
                  <a:lnTo>
                    <a:pt x="16" y="147"/>
                  </a:lnTo>
                  <a:lnTo>
                    <a:pt x="19" y="183"/>
                  </a:lnTo>
                  <a:lnTo>
                    <a:pt x="23" y="219"/>
                  </a:lnTo>
                  <a:lnTo>
                    <a:pt x="27" y="257"/>
                  </a:lnTo>
                  <a:lnTo>
                    <a:pt x="31" y="29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8" name="Freeform 56">
              <a:extLst>
                <a:ext uri="{FF2B5EF4-FFF2-40B4-BE49-F238E27FC236}">
                  <a16:creationId xmlns:a16="http://schemas.microsoft.com/office/drawing/2014/main" id="{5A1477B3-589A-44A4-9E39-2F708A8F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" y="346"/>
              <a:ext cx="9" cy="88"/>
            </a:xfrm>
            <a:custGeom>
              <a:avLst/>
              <a:gdLst>
                <a:gd name="T0" fmla="*/ 0 w 26"/>
                <a:gd name="T1" fmla="*/ 0 h 266"/>
                <a:gd name="T2" fmla="*/ 0 w 26"/>
                <a:gd name="T3" fmla="*/ 0 h 266"/>
                <a:gd name="T4" fmla="*/ 1 w 26"/>
                <a:gd name="T5" fmla="*/ 11 h 266"/>
                <a:gd name="T6" fmla="*/ 3 w 26"/>
                <a:gd name="T7" fmla="*/ 22 h 266"/>
                <a:gd name="T8" fmla="*/ 4 w 26"/>
                <a:gd name="T9" fmla="*/ 33 h 266"/>
                <a:gd name="T10" fmla="*/ 5 w 26"/>
                <a:gd name="T11" fmla="*/ 44 h 266"/>
                <a:gd name="T12" fmla="*/ 5 w 26"/>
                <a:gd name="T13" fmla="*/ 44 h 266"/>
                <a:gd name="T14" fmla="*/ 6 w 26"/>
                <a:gd name="T15" fmla="*/ 55 h 266"/>
                <a:gd name="T16" fmla="*/ 7 w 26"/>
                <a:gd name="T17" fmla="*/ 66 h 266"/>
                <a:gd name="T18" fmla="*/ 8 w 26"/>
                <a:gd name="T19" fmla="*/ 77 h 266"/>
                <a:gd name="T20" fmla="*/ 9 w 26"/>
                <a:gd name="T21" fmla="*/ 88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" h="266">
                  <a:moveTo>
                    <a:pt x="0" y="0"/>
                  </a:moveTo>
                  <a:lnTo>
                    <a:pt x="0" y="0"/>
                  </a:lnTo>
                  <a:lnTo>
                    <a:pt x="3" y="33"/>
                  </a:lnTo>
                  <a:lnTo>
                    <a:pt x="8" y="67"/>
                  </a:lnTo>
                  <a:lnTo>
                    <a:pt x="11" y="101"/>
                  </a:lnTo>
                  <a:lnTo>
                    <a:pt x="14" y="134"/>
                  </a:lnTo>
                  <a:lnTo>
                    <a:pt x="17" y="167"/>
                  </a:lnTo>
                  <a:lnTo>
                    <a:pt x="20" y="200"/>
                  </a:lnTo>
                  <a:lnTo>
                    <a:pt x="23" y="233"/>
                  </a:lnTo>
                  <a:lnTo>
                    <a:pt x="26" y="26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09" name="Freeform 57">
              <a:extLst>
                <a:ext uri="{FF2B5EF4-FFF2-40B4-BE49-F238E27FC236}">
                  <a16:creationId xmlns:a16="http://schemas.microsoft.com/office/drawing/2014/main" id="{429B2848-CA42-4FBF-872D-9F677329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" y="343"/>
              <a:ext cx="10" cy="82"/>
            </a:xfrm>
            <a:custGeom>
              <a:avLst/>
              <a:gdLst>
                <a:gd name="T0" fmla="*/ 0 w 28"/>
                <a:gd name="T1" fmla="*/ 0 h 246"/>
                <a:gd name="T2" fmla="*/ 0 w 28"/>
                <a:gd name="T3" fmla="*/ 0 h 246"/>
                <a:gd name="T4" fmla="*/ 1 w 28"/>
                <a:gd name="T5" fmla="*/ 10 h 246"/>
                <a:gd name="T6" fmla="*/ 3 w 28"/>
                <a:gd name="T7" fmla="*/ 20 h 246"/>
                <a:gd name="T8" fmla="*/ 4 w 28"/>
                <a:gd name="T9" fmla="*/ 31 h 246"/>
                <a:gd name="T10" fmla="*/ 5 w 28"/>
                <a:gd name="T11" fmla="*/ 41 h 246"/>
                <a:gd name="T12" fmla="*/ 5 w 28"/>
                <a:gd name="T13" fmla="*/ 41 h 246"/>
                <a:gd name="T14" fmla="*/ 6 w 28"/>
                <a:gd name="T15" fmla="*/ 51 h 246"/>
                <a:gd name="T16" fmla="*/ 7 w 28"/>
                <a:gd name="T17" fmla="*/ 61 h 246"/>
                <a:gd name="T18" fmla="*/ 8 w 28"/>
                <a:gd name="T19" fmla="*/ 72 h 246"/>
                <a:gd name="T20" fmla="*/ 10 w 28"/>
                <a:gd name="T21" fmla="*/ 82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" h="246">
                  <a:moveTo>
                    <a:pt x="0" y="0"/>
                  </a:moveTo>
                  <a:lnTo>
                    <a:pt x="0" y="0"/>
                  </a:lnTo>
                  <a:lnTo>
                    <a:pt x="4" y="30"/>
                  </a:lnTo>
                  <a:lnTo>
                    <a:pt x="8" y="61"/>
                  </a:lnTo>
                  <a:lnTo>
                    <a:pt x="12" y="92"/>
                  </a:lnTo>
                  <a:lnTo>
                    <a:pt x="15" y="123"/>
                  </a:lnTo>
                  <a:lnTo>
                    <a:pt x="17" y="153"/>
                  </a:lnTo>
                  <a:lnTo>
                    <a:pt x="20" y="184"/>
                  </a:lnTo>
                  <a:lnTo>
                    <a:pt x="23" y="215"/>
                  </a:lnTo>
                  <a:lnTo>
                    <a:pt x="28" y="2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0" name="Freeform 58">
              <a:extLst>
                <a:ext uri="{FF2B5EF4-FFF2-40B4-BE49-F238E27FC236}">
                  <a16:creationId xmlns:a16="http://schemas.microsoft.com/office/drawing/2014/main" id="{A362D141-0898-4A73-87BB-06DF2AE3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" y="338"/>
              <a:ext cx="8" cy="76"/>
            </a:xfrm>
            <a:custGeom>
              <a:avLst/>
              <a:gdLst>
                <a:gd name="T0" fmla="*/ 0 w 24"/>
                <a:gd name="T1" fmla="*/ 0 h 228"/>
                <a:gd name="T2" fmla="*/ 1 w 24"/>
                <a:gd name="T3" fmla="*/ 9 h 228"/>
                <a:gd name="T4" fmla="*/ 2 w 24"/>
                <a:gd name="T5" fmla="*/ 19 h 228"/>
                <a:gd name="T6" fmla="*/ 3 w 24"/>
                <a:gd name="T7" fmla="*/ 28 h 228"/>
                <a:gd name="T8" fmla="*/ 4 w 24"/>
                <a:gd name="T9" fmla="*/ 38 h 228"/>
                <a:gd name="T10" fmla="*/ 5 w 24"/>
                <a:gd name="T11" fmla="*/ 47 h 228"/>
                <a:gd name="T12" fmla="*/ 6 w 24"/>
                <a:gd name="T13" fmla="*/ 57 h 228"/>
                <a:gd name="T14" fmla="*/ 7 w 24"/>
                <a:gd name="T15" fmla="*/ 66 h 228"/>
                <a:gd name="T16" fmla="*/ 8 w 24"/>
                <a:gd name="T17" fmla="*/ 76 h 228"/>
                <a:gd name="T18" fmla="*/ 0 w 24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228">
                  <a:moveTo>
                    <a:pt x="0" y="0"/>
                  </a:moveTo>
                  <a:lnTo>
                    <a:pt x="3" y="28"/>
                  </a:lnTo>
                  <a:lnTo>
                    <a:pt x="7" y="57"/>
                  </a:lnTo>
                  <a:lnTo>
                    <a:pt x="10" y="85"/>
                  </a:lnTo>
                  <a:lnTo>
                    <a:pt x="12" y="113"/>
                  </a:lnTo>
                  <a:lnTo>
                    <a:pt x="14" y="142"/>
                  </a:lnTo>
                  <a:lnTo>
                    <a:pt x="17" y="170"/>
                  </a:lnTo>
                  <a:lnTo>
                    <a:pt x="20" y="199"/>
                  </a:lnTo>
                  <a:lnTo>
                    <a:pt x="24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1" name="Freeform 59">
              <a:extLst>
                <a:ext uri="{FF2B5EF4-FFF2-40B4-BE49-F238E27FC236}">
                  <a16:creationId xmlns:a16="http://schemas.microsoft.com/office/drawing/2014/main" id="{59204BFC-CBDC-4850-94BC-E0436331D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" y="338"/>
              <a:ext cx="8" cy="76"/>
            </a:xfrm>
            <a:custGeom>
              <a:avLst/>
              <a:gdLst>
                <a:gd name="T0" fmla="*/ 0 w 24"/>
                <a:gd name="T1" fmla="*/ 0 h 228"/>
                <a:gd name="T2" fmla="*/ 0 w 24"/>
                <a:gd name="T3" fmla="*/ 0 h 228"/>
                <a:gd name="T4" fmla="*/ 1 w 24"/>
                <a:gd name="T5" fmla="*/ 9 h 228"/>
                <a:gd name="T6" fmla="*/ 2 w 24"/>
                <a:gd name="T7" fmla="*/ 19 h 228"/>
                <a:gd name="T8" fmla="*/ 3 w 24"/>
                <a:gd name="T9" fmla="*/ 28 h 228"/>
                <a:gd name="T10" fmla="*/ 4 w 24"/>
                <a:gd name="T11" fmla="*/ 38 h 228"/>
                <a:gd name="T12" fmla="*/ 4 w 24"/>
                <a:gd name="T13" fmla="*/ 38 h 228"/>
                <a:gd name="T14" fmla="*/ 5 w 24"/>
                <a:gd name="T15" fmla="*/ 47 h 228"/>
                <a:gd name="T16" fmla="*/ 6 w 24"/>
                <a:gd name="T17" fmla="*/ 57 h 228"/>
                <a:gd name="T18" fmla="*/ 7 w 24"/>
                <a:gd name="T19" fmla="*/ 66 h 228"/>
                <a:gd name="T20" fmla="*/ 8 w 24"/>
                <a:gd name="T21" fmla="*/ 76 h 2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228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7" y="57"/>
                  </a:lnTo>
                  <a:lnTo>
                    <a:pt x="10" y="85"/>
                  </a:lnTo>
                  <a:lnTo>
                    <a:pt x="12" y="113"/>
                  </a:lnTo>
                  <a:lnTo>
                    <a:pt x="14" y="142"/>
                  </a:lnTo>
                  <a:lnTo>
                    <a:pt x="17" y="170"/>
                  </a:lnTo>
                  <a:lnTo>
                    <a:pt x="20" y="199"/>
                  </a:lnTo>
                  <a:lnTo>
                    <a:pt x="24" y="22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2" name="Freeform 60">
              <a:extLst>
                <a:ext uri="{FF2B5EF4-FFF2-40B4-BE49-F238E27FC236}">
                  <a16:creationId xmlns:a16="http://schemas.microsoft.com/office/drawing/2014/main" id="{C97EB095-393C-43F0-9626-4E95594F2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430"/>
              <a:ext cx="27" cy="268"/>
            </a:xfrm>
            <a:custGeom>
              <a:avLst/>
              <a:gdLst>
                <a:gd name="T0" fmla="*/ 0 w 81"/>
                <a:gd name="T1" fmla="*/ 0 h 804"/>
                <a:gd name="T2" fmla="*/ 2 w 81"/>
                <a:gd name="T3" fmla="*/ 17 h 804"/>
                <a:gd name="T4" fmla="*/ 4 w 81"/>
                <a:gd name="T5" fmla="*/ 34 h 804"/>
                <a:gd name="T6" fmla="*/ 5 w 81"/>
                <a:gd name="T7" fmla="*/ 50 h 804"/>
                <a:gd name="T8" fmla="*/ 7 w 81"/>
                <a:gd name="T9" fmla="*/ 67 h 804"/>
                <a:gd name="T10" fmla="*/ 9 w 81"/>
                <a:gd name="T11" fmla="*/ 84 h 804"/>
                <a:gd name="T12" fmla="*/ 10 w 81"/>
                <a:gd name="T13" fmla="*/ 101 h 804"/>
                <a:gd name="T14" fmla="*/ 12 w 81"/>
                <a:gd name="T15" fmla="*/ 117 h 804"/>
                <a:gd name="T16" fmla="*/ 14 w 81"/>
                <a:gd name="T17" fmla="*/ 134 h 804"/>
                <a:gd name="T18" fmla="*/ 15 w 81"/>
                <a:gd name="T19" fmla="*/ 151 h 804"/>
                <a:gd name="T20" fmla="*/ 17 w 81"/>
                <a:gd name="T21" fmla="*/ 167 h 804"/>
                <a:gd name="T22" fmla="*/ 19 w 81"/>
                <a:gd name="T23" fmla="*/ 184 h 804"/>
                <a:gd name="T24" fmla="*/ 20 w 81"/>
                <a:gd name="T25" fmla="*/ 201 h 804"/>
                <a:gd name="T26" fmla="*/ 22 w 81"/>
                <a:gd name="T27" fmla="*/ 218 h 804"/>
                <a:gd name="T28" fmla="*/ 24 w 81"/>
                <a:gd name="T29" fmla="*/ 235 h 804"/>
                <a:gd name="T30" fmla="*/ 25 w 81"/>
                <a:gd name="T31" fmla="*/ 251 h 804"/>
                <a:gd name="T32" fmla="*/ 27 w 81"/>
                <a:gd name="T33" fmla="*/ 268 h 804"/>
                <a:gd name="T34" fmla="*/ 0 w 81"/>
                <a:gd name="T35" fmla="*/ 0 h 8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804">
                  <a:moveTo>
                    <a:pt x="0" y="0"/>
                  </a:moveTo>
                  <a:lnTo>
                    <a:pt x="6" y="50"/>
                  </a:lnTo>
                  <a:lnTo>
                    <a:pt x="11" y="101"/>
                  </a:lnTo>
                  <a:lnTo>
                    <a:pt x="16" y="151"/>
                  </a:lnTo>
                  <a:lnTo>
                    <a:pt x="21" y="201"/>
                  </a:lnTo>
                  <a:lnTo>
                    <a:pt x="26" y="251"/>
                  </a:lnTo>
                  <a:lnTo>
                    <a:pt x="30" y="302"/>
                  </a:lnTo>
                  <a:lnTo>
                    <a:pt x="36" y="351"/>
                  </a:lnTo>
                  <a:lnTo>
                    <a:pt x="41" y="402"/>
                  </a:lnTo>
                  <a:lnTo>
                    <a:pt x="46" y="452"/>
                  </a:lnTo>
                  <a:lnTo>
                    <a:pt x="51" y="501"/>
                  </a:lnTo>
                  <a:lnTo>
                    <a:pt x="56" y="552"/>
                  </a:lnTo>
                  <a:lnTo>
                    <a:pt x="61" y="602"/>
                  </a:lnTo>
                  <a:lnTo>
                    <a:pt x="66" y="654"/>
                  </a:lnTo>
                  <a:lnTo>
                    <a:pt x="71" y="704"/>
                  </a:lnTo>
                  <a:lnTo>
                    <a:pt x="76" y="754"/>
                  </a:lnTo>
                  <a:lnTo>
                    <a:pt x="81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3" name="Freeform 61">
              <a:extLst>
                <a:ext uri="{FF2B5EF4-FFF2-40B4-BE49-F238E27FC236}">
                  <a16:creationId xmlns:a16="http://schemas.microsoft.com/office/drawing/2014/main" id="{A31F076D-0ED8-4800-91F5-900F59A47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430"/>
              <a:ext cx="27" cy="268"/>
            </a:xfrm>
            <a:custGeom>
              <a:avLst/>
              <a:gdLst>
                <a:gd name="T0" fmla="*/ 0 w 81"/>
                <a:gd name="T1" fmla="*/ 0 h 804"/>
                <a:gd name="T2" fmla="*/ 0 w 81"/>
                <a:gd name="T3" fmla="*/ 0 h 804"/>
                <a:gd name="T4" fmla="*/ 2 w 81"/>
                <a:gd name="T5" fmla="*/ 17 h 804"/>
                <a:gd name="T6" fmla="*/ 4 w 81"/>
                <a:gd name="T7" fmla="*/ 34 h 804"/>
                <a:gd name="T8" fmla="*/ 5 w 81"/>
                <a:gd name="T9" fmla="*/ 50 h 804"/>
                <a:gd name="T10" fmla="*/ 7 w 81"/>
                <a:gd name="T11" fmla="*/ 67 h 804"/>
                <a:gd name="T12" fmla="*/ 9 w 81"/>
                <a:gd name="T13" fmla="*/ 84 h 804"/>
                <a:gd name="T14" fmla="*/ 10 w 81"/>
                <a:gd name="T15" fmla="*/ 101 h 804"/>
                <a:gd name="T16" fmla="*/ 12 w 81"/>
                <a:gd name="T17" fmla="*/ 117 h 804"/>
                <a:gd name="T18" fmla="*/ 14 w 81"/>
                <a:gd name="T19" fmla="*/ 134 h 804"/>
                <a:gd name="T20" fmla="*/ 14 w 81"/>
                <a:gd name="T21" fmla="*/ 134 h 804"/>
                <a:gd name="T22" fmla="*/ 15 w 81"/>
                <a:gd name="T23" fmla="*/ 151 h 804"/>
                <a:gd name="T24" fmla="*/ 17 w 81"/>
                <a:gd name="T25" fmla="*/ 167 h 804"/>
                <a:gd name="T26" fmla="*/ 19 w 81"/>
                <a:gd name="T27" fmla="*/ 184 h 804"/>
                <a:gd name="T28" fmla="*/ 20 w 81"/>
                <a:gd name="T29" fmla="*/ 201 h 804"/>
                <a:gd name="T30" fmla="*/ 22 w 81"/>
                <a:gd name="T31" fmla="*/ 218 h 804"/>
                <a:gd name="T32" fmla="*/ 24 w 81"/>
                <a:gd name="T33" fmla="*/ 235 h 804"/>
                <a:gd name="T34" fmla="*/ 25 w 81"/>
                <a:gd name="T35" fmla="*/ 251 h 804"/>
                <a:gd name="T36" fmla="*/ 27 w 81"/>
                <a:gd name="T37" fmla="*/ 268 h 8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1" h="804">
                  <a:moveTo>
                    <a:pt x="0" y="0"/>
                  </a:moveTo>
                  <a:lnTo>
                    <a:pt x="0" y="0"/>
                  </a:lnTo>
                  <a:lnTo>
                    <a:pt x="6" y="50"/>
                  </a:lnTo>
                  <a:lnTo>
                    <a:pt x="11" y="101"/>
                  </a:lnTo>
                  <a:lnTo>
                    <a:pt x="16" y="151"/>
                  </a:lnTo>
                  <a:lnTo>
                    <a:pt x="21" y="201"/>
                  </a:lnTo>
                  <a:lnTo>
                    <a:pt x="26" y="251"/>
                  </a:lnTo>
                  <a:lnTo>
                    <a:pt x="30" y="302"/>
                  </a:lnTo>
                  <a:lnTo>
                    <a:pt x="36" y="351"/>
                  </a:lnTo>
                  <a:lnTo>
                    <a:pt x="41" y="402"/>
                  </a:lnTo>
                  <a:lnTo>
                    <a:pt x="46" y="452"/>
                  </a:lnTo>
                  <a:lnTo>
                    <a:pt x="51" y="501"/>
                  </a:lnTo>
                  <a:lnTo>
                    <a:pt x="56" y="552"/>
                  </a:lnTo>
                  <a:lnTo>
                    <a:pt x="61" y="602"/>
                  </a:lnTo>
                  <a:lnTo>
                    <a:pt x="66" y="654"/>
                  </a:lnTo>
                  <a:lnTo>
                    <a:pt x="71" y="704"/>
                  </a:lnTo>
                  <a:lnTo>
                    <a:pt x="76" y="754"/>
                  </a:lnTo>
                  <a:lnTo>
                    <a:pt x="81" y="80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4" name="Freeform 62">
              <a:extLst>
                <a:ext uri="{FF2B5EF4-FFF2-40B4-BE49-F238E27FC236}">
                  <a16:creationId xmlns:a16="http://schemas.microsoft.com/office/drawing/2014/main" id="{1B0212ED-E08B-4CA0-9751-6923DDD90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" y="405"/>
              <a:ext cx="22" cy="212"/>
            </a:xfrm>
            <a:custGeom>
              <a:avLst/>
              <a:gdLst>
                <a:gd name="T0" fmla="*/ 0 w 64"/>
                <a:gd name="T1" fmla="*/ 0 h 636"/>
                <a:gd name="T2" fmla="*/ 0 w 64"/>
                <a:gd name="T3" fmla="*/ 0 h 636"/>
                <a:gd name="T4" fmla="*/ 3 w 64"/>
                <a:gd name="T5" fmla="*/ 27 h 636"/>
                <a:gd name="T6" fmla="*/ 5 w 64"/>
                <a:gd name="T7" fmla="*/ 53 h 636"/>
                <a:gd name="T8" fmla="*/ 8 w 64"/>
                <a:gd name="T9" fmla="*/ 80 h 636"/>
                <a:gd name="T10" fmla="*/ 10 w 64"/>
                <a:gd name="T11" fmla="*/ 106 h 636"/>
                <a:gd name="T12" fmla="*/ 10 w 64"/>
                <a:gd name="T13" fmla="*/ 106 h 636"/>
                <a:gd name="T14" fmla="*/ 12 w 64"/>
                <a:gd name="T15" fmla="*/ 119 h 636"/>
                <a:gd name="T16" fmla="*/ 13 w 64"/>
                <a:gd name="T17" fmla="*/ 132 h 636"/>
                <a:gd name="T18" fmla="*/ 14 w 64"/>
                <a:gd name="T19" fmla="*/ 146 h 636"/>
                <a:gd name="T20" fmla="*/ 16 w 64"/>
                <a:gd name="T21" fmla="*/ 159 h 636"/>
                <a:gd name="T22" fmla="*/ 18 w 64"/>
                <a:gd name="T23" fmla="*/ 172 h 636"/>
                <a:gd name="T24" fmla="*/ 19 w 64"/>
                <a:gd name="T25" fmla="*/ 186 h 636"/>
                <a:gd name="T26" fmla="*/ 21 w 64"/>
                <a:gd name="T27" fmla="*/ 199 h 636"/>
                <a:gd name="T28" fmla="*/ 22 w 64"/>
                <a:gd name="T29" fmla="*/ 212 h 6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4" h="636">
                  <a:moveTo>
                    <a:pt x="0" y="0"/>
                  </a:moveTo>
                  <a:lnTo>
                    <a:pt x="0" y="0"/>
                  </a:lnTo>
                  <a:lnTo>
                    <a:pt x="8" y="80"/>
                  </a:lnTo>
                  <a:lnTo>
                    <a:pt x="15" y="159"/>
                  </a:lnTo>
                  <a:lnTo>
                    <a:pt x="23" y="239"/>
                  </a:lnTo>
                  <a:lnTo>
                    <a:pt x="30" y="318"/>
                  </a:lnTo>
                  <a:lnTo>
                    <a:pt x="34" y="358"/>
                  </a:lnTo>
                  <a:lnTo>
                    <a:pt x="38" y="397"/>
                  </a:lnTo>
                  <a:lnTo>
                    <a:pt x="42" y="437"/>
                  </a:lnTo>
                  <a:lnTo>
                    <a:pt x="46" y="477"/>
                  </a:lnTo>
                  <a:lnTo>
                    <a:pt x="51" y="517"/>
                  </a:lnTo>
                  <a:lnTo>
                    <a:pt x="56" y="557"/>
                  </a:lnTo>
                  <a:lnTo>
                    <a:pt x="60" y="596"/>
                  </a:lnTo>
                  <a:lnTo>
                    <a:pt x="64" y="63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5" name="Freeform 63">
              <a:extLst>
                <a:ext uri="{FF2B5EF4-FFF2-40B4-BE49-F238E27FC236}">
                  <a16:creationId xmlns:a16="http://schemas.microsoft.com/office/drawing/2014/main" id="{A7987CC2-E335-4CEF-AEED-6365CD107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387"/>
              <a:ext cx="17" cy="175"/>
            </a:xfrm>
            <a:custGeom>
              <a:avLst/>
              <a:gdLst>
                <a:gd name="T0" fmla="*/ 0 w 51"/>
                <a:gd name="T1" fmla="*/ 0 h 524"/>
                <a:gd name="T2" fmla="*/ 0 w 51"/>
                <a:gd name="T3" fmla="*/ 0 h 524"/>
                <a:gd name="T4" fmla="*/ 2 w 51"/>
                <a:gd name="T5" fmla="*/ 22 h 524"/>
                <a:gd name="T6" fmla="*/ 4 w 51"/>
                <a:gd name="T7" fmla="*/ 44 h 524"/>
                <a:gd name="T8" fmla="*/ 6 w 51"/>
                <a:gd name="T9" fmla="*/ 66 h 524"/>
                <a:gd name="T10" fmla="*/ 8 w 51"/>
                <a:gd name="T11" fmla="*/ 88 h 524"/>
                <a:gd name="T12" fmla="*/ 8 w 51"/>
                <a:gd name="T13" fmla="*/ 88 h 524"/>
                <a:gd name="T14" fmla="*/ 10 w 51"/>
                <a:gd name="T15" fmla="*/ 110 h 524"/>
                <a:gd name="T16" fmla="*/ 13 w 51"/>
                <a:gd name="T17" fmla="*/ 131 h 524"/>
                <a:gd name="T18" fmla="*/ 15 w 51"/>
                <a:gd name="T19" fmla="*/ 153 h 524"/>
                <a:gd name="T20" fmla="*/ 17 w 51"/>
                <a:gd name="T21" fmla="*/ 175 h 5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1" h="524">
                  <a:moveTo>
                    <a:pt x="0" y="0"/>
                  </a:moveTo>
                  <a:lnTo>
                    <a:pt x="0" y="0"/>
                  </a:lnTo>
                  <a:lnTo>
                    <a:pt x="6" y="66"/>
                  </a:lnTo>
                  <a:lnTo>
                    <a:pt x="12" y="132"/>
                  </a:lnTo>
                  <a:lnTo>
                    <a:pt x="18" y="197"/>
                  </a:lnTo>
                  <a:lnTo>
                    <a:pt x="25" y="262"/>
                  </a:lnTo>
                  <a:lnTo>
                    <a:pt x="31" y="328"/>
                  </a:lnTo>
                  <a:lnTo>
                    <a:pt x="38" y="393"/>
                  </a:lnTo>
                  <a:lnTo>
                    <a:pt x="45" y="458"/>
                  </a:lnTo>
                  <a:lnTo>
                    <a:pt x="51" y="52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6" name="Freeform 64">
              <a:extLst>
                <a:ext uri="{FF2B5EF4-FFF2-40B4-BE49-F238E27FC236}">
                  <a16:creationId xmlns:a16="http://schemas.microsoft.com/office/drawing/2014/main" id="{18CDB479-FEAC-4C18-A447-5D49D1257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373"/>
              <a:ext cx="15" cy="149"/>
            </a:xfrm>
            <a:custGeom>
              <a:avLst/>
              <a:gdLst>
                <a:gd name="T0" fmla="*/ 0 w 45"/>
                <a:gd name="T1" fmla="*/ 0 h 446"/>
                <a:gd name="T2" fmla="*/ 2 w 45"/>
                <a:gd name="T3" fmla="*/ 19 h 446"/>
                <a:gd name="T4" fmla="*/ 4 w 45"/>
                <a:gd name="T5" fmla="*/ 37 h 446"/>
                <a:gd name="T6" fmla="*/ 6 w 45"/>
                <a:gd name="T7" fmla="*/ 56 h 446"/>
                <a:gd name="T8" fmla="*/ 7 w 45"/>
                <a:gd name="T9" fmla="*/ 75 h 446"/>
                <a:gd name="T10" fmla="*/ 9 w 45"/>
                <a:gd name="T11" fmla="*/ 93 h 446"/>
                <a:gd name="T12" fmla="*/ 11 w 45"/>
                <a:gd name="T13" fmla="*/ 112 h 446"/>
                <a:gd name="T14" fmla="*/ 13 w 45"/>
                <a:gd name="T15" fmla="*/ 130 h 446"/>
                <a:gd name="T16" fmla="*/ 15 w 45"/>
                <a:gd name="T17" fmla="*/ 149 h 446"/>
                <a:gd name="T18" fmla="*/ 0 w 45"/>
                <a:gd name="T19" fmla="*/ 0 h 4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46">
                  <a:moveTo>
                    <a:pt x="0" y="0"/>
                  </a:moveTo>
                  <a:lnTo>
                    <a:pt x="5" y="56"/>
                  </a:lnTo>
                  <a:lnTo>
                    <a:pt x="11" y="111"/>
                  </a:lnTo>
                  <a:lnTo>
                    <a:pt x="17" y="167"/>
                  </a:lnTo>
                  <a:lnTo>
                    <a:pt x="22" y="223"/>
                  </a:lnTo>
                  <a:lnTo>
                    <a:pt x="27" y="278"/>
                  </a:lnTo>
                  <a:lnTo>
                    <a:pt x="33" y="334"/>
                  </a:lnTo>
                  <a:lnTo>
                    <a:pt x="40" y="390"/>
                  </a:lnTo>
                  <a:lnTo>
                    <a:pt x="45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7" name="Freeform 65">
              <a:extLst>
                <a:ext uri="{FF2B5EF4-FFF2-40B4-BE49-F238E27FC236}">
                  <a16:creationId xmlns:a16="http://schemas.microsoft.com/office/drawing/2014/main" id="{BB4A3F77-1F47-4252-8157-8C18CCF7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373"/>
              <a:ext cx="15" cy="149"/>
            </a:xfrm>
            <a:custGeom>
              <a:avLst/>
              <a:gdLst>
                <a:gd name="T0" fmla="*/ 0 w 45"/>
                <a:gd name="T1" fmla="*/ 0 h 446"/>
                <a:gd name="T2" fmla="*/ 0 w 45"/>
                <a:gd name="T3" fmla="*/ 0 h 446"/>
                <a:gd name="T4" fmla="*/ 2 w 45"/>
                <a:gd name="T5" fmla="*/ 19 h 446"/>
                <a:gd name="T6" fmla="*/ 4 w 45"/>
                <a:gd name="T7" fmla="*/ 37 h 446"/>
                <a:gd name="T8" fmla="*/ 6 w 45"/>
                <a:gd name="T9" fmla="*/ 56 h 446"/>
                <a:gd name="T10" fmla="*/ 7 w 45"/>
                <a:gd name="T11" fmla="*/ 75 h 446"/>
                <a:gd name="T12" fmla="*/ 7 w 45"/>
                <a:gd name="T13" fmla="*/ 75 h 446"/>
                <a:gd name="T14" fmla="*/ 9 w 45"/>
                <a:gd name="T15" fmla="*/ 93 h 446"/>
                <a:gd name="T16" fmla="*/ 11 w 45"/>
                <a:gd name="T17" fmla="*/ 112 h 446"/>
                <a:gd name="T18" fmla="*/ 13 w 45"/>
                <a:gd name="T19" fmla="*/ 130 h 446"/>
                <a:gd name="T20" fmla="*/ 15 w 45"/>
                <a:gd name="T21" fmla="*/ 149 h 4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" h="446">
                  <a:moveTo>
                    <a:pt x="0" y="0"/>
                  </a:moveTo>
                  <a:lnTo>
                    <a:pt x="0" y="0"/>
                  </a:lnTo>
                  <a:lnTo>
                    <a:pt x="5" y="56"/>
                  </a:lnTo>
                  <a:lnTo>
                    <a:pt x="11" y="111"/>
                  </a:lnTo>
                  <a:lnTo>
                    <a:pt x="17" y="167"/>
                  </a:lnTo>
                  <a:lnTo>
                    <a:pt x="22" y="223"/>
                  </a:lnTo>
                  <a:lnTo>
                    <a:pt x="27" y="278"/>
                  </a:lnTo>
                  <a:lnTo>
                    <a:pt x="33" y="334"/>
                  </a:lnTo>
                  <a:lnTo>
                    <a:pt x="40" y="390"/>
                  </a:lnTo>
                  <a:lnTo>
                    <a:pt x="45" y="4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8" name="Freeform 66">
              <a:extLst>
                <a:ext uri="{FF2B5EF4-FFF2-40B4-BE49-F238E27FC236}">
                  <a16:creationId xmlns:a16="http://schemas.microsoft.com/office/drawing/2014/main" id="{D5C3300A-0325-4195-9399-02F12A37C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" y="364"/>
              <a:ext cx="13" cy="129"/>
            </a:xfrm>
            <a:custGeom>
              <a:avLst/>
              <a:gdLst>
                <a:gd name="T0" fmla="*/ 0 w 39"/>
                <a:gd name="T1" fmla="*/ 0 h 389"/>
                <a:gd name="T2" fmla="*/ 0 w 39"/>
                <a:gd name="T3" fmla="*/ 0 h 389"/>
                <a:gd name="T4" fmla="*/ 1 w 39"/>
                <a:gd name="T5" fmla="*/ 16 h 389"/>
                <a:gd name="T6" fmla="*/ 3 w 39"/>
                <a:gd name="T7" fmla="*/ 32 h 389"/>
                <a:gd name="T8" fmla="*/ 4 w 39"/>
                <a:gd name="T9" fmla="*/ 49 h 389"/>
                <a:gd name="T10" fmla="*/ 6 w 39"/>
                <a:gd name="T11" fmla="*/ 65 h 389"/>
                <a:gd name="T12" fmla="*/ 6 w 39"/>
                <a:gd name="T13" fmla="*/ 65 h 389"/>
                <a:gd name="T14" fmla="*/ 7 w 39"/>
                <a:gd name="T15" fmla="*/ 81 h 389"/>
                <a:gd name="T16" fmla="*/ 9 w 39"/>
                <a:gd name="T17" fmla="*/ 97 h 389"/>
                <a:gd name="T18" fmla="*/ 11 w 39"/>
                <a:gd name="T19" fmla="*/ 113 h 389"/>
                <a:gd name="T20" fmla="*/ 13 w 39"/>
                <a:gd name="T21" fmla="*/ 129 h 3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389">
                  <a:moveTo>
                    <a:pt x="0" y="0"/>
                  </a:moveTo>
                  <a:lnTo>
                    <a:pt x="0" y="0"/>
                  </a:lnTo>
                  <a:lnTo>
                    <a:pt x="4" y="49"/>
                  </a:lnTo>
                  <a:lnTo>
                    <a:pt x="9" y="97"/>
                  </a:lnTo>
                  <a:lnTo>
                    <a:pt x="13" y="147"/>
                  </a:lnTo>
                  <a:lnTo>
                    <a:pt x="18" y="195"/>
                  </a:lnTo>
                  <a:lnTo>
                    <a:pt x="22" y="243"/>
                  </a:lnTo>
                  <a:lnTo>
                    <a:pt x="28" y="292"/>
                  </a:lnTo>
                  <a:lnTo>
                    <a:pt x="34" y="340"/>
                  </a:lnTo>
                  <a:lnTo>
                    <a:pt x="39" y="38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19" name="Freeform 67">
              <a:extLst>
                <a:ext uri="{FF2B5EF4-FFF2-40B4-BE49-F238E27FC236}">
                  <a16:creationId xmlns:a16="http://schemas.microsoft.com/office/drawing/2014/main" id="{813604E7-58E9-4328-B014-C4B4F916F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" y="356"/>
              <a:ext cx="12" cy="114"/>
            </a:xfrm>
            <a:custGeom>
              <a:avLst/>
              <a:gdLst>
                <a:gd name="T0" fmla="*/ 0 w 36"/>
                <a:gd name="T1" fmla="*/ 0 h 343"/>
                <a:gd name="T2" fmla="*/ 0 w 36"/>
                <a:gd name="T3" fmla="*/ 0 h 343"/>
                <a:gd name="T4" fmla="*/ 1 w 36"/>
                <a:gd name="T5" fmla="*/ 14 h 343"/>
                <a:gd name="T6" fmla="*/ 3 w 36"/>
                <a:gd name="T7" fmla="*/ 29 h 343"/>
                <a:gd name="T8" fmla="*/ 5 w 36"/>
                <a:gd name="T9" fmla="*/ 43 h 343"/>
                <a:gd name="T10" fmla="*/ 6 w 36"/>
                <a:gd name="T11" fmla="*/ 57 h 343"/>
                <a:gd name="T12" fmla="*/ 6 w 36"/>
                <a:gd name="T13" fmla="*/ 57 h 343"/>
                <a:gd name="T14" fmla="*/ 7 w 36"/>
                <a:gd name="T15" fmla="*/ 71 h 343"/>
                <a:gd name="T16" fmla="*/ 9 w 36"/>
                <a:gd name="T17" fmla="*/ 86 h 343"/>
                <a:gd name="T18" fmla="*/ 10 w 36"/>
                <a:gd name="T19" fmla="*/ 100 h 343"/>
                <a:gd name="T20" fmla="*/ 12 w 36"/>
                <a:gd name="T21" fmla="*/ 114 h 3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343">
                  <a:moveTo>
                    <a:pt x="0" y="0"/>
                  </a:moveTo>
                  <a:lnTo>
                    <a:pt x="0" y="0"/>
                  </a:lnTo>
                  <a:lnTo>
                    <a:pt x="4" y="43"/>
                  </a:lnTo>
                  <a:lnTo>
                    <a:pt x="9" y="86"/>
                  </a:lnTo>
                  <a:lnTo>
                    <a:pt x="14" y="129"/>
                  </a:lnTo>
                  <a:lnTo>
                    <a:pt x="18" y="172"/>
                  </a:lnTo>
                  <a:lnTo>
                    <a:pt x="22" y="215"/>
                  </a:lnTo>
                  <a:lnTo>
                    <a:pt x="27" y="258"/>
                  </a:lnTo>
                  <a:lnTo>
                    <a:pt x="31" y="301"/>
                  </a:lnTo>
                  <a:lnTo>
                    <a:pt x="36" y="34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0" name="Freeform 68">
              <a:extLst>
                <a:ext uri="{FF2B5EF4-FFF2-40B4-BE49-F238E27FC236}">
                  <a16:creationId xmlns:a16="http://schemas.microsoft.com/office/drawing/2014/main" id="{4D8BFECD-4FA3-4305-BCF2-9C98160D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" y="350"/>
              <a:ext cx="11" cy="103"/>
            </a:xfrm>
            <a:custGeom>
              <a:avLst/>
              <a:gdLst>
                <a:gd name="T0" fmla="*/ 0 w 33"/>
                <a:gd name="T1" fmla="*/ 0 h 309"/>
                <a:gd name="T2" fmla="*/ 0 w 33"/>
                <a:gd name="T3" fmla="*/ 0 h 309"/>
                <a:gd name="T4" fmla="*/ 1 w 33"/>
                <a:gd name="T5" fmla="*/ 13 h 309"/>
                <a:gd name="T6" fmla="*/ 3 w 33"/>
                <a:gd name="T7" fmla="*/ 25 h 309"/>
                <a:gd name="T8" fmla="*/ 5 w 33"/>
                <a:gd name="T9" fmla="*/ 39 h 309"/>
                <a:gd name="T10" fmla="*/ 6 w 33"/>
                <a:gd name="T11" fmla="*/ 52 h 309"/>
                <a:gd name="T12" fmla="*/ 6 w 33"/>
                <a:gd name="T13" fmla="*/ 52 h 309"/>
                <a:gd name="T14" fmla="*/ 7 w 33"/>
                <a:gd name="T15" fmla="*/ 64 h 309"/>
                <a:gd name="T16" fmla="*/ 8 w 33"/>
                <a:gd name="T17" fmla="*/ 77 h 309"/>
                <a:gd name="T18" fmla="*/ 10 w 33"/>
                <a:gd name="T19" fmla="*/ 90 h 309"/>
                <a:gd name="T20" fmla="*/ 11 w 33"/>
                <a:gd name="T21" fmla="*/ 103 h 3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" h="309">
                  <a:moveTo>
                    <a:pt x="0" y="0"/>
                  </a:moveTo>
                  <a:lnTo>
                    <a:pt x="0" y="0"/>
                  </a:lnTo>
                  <a:lnTo>
                    <a:pt x="4" y="38"/>
                  </a:lnTo>
                  <a:lnTo>
                    <a:pt x="9" y="76"/>
                  </a:lnTo>
                  <a:lnTo>
                    <a:pt x="14" y="116"/>
                  </a:lnTo>
                  <a:lnTo>
                    <a:pt x="17" y="155"/>
                  </a:lnTo>
                  <a:lnTo>
                    <a:pt x="20" y="193"/>
                  </a:lnTo>
                  <a:lnTo>
                    <a:pt x="24" y="232"/>
                  </a:lnTo>
                  <a:lnTo>
                    <a:pt x="29" y="270"/>
                  </a:lnTo>
                  <a:lnTo>
                    <a:pt x="33" y="30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1" name="Freeform 69">
              <a:extLst>
                <a:ext uri="{FF2B5EF4-FFF2-40B4-BE49-F238E27FC236}">
                  <a16:creationId xmlns:a16="http://schemas.microsoft.com/office/drawing/2014/main" id="{0233B14F-3B61-40D5-B04B-452E5F45F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" y="346"/>
              <a:ext cx="10" cy="94"/>
            </a:xfrm>
            <a:custGeom>
              <a:avLst/>
              <a:gdLst>
                <a:gd name="T0" fmla="*/ 0 w 30"/>
                <a:gd name="T1" fmla="*/ 0 h 280"/>
                <a:gd name="T2" fmla="*/ 1 w 30"/>
                <a:gd name="T3" fmla="*/ 12 h 280"/>
                <a:gd name="T4" fmla="*/ 3 w 30"/>
                <a:gd name="T5" fmla="*/ 23 h 280"/>
                <a:gd name="T6" fmla="*/ 4 w 30"/>
                <a:gd name="T7" fmla="*/ 35 h 280"/>
                <a:gd name="T8" fmla="*/ 5 w 30"/>
                <a:gd name="T9" fmla="*/ 47 h 280"/>
                <a:gd name="T10" fmla="*/ 6 w 30"/>
                <a:gd name="T11" fmla="*/ 59 h 280"/>
                <a:gd name="T12" fmla="*/ 7 w 30"/>
                <a:gd name="T13" fmla="*/ 71 h 280"/>
                <a:gd name="T14" fmla="*/ 9 w 30"/>
                <a:gd name="T15" fmla="*/ 82 h 280"/>
                <a:gd name="T16" fmla="*/ 10 w 30"/>
                <a:gd name="T17" fmla="*/ 94 h 280"/>
                <a:gd name="T18" fmla="*/ 0 w 30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80">
                  <a:moveTo>
                    <a:pt x="0" y="0"/>
                  </a:moveTo>
                  <a:lnTo>
                    <a:pt x="4" y="35"/>
                  </a:lnTo>
                  <a:lnTo>
                    <a:pt x="8" y="70"/>
                  </a:lnTo>
                  <a:lnTo>
                    <a:pt x="12" y="105"/>
                  </a:lnTo>
                  <a:lnTo>
                    <a:pt x="15" y="140"/>
                  </a:lnTo>
                  <a:lnTo>
                    <a:pt x="18" y="175"/>
                  </a:lnTo>
                  <a:lnTo>
                    <a:pt x="22" y="210"/>
                  </a:lnTo>
                  <a:lnTo>
                    <a:pt x="26" y="245"/>
                  </a:lnTo>
                  <a:lnTo>
                    <a:pt x="30" y="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2" name="Freeform 70">
              <a:extLst>
                <a:ext uri="{FF2B5EF4-FFF2-40B4-BE49-F238E27FC236}">
                  <a16:creationId xmlns:a16="http://schemas.microsoft.com/office/drawing/2014/main" id="{4D7467C6-E3E8-4670-B273-FD1182BAD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" y="346"/>
              <a:ext cx="10" cy="94"/>
            </a:xfrm>
            <a:custGeom>
              <a:avLst/>
              <a:gdLst>
                <a:gd name="T0" fmla="*/ 0 w 30"/>
                <a:gd name="T1" fmla="*/ 0 h 280"/>
                <a:gd name="T2" fmla="*/ 0 w 30"/>
                <a:gd name="T3" fmla="*/ 0 h 280"/>
                <a:gd name="T4" fmla="*/ 1 w 30"/>
                <a:gd name="T5" fmla="*/ 12 h 280"/>
                <a:gd name="T6" fmla="*/ 3 w 30"/>
                <a:gd name="T7" fmla="*/ 23 h 280"/>
                <a:gd name="T8" fmla="*/ 4 w 30"/>
                <a:gd name="T9" fmla="*/ 35 h 280"/>
                <a:gd name="T10" fmla="*/ 5 w 30"/>
                <a:gd name="T11" fmla="*/ 47 h 280"/>
                <a:gd name="T12" fmla="*/ 5 w 30"/>
                <a:gd name="T13" fmla="*/ 47 h 280"/>
                <a:gd name="T14" fmla="*/ 6 w 30"/>
                <a:gd name="T15" fmla="*/ 59 h 280"/>
                <a:gd name="T16" fmla="*/ 7 w 30"/>
                <a:gd name="T17" fmla="*/ 71 h 280"/>
                <a:gd name="T18" fmla="*/ 9 w 30"/>
                <a:gd name="T19" fmla="*/ 82 h 280"/>
                <a:gd name="T20" fmla="*/ 10 w 30"/>
                <a:gd name="T21" fmla="*/ 94 h 2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280">
                  <a:moveTo>
                    <a:pt x="0" y="0"/>
                  </a:moveTo>
                  <a:lnTo>
                    <a:pt x="0" y="0"/>
                  </a:lnTo>
                  <a:lnTo>
                    <a:pt x="4" y="35"/>
                  </a:lnTo>
                  <a:lnTo>
                    <a:pt x="8" y="70"/>
                  </a:lnTo>
                  <a:lnTo>
                    <a:pt x="12" y="105"/>
                  </a:lnTo>
                  <a:lnTo>
                    <a:pt x="15" y="140"/>
                  </a:lnTo>
                  <a:lnTo>
                    <a:pt x="18" y="175"/>
                  </a:lnTo>
                  <a:lnTo>
                    <a:pt x="22" y="210"/>
                  </a:lnTo>
                  <a:lnTo>
                    <a:pt x="26" y="245"/>
                  </a:lnTo>
                  <a:lnTo>
                    <a:pt x="30" y="28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3" name="Freeform 71">
              <a:extLst>
                <a:ext uri="{FF2B5EF4-FFF2-40B4-BE49-F238E27FC236}">
                  <a16:creationId xmlns:a16="http://schemas.microsoft.com/office/drawing/2014/main" id="{883D7FED-3AB5-4252-ABD8-CE3CBD1A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" y="343"/>
              <a:ext cx="9" cy="85"/>
            </a:xfrm>
            <a:custGeom>
              <a:avLst/>
              <a:gdLst>
                <a:gd name="T0" fmla="*/ 0 w 28"/>
                <a:gd name="T1" fmla="*/ 0 h 256"/>
                <a:gd name="T2" fmla="*/ 2 w 28"/>
                <a:gd name="T3" fmla="*/ 10 h 256"/>
                <a:gd name="T4" fmla="*/ 3 w 28"/>
                <a:gd name="T5" fmla="*/ 21 h 256"/>
                <a:gd name="T6" fmla="*/ 4 w 28"/>
                <a:gd name="T7" fmla="*/ 32 h 256"/>
                <a:gd name="T8" fmla="*/ 5 w 28"/>
                <a:gd name="T9" fmla="*/ 43 h 256"/>
                <a:gd name="T10" fmla="*/ 5 w 28"/>
                <a:gd name="T11" fmla="*/ 53 h 256"/>
                <a:gd name="T12" fmla="*/ 7 w 28"/>
                <a:gd name="T13" fmla="*/ 64 h 256"/>
                <a:gd name="T14" fmla="*/ 8 w 28"/>
                <a:gd name="T15" fmla="*/ 74 h 256"/>
                <a:gd name="T16" fmla="*/ 9 w 28"/>
                <a:gd name="T17" fmla="*/ 85 h 256"/>
                <a:gd name="T18" fmla="*/ 0 w 28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56">
                  <a:moveTo>
                    <a:pt x="0" y="0"/>
                  </a:moveTo>
                  <a:lnTo>
                    <a:pt x="5" y="31"/>
                  </a:lnTo>
                  <a:lnTo>
                    <a:pt x="8" y="63"/>
                  </a:lnTo>
                  <a:lnTo>
                    <a:pt x="11" y="96"/>
                  </a:lnTo>
                  <a:lnTo>
                    <a:pt x="14" y="128"/>
                  </a:lnTo>
                  <a:lnTo>
                    <a:pt x="17" y="160"/>
                  </a:lnTo>
                  <a:lnTo>
                    <a:pt x="21" y="192"/>
                  </a:lnTo>
                  <a:lnTo>
                    <a:pt x="24" y="224"/>
                  </a:lnTo>
                  <a:lnTo>
                    <a:pt x="2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4" name="Freeform 72">
              <a:extLst>
                <a:ext uri="{FF2B5EF4-FFF2-40B4-BE49-F238E27FC236}">
                  <a16:creationId xmlns:a16="http://schemas.microsoft.com/office/drawing/2014/main" id="{AB28A977-0F69-434F-BAAE-354DCB5F1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" y="343"/>
              <a:ext cx="9" cy="85"/>
            </a:xfrm>
            <a:custGeom>
              <a:avLst/>
              <a:gdLst>
                <a:gd name="T0" fmla="*/ 0 w 28"/>
                <a:gd name="T1" fmla="*/ 0 h 256"/>
                <a:gd name="T2" fmla="*/ 0 w 28"/>
                <a:gd name="T3" fmla="*/ 0 h 256"/>
                <a:gd name="T4" fmla="*/ 2 w 28"/>
                <a:gd name="T5" fmla="*/ 10 h 256"/>
                <a:gd name="T6" fmla="*/ 3 w 28"/>
                <a:gd name="T7" fmla="*/ 21 h 256"/>
                <a:gd name="T8" fmla="*/ 4 w 28"/>
                <a:gd name="T9" fmla="*/ 32 h 256"/>
                <a:gd name="T10" fmla="*/ 5 w 28"/>
                <a:gd name="T11" fmla="*/ 43 h 256"/>
                <a:gd name="T12" fmla="*/ 5 w 28"/>
                <a:gd name="T13" fmla="*/ 43 h 256"/>
                <a:gd name="T14" fmla="*/ 5 w 28"/>
                <a:gd name="T15" fmla="*/ 53 h 256"/>
                <a:gd name="T16" fmla="*/ 7 w 28"/>
                <a:gd name="T17" fmla="*/ 64 h 256"/>
                <a:gd name="T18" fmla="*/ 8 w 28"/>
                <a:gd name="T19" fmla="*/ 74 h 256"/>
                <a:gd name="T20" fmla="*/ 9 w 28"/>
                <a:gd name="T21" fmla="*/ 85 h 2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" h="256">
                  <a:moveTo>
                    <a:pt x="0" y="0"/>
                  </a:moveTo>
                  <a:lnTo>
                    <a:pt x="0" y="0"/>
                  </a:lnTo>
                  <a:lnTo>
                    <a:pt x="5" y="31"/>
                  </a:lnTo>
                  <a:lnTo>
                    <a:pt x="8" y="63"/>
                  </a:lnTo>
                  <a:lnTo>
                    <a:pt x="11" y="96"/>
                  </a:lnTo>
                  <a:lnTo>
                    <a:pt x="14" y="128"/>
                  </a:lnTo>
                  <a:lnTo>
                    <a:pt x="17" y="160"/>
                  </a:lnTo>
                  <a:lnTo>
                    <a:pt x="21" y="192"/>
                  </a:lnTo>
                  <a:lnTo>
                    <a:pt x="24" y="224"/>
                  </a:lnTo>
                  <a:lnTo>
                    <a:pt x="28" y="25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5" name="Freeform 73">
              <a:extLst>
                <a:ext uri="{FF2B5EF4-FFF2-40B4-BE49-F238E27FC236}">
                  <a16:creationId xmlns:a16="http://schemas.microsoft.com/office/drawing/2014/main" id="{56FEC170-1C7F-4937-B185-0660989EC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" y="338"/>
              <a:ext cx="7" cy="79"/>
            </a:xfrm>
            <a:custGeom>
              <a:avLst/>
              <a:gdLst>
                <a:gd name="T0" fmla="*/ 0 w 22"/>
                <a:gd name="T1" fmla="*/ 0 h 237"/>
                <a:gd name="T2" fmla="*/ 0 w 22"/>
                <a:gd name="T3" fmla="*/ 10 h 237"/>
                <a:gd name="T4" fmla="*/ 1 w 22"/>
                <a:gd name="T5" fmla="*/ 20 h 237"/>
                <a:gd name="T6" fmla="*/ 2 w 22"/>
                <a:gd name="T7" fmla="*/ 30 h 237"/>
                <a:gd name="T8" fmla="*/ 3 w 22"/>
                <a:gd name="T9" fmla="*/ 40 h 237"/>
                <a:gd name="T10" fmla="*/ 4 w 22"/>
                <a:gd name="T11" fmla="*/ 49 h 237"/>
                <a:gd name="T12" fmla="*/ 5 w 22"/>
                <a:gd name="T13" fmla="*/ 59 h 237"/>
                <a:gd name="T14" fmla="*/ 6 w 22"/>
                <a:gd name="T15" fmla="*/ 69 h 237"/>
                <a:gd name="T16" fmla="*/ 7 w 22"/>
                <a:gd name="T17" fmla="*/ 79 h 237"/>
                <a:gd name="T18" fmla="*/ 0 w 22"/>
                <a:gd name="T19" fmla="*/ 0 h 2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237">
                  <a:moveTo>
                    <a:pt x="0" y="0"/>
                  </a:moveTo>
                  <a:lnTo>
                    <a:pt x="1" y="30"/>
                  </a:lnTo>
                  <a:lnTo>
                    <a:pt x="4" y="61"/>
                  </a:lnTo>
                  <a:lnTo>
                    <a:pt x="6" y="91"/>
                  </a:lnTo>
                  <a:lnTo>
                    <a:pt x="9" y="120"/>
                  </a:lnTo>
                  <a:lnTo>
                    <a:pt x="12" y="148"/>
                  </a:lnTo>
                  <a:lnTo>
                    <a:pt x="16" y="178"/>
                  </a:lnTo>
                  <a:lnTo>
                    <a:pt x="19" y="207"/>
                  </a:lnTo>
                  <a:lnTo>
                    <a:pt x="22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6" name="Freeform 74">
              <a:extLst>
                <a:ext uri="{FF2B5EF4-FFF2-40B4-BE49-F238E27FC236}">
                  <a16:creationId xmlns:a16="http://schemas.microsoft.com/office/drawing/2014/main" id="{CD811073-9AD7-44DF-9FC3-D1E76C437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" y="338"/>
              <a:ext cx="7" cy="79"/>
            </a:xfrm>
            <a:custGeom>
              <a:avLst/>
              <a:gdLst>
                <a:gd name="T0" fmla="*/ 0 w 22"/>
                <a:gd name="T1" fmla="*/ 0 h 237"/>
                <a:gd name="T2" fmla="*/ 0 w 22"/>
                <a:gd name="T3" fmla="*/ 0 h 237"/>
                <a:gd name="T4" fmla="*/ 0 w 22"/>
                <a:gd name="T5" fmla="*/ 10 h 237"/>
                <a:gd name="T6" fmla="*/ 1 w 22"/>
                <a:gd name="T7" fmla="*/ 20 h 237"/>
                <a:gd name="T8" fmla="*/ 2 w 22"/>
                <a:gd name="T9" fmla="*/ 30 h 237"/>
                <a:gd name="T10" fmla="*/ 3 w 22"/>
                <a:gd name="T11" fmla="*/ 40 h 237"/>
                <a:gd name="T12" fmla="*/ 3 w 22"/>
                <a:gd name="T13" fmla="*/ 40 h 237"/>
                <a:gd name="T14" fmla="*/ 4 w 22"/>
                <a:gd name="T15" fmla="*/ 49 h 237"/>
                <a:gd name="T16" fmla="*/ 5 w 22"/>
                <a:gd name="T17" fmla="*/ 59 h 237"/>
                <a:gd name="T18" fmla="*/ 6 w 22"/>
                <a:gd name="T19" fmla="*/ 69 h 237"/>
                <a:gd name="T20" fmla="*/ 7 w 22"/>
                <a:gd name="T21" fmla="*/ 79 h 2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237">
                  <a:moveTo>
                    <a:pt x="0" y="0"/>
                  </a:moveTo>
                  <a:lnTo>
                    <a:pt x="0" y="0"/>
                  </a:lnTo>
                  <a:lnTo>
                    <a:pt x="1" y="30"/>
                  </a:lnTo>
                  <a:lnTo>
                    <a:pt x="4" y="61"/>
                  </a:lnTo>
                  <a:lnTo>
                    <a:pt x="6" y="91"/>
                  </a:lnTo>
                  <a:lnTo>
                    <a:pt x="9" y="120"/>
                  </a:lnTo>
                  <a:lnTo>
                    <a:pt x="12" y="148"/>
                  </a:lnTo>
                  <a:lnTo>
                    <a:pt x="16" y="178"/>
                  </a:lnTo>
                  <a:lnTo>
                    <a:pt x="19" y="207"/>
                  </a:lnTo>
                  <a:lnTo>
                    <a:pt x="22" y="23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7" name="Freeform 75">
              <a:extLst>
                <a:ext uri="{FF2B5EF4-FFF2-40B4-BE49-F238E27FC236}">
                  <a16:creationId xmlns:a16="http://schemas.microsoft.com/office/drawing/2014/main" id="{5902A862-7AB3-401D-AA1C-0953177D5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436"/>
              <a:ext cx="12" cy="128"/>
            </a:xfrm>
            <a:custGeom>
              <a:avLst/>
              <a:gdLst>
                <a:gd name="T0" fmla="*/ 0 w 36"/>
                <a:gd name="T1" fmla="*/ 0 h 384"/>
                <a:gd name="T2" fmla="*/ 0 w 36"/>
                <a:gd name="T3" fmla="*/ 0 h 384"/>
                <a:gd name="T4" fmla="*/ 2 w 36"/>
                <a:gd name="T5" fmla="*/ 16 h 384"/>
                <a:gd name="T6" fmla="*/ 3 w 36"/>
                <a:gd name="T7" fmla="*/ 32 h 384"/>
                <a:gd name="T8" fmla="*/ 5 w 36"/>
                <a:gd name="T9" fmla="*/ 48 h 384"/>
                <a:gd name="T10" fmla="*/ 6 w 36"/>
                <a:gd name="T11" fmla="*/ 64 h 384"/>
                <a:gd name="T12" fmla="*/ 8 w 36"/>
                <a:gd name="T13" fmla="*/ 80 h 384"/>
                <a:gd name="T14" fmla="*/ 9 w 36"/>
                <a:gd name="T15" fmla="*/ 96 h 384"/>
                <a:gd name="T16" fmla="*/ 11 w 36"/>
                <a:gd name="T17" fmla="*/ 112 h 384"/>
                <a:gd name="T18" fmla="*/ 12 w 36"/>
                <a:gd name="T19" fmla="*/ 128 h 3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384">
                  <a:moveTo>
                    <a:pt x="0" y="0"/>
                  </a:moveTo>
                  <a:lnTo>
                    <a:pt x="0" y="0"/>
                  </a:lnTo>
                  <a:lnTo>
                    <a:pt x="5" y="48"/>
                  </a:lnTo>
                  <a:lnTo>
                    <a:pt x="9" y="95"/>
                  </a:lnTo>
                  <a:lnTo>
                    <a:pt x="14" y="144"/>
                  </a:lnTo>
                  <a:lnTo>
                    <a:pt x="19" y="191"/>
                  </a:lnTo>
                  <a:lnTo>
                    <a:pt x="24" y="239"/>
                  </a:lnTo>
                  <a:lnTo>
                    <a:pt x="28" y="288"/>
                  </a:lnTo>
                  <a:lnTo>
                    <a:pt x="32" y="335"/>
                  </a:lnTo>
                  <a:lnTo>
                    <a:pt x="36" y="38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8" name="Freeform 76">
              <a:extLst>
                <a:ext uri="{FF2B5EF4-FFF2-40B4-BE49-F238E27FC236}">
                  <a16:creationId xmlns:a16="http://schemas.microsoft.com/office/drawing/2014/main" id="{ACFDF00C-C3E2-48DA-AFFF-D8A592368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408"/>
              <a:ext cx="10" cy="101"/>
            </a:xfrm>
            <a:custGeom>
              <a:avLst/>
              <a:gdLst>
                <a:gd name="T0" fmla="*/ 0 w 30"/>
                <a:gd name="T1" fmla="*/ 0 h 301"/>
                <a:gd name="T2" fmla="*/ 0 w 30"/>
                <a:gd name="T3" fmla="*/ 0 h 301"/>
                <a:gd name="T4" fmla="*/ 2 w 30"/>
                <a:gd name="T5" fmla="*/ 25 h 301"/>
                <a:gd name="T6" fmla="*/ 5 w 30"/>
                <a:gd name="T7" fmla="*/ 50 h 301"/>
                <a:gd name="T8" fmla="*/ 7 w 30"/>
                <a:gd name="T9" fmla="*/ 76 h 301"/>
                <a:gd name="T10" fmla="*/ 10 w 30"/>
                <a:gd name="T11" fmla="*/ 101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301">
                  <a:moveTo>
                    <a:pt x="0" y="0"/>
                  </a:moveTo>
                  <a:lnTo>
                    <a:pt x="0" y="0"/>
                  </a:lnTo>
                  <a:lnTo>
                    <a:pt x="7" y="75"/>
                  </a:lnTo>
                  <a:lnTo>
                    <a:pt x="15" y="150"/>
                  </a:lnTo>
                  <a:lnTo>
                    <a:pt x="22" y="226"/>
                  </a:lnTo>
                  <a:lnTo>
                    <a:pt x="30" y="3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29" name="Freeform 77">
              <a:extLst>
                <a:ext uri="{FF2B5EF4-FFF2-40B4-BE49-F238E27FC236}">
                  <a16:creationId xmlns:a16="http://schemas.microsoft.com/office/drawing/2014/main" id="{A975B2AB-498D-4F99-94C6-06DA03D3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389"/>
              <a:ext cx="9" cy="83"/>
            </a:xfrm>
            <a:custGeom>
              <a:avLst/>
              <a:gdLst>
                <a:gd name="T0" fmla="*/ 0 w 25"/>
                <a:gd name="T1" fmla="*/ 0 h 247"/>
                <a:gd name="T2" fmla="*/ 2 w 25"/>
                <a:gd name="T3" fmla="*/ 20 h 247"/>
                <a:gd name="T4" fmla="*/ 4 w 25"/>
                <a:gd name="T5" fmla="*/ 41 h 247"/>
                <a:gd name="T6" fmla="*/ 6 w 25"/>
                <a:gd name="T7" fmla="*/ 62 h 247"/>
                <a:gd name="T8" fmla="*/ 9 w 25"/>
                <a:gd name="T9" fmla="*/ 83 h 247"/>
                <a:gd name="T10" fmla="*/ 0 w 25"/>
                <a:gd name="T11" fmla="*/ 0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247">
                  <a:moveTo>
                    <a:pt x="0" y="0"/>
                  </a:moveTo>
                  <a:lnTo>
                    <a:pt x="6" y="61"/>
                  </a:lnTo>
                  <a:lnTo>
                    <a:pt x="12" y="123"/>
                  </a:lnTo>
                  <a:lnTo>
                    <a:pt x="18" y="185"/>
                  </a:lnTo>
                  <a:lnTo>
                    <a:pt x="25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0" name="Freeform 78">
              <a:extLst>
                <a:ext uri="{FF2B5EF4-FFF2-40B4-BE49-F238E27FC236}">
                  <a16:creationId xmlns:a16="http://schemas.microsoft.com/office/drawing/2014/main" id="{BF46A91E-2177-4EAE-8650-1E1E8667F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389"/>
              <a:ext cx="9" cy="83"/>
            </a:xfrm>
            <a:custGeom>
              <a:avLst/>
              <a:gdLst>
                <a:gd name="T0" fmla="*/ 0 w 25"/>
                <a:gd name="T1" fmla="*/ 0 h 247"/>
                <a:gd name="T2" fmla="*/ 0 w 25"/>
                <a:gd name="T3" fmla="*/ 0 h 247"/>
                <a:gd name="T4" fmla="*/ 2 w 25"/>
                <a:gd name="T5" fmla="*/ 20 h 247"/>
                <a:gd name="T6" fmla="*/ 4 w 25"/>
                <a:gd name="T7" fmla="*/ 41 h 247"/>
                <a:gd name="T8" fmla="*/ 6 w 25"/>
                <a:gd name="T9" fmla="*/ 62 h 247"/>
                <a:gd name="T10" fmla="*/ 9 w 25"/>
                <a:gd name="T11" fmla="*/ 83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247">
                  <a:moveTo>
                    <a:pt x="0" y="0"/>
                  </a:moveTo>
                  <a:lnTo>
                    <a:pt x="0" y="0"/>
                  </a:lnTo>
                  <a:lnTo>
                    <a:pt x="6" y="61"/>
                  </a:lnTo>
                  <a:lnTo>
                    <a:pt x="12" y="123"/>
                  </a:lnTo>
                  <a:lnTo>
                    <a:pt x="18" y="185"/>
                  </a:lnTo>
                  <a:lnTo>
                    <a:pt x="25" y="24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1" name="Freeform 79">
              <a:extLst>
                <a:ext uri="{FF2B5EF4-FFF2-40B4-BE49-F238E27FC236}">
                  <a16:creationId xmlns:a16="http://schemas.microsoft.com/office/drawing/2014/main" id="{5836DA8A-7563-4A6C-A3C1-8B8106996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" y="375"/>
              <a:ext cx="6" cy="70"/>
            </a:xfrm>
            <a:custGeom>
              <a:avLst/>
              <a:gdLst>
                <a:gd name="T0" fmla="*/ 0 w 18"/>
                <a:gd name="T1" fmla="*/ 0 h 211"/>
                <a:gd name="T2" fmla="*/ 1 w 18"/>
                <a:gd name="T3" fmla="*/ 18 h 211"/>
                <a:gd name="T4" fmla="*/ 3 w 18"/>
                <a:gd name="T5" fmla="*/ 35 h 211"/>
                <a:gd name="T6" fmla="*/ 5 w 18"/>
                <a:gd name="T7" fmla="*/ 53 h 211"/>
                <a:gd name="T8" fmla="*/ 6 w 18"/>
                <a:gd name="T9" fmla="*/ 70 h 211"/>
                <a:gd name="T10" fmla="*/ 0 w 18"/>
                <a:gd name="T11" fmla="*/ 0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211">
                  <a:moveTo>
                    <a:pt x="0" y="0"/>
                  </a:moveTo>
                  <a:lnTo>
                    <a:pt x="4" y="54"/>
                  </a:lnTo>
                  <a:lnTo>
                    <a:pt x="9" y="106"/>
                  </a:lnTo>
                  <a:lnTo>
                    <a:pt x="14" y="159"/>
                  </a:lnTo>
                  <a:lnTo>
                    <a:pt x="18" y="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2" name="Freeform 80">
              <a:extLst>
                <a:ext uri="{FF2B5EF4-FFF2-40B4-BE49-F238E27FC236}">
                  <a16:creationId xmlns:a16="http://schemas.microsoft.com/office/drawing/2014/main" id="{11FF79BD-D4E9-4177-8A26-AF223888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" y="375"/>
              <a:ext cx="6" cy="70"/>
            </a:xfrm>
            <a:custGeom>
              <a:avLst/>
              <a:gdLst>
                <a:gd name="T0" fmla="*/ 0 w 18"/>
                <a:gd name="T1" fmla="*/ 0 h 211"/>
                <a:gd name="T2" fmla="*/ 0 w 18"/>
                <a:gd name="T3" fmla="*/ 0 h 211"/>
                <a:gd name="T4" fmla="*/ 1 w 18"/>
                <a:gd name="T5" fmla="*/ 18 h 211"/>
                <a:gd name="T6" fmla="*/ 3 w 18"/>
                <a:gd name="T7" fmla="*/ 35 h 211"/>
                <a:gd name="T8" fmla="*/ 5 w 18"/>
                <a:gd name="T9" fmla="*/ 53 h 211"/>
                <a:gd name="T10" fmla="*/ 6 w 18"/>
                <a:gd name="T11" fmla="*/ 70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211">
                  <a:moveTo>
                    <a:pt x="0" y="0"/>
                  </a:moveTo>
                  <a:lnTo>
                    <a:pt x="0" y="0"/>
                  </a:lnTo>
                  <a:lnTo>
                    <a:pt x="4" y="54"/>
                  </a:lnTo>
                  <a:lnTo>
                    <a:pt x="9" y="106"/>
                  </a:lnTo>
                  <a:lnTo>
                    <a:pt x="14" y="159"/>
                  </a:lnTo>
                  <a:lnTo>
                    <a:pt x="18" y="21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3" name="Freeform 81">
              <a:extLst>
                <a:ext uri="{FF2B5EF4-FFF2-40B4-BE49-F238E27FC236}">
                  <a16:creationId xmlns:a16="http://schemas.microsoft.com/office/drawing/2014/main" id="{3F0EDEA0-47FE-4488-AEA4-22FD8F403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" y="365"/>
              <a:ext cx="5" cy="61"/>
            </a:xfrm>
            <a:custGeom>
              <a:avLst/>
              <a:gdLst>
                <a:gd name="T0" fmla="*/ 0 w 17"/>
                <a:gd name="T1" fmla="*/ 0 h 184"/>
                <a:gd name="T2" fmla="*/ 0 w 17"/>
                <a:gd name="T3" fmla="*/ 0 h 184"/>
                <a:gd name="T4" fmla="*/ 1 w 17"/>
                <a:gd name="T5" fmla="*/ 15 h 184"/>
                <a:gd name="T6" fmla="*/ 2 w 17"/>
                <a:gd name="T7" fmla="*/ 30 h 184"/>
                <a:gd name="T8" fmla="*/ 4 w 17"/>
                <a:gd name="T9" fmla="*/ 46 h 184"/>
                <a:gd name="T10" fmla="*/ 5 w 17"/>
                <a:gd name="T11" fmla="*/ 61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84">
                  <a:moveTo>
                    <a:pt x="0" y="0"/>
                  </a:moveTo>
                  <a:lnTo>
                    <a:pt x="0" y="0"/>
                  </a:lnTo>
                  <a:lnTo>
                    <a:pt x="3" y="46"/>
                  </a:lnTo>
                  <a:lnTo>
                    <a:pt x="8" y="92"/>
                  </a:lnTo>
                  <a:lnTo>
                    <a:pt x="12" y="138"/>
                  </a:lnTo>
                  <a:lnTo>
                    <a:pt x="17" y="18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4" name="Freeform 82">
              <a:extLst>
                <a:ext uri="{FF2B5EF4-FFF2-40B4-BE49-F238E27FC236}">
                  <a16:creationId xmlns:a16="http://schemas.microsoft.com/office/drawing/2014/main" id="{A759EAB0-8AA6-437A-93F8-835A35795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" y="357"/>
              <a:ext cx="6" cy="53"/>
            </a:xfrm>
            <a:custGeom>
              <a:avLst/>
              <a:gdLst>
                <a:gd name="T0" fmla="*/ 0 w 17"/>
                <a:gd name="T1" fmla="*/ 0 h 161"/>
                <a:gd name="T2" fmla="*/ 0 w 17"/>
                <a:gd name="T3" fmla="*/ 0 h 161"/>
                <a:gd name="T4" fmla="*/ 1 w 17"/>
                <a:gd name="T5" fmla="*/ 13 h 161"/>
                <a:gd name="T6" fmla="*/ 3 w 17"/>
                <a:gd name="T7" fmla="*/ 27 h 161"/>
                <a:gd name="T8" fmla="*/ 5 w 17"/>
                <a:gd name="T9" fmla="*/ 40 h 161"/>
                <a:gd name="T10" fmla="*/ 6 w 17"/>
                <a:gd name="T11" fmla="*/ 53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61">
                  <a:moveTo>
                    <a:pt x="0" y="0"/>
                  </a:moveTo>
                  <a:lnTo>
                    <a:pt x="0" y="0"/>
                  </a:lnTo>
                  <a:lnTo>
                    <a:pt x="4" y="41"/>
                  </a:lnTo>
                  <a:lnTo>
                    <a:pt x="9" y="81"/>
                  </a:lnTo>
                  <a:lnTo>
                    <a:pt x="13" y="121"/>
                  </a:lnTo>
                  <a:lnTo>
                    <a:pt x="17" y="16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5" name="Freeform 83">
              <a:extLst>
                <a:ext uri="{FF2B5EF4-FFF2-40B4-BE49-F238E27FC236}">
                  <a16:creationId xmlns:a16="http://schemas.microsoft.com/office/drawing/2014/main" id="{B91C29C1-8C11-4D32-A0C9-DBE7E35DE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" y="351"/>
              <a:ext cx="5" cy="49"/>
            </a:xfrm>
            <a:custGeom>
              <a:avLst/>
              <a:gdLst>
                <a:gd name="T0" fmla="*/ 0 w 13"/>
                <a:gd name="T1" fmla="*/ 0 h 146"/>
                <a:gd name="T2" fmla="*/ 0 w 13"/>
                <a:gd name="T3" fmla="*/ 0 h 146"/>
                <a:gd name="T4" fmla="*/ 1 w 13"/>
                <a:gd name="T5" fmla="*/ 12 h 146"/>
                <a:gd name="T6" fmla="*/ 3 w 13"/>
                <a:gd name="T7" fmla="*/ 25 h 146"/>
                <a:gd name="T8" fmla="*/ 4 w 13"/>
                <a:gd name="T9" fmla="*/ 37 h 146"/>
                <a:gd name="T10" fmla="*/ 5 w 13"/>
                <a:gd name="T11" fmla="*/ 49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46">
                  <a:moveTo>
                    <a:pt x="0" y="0"/>
                  </a:moveTo>
                  <a:lnTo>
                    <a:pt x="0" y="0"/>
                  </a:lnTo>
                  <a:lnTo>
                    <a:pt x="3" y="36"/>
                  </a:lnTo>
                  <a:lnTo>
                    <a:pt x="7" y="73"/>
                  </a:lnTo>
                  <a:lnTo>
                    <a:pt x="10" y="109"/>
                  </a:lnTo>
                  <a:lnTo>
                    <a:pt x="13" y="1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6" name="Freeform 84">
              <a:extLst>
                <a:ext uri="{FF2B5EF4-FFF2-40B4-BE49-F238E27FC236}">
                  <a16:creationId xmlns:a16="http://schemas.microsoft.com/office/drawing/2014/main" id="{FB95826D-0A08-497E-8CD8-4E785E918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" y="347"/>
              <a:ext cx="5" cy="44"/>
            </a:xfrm>
            <a:custGeom>
              <a:avLst/>
              <a:gdLst>
                <a:gd name="T0" fmla="*/ 0 w 14"/>
                <a:gd name="T1" fmla="*/ 0 h 131"/>
                <a:gd name="T2" fmla="*/ 1 w 14"/>
                <a:gd name="T3" fmla="*/ 11 h 131"/>
                <a:gd name="T4" fmla="*/ 3 w 14"/>
                <a:gd name="T5" fmla="*/ 22 h 131"/>
                <a:gd name="T6" fmla="*/ 4 w 14"/>
                <a:gd name="T7" fmla="*/ 33 h 131"/>
                <a:gd name="T8" fmla="*/ 5 w 14"/>
                <a:gd name="T9" fmla="*/ 44 h 131"/>
                <a:gd name="T10" fmla="*/ 0 w 14"/>
                <a:gd name="T11" fmla="*/ 0 h 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1">
                  <a:moveTo>
                    <a:pt x="0" y="0"/>
                  </a:moveTo>
                  <a:lnTo>
                    <a:pt x="3" y="33"/>
                  </a:lnTo>
                  <a:lnTo>
                    <a:pt x="7" y="65"/>
                  </a:lnTo>
                  <a:lnTo>
                    <a:pt x="11" y="98"/>
                  </a:lnTo>
                  <a:lnTo>
                    <a:pt x="14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7" name="Freeform 85">
              <a:extLst>
                <a:ext uri="{FF2B5EF4-FFF2-40B4-BE49-F238E27FC236}">
                  <a16:creationId xmlns:a16="http://schemas.microsoft.com/office/drawing/2014/main" id="{FE3C93C9-EDF4-4D3C-912E-82EAC4523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" y="347"/>
              <a:ext cx="5" cy="44"/>
            </a:xfrm>
            <a:custGeom>
              <a:avLst/>
              <a:gdLst>
                <a:gd name="T0" fmla="*/ 0 w 14"/>
                <a:gd name="T1" fmla="*/ 0 h 131"/>
                <a:gd name="T2" fmla="*/ 0 w 14"/>
                <a:gd name="T3" fmla="*/ 0 h 131"/>
                <a:gd name="T4" fmla="*/ 1 w 14"/>
                <a:gd name="T5" fmla="*/ 11 h 131"/>
                <a:gd name="T6" fmla="*/ 3 w 14"/>
                <a:gd name="T7" fmla="*/ 22 h 131"/>
                <a:gd name="T8" fmla="*/ 4 w 14"/>
                <a:gd name="T9" fmla="*/ 33 h 131"/>
                <a:gd name="T10" fmla="*/ 5 w 14"/>
                <a:gd name="T11" fmla="*/ 44 h 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1">
                  <a:moveTo>
                    <a:pt x="0" y="0"/>
                  </a:moveTo>
                  <a:lnTo>
                    <a:pt x="0" y="0"/>
                  </a:lnTo>
                  <a:lnTo>
                    <a:pt x="3" y="33"/>
                  </a:lnTo>
                  <a:lnTo>
                    <a:pt x="7" y="65"/>
                  </a:lnTo>
                  <a:lnTo>
                    <a:pt x="11" y="98"/>
                  </a:lnTo>
                  <a:lnTo>
                    <a:pt x="14" y="13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8" name="Freeform 86">
              <a:extLst>
                <a:ext uri="{FF2B5EF4-FFF2-40B4-BE49-F238E27FC236}">
                  <a16:creationId xmlns:a16="http://schemas.microsoft.com/office/drawing/2014/main" id="{A7A7999C-F515-4551-9F71-C7EB795C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" y="344"/>
              <a:ext cx="4" cy="40"/>
            </a:xfrm>
            <a:custGeom>
              <a:avLst/>
              <a:gdLst>
                <a:gd name="T0" fmla="*/ 0 w 13"/>
                <a:gd name="T1" fmla="*/ 0 h 120"/>
                <a:gd name="T2" fmla="*/ 1 w 13"/>
                <a:gd name="T3" fmla="*/ 10 h 120"/>
                <a:gd name="T4" fmla="*/ 2 w 13"/>
                <a:gd name="T5" fmla="*/ 20 h 120"/>
                <a:gd name="T6" fmla="*/ 3 w 13"/>
                <a:gd name="T7" fmla="*/ 30 h 120"/>
                <a:gd name="T8" fmla="*/ 4 w 13"/>
                <a:gd name="T9" fmla="*/ 40 h 120"/>
                <a:gd name="T10" fmla="*/ 0 w 13"/>
                <a:gd name="T11" fmla="*/ 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20">
                  <a:moveTo>
                    <a:pt x="0" y="0"/>
                  </a:moveTo>
                  <a:lnTo>
                    <a:pt x="3" y="29"/>
                  </a:lnTo>
                  <a:lnTo>
                    <a:pt x="6" y="59"/>
                  </a:lnTo>
                  <a:lnTo>
                    <a:pt x="10" y="89"/>
                  </a:lnTo>
                  <a:lnTo>
                    <a:pt x="13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39" name="Freeform 87">
              <a:extLst>
                <a:ext uri="{FF2B5EF4-FFF2-40B4-BE49-F238E27FC236}">
                  <a16:creationId xmlns:a16="http://schemas.microsoft.com/office/drawing/2014/main" id="{D75AD7B1-D6CC-43B0-BD3F-95B1F2370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" y="344"/>
              <a:ext cx="4" cy="40"/>
            </a:xfrm>
            <a:custGeom>
              <a:avLst/>
              <a:gdLst>
                <a:gd name="T0" fmla="*/ 0 w 13"/>
                <a:gd name="T1" fmla="*/ 0 h 120"/>
                <a:gd name="T2" fmla="*/ 0 w 13"/>
                <a:gd name="T3" fmla="*/ 0 h 120"/>
                <a:gd name="T4" fmla="*/ 1 w 13"/>
                <a:gd name="T5" fmla="*/ 10 h 120"/>
                <a:gd name="T6" fmla="*/ 2 w 13"/>
                <a:gd name="T7" fmla="*/ 20 h 120"/>
                <a:gd name="T8" fmla="*/ 3 w 13"/>
                <a:gd name="T9" fmla="*/ 30 h 120"/>
                <a:gd name="T10" fmla="*/ 4 w 13"/>
                <a:gd name="T11" fmla="*/ 4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20">
                  <a:moveTo>
                    <a:pt x="0" y="0"/>
                  </a:moveTo>
                  <a:lnTo>
                    <a:pt x="0" y="0"/>
                  </a:lnTo>
                  <a:lnTo>
                    <a:pt x="3" y="29"/>
                  </a:lnTo>
                  <a:lnTo>
                    <a:pt x="6" y="59"/>
                  </a:lnTo>
                  <a:lnTo>
                    <a:pt x="10" y="89"/>
                  </a:lnTo>
                  <a:lnTo>
                    <a:pt x="13" y="12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0" name="Freeform 88">
              <a:extLst>
                <a:ext uri="{FF2B5EF4-FFF2-40B4-BE49-F238E27FC236}">
                  <a16:creationId xmlns:a16="http://schemas.microsoft.com/office/drawing/2014/main" id="{C7927B62-AB08-43B0-BB64-99FFBDC99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7" y="338"/>
              <a:ext cx="4" cy="37"/>
            </a:xfrm>
            <a:custGeom>
              <a:avLst/>
              <a:gdLst>
                <a:gd name="T0" fmla="*/ 0 w 13"/>
                <a:gd name="T1" fmla="*/ 0 h 110"/>
                <a:gd name="T2" fmla="*/ 0 w 13"/>
                <a:gd name="T3" fmla="*/ 0 h 110"/>
                <a:gd name="T4" fmla="*/ 1 w 13"/>
                <a:gd name="T5" fmla="*/ 9 h 110"/>
                <a:gd name="T6" fmla="*/ 2 w 13"/>
                <a:gd name="T7" fmla="*/ 19 h 110"/>
                <a:gd name="T8" fmla="*/ 3 w 13"/>
                <a:gd name="T9" fmla="*/ 28 h 110"/>
                <a:gd name="T10" fmla="*/ 4 w 13"/>
                <a:gd name="T11" fmla="*/ 37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10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6" y="55"/>
                  </a:lnTo>
                  <a:lnTo>
                    <a:pt x="9" y="83"/>
                  </a:lnTo>
                  <a:lnTo>
                    <a:pt x="13" y="11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1" name="Freeform 89">
              <a:extLst>
                <a:ext uri="{FF2B5EF4-FFF2-40B4-BE49-F238E27FC236}">
                  <a16:creationId xmlns:a16="http://schemas.microsoft.com/office/drawing/2014/main" id="{06DDB917-28EB-4C5F-84F1-4AF5C47E8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427"/>
              <a:ext cx="11" cy="120"/>
            </a:xfrm>
            <a:custGeom>
              <a:avLst/>
              <a:gdLst>
                <a:gd name="T0" fmla="*/ 0 w 35"/>
                <a:gd name="T1" fmla="*/ 0 h 360"/>
                <a:gd name="T2" fmla="*/ 0 w 35"/>
                <a:gd name="T3" fmla="*/ 0 h 360"/>
                <a:gd name="T4" fmla="*/ 1 w 35"/>
                <a:gd name="T5" fmla="*/ 15 h 360"/>
                <a:gd name="T6" fmla="*/ 3 w 35"/>
                <a:gd name="T7" fmla="*/ 30 h 360"/>
                <a:gd name="T8" fmla="*/ 4 w 35"/>
                <a:gd name="T9" fmla="*/ 45 h 360"/>
                <a:gd name="T10" fmla="*/ 6 w 35"/>
                <a:gd name="T11" fmla="*/ 60 h 360"/>
                <a:gd name="T12" fmla="*/ 7 w 35"/>
                <a:gd name="T13" fmla="*/ 75 h 360"/>
                <a:gd name="T14" fmla="*/ 8 w 35"/>
                <a:gd name="T15" fmla="*/ 90 h 360"/>
                <a:gd name="T16" fmla="*/ 10 w 35"/>
                <a:gd name="T17" fmla="*/ 105 h 360"/>
                <a:gd name="T18" fmla="*/ 11 w 35"/>
                <a:gd name="T19" fmla="*/ 12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" h="360">
                  <a:moveTo>
                    <a:pt x="0" y="0"/>
                  </a:moveTo>
                  <a:lnTo>
                    <a:pt x="0" y="0"/>
                  </a:lnTo>
                  <a:lnTo>
                    <a:pt x="4" y="45"/>
                  </a:lnTo>
                  <a:lnTo>
                    <a:pt x="9" y="90"/>
                  </a:lnTo>
                  <a:lnTo>
                    <a:pt x="13" y="135"/>
                  </a:lnTo>
                  <a:lnTo>
                    <a:pt x="18" y="180"/>
                  </a:lnTo>
                  <a:lnTo>
                    <a:pt x="23" y="225"/>
                  </a:lnTo>
                  <a:lnTo>
                    <a:pt x="27" y="269"/>
                  </a:lnTo>
                  <a:lnTo>
                    <a:pt x="31" y="315"/>
                  </a:lnTo>
                  <a:lnTo>
                    <a:pt x="35" y="36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2" name="Freeform 90">
              <a:extLst>
                <a:ext uri="{FF2B5EF4-FFF2-40B4-BE49-F238E27FC236}">
                  <a16:creationId xmlns:a16="http://schemas.microsoft.com/office/drawing/2014/main" id="{D23D338F-93B3-4945-A452-C71107EAF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404"/>
              <a:ext cx="9" cy="95"/>
            </a:xfrm>
            <a:custGeom>
              <a:avLst/>
              <a:gdLst>
                <a:gd name="T0" fmla="*/ 0 w 27"/>
                <a:gd name="T1" fmla="*/ 0 h 285"/>
                <a:gd name="T2" fmla="*/ 0 w 27"/>
                <a:gd name="T3" fmla="*/ 0 h 285"/>
                <a:gd name="T4" fmla="*/ 3 w 27"/>
                <a:gd name="T5" fmla="*/ 24 h 285"/>
                <a:gd name="T6" fmla="*/ 5 w 27"/>
                <a:gd name="T7" fmla="*/ 47 h 285"/>
                <a:gd name="T8" fmla="*/ 7 w 27"/>
                <a:gd name="T9" fmla="*/ 71 h 285"/>
                <a:gd name="T10" fmla="*/ 9 w 27"/>
                <a:gd name="T11" fmla="*/ 95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85">
                  <a:moveTo>
                    <a:pt x="0" y="0"/>
                  </a:moveTo>
                  <a:lnTo>
                    <a:pt x="0" y="0"/>
                  </a:lnTo>
                  <a:lnTo>
                    <a:pt x="8" y="71"/>
                  </a:lnTo>
                  <a:lnTo>
                    <a:pt x="14" y="142"/>
                  </a:lnTo>
                  <a:lnTo>
                    <a:pt x="20" y="213"/>
                  </a:lnTo>
                  <a:lnTo>
                    <a:pt x="27" y="28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3" name="Freeform 91">
              <a:extLst>
                <a:ext uri="{FF2B5EF4-FFF2-40B4-BE49-F238E27FC236}">
                  <a16:creationId xmlns:a16="http://schemas.microsoft.com/office/drawing/2014/main" id="{A505CA61-006C-408F-AB6E-2F492485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385"/>
              <a:ext cx="8" cy="80"/>
            </a:xfrm>
            <a:custGeom>
              <a:avLst/>
              <a:gdLst>
                <a:gd name="T0" fmla="*/ 0 w 24"/>
                <a:gd name="T1" fmla="*/ 0 h 238"/>
                <a:gd name="T2" fmla="*/ 2 w 24"/>
                <a:gd name="T3" fmla="*/ 20 h 238"/>
                <a:gd name="T4" fmla="*/ 4 w 24"/>
                <a:gd name="T5" fmla="*/ 40 h 238"/>
                <a:gd name="T6" fmla="*/ 6 w 24"/>
                <a:gd name="T7" fmla="*/ 60 h 238"/>
                <a:gd name="T8" fmla="*/ 8 w 24"/>
                <a:gd name="T9" fmla="*/ 80 h 238"/>
                <a:gd name="T10" fmla="*/ 0 w 24"/>
                <a:gd name="T11" fmla="*/ 0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38">
                  <a:moveTo>
                    <a:pt x="0" y="0"/>
                  </a:moveTo>
                  <a:lnTo>
                    <a:pt x="6" y="60"/>
                  </a:lnTo>
                  <a:lnTo>
                    <a:pt x="12" y="119"/>
                  </a:lnTo>
                  <a:lnTo>
                    <a:pt x="18" y="178"/>
                  </a:lnTo>
                  <a:lnTo>
                    <a:pt x="2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4" name="Freeform 92">
              <a:extLst>
                <a:ext uri="{FF2B5EF4-FFF2-40B4-BE49-F238E27FC236}">
                  <a16:creationId xmlns:a16="http://schemas.microsoft.com/office/drawing/2014/main" id="{C4A4EB20-7F9B-47EA-9E85-6D9B4D5F3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385"/>
              <a:ext cx="8" cy="80"/>
            </a:xfrm>
            <a:custGeom>
              <a:avLst/>
              <a:gdLst>
                <a:gd name="T0" fmla="*/ 0 w 24"/>
                <a:gd name="T1" fmla="*/ 0 h 238"/>
                <a:gd name="T2" fmla="*/ 0 w 24"/>
                <a:gd name="T3" fmla="*/ 0 h 238"/>
                <a:gd name="T4" fmla="*/ 2 w 24"/>
                <a:gd name="T5" fmla="*/ 20 h 238"/>
                <a:gd name="T6" fmla="*/ 4 w 24"/>
                <a:gd name="T7" fmla="*/ 40 h 238"/>
                <a:gd name="T8" fmla="*/ 6 w 24"/>
                <a:gd name="T9" fmla="*/ 60 h 238"/>
                <a:gd name="T10" fmla="*/ 8 w 24"/>
                <a:gd name="T11" fmla="*/ 80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38">
                  <a:moveTo>
                    <a:pt x="0" y="0"/>
                  </a:moveTo>
                  <a:lnTo>
                    <a:pt x="0" y="0"/>
                  </a:lnTo>
                  <a:lnTo>
                    <a:pt x="6" y="60"/>
                  </a:lnTo>
                  <a:lnTo>
                    <a:pt x="12" y="119"/>
                  </a:lnTo>
                  <a:lnTo>
                    <a:pt x="18" y="178"/>
                  </a:lnTo>
                  <a:lnTo>
                    <a:pt x="24" y="23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5" name="Freeform 93">
              <a:extLst>
                <a:ext uri="{FF2B5EF4-FFF2-40B4-BE49-F238E27FC236}">
                  <a16:creationId xmlns:a16="http://schemas.microsoft.com/office/drawing/2014/main" id="{7B7F8208-18AE-4BE1-87B0-3F5DAEEA0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72"/>
              <a:ext cx="7" cy="68"/>
            </a:xfrm>
            <a:custGeom>
              <a:avLst/>
              <a:gdLst>
                <a:gd name="T0" fmla="*/ 0 w 19"/>
                <a:gd name="T1" fmla="*/ 0 h 203"/>
                <a:gd name="T2" fmla="*/ 1 w 19"/>
                <a:gd name="T3" fmla="*/ 17 h 203"/>
                <a:gd name="T4" fmla="*/ 4 w 19"/>
                <a:gd name="T5" fmla="*/ 34 h 203"/>
                <a:gd name="T6" fmla="*/ 5 w 19"/>
                <a:gd name="T7" fmla="*/ 51 h 203"/>
                <a:gd name="T8" fmla="*/ 7 w 19"/>
                <a:gd name="T9" fmla="*/ 68 h 203"/>
                <a:gd name="T10" fmla="*/ 0 w 19"/>
                <a:gd name="T11" fmla="*/ 0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03">
                  <a:moveTo>
                    <a:pt x="0" y="0"/>
                  </a:moveTo>
                  <a:lnTo>
                    <a:pt x="4" y="51"/>
                  </a:lnTo>
                  <a:lnTo>
                    <a:pt x="10" y="101"/>
                  </a:lnTo>
                  <a:lnTo>
                    <a:pt x="14" y="152"/>
                  </a:lnTo>
                  <a:lnTo>
                    <a:pt x="19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6" name="Freeform 94">
              <a:extLst>
                <a:ext uri="{FF2B5EF4-FFF2-40B4-BE49-F238E27FC236}">
                  <a16:creationId xmlns:a16="http://schemas.microsoft.com/office/drawing/2014/main" id="{C79D347E-BB82-440C-B927-74F10EB35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72"/>
              <a:ext cx="7" cy="68"/>
            </a:xfrm>
            <a:custGeom>
              <a:avLst/>
              <a:gdLst>
                <a:gd name="T0" fmla="*/ 0 w 19"/>
                <a:gd name="T1" fmla="*/ 0 h 203"/>
                <a:gd name="T2" fmla="*/ 0 w 19"/>
                <a:gd name="T3" fmla="*/ 0 h 203"/>
                <a:gd name="T4" fmla="*/ 1 w 19"/>
                <a:gd name="T5" fmla="*/ 17 h 203"/>
                <a:gd name="T6" fmla="*/ 4 w 19"/>
                <a:gd name="T7" fmla="*/ 34 h 203"/>
                <a:gd name="T8" fmla="*/ 5 w 19"/>
                <a:gd name="T9" fmla="*/ 51 h 203"/>
                <a:gd name="T10" fmla="*/ 7 w 19"/>
                <a:gd name="T11" fmla="*/ 68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03">
                  <a:moveTo>
                    <a:pt x="0" y="0"/>
                  </a:moveTo>
                  <a:lnTo>
                    <a:pt x="0" y="0"/>
                  </a:lnTo>
                  <a:lnTo>
                    <a:pt x="4" y="51"/>
                  </a:lnTo>
                  <a:lnTo>
                    <a:pt x="10" y="101"/>
                  </a:lnTo>
                  <a:lnTo>
                    <a:pt x="14" y="152"/>
                  </a:lnTo>
                  <a:lnTo>
                    <a:pt x="19" y="20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7" name="Freeform 95">
              <a:extLst>
                <a:ext uri="{FF2B5EF4-FFF2-40B4-BE49-F238E27FC236}">
                  <a16:creationId xmlns:a16="http://schemas.microsoft.com/office/drawing/2014/main" id="{1059D22C-4F7F-412D-8472-A9EF25DB7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" y="363"/>
              <a:ext cx="5" cy="59"/>
            </a:xfrm>
            <a:custGeom>
              <a:avLst/>
              <a:gdLst>
                <a:gd name="T0" fmla="*/ 0 w 17"/>
                <a:gd name="T1" fmla="*/ 0 h 177"/>
                <a:gd name="T2" fmla="*/ 0 w 17"/>
                <a:gd name="T3" fmla="*/ 0 h 177"/>
                <a:gd name="T4" fmla="*/ 1 w 17"/>
                <a:gd name="T5" fmla="*/ 15 h 177"/>
                <a:gd name="T6" fmla="*/ 3 w 17"/>
                <a:gd name="T7" fmla="*/ 30 h 177"/>
                <a:gd name="T8" fmla="*/ 4 w 17"/>
                <a:gd name="T9" fmla="*/ 44 h 177"/>
                <a:gd name="T10" fmla="*/ 5 w 17"/>
                <a:gd name="T11" fmla="*/ 59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77">
                  <a:moveTo>
                    <a:pt x="0" y="0"/>
                  </a:moveTo>
                  <a:lnTo>
                    <a:pt x="0" y="0"/>
                  </a:lnTo>
                  <a:lnTo>
                    <a:pt x="4" y="45"/>
                  </a:lnTo>
                  <a:lnTo>
                    <a:pt x="9" y="89"/>
                  </a:lnTo>
                  <a:lnTo>
                    <a:pt x="13" y="133"/>
                  </a:lnTo>
                  <a:lnTo>
                    <a:pt x="17" y="17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8" name="Freeform 96">
              <a:extLst>
                <a:ext uri="{FF2B5EF4-FFF2-40B4-BE49-F238E27FC236}">
                  <a16:creationId xmlns:a16="http://schemas.microsoft.com/office/drawing/2014/main" id="{B8957981-0929-49F5-8CEA-980C198E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" y="355"/>
              <a:ext cx="6" cy="53"/>
            </a:xfrm>
            <a:custGeom>
              <a:avLst/>
              <a:gdLst>
                <a:gd name="T0" fmla="*/ 0 w 18"/>
                <a:gd name="T1" fmla="*/ 0 h 157"/>
                <a:gd name="T2" fmla="*/ 0 w 18"/>
                <a:gd name="T3" fmla="*/ 0 h 157"/>
                <a:gd name="T4" fmla="*/ 1 w 18"/>
                <a:gd name="T5" fmla="*/ 13 h 157"/>
                <a:gd name="T6" fmla="*/ 3 w 18"/>
                <a:gd name="T7" fmla="*/ 26 h 157"/>
                <a:gd name="T8" fmla="*/ 5 w 18"/>
                <a:gd name="T9" fmla="*/ 39 h 157"/>
                <a:gd name="T10" fmla="*/ 6 w 18"/>
                <a:gd name="T11" fmla="*/ 53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157">
                  <a:moveTo>
                    <a:pt x="0" y="0"/>
                  </a:moveTo>
                  <a:lnTo>
                    <a:pt x="0" y="0"/>
                  </a:lnTo>
                  <a:lnTo>
                    <a:pt x="4" y="39"/>
                  </a:lnTo>
                  <a:lnTo>
                    <a:pt x="10" y="78"/>
                  </a:lnTo>
                  <a:lnTo>
                    <a:pt x="14" y="117"/>
                  </a:lnTo>
                  <a:lnTo>
                    <a:pt x="18" y="15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49" name="Freeform 97">
              <a:extLst>
                <a:ext uri="{FF2B5EF4-FFF2-40B4-BE49-F238E27FC236}">
                  <a16:creationId xmlns:a16="http://schemas.microsoft.com/office/drawing/2014/main" id="{73741E36-7AE4-44C7-BEB8-18E557DBD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" y="350"/>
              <a:ext cx="4" cy="47"/>
            </a:xfrm>
            <a:custGeom>
              <a:avLst/>
              <a:gdLst>
                <a:gd name="T0" fmla="*/ 0 w 13"/>
                <a:gd name="T1" fmla="*/ 0 h 142"/>
                <a:gd name="T2" fmla="*/ 1 w 13"/>
                <a:gd name="T3" fmla="*/ 12 h 142"/>
                <a:gd name="T4" fmla="*/ 2 w 13"/>
                <a:gd name="T5" fmla="*/ 24 h 142"/>
                <a:gd name="T6" fmla="*/ 3 w 13"/>
                <a:gd name="T7" fmla="*/ 35 h 142"/>
                <a:gd name="T8" fmla="*/ 4 w 13"/>
                <a:gd name="T9" fmla="*/ 47 h 142"/>
                <a:gd name="T10" fmla="*/ 0 w 13"/>
                <a:gd name="T11" fmla="*/ 0 h 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42">
                  <a:moveTo>
                    <a:pt x="0" y="0"/>
                  </a:moveTo>
                  <a:lnTo>
                    <a:pt x="3" y="35"/>
                  </a:lnTo>
                  <a:lnTo>
                    <a:pt x="6" y="71"/>
                  </a:lnTo>
                  <a:lnTo>
                    <a:pt x="10" y="106"/>
                  </a:lnTo>
                  <a:lnTo>
                    <a:pt x="13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0" name="Freeform 98">
              <a:extLst>
                <a:ext uri="{FF2B5EF4-FFF2-40B4-BE49-F238E27FC236}">
                  <a16:creationId xmlns:a16="http://schemas.microsoft.com/office/drawing/2014/main" id="{3661C50B-3BC3-4490-8FA1-16ED1CE02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" y="350"/>
              <a:ext cx="4" cy="47"/>
            </a:xfrm>
            <a:custGeom>
              <a:avLst/>
              <a:gdLst>
                <a:gd name="T0" fmla="*/ 0 w 13"/>
                <a:gd name="T1" fmla="*/ 0 h 142"/>
                <a:gd name="T2" fmla="*/ 0 w 13"/>
                <a:gd name="T3" fmla="*/ 0 h 142"/>
                <a:gd name="T4" fmla="*/ 1 w 13"/>
                <a:gd name="T5" fmla="*/ 12 h 142"/>
                <a:gd name="T6" fmla="*/ 2 w 13"/>
                <a:gd name="T7" fmla="*/ 24 h 142"/>
                <a:gd name="T8" fmla="*/ 3 w 13"/>
                <a:gd name="T9" fmla="*/ 35 h 142"/>
                <a:gd name="T10" fmla="*/ 4 w 13"/>
                <a:gd name="T11" fmla="*/ 47 h 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42">
                  <a:moveTo>
                    <a:pt x="0" y="0"/>
                  </a:moveTo>
                  <a:lnTo>
                    <a:pt x="0" y="0"/>
                  </a:lnTo>
                  <a:lnTo>
                    <a:pt x="3" y="35"/>
                  </a:lnTo>
                  <a:lnTo>
                    <a:pt x="6" y="71"/>
                  </a:lnTo>
                  <a:lnTo>
                    <a:pt x="10" y="106"/>
                  </a:lnTo>
                  <a:lnTo>
                    <a:pt x="13" y="14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1" name="Freeform 99">
              <a:extLst>
                <a:ext uri="{FF2B5EF4-FFF2-40B4-BE49-F238E27FC236}">
                  <a16:creationId xmlns:a16="http://schemas.microsoft.com/office/drawing/2014/main" id="{C988F544-ADD6-4174-9809-12166B46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346"/>
              <a:ext cx="4" cy="43"/>
            </a:xfrm>
            <a:custGeom>
              <a:avLst/>
              <a:gdLst>
                <a:gd name="T0" fmla="*/ 0 w 12"/>
                <a:gd name="T1" fmla="*/ 0 h 128"/>
                <a:gd name="T2" fmla="*/ 1 w 12"/>
                <a:gd name="T3" fmla="*/ 11 h 128"/>
                <a:gd name="T4" fmla="*/ 2 w 12"/>
                <a:gd name="T5" fmla="*/ 22 h 128"/>
                <a:gd name="T6" fmla="*/ 3 w 12"/>
                <a:gd name="T7" fmla="*/ 32 h 128"/>
                <a:gd name="T8" fmla="*/ 4 w 12"/>
                <a:gd name="T9" fmla="*/ 43 h 128"/>
                <a:gd name="T10" fmla="*/ 0 w 12"/>
                <a:gd name="T11" fmla="*/ 0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28">
                  <a:moveTo>
                    <a:pt x="0" y="0"/>
                  </a:moveTo>
                  <a:lnTo>
                    <a:pt x="3" y="32"/>
                  </a:lnTo>
                  <a:lnTo>
                    <a:pt x="6" y="64"/>
                  </a:lnTo>
                  <a:lnTo>
                    <a:pt x="9" y="96"/>
                  </a:lnTo>
                  <a:lnTo>
                    <a:pt x="12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2" name="Freeform 100">
              <a:extLst>
                <a:ext uri="{FF2B5EF4-FFF2-40B4-BE49-F238E27FC236}">
                  <a16:creationId xmlns:a16="http://schemas.microsoft.com/office/drawing/2014/main" id="{DD0FC8A1-F7E0-4562-BC55-B05AA570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346"/>
              <a:ext cx="4" cy="43"/>
            </a:xfrm>
            <a:custGeom>
              <a:avLst/>
              <a:gdLst>
                <a:gd name="T0" fmla="*/ 0 w 12"/>
                <a:gd name="T1" fmla="*/ 0 h 128"/>
                <a:gd name="T2" fmla="*/ 0 w 12"/>
                <a:gd name="T3" fmla="*/ 0 h 128"/>
                <a:gd name="T4" fmla="*/ 1 w 12"/>
                <a:gd name="T5" fmla="*/ 11 h 128"/>
                <a:gd name="T6" fmla="*/ 2 w 12"/>
                <a:gd name="T7" fmla="*/ 22 h 128"/>
                <a:gd name="T8" fmla="*/ 3 w 12"/>
                <a:gd name="T9" fmla="*/ 32 h 128"/>
                <a:gd name="T10" fmla="*/ 4 w 12"/>
                <a:gd name="T11" fmla="*/ 43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28">
                  <a:moveTo>
                    <a:pt x="0" y="0"/>
                  </a:moveTo>
                  <a:lnTo>
                    <a:pt x="0" y="0"/>
                  </a:lnTo>
                  <a:lnTo>
                    <a:pt x="3" y="32"/>
                  </a:lnTo>
                  <a:lnTo>
                    <a:pt x="6" y="64"/>
                  </a:lnTo>
                  <a:lnTo>
                    <a:pt x="9" y="96"/>
                  </a:lnTo>
                  <a:lnTo>
                    <a:pt x="12" y="12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3" name="Freeform 101">
              <a:extLst>
                <a:ext uri="{FF2B5EF4-FFF2-40B4-BE49-F238E27FC236}">
                  <a16:creationId xmlns:a16="http://schemas.microsoft.com/office/drawing/2014/main" id="{B798DB50-8113-46B7-A760-5CCBCDB60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" y="343"/>
              <a:ext cx="4" cy="39"/>
            </a:xfrm>
            <a:custGeom>
              <a:avLst/>
              <a:gdLst>
                <a:gd name="T0" fmla="*/ 0 w 12"/>
                <a:gd name="T1" fmla="*/ 0 h 117"/>
                <a:gd name="T2" fmla="*/ 0 w 12"/>
                <a:gd name="T3" fmla="*/ 0 h 117"/>
                <a:gd name="T4" fmla="*/ 1 w 12"/>
                <a:gd name="T5" fmla="*/ 9 h 117"/>
                <a:gd name="T6" fmla="*/ 2 w 12"/>
                <a:gd name="T7" fmla="*/ 19 h 117"/>
                <a:gd name="T8" fmla="*/ 3 w 12"/>
                <a:gd name="T9" fmla="*/ 29 h 117"/>
                <a:gd name="T10" fmla="*/ 4 w 12"/>
                <a:gd name="T11" fmla="*/ 3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17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6" y="58"/>
                  </a:lnTo>
                  <a:lnTo>
                    <a:pt x="9" y="87"/>
                  </a:lnTo>
                  <a:lnTo>
                    <a:pt x="12" y="11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4" name="Freeform 102">
              <a:extLst>
                <a:ext uri="{FF2B5EF4-FFF2-40B4-BE49-F238E27FC236}">
                  <a16:creationId xmlns:a16="http://schemas.microsoft.com/office/drawing/2014/main" id="{0CFABD32-1FEC-46D8-81B3-ADBD1100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" y="337"/>
              <a:ext cx="4" cy="37"/>
            </a:xfrm>
            <a:custGeom>
              <a:avLst/>
              <a:gdLst>
                <a:gd name="T0" fmla="*/ 0 w 12"/>
                <a:gd name="T1" fmla="*/ 0 h 109"/>
                <a:gd name="T2" fmla="*/ 0 w 12"/>
                <a:gd name="T3" fmla="*/ 0 h 109"/>
                <a:gd name="T4" fmla="*/ 1 w 12"/>
                <a:gd name="T5" fmla="*/ 10 h 109"/>
                <a:gd name="T6" fmla="*/ 2 w 12"/>
                <a:gd name="T7" fmla="*/ 19 h 109"/>
                <a:gd name="T8" fmla="*/ 3 w 12"/>
                <a:gd name="T9" fmla="*/ 28 h 109"/>
                <a:gd name="T10" fmla="*/ 4 w 12"/>
                <a:gd name="T11" fmla="*/ 37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0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5" y="55"/>
                  </a:lnTo>
                  <a:lnTo>
                    <a:pt x="8" y="82"/>
                  </a:lnTo>
                  <a:lnTo>
                    <a:pt x="12" y="10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5" name="Freeform 103">
              <a:extLst>
                <a:ext uri="{FF2B5EF4-FFF2-40B4-BE49-F238E27FC236}">
                  <a16:creationId xmlns:a16="http://schemas.microsoft.com/office/drawing/2014/main" id="{0BA6B465-C84E-4E0B-91F5-E996675A1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420"/>
              <a:ext cx="11" cy="113"/>
            </a:xfrm>
            <a:custGeom>
              <a:avLst/>
              <a:gdLst>
                <a:gd name="T0" fmla="*/ 0 w 32"/>
                <a:gd name="T1" fmla="*/ 0 h 337"/>
                <a:gd name="T2" fmla="*/ 0 w 32"/>
                <a:gd name="T3" fmla="*/ 0 h 337"/>
                <a:gd name="T4" fmla="*/ 1 w 32"/>
                <a:gd name="T5" fmla="*/ 14 h 337"/>
                <a:gd name="T6" fmla="*/ 3 w 32"/>
                <a:gd name="T7" fmla="*/ 29 h 337"/>
                <a:gd name="T8" fmla="*/ 4 w 32"/>
                <a:gd name="T9" fmla="*/ 42 h 337"/>
                <a:gd name="T10" fmla="*/ 6 w 32"/>
                <a:gd name="T11" fmla="*/ 56 h 337"/>
                <a:gd name="T12" fmla="*/ 7 w 32"/>
                <a:gd name="T13" fmla="*/ 70 h 337"/>
                <a:gd name="T14" fmla="*/ 8 w 32"/>
                <a:gd name="T15" fmla="*/ 84 h 337"/>
                <a:gd name="T16" fmla="*/ 10 w 32"/>
                <a:gd name="T17" fmla="*/ 99 h 337"/>
                <a:gd name="T18" fmla="*/ 11 w 32"/>
                <a:gd name="T19" fmla="*/ 113 h 3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337">
                  <a:moveTo>
                    <a:pt x="0" y="0"/>
                  </a:moveTo>
                  <a:lnTo>
                    <a:pt x="0" y="0"/>
                  </a:lnTo>
                  <a:lnTo>
                    <a:pt x="4" y="42"/>
                  </a:lnTo>
                  <a:lnTo>
                    <a:pt x="8" y="85"/>
                  </a:lnTo>
                  <a:lnTo>
                    <a:pt x="12" y="126"/>
                  </a:lnTo>
                  <a:lnTo>
                    <a:pt x="16" y="168"/>
                  </a:lnTo>
                  <a:lnTo>
                    <a:pt x="20" y="210"/>
                  </a:lnTo>
                  <a:lnTo>
                    <a:pt x="23" y="252"/>
                  </a:lnTo>
                  <a:lnTo>
                    <a:pt x="28" y="295"/>
                  </a:lnTo>
                  <a:lnTo>
                    <a:pt x="32" y="33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6" name="Freeform 104">
              <a:extLst>
                <a:ext uri="{FF2B5EF4-FFF2-40B4-BE49-F238E27FC236}">
                  <a16:creationId xmlns:a16="http://schemas.microsoft.com/office/drawing/2014/main" id="{DF3E4E99-6450-427F-8868-A02FA25FF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399"/>
              <a:ext cx="10" cy="90"/>
            </a:xfrm>
            <a:custGeom>
              <a:avLst/>
              <a:gdLst>
                <a:gd name="T0" fmla="*/ 0 w 29"/>
                <a:gd name="T1" fmla="*/ 0 h 272"/>
                <a:gd name="T2" fmla="*/ 0 w 29"/>
                <a:gd name="T3" fmla="*/ 0 h 272"/>
                <a:gd name="T4" fmla="*/ 2 w 29"/>
                <a:gd name="T5" fmla="*/ 23 h 272"/>
                <a:gd name="T6" fmla="*/ 5 w 29"/>
                <a:gd name="T7" fmla="*/ 45 h 272"/>
                <a:gd name="T8" fmla="*/ 8 w 29"/>
                <a:gd name="T9" fmla="*/ 68 h 272"/>
                <a:gd name="T10" fmla="*/ 10 w 29"/>
                <a:gd name="T11" fmla="*/ 90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272">
                  <a:moveTo>
                    <a:pt x="0" y="0"/>
                  </a:moveTo>
                  <a:lnTo>
                    <a:pt x="0" y="0"/>
                  </a:lnTo>
                  <a:lnTo>
                    <a:pt x="7" y="68"/>
                  </a:lnTo>
                  <a:lnTo>
                    <a:pt x="14" y="136"/>
                  </a:lnTo>
                  <a:lnTo>
                    <a:pt x="22" y="204"/>
                  </a:lnTo>
                  <a:lnTo>
                    <a:pt x="29" y="27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7" name="Freeform 105">
              <a:extLst>
                <a:ext uri="{FF2B5EF4-FFF2-40B4-BE49-F238E27FC236}">
                  <a16:creationId xmlns:a16="http://schemas.microsoft.com/office/drawing/2014/main" id="{319D6376-AD89-46FD-9BBD-BAA981900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383"/>
              <a:ext cx="7" cy="76"/>
            </a:xfrm>
            <a:custGeom>
              <a:avLst/>
              <a:gdLst>
                <a:gd name="T0" fmla="*/ 0 w 23"/>
                <a:gd name="T1" fmla="*/ 0 h 229"/>
                <a:gd name="T2" fmla="*/ 2 w 23"/>
                <a:gd name="T3" fmla="*/ 19 h 229"/>
                <a:gd name="T4" fmla="*/ 3 w 23"/>
                <a:gd name="T5" fmla="*/ 38 h 229"/>
                <a:gd name="T6" fmla="*/ 5 w 23"/>
                <a:gd name="T7" fmla="*/ 57 h 229"/>
                <a:gd name="T8" fmla="*/ 7 w 23"/>
                <a:gd name="T9" fmla="*/ 76 h 229"/>
                <a:gd name="T10" fmla="*/ 0 w 23"/>
                <a:gd name="T11" fmla="*/ 0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9">
                  <a:moveTo>
                    <a:pt x="0" y="0"/>
                  </a:moveTo>
                  <a:lnTo>
                    <a:pt x="6" y="57"/>
                  </a:lnTo>
                  <a:lnTo>
                    <a:pt x="11" y="114"/>
                  </a:lnTo>
                  <a:lnTo>
                    <a:pt x="16" y="171"/>
                  </a:lnTo>
                  <a:lnTo>
                    <a:pt x="23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8" name="Freeform 106">
              <a:extLst>
                <a:ext uri="{FF2B5EF4-FFF2-40B4-BE49-F238E27FC236}">
                  <a16:creationId xmlns:a16="http://schemas.microsoft.com/office/drawing/2014/main" id="{497A3E33-FB01-42E6-912C-27BB2F87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383"/>
              <a:ext cx="7" cy="76"/>
            </a:xfrm>
            <a:custGeom>
              <a:avLst/>
              <a:gdLst>
                <a:gd name="T0" fmla="*/ 0 w 23"/>
                <a:gd name="T1" fmla="*/ 0 h 229"/>
                <a:gd name="T2" fmla="*/ 0 w 23"/>
                <a:gd name="T3" fmla="*/ 0 h 229"/>
                <a:gd name="T4" fmla="*/ 2 w 23"/>
                <a:gd name="T5" fmla="*/ 19 h 229"/>
                <a:gd name="T6" fmla="*/ 3 w 23"/>
                <a:gd name="T7" fmla="*/ 38 h 229"/>
                <a:gd name="T8" fmla="*/ 5 w 23"/>
                <a:gd name="T9" fmla="*/ 57 h 229"/>
                <a:gd name="T10" fmla="*/ 7 w 23"/>
                <a:gd name="T11" fmla="*/ 76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229">
                  <a:moveTo>
                    <a:pt x="0" y="0"/>
                  </a:moveTo>
                  <a:lnTo>
                    <a:pt x="0" y="0"/>
                  </a:lnTo>
                  <a:lnTo>
                    <a:pt x="6" y="57"/>
                  </a:lnTo>
                  <a:lnTo>
                    <a:pt x="11" y="114"/>
                  </a:lnTo>
                  <a:lnTo>
                    <a:pt x="16" y="171"/>
                  </a:lnTo>
                  <a:lnTo>
                    <a:pt x="23" y="22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59" name="Freeform 107">
              <a:extLst>
                <a:ext uri="{FF2B5EF4-FFF2-40B4-BE49-F238E27FC236}">
                  <a16:creationId xmlns:a16="http://schemas.microsoft.com/office/drawing/2014/main" id="{EB052998-B128-4850-B09C-0637F4FBF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" y="370"/>
              <a:ext cx="7" cy="66"/>
            </a:xfrm>
            <a:custGeom>
              <a:avLst/>
              <a:gdLst>
                <a:gd name="T0" fmla="*/ 0 w 19"/>
                <a:gd name="T1" fmla="*/ 0 h 196"/>
                <a:gd name="T2" fmla="*/ 2 w 19"/>
                <a:gd name="T3" fmla="*/ 17 h 196"/>
                <a:gd name="T4" fmla="*/ 4 w 19"/>
                <a:gd name="T5" fmla="*/ 33 h 196"/>
                <a:gd name="T6" fmla="*/ 6 w 19"/>
                <a:gd name="T7" fmla="*/ 50 h 196"/>
                <a:gd name="T8" fmla="*/ 7 w 19"/>
                <a:gd name="T9" fmla="*/ 66 h 196"/>
                <a:gd name="T10" fmla="*/ 0 w 19"/>
                <a:gd name="T11" fmla="*/ 0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96">
                  <a:moveTo>
                    <a:pt x="0" y="0"/>
                  </a:moveTo>
                  <a:lnTo>
                    <a:pt x="5" y="49"/>
                  </a:lnTo>
                  <a:lnTo>
                    <a:pt x="10" y="98"/>
                  </a:lnTo>
                  <a:lnTo>
                    <a:pt x="15" y="147"/>
                  </a:lnTo>
                  <a:lnTo>
                    <a:pt x="19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0" name="Freeform 108">
              <a:extLst>
                <a:ext uri="{FF2B5EF4-FFF2-40B4-BE49-F238E27FC236}">
                  <a16:creationId xmlns:a16="http://schemas.microsoft.com/office/drawing/2014/main" id="{D2092B59-A7AF-4C01-9ADA-5296DA6E3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" y="370"/>
              <a:ext cx="7" cy="66"/>
            </a:xfrm>
            <a:custGeom>
              <a:avLst/>
              <a:gdLst>
                <a:gd name="T0" fmla="*/ 0 w 19"/>
                <a:gd name="T1" fmla="*/ 0 h 196"/>
                <a:gd name="T2" fmla="*/ 0 w 19"/>
                <a:gd name="T3" fmla="*/ 0 h 196"/>
                <a:gd name="T4" fmla="*/ 2 w 19"/>
                <a:gd name="T5" fmla="*/ 17 h 196"/>
                <a:gd name="T6" fmla="*/ 4 w 19"/>
                <a:gd name="T7" fmla="*/ 33 h 196"/>
                <a:gd name="T8" fmla="*/ 6 w 19"/>
                <a:gd name="T9" fmla="*/ 50 h 196"/>
                <a:gd name="T10" fmla="*/ 7 w 19"/>
                <a:gd name="T11" fmla="*/ 66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96">
                  <a:moveTo>
                    <a:pt x="0" y="0"/>
                  </a:moveTo>
                  <a:lnTo>
                    <a:pt x="0" y="0"/>
                  </a:lnTo>
                  <a:lnTo>
                    <a:pt x="5" y="49"/>
                  </a:lnTo>
                  <a:lnTo>
                    <a:pt x="10" y="98"/>
                  </a:lnTo>
                  <a:lnTo>
                    <a:pt x="15" y="147"/>
                  </a:lnTo>
                  <a:lnTo>
                    <a:pt x="19" y="19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1" name="Freeform 109">
              <a:extLst>
                <a:ext uri="{FF2B5EF4-FFF2-40B4-BE49-F238E27FC236}">
                  <a16:creationId xmlns:a16="http://schemas.microsoft.com/office/drawing/2014/main" id="{1CA6235A-D1ED-4D1E-8754-F2F15F90E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" y="362"/>
              <a:ext cx="5" cy="57"/>
            </a:xfrm>
            <a:custGeom>
              <a:avLst/>
              <a:gdLst>
                <a:gd name="T0" fmla="*/ 0 w 16"/>
                <a:gd name="T1" fmla="*/ 0 h 171"/>
                <a:gd name="T2" fmla="*/ 0 w 16"/>
                <a:gd name="T3" fmla="*/ 0 h 171"/>
                <a:gd name="T4" fmla="*/ 1 w 16"/>
                <a:gd name="T5" fmla="*/ 14 h 171"/>
                <a:gd name="T6" fmla="*/ 3 w 16"/>
                <a:gd name="T7" fmla="*/ 29 h 171"/>
                <a:gd name="T8" fmla="*/ 4 w 16"/>
                <a:gd name="T9" fmla="*/ 43 h 171"/>
                <a:gd name="T10" fmla="*/ 5 w 16"/>
                <a:gd name="T11" fmla="*/ 57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71">
                  <a:moveTo>
                    <a:pt x="0" y="0"/>
                  </a:moveTo>
                  <a:lnTo>
                    <a:pt x="0" y="0"/>
                  </a:lnTo>
                  <a:lnTo>
                    <a:pt x="4" y="42"/>
                  </a:lnTo>
                  <a:lnTo>
                    <a:pt x="8" y="86"/>
                  </a:lnTo>
                  <a:lnTo>
                    <a:pt x="13" y="128"/>
                  </a:lnTo>
                  <a:lnTo>
                    <a:pt x="16" y="17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2" name="Freeform 110">
              <a:extLst>
                <a:ext uri="{FF2B5EF4-FFF2-40B4-BE49-F238E27FC236}">
                  <a16:creationId xmlns:a16="http://schemas.microsoft.com/office/drawing/2014/main" id="{BF60726A-4C68-4AC4-8C6C-67AC0457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" y="355"/>
              <a:ext cx="4" cy="50"/>
            </a:xfrm>
            <a:custGeom>
              <a:avLst/>
              <a:gdLst>
                <a:gd name="T0" fmla="*/ 0 w 14"/>
                <a:gd name="T1" fmla="*/ 0 h 151"/>
                <a:gd name="T2" fmla="*/ 0 w 14"/>
                <a:gd name="T3" fmla="*/ 0 h 151"/>
                <a:gd name="T4" fmla="*/ 1 w 14"/>
                <a:gd name="T5" fmla="*/ 12 h 151"/>
                <a:gd name="T6" fmla="*/ 2 w 14"/>
                <a:gd name="T7" fmla="*/ 25 h 151"/>
                <a:gd name="T8" fmla="*/ 3 w 14"/>
                <a:gd name="T9" fmla="*/ 37 h 151"/>
                <a:gd name="T10" fmla="*/ 4 w 14"/>
                <a:gd name="T11" fmla="*/ 50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51">
                  <a:moveTo>
                    <a:pt x="0" y="0"/>
                  </a:moveTo>
                  <a:lnTo>
                    <a:pt x="0" y="0"/>
                  </a:lnTo>
                  <a:lnTo>
                    <a:pt x="3" y="37"/>
                  </a:lnTo>
                  <a:lnTo>
                    <a:pt x="7" y="75"/>
                  </a:lnTo>
                  <a:lnTo>
                    <a:pt x="11" y="113"/>
                  </a:lnTo>
                  <a:lnTo>
                    <a:pt x="14" y="15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3" name="Freeform 111">
              <a:extLst>
                <a:ext uri="{FF2B5EF4-FFF2-40B4-BE49-F238E27FC236}">
                  <a16:creationId xmlns:a16="http://schemas.microsoft.com/office/drawing/2014/main" id="{F1E50515-785C-4F05-8518-AB003F376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3" y="350"/>
              <a:ext cx="4" cy="45"/>
            </a:xfrm>
            <a:custGeom>
              <a:avLst/>
              <a:gdLst>
                <a:gd name="T0" fmla="*/ 0 w 14"/>
                <a:gd name="T1" fmla="*/ 0 h 137"/>
                <a:gd name="T2" fmla="*/ 1 w 14"/>
                <a:gd name="T3" fmla="*/ 11 h 137"/>
                <a:gd name="T4" fmla="*/ 2 w 14"/>
                <a:gd name="T5" fmla="*/ 22 h 137"/>
                <a:gd name="T6" fmla="*/ 3 w 14"/>
                <a:gd name="T7" fmla="*/ 34 h 137"/>
                <a:gd name="T8" fmla="*/ 4 w 14"/>
                <a:gd name="T9" fmla="*/ 45 h 137"/>
                <a:gd name="T10" fmla="*/ 0 w 14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7">
                  <a:moveTo>
                    <a:pt x="0" y="0"/>
                  </a:moveTo>
                  <a:lnTo>
                    <a:pt x="4" y="34"/>
                  </a:lnTo>
                  <a:lnTo>
                    <a:pt x="7" y="68"/>
                  </a:lnTo>
                  <a:lnTo>
                    <a:pt x="11" y="102"/>
                  </a:lnTo>
                  <a:lnTo>
                    <a:pt x="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4" name="Freeform 112">
              <a:extLst>
                <a:ext uri="{FF2B5EF4-FFF2-40B4-BE49-F238E27FC236}">
                  <a16:creationId xmlns:a16="http://schemas.microsoft.com/office/drawing/2014/main" id="{8BEE89C7-9643-43E7-9E8A-C8D54BB5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3" y="350"/>
              <a:ext cx="4" cy="45"/>
            </a:xfrm>
            <a:custGeom>
              <a:avLst/>
              <a:gdLst>
                <a:gd name="T0" fmla="*/ 0 w 14"/>
                <a:gd name="T1" fmla="*/ 0 h 137"/>
                <a:gd name="T2" fmla="*/ 0 w 14"/>
                <a:gd name="T3" fmla="*/ 0 h 137"/>
                <a:gd name="T4" fmla="*/ 1 w 14"/>
                <a:gd name="T5" fmla="*/ 11 h 137"/>
                <a:gd name="T6" fmla="*/ 2 w 14"/>
                <a:gd name="T7" fmla="*/ 22 h 137"/>
                <a:gd name="T8" fmla="*/ 3 w 14"/>
                <a:gd name="T9" fmla="*/ 34 h 137"/>
                <a:gd name="T10" fmla="*/ 4 w 14"/>
                <a:gd name="T11" fmla="*/ 45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7">
                  <a:moveTo>
                    <a:pt x="0" y="0"/>
                  </a:moveTo>
                  <a:lnTo>
                    <a:pt x="0" y="0"/>
                  </a:lnTo>
                  <a:lnTo>
                    <a:pt x="4" y="34"/>
                  </a:lnTo>
                  <a:lnTo>
                    <a:pt x="7" y="68"/>
                  </a:lnTo>
                  <a:lnTo>
                    <a:pt x="11" y="102"/>
                  </a:lnTo>
                  <a:lnTo>
                    <a:pt x="14" y="13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5" name="Freeform 113">
              <a:extLst>
                <a:ext uri="{FF2B5EF4-FFF2-40B4-BE49-F238E27FC236}">
                  <a16:creationId xmlns:a16="http://schemas.microsoft.com/office/drawing/2014/main" id="{A89E8FE9-99CB-459B-9A66-BC6416C79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" y="346"/>
              <a:ext cx="5" cy="41"/>
            </a:xfrm>
            <a:custGeom>
              <a:avLst/>
              <a:gdLst>
                <a:gd name="T0" fmla="*/ 0 w 13"/>
                <a:gd name="T1" fmla="*/ 0 h 124"/>
                <a:gd name="T2" fmla="*/ 1 w 13"/>
                <a:gd name="T3" fmla="*/ 11 h 124"/>
                <a:gd name="T4" fmla="*/ 3 w 13"/>
                <a:gd name="T5" fmla="*/ 21 h 124"/>
                <a:gd name="T6" fmla="*/ 4 w 13"/>
                <a:gd name="T7" fmla="*/ 31 h 124"/>
                <a:gd name="T8" fmla="*/ 5 w 13"/>
                <a:gd name="T9" fmla="*/ 41 h 124"/>
                <a:gd name="T10" fmla="*/ 0 w 13"/>
                <a:gd name="T11" fmla="*/ 0 h 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24">
                  <a:moveTo>
                    <a:pt x="0" y="0"/>
                  </a:moveTo>
                  <a:lnTo>
                    <a:pt x="3" y="32"/>
                  </a:lnTo>
                  <a:lnTo>
                    <a:pt x="7" y="63"/>
                  </a:lnTo>
                  <a:lnTo>
                    <a:pt x="10" y="93"/>
                  </a:lnTo>
                  <a:lnTo>
                    <a:pt x="13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6" name="Freeform 114">
              <a:extLst>
                <a:ext uri="{FF2B5EF4-FFF2-40B4-BE49-F238E27FC236}">
                  <a16:creationId xmlns:a16="http://schemas.microsoft.com/office/drawing/2014/main" id="{AD1A1F50-1171-4CD0-BA97-A769392C1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" y="346"/>
              <a:ext cx="5" cy="41"/>
            </a:xfrm>
            <a:custGeom>
              <a:avLst/>
              <a:gdLst>
                <a:gd name="T0" fmla="*/ 0 w 13"/>
                <a:gd name="T1" fmla="*/ 0 h 124"/>
                <a:gd name="T2" fmla="*/ 0 w 13"/>
                <a:gd name="T3" fmla="*/ 0 h 124"/>
                <a:gd name="T4" fmla="*/ 1 w 13"/>
                <a:gd name="T5" fmla="*/ 11 h 124"/>
                <a:gd name="T6" fmla="*/ 3 w 13"/>
                <a:gd name="T7" fmla="*/ 21 h 124"/>
                <a:gd name="T8" fmla="*/ 4 w 13"/>
                <a:gd name="T9" fmla="*/ 31 h 124"/>
                <a:gd name="T10" fmla="*/ 5 w 13"/>
                <a:gd name="T11" fmla="*/ 41 h 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24">
                  <a:moveTo>
                    <a:pt x="0" y="0"/>
                  </a:moveTo>
                  <a:lnTo>
                    <a:pt x="0" y="0"/>
                  </a:lnTo>
                  <a:lnTo>
                    <a:pt x="3" y="32"/>
                  </a:lnTo>
                  <a:lnTo>
                    <a:pt x="7" y="63"/>
                  </a:lnTo>
                  <a:lnTo>
                    <a:pt x="10" y="93"/>
                  </a:lnTo>
                  <a:lnTo>
                    <a:pt x="13" y="12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7" name="Freeform 115">
              <a:extLst>
                <a:ext uri="{FF2B5EF4-FFF2-40B4-BE49-F238E27FC236}">
                  <a16:creationId xmlns:a16="http://schemas.microsoft.com/office/drawing/2014/main" id="{F234F311-9519-489F-8A98-B3AAF83DD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" y="342"/>
              <a:ext cx="4" cy="39"/>
            </a:xfrm>
            <a:custGeom>
              <a:avLst/>
              <a:gdLst>
                <a:gd name="T0" fmla="*/ 0 w 14"/>
                <a:gd name="T1" fmla="*/ 0 h 115"/>
                <a:gd name="T2" fmla="*/ 0 w 14"/>
                <a:gd name="T3" fmla="*/ 0 h 115"/>
                <a:gd name="T4" fmla="*/ 1 w 14"/>
                <a:gd name="T5" fmla="*/ 9 h 115"/>
                <a:gd name="T6" fmla="*/ 2 w 14"/>
                <a:gd name="T7" fmla="*/ 19 h 115"/>
                <a:gd name="T8" fmla="*/ 3 w 14"/>
                <a:gd name="T9" fmla="*/ 29 h 115"/>
                <a:gd name="T10" fmla="*/ 4 w 14"/>
                <a:gd name="T11" fmla="*/ 39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0" y="0"/>
                  </a:lnTo>
                  <a:lnTo>
                    <a:pt x="4" y="28"/>
                  </a:lnTo>
                  <a:lnTo>
                    <a:pt x="7" y="57"/>
                  </a:lnTo>
                  <a:lnTo>
                    <a:pt x="10" y="86"/>
                  </a:lnTo>
                  <a:lnTo>
                    <a:pt x="14" y="11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8" name="Freeform 116">
              <a:extLst>
                <a:ext uri="{FF2B5EF4-FFF2-40B4-BE49-F238E27FC236}">
                  <a16:creationId xmlns:a16="http://schemas.microsoft.com/office/drawing/2014/main" id="{08ED6E7B-5F16-4794-B61F-5BB4E7B16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" y="337"/>
              <a:ext cx="4" cy="36"/>
            </a:xfrm>
            <a:custGeom>
              <a:avLst/>
              <a:gdLst>
                <a:gd name="T0" fmla="*/ 0 w 10"/>
                <a:gd name="T1" fmla="*/ 0 h 106"/>
                <a:gd name="T2" fmla="*/ 0 w 10"/>
                <a:gd name="T3" fmla="*/ 0 h 106"/>
                <a:gd name="T4" fmla="*/ 1 w 10"/>
                <a:gd name="T5" fmla="*/ 9 h 106"/>
                <a:gd name="T6" fmla="*/ 2 w 10"/>
                <a:gd name="T7" fmla="*/ 18 h 106"/>
                <a:gd name="T8" fmla="*/ 3 w 10"/>
                <a:gd name="T9" fmla="*/ 27 h 106"/>
                <a:gd name="T10" fmla="*/ 4 w 10"/>
                <a:gd name="T11" fmla="*/ 36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6">
                  <a:moveTo>
                    <a:pt x="0" y="0"/>
                  </a:moveTo>
                  <a:lnTo>
                    <a:pt x="0" y="0"/>
                  </a:lnTo>
                  <a:lnTo>
                    <a:pt x="3" y="27"/>
                  </a:lnTo>
                  <a:lnTo>
                    <a:pt x="5" y="53"/>
                  </a:lnTo>
                  <a:lnTo>
                    <a:pt x="8" y="79"/>
                  </a:lnTo>
                  <a:lnTo>
                    <a:pt x="10" y="10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69" name="Freeform 117">
              <a:extLst>
                <a:ext uri="{FF2B5EF4-FFF2-40B4-BE49-F238E27FC236}">
                  <a16:creationId xmlns:a16="http://schemas.microsoft.com/office/drawing/2014/main" id="{6CC1BCF0-47BD-4F99-B222-D9360544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412"/>
              <a:ext cx="10" cy="105"/>
            </a:xfrm>
            <a:custGeom>
              <a:avLst/>
              <a:gdLst>
                <a:gd name="T0" fmla="*/ 0 w 31"/>
                <a:gd name="T1" fmla="*/ 0 h 317"/>
                <a:gd name="T2" fmla="*/ 0 w 31"/>
                <a:gd name="T3" fmla="*/ 0 h 317"/>
                <a:gd name="T4" fmla="*/ 2 w 31"/>
                <a:gd name="T5" fmla="*/ 13 h 317"/>
                <a:gd name="T6" fmla="*/ 3 w 31"/>
                <a:gd name="T7" fmla="*/ 26 h 317"/>
                <a:gd name="T8" fmla="*/ 4 w 31"/>
                <a:gd name="T9" fmla="*/ 39 h 317"/>
                <a:gd name="T10" fmla="*/ 5 w 31"/>
                <a:gd name="T11" fmla="*/ 52 h 317"/>
                <a:gd name="T12" fmla="*/ 6 w 31"/>
                <a:gd name="T13" fmla="*/ 66 h 317"/>
                <a:gd name="T14" fmla="*/ 8 w 31"/>
                <a:gd name="T15" fmla="*/ 79 h 317"/>
                <a:gd name="T16" fmla="*/ 9 w 31"/>
                <a:gd name="T17" fmla="*/ 92 h 317"/>
                <a:gd name="T18" fmla="*/ 10 w 31"/>
                <a:gd name="T19" fmla="*/ 105 h 3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317">
                  <a:moveTo>
                    <a:pt x="0" y="0"/>
                  </a:moveTo>
                  <a:lnTo>
                    <a:pt x="0" y="0"/>
                  </a:lnTo>
                  <a:lnTo>
                    <a:pt x="5" y="40"/>
                  </a:lnTo>
                  <a:lnTo>
                    <a:pt x="9" y="80"/>
                  </a:lnTo>
                  <a:lnTo>
                    <a:pt x="13" y="119"/>
                  </a:lnTo>
                  <a:lnTo>
                    <a:pt x="16" y="158"/>
                  </a:lnTo>
                  <a:lnTo>
                    <a:pt x="20" y="198"/>
                  </a:lnTo>
                  <a:lnTo>
                    <a:pt x="24" y="237"/>
                  </a:lnTo>
                  <a:lnTo>
                    <a:pt x="27" y="277"/>
                  </a:lnTo>
                  <a:lnTo>
                    <a:pt x="31" y="31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0" name="Freeform 118">
              <a:extLst>
                <a:ext uri="{FF2B5EF4-FFF2-40B4-BE49-F238E27FC236}">
                  <a16:creationId xmlns:a16="http://schemas.microsoft.com/office/drawing/2014/main" id="{0F40AC73-4424-4D54-9D89-3D75E1FEE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393"/>
              <a:ext cx="9" cy="86"/>
            </a:xfrm>
            <a:custGeom>
              <a:avLst/>
              <a:gdLst>
                <a:gd name="T0" fmla="*/ 0 w 25"/>
                <a:gd name="T1" fmla="*/ 0 h 259"/>
                <a:gd name="T2" fmla="*/ 0 w 25"/>
                <a:gd name="T3" fmla="*/ 0 h 259"/>
                <a:gd name="T4" fmla="*/ 2 w 25"/>
                <a:gd name="T5" fmla="*/ 22 h 259"/>
                <a:gd name="T6" fmla="*/ 4 w 25"/>
                <a:gd name="T7" fmla="*/ 43 h 259"/>
                <a:gd name="T8" fmla="*/ 6 w 25"/>
                <a:gd name="T9" fmla="*/ 64 h 259"/>
                <a:gd name="T10" fmla="*/ 9 w 25"/>
                <a:gd name="T11" fmla="*/ 86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259">
                  <a:moveTo>
                    <a:pt x="0" y="0"/>
                  </a:moveTo>
                  <a:lnTo>
                    <a:pt x="0" y="0"/>
                  </a:lnTo>
                  <a:lnTo>
                    <a:pt x="6" y="65"/>
                  </a:lnTo>
                  <a:lnTo>
                    <a:pt x="12" y="130"/>
                  </a:lnTo>
                  <a:lnTo>
                    <a:pt x="18" y="194"/>
                  </a:lnTo>
                  <a:lnTo>
                    <a:pt x="25" y="25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1" name="Freeform 119">
              <a:extLst>
                <a:ext uri="{FF2B5EF4-FFF2-40B4-BE49-F238E27FC236}">
                  <a16:creationId xmlns:a16="http://schemas.microsoft.com/office/drawing/2014/main" id="{CE708DCA-D749-44D5-A947-C70640865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" y="379"/>
              <a:ext cx="7" cy="73"/>
            </a:xfrm>
            <a:custGeom>
              <a:avLst/>
              <a:gdLst>
                <a:gd name="T0" fmla="*/ 0 w 22"/>
                <a:gd name="T1" fmla="*/ 0 h 219"/>
                <a:gd name="T2" fmla="*/ 2 w 22"/>
                <a:gd name="T3" fmla="*/ 18 h 219"/>
                <a:gd name="T4" fmla="*/ 4 w 22"/>
                <a:gd name="T5" fmla="*/ 36 h 219"/>
                <a:gd name="T6" fmla="*/ 5 w 22"/>
                <a:gd name="T7" fmla="*/ 55 h 219"/>
                <a:gd name="T8" fmla="*/ 7 w 22"/>
                <a:gd name="T9" fmla="*/ 73 h 219"/>
                <a:gd name="T10" fmla="*/ 0 w 22"/>
                <a:gd name="T11" fmla="*/ 0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19">
                  <a:moveTo>
                    <a:pt x="0" y="0"/>
                  </a:moveTo>
                  <a:lnTo>
                    <a:pt x="5" y="54"/>
                  </a:lnTo>
                  <a:lnTo>
                    <a:pt x="11" y="109"/>
                  </a:lnTo>
                  <a:lnTo>
                    <a:pt x="16" y="164"/>
                  </a:lnTo>
                  <a:lnTo>
                    <a:pt x="22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2" name="Freeform 120">
              <a:extLst>
                <a:ext uri="{FF2B5EF4-FFF2-40B4-BE49-F238E27FC236}">
                  <a16:creationId xmlns:a16="http://schemas.microsoft.com/office/drawing/2014/main" id="{74AC0CDC-7009-4C13-883B-7963E64CE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" y="379"/>
              <a:ext cx="7" cy="73"/>
            </a:xfrm>
            <a:custGeom>
              <a:avLst/>
              <a:gdLst>
                <a:gd name="T0" fmla="*/ 0 w 22"/>
                <a:gd name="T1" fmla="*/ 0 h 219"/>
                <a:gd name="T2" fmla="*/ 0 w 22"/>
                <a:gd name="T3" fmla="*/ 0 h 219"/>
                <a:gd name="T4" fmla="*/ 2 w 22"/>
                <a:gd name="T5" fmla="*/ 18 h 219"/>
                <a:gd name="T6" fmla="*/ 4 w 22"/>
                <a:gd name="T7" fmla="*/ 36 h 219"/>
                <a:gd name="T8" fmla="*/ 5 w 22"/>
                <a:gd name="T9" fmla="*/ 55 h 219"/>
                <a:gd name="T10" fmla="*/ 7 w 22"/>
                <a:gd name="T11" fmla="*/ 73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219">
                  <a:moveTo>
                    <a:pt x="0" y="0"/>
                  </a:moveTo>
                  <a:lnTo>
                    <a:pt x="0" y="0"/>
                  </a:lnTo>
                  <a:lnTo>
                    <a:pt x="5" y="54"/>
                  </a:lnTo>
                  <a:lnTo>
                    <a:pt x="11" y="109"/>
                  </a:lnTo>
                  <a:lnTo>
                    <a:pt x="16" y="164"/>
                  </a:lnTo>
                  <a:lnTo>
                    <a:pt x="22" y="21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3" name="Freeform 121">
              <a:extLst>
                <a:ext uri="{FF2B5EF4-FFF2-40B4-BE49-F238E27FC236}">
                  <a16:creationId xmlns:a16="http://schemas.microsoft.com/office/drawing/2014/main" id="{4A96A9EB-AF1D-4867-8FDB-2A2B5579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" y="367"/>
              <a:ext cx="6" cy="63"/>
            </a:xfrm>
            <a:custGeom>
              <a:avLst/>
              <a:gdLst>
                <a:gd name="T0" fmla="*/ 0 w 18"/>
                <a:gd name="T1" fmla="*/ 0 h 188"/>
                <a:gd name="T2" fmla="*/ 1 w 18"/>
                <a:gd name="T3" fmla="*/ 16 h 188"/>
                <a:gd name="T4" fmla="*/ 3 w 18"/>
                <a:gd name="T5" fmla="*/ 31 h 188"/>
                <a:gd name="T6" fmla="*/ 5 w 18"/>
                <a:gd name="T7" fmla="*/ 47 h 188"/>
                <a:gd name="T8" fmla="*/ 6 w 18"/>
                <a:gd name="T9" fmla="*/ 63 h 188"/>
                <a:gd name="T10" fmla="*/ 0 w 18"/>
                <a:gd name="T11" fmla="*/ 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188">
                  <a:moveTo>
                    <a:pt x="0" y="0"/>
                  </a:moveTo>
                  <a:lnTo>
                    <a:pt x="4" y="47"/>
                  </a:lnTo>
                  <a:lnTo>
                    <a:pt x="9" y="93"/>
                  </a:lnTo>
                  <a:lnTo>
                    <a:pt x="14" y="141"/>
                  </a:lnTo>
                  <a:lnTo>
                    <a:pt x="18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4" name="Freeform 122">
              <a:extLst>
                <a:ext uri="{FF2B5EF4-FFF2-40B4-BE49-F238E27FC236}">
                  <a16:creationId xmlns:a16="http://schemas.microsoft.com/office/drawing/2014/main" id="{290C4656-8047-4EDE-AC5E-5BFECAE65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" y="367"/>
              <a:ext cx="6" cy="63"/>
            </a:xfrm>
            <a:custGeom>
              <a:avLst/>
              <a:gdLst>
                <a:gd name="T0" fmla="*/ 0 w 18"/>
                <a:gd name="T1" fmla="*/ 0 h 188"/>
                <a:gd name="T2" fmla="*/ 0 w 18"/>
                <a:gd name="T3" fmla="*/ 0 h 188"/>
                <a:gd name="T4" fmla="*/ 1 w 18"/>
                <a:gd name="T5" fmla="*/ 16 h 188"/>
                <a:gd name="T6" fmla="*/ 3 w 18"/>
                <a:gd name="T7" fmla="*/ 31 h 188"/>
                <a:gd name="T8" fmla="*/ 5 w 18"/>
                <a:gd name="T9" fmla="*/ 47 h 188"/>
                <a:gd name="T10" fmla="*/ 6 w 18"/>
                <a:gd name="T11" fmla="*/ 63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188">
                  <a:moveTo>
                    <a:pt x="0" y="0"/>
                  </a:moveTo>
                  <a:lnTo>
                    <a:pt x="0" y="0"/>
                  </a:lnTo>
                  <a:lnTo>
                    <a:pt x="4" y="47"/>
                  </a:lnTo>
                  <a:lnTo>
                    <a:pt x="9" y="93"/>
                  </a:lnTo>
                  <a:lnTo>
                    <a:pt x="14" y="141"/>
                  </a:lnTo>
                  <a:lnTo>
                    <a:pt x="18" y="18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5" name="Freeform 123">
              <a:extLst>
                <a:ext uri="{FF2B5EF4-FFF2-40B4-BE49-F238E27FC236}">
                  <a16:creationId xmlns:a16="http://schemas.microsoft.com/office/drawing/2014/main" id="{3859B3CA-AFF6-4995-81CC-07AED015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359"/>
              <a:ext cx="5" cy="56"/>
            </a:xfrm>
            <a:custGeom>
              <a:avLst/>
              <a:gdLst>
                <a:gd name="T0" fmla="*/ 0 w 16"/>
                <a:gd name="T1" fmla="*/ 0 h 167"/>
                <a:gd name="T2" fmla="*/ 0 w 16"/>
                <a:gd name="T3" fmla="*/ 0 h 167"/>
                <a:gd name="T4" fmla="*/ 1 w 16"/>
                <a:gd name="T5" fmla="*/ 14 h 167"/>
                <a:gd name="T6" fmla="*/ 3 w 16"/>
                <a:gd name="T7" fmla="*/ 28 h 167"/>
                <a:gd name="T8" fmla="*/ 4 w 16"/>
                <a:gd name="T9" fmla="*/ 42 h 167"/>
                <a:gd name="T10" fmla="*/ 5 w 16"/>
                <a:gd name="T11" fmla="*/ 56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67">
                  <a:moveTo>
                    <a:pt x="0" y="0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9" y="83"/>
                  </a:lnTo>
                  <a:lnTo>
                    <a:pt x="13" y="125"/>
                  </a:lnTo>
                  <a:lnTo>
                    <a:pt x="16" y="16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6" name="Freeform 124">
              <a:extLst>
                <a:ext uri="{FF2B5EF4-FFF2-40B4-BE49-F238E27FC236}">
                  <a16:creationId xmlns:a16="http://schemas.microsoft.com/office/drawing/2014/main" id="{801BFE02-AF23-492E-A037-4F1E8D8FE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" y="352"/>
              <a:ext cx="6" cy="49"/>
            </a:xfrm>
            <a:custGeom>
              <a:avLst/>
              <a:gdLst>
                <a:gd name="T0" fmla="*/ 0 w 16"/>
                <a:gd name="T1" fmla="*/ 0 h 148"/>
                <a:gd name="T2" fmla="*/ 0 w 16"/>
                <a:gd name="T3" fmla="*/ 0 h 148"/>
                <a:gd name="T4" fmla="*/ 2 w 16"/>
                <a:gd name="T5" fmla="*/ 12 h 148"/>
                <a:gd name="T6" fmla="*/ 3 w 16"/>
                <a:gd name="T7" fmla="*/ 24 h 148"/>
                <a:gd name="T8" fmla="*/ 5 w 16"/>
                <a:gd name="T9" fmla="*/ 37 h 148"/>
                <a:gd name="T10" fmla="*/ 6 w 16"/>
                <a:gd name="T11" fmla="*/ 49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48">
                  <a:moveTo>
                    <a:pt x="0" y="0"/>
                  </a:moveTo>
                  <a:lnTo>
                    <a:pt x="0" y="0"/>
                  </a:lnTo>
                  <a:lnTo>
                    <a:pt x="4" y="36"/>
                  </a:lnTo>
                  <a:lnTo>
                    <a:pt x="8" y="73"/>
                  </a:lnTo>
                  <a:lnTo>
                    <a:pt x="12" y="111"/>
                  </a:lnTo>
                  <a:lnTo>
                    <a:pt x="16" y="14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7" name="Freeform 125">
              <a:extLst>
                <a:ext uri="{FF2B5EF4-FFF2-40B4-BE49-F238E27FC236}">
                  <a16:creationId xmlns:a16="http://schemas.microsoft.com/office/drawing/2014/main" id="{96BF43C2-5929-47AC-B73C-05C1E0AEB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" y="348"/>
              <a:ext cx="4" cy="45"/>
            </a:xfrm>
            <a:custGeom>
              <a:avLst/>
              <a:gdLst>
                <a:gd name="T0" fmla="*/ 0 w 12"/>
                <a:gd name="T1" fmla="*/ 0 h 135"/>
                <a:gd name="T2" fmla="*/ 1 w 12"/>
                <a:gd name="T3" fmla="*/ 11 h 135"/>
                <a:gd name="T4" fmla="*/ 2 w 12"/>
                <a:gd name="T5" fmla="*/ 22 h 135"/>
                <a:gd name="T6" fmla="*/ 3 w 12"/>
                <a:gd name="T7" fmla="*/ 34 h 135"/>
                <a:gd name="T8" fmla="*/ 4 w 12"/>
                <a:gd name="T9" fmla="*/ 45 h 135"/>
                <a:gd name="T10" fmla="*/ 0 w 12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35">
                  <a:moveTo>
                    <a:pt x="0" y="0"/>
                  </a:moveTo>
                  <a:lnTo>
                    <a:pt x="3" y="33"/>
                  </a:lnTo>
                  <a:lnTo>
                    <a:pt x="6" y="67"/>
                  </a:lnTo>
                  <a:lnTo>
                    <a:pt x="9" y="101"/>
                  </a:lnTo>
                  <a:lnTo>
                    <a:pt x="12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8" name="Freeform 126">
              <a:extLst>
                <a:ext uri="{FF2B5EF4-FFF2-40B4-BE49-F238E27FC236}">
                  <a16:creationId xmlns:a16="http://schemas.microsoft.com/office/drawing/2014/main" id="{EC1B4D22-963D-4177-862A-CBA91E89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" y="348"/>
              <a:ext cx="4" cy="45"/>
            </a:xfrm>
            <a:custGeom>
              <a:avLst/>
              <a:gdLst>
                <a:gd name="T0" fmla="*/ 0 w 12"/>
                <a:gd name="T1" fmla="*/ 0 h 135"/>
                <a:gd name="T2" fmla="*/ 0 w 12"/>
                <a:gd name="T3" fmla="*/ 0 h 135"/>
                <a:gd name="T4" fmla="*/ 1 w 12"/>
                <a:gd name="T5" fmla="*/ 11 h 135"/>
                <a:gd name="T6" fmla="*/ 2 w 12"/>
                <a:gd name="T7" fmla="*/ 22 h 135"/>
                <a:gd name="T8" fmla="*/ 3 w 12"/>
                <a:gd name="T9" fmla="*/ 34 h 135"/>
                <a:gd name="T10" fmla="*/ 4 w 12"/>
                <a:gd name="T11" fmla="*/ 45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35">
                  <a:moveTo>
                    <a:pt x="0" y="0"/>
                  </a:moveTo>
                  <a:lnTo>
                    <a:pt x="0" y="0"/>
                  </a:lnTo>
                  <a:lnTo>
                    <a:pt x="3" y="33"/>
                  </a:lnTo>
                  <a:lnTo>
                    <a:pt x="6" y="67"/>
                  </a:lnTo>
                  <a:lnTo>
                    <a:pt x="9" y="101"/>
                  </a:lnTo>
                  <a:lnTo>
                    <a:pt x="12" y="13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79" name="Freeform 127">
              <a:extLst>
                <a:ext uri="{FF2B5EF4-FFF2-40B4-BE49-F238E27FC236}">
                  <a16:creationId xmlns:a16="http://schemas.microsoft.com/office/drawing/2014/main" id="{8A280EC9-4E1D-424A-8BD0-763F3A18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" y="344"/>
              <a:ext cx="3" cy="41"/>
            </a:xfrm>
            <a:custGeom>
              <a:avLst/>
              <a:gdLst>
                <a:gd name="T0" fmla="*/ 0 w 11"/>
                <a:gd name="T1" fmla="*/ 0 h 122"/>
                <a:gd name="T2" fmla="*/ 1 w 11"/>
                <a:gd name="T3" fmla="*/ 10 h 122"/>
                <a:gd name="T4" fmla="*/ 2 w 11"/>
                <a:gd name="T5" fmla="*/ 20 h 122"/>
                <a:gd name="T6" fmla="*/ 2 w 11"/>
                <a:gd name="T7" fmla="*/ 31 h 122"/>
                <a:gd name="T8" fmla="*/ 3 w 11"/>
                <a:gd name="T9" fmla="*/ 41 h 122"/>
                <a:gd name="T10" fmla="*/ 0 w 11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22">
                  <a:moveTo>
                    <a:pt x="0" y="0"/>
                  </a:moveTo>
                  <a:lnTo>
                    <a:pt x="3" y="30"/>
                  </a:lnTo>
                  <a:lnTo>
                    <a:pt x="6" y="60"/>
                  </a:lnTo>
                  <a:lnTo>
                    <a:pt x="9" y="91"/>
                  </a:lnTo>
                  <a:lnTo>
                    <a:pt x="11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80" name="Freeform 128">
              <a:extLst>
                <a:ext uri="{FF2B5EF4-FFF2-40B4-BE49-F238E27FC236}">
                  <a16:creationId xmlns:a16="http://schemas.microsoft.com/office/drawing/2014/main" id="{DDD51AD5-387A-40F3-9BE5-D77B21884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" y="344"/>
              <a:ext cx="3" cy="41"/>
            </a:xfrm>
            <a:custGeom>
              <a:avLst/>
              <a:gdLst>
                <a:gd name="T0" fmla="*/ 0 w 11"/>
                <a:gd name="T1" fmla="*/ 0 h 122"/>
                <a:gd name="T2" fmla="*/ 0 w 11"/>
                <a:gd name="T3" fmla="*/ 0 h 122"/>
                <a:gd name="T4" fmla="*/ 1 w 11"/>
                <a:gd name="T5" fmla="*/ 10 h 122"/>
                <a:gd name="T6" fmla="*/ 2 w 11"/>
                <a:gd name="T7" fmla="*/ 20 h 122"/>
                <a:gd name="T8" fmla="*/ 2 w 11"/>
                <a:gd name="T9" fmla="*/ 31 h 122"/>
                <a:gd name="T10" fmla="*/ 3 w 11"/>
                <a:gd name="T11" fmla="*/ 41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22">
                  <a:moveTo>
                    <a:pt x="0" y="0"/>
                  </a:moveTo>
                  <a:lnTo>
                    <a:pt x="0" y="0"/>
                  </a:lnTo>
                  <a:lnTo>
                    <a:pt x="3" y="30"/>
                  </a:lnTo>
                  <a:lnTo>
                    <a:pt x="6" y="60"/>
                  </a:lnTo>
                  <a:lnTo>
                    <a:pt x="9" y="91"/>
                  </a:lnTo>
                  <a:lnTo>
                    <a:pt x="11" y="12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81" name="Freeform 129">
              <a:extLst>
                <a:ext uri="{FF2B5EF4-FFF2-40B4-BE49-F238E27FC236}">
                  <a16:creationId xmlns:a16="http://schemas.microsoft.com/office/drawing/2014/main" id="{3BCF906F-E403-4D5D-B070-A384189D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341"/>
              <a:ext cx="4" cy="38"/>
            </a:xfrm>
            <a:custGeom>
              <a:avLst/>
              <a:gdLst>
                <a:gd name="T0" fmla="*/ 0 w 12"/>
                <a:gd name="T1" fmla="*/ 0 h 113"/>
                <a:gd name="T2" fmla="*/ 0 w 12"/>
                <a:gd name="T3" fmla="*/ 0 h 113"/>
                <a:gd name="T4" fmla="*/ 1 w 12"/>
                <a:gd name="T5" fmla="*/ 9 h 113"/>
                <a:gd name="T6" fmla="*/ 2 w 12"/>
                <a:gd name="T7" fmla="*/ 19 h 113"/>
                <a:gd name="T8" fmla="*/ 3 w 12"/>
                <a:gd name="T9" fmla="*/ 28 h 113"/>
                <a:gd name="T10" fmla="*/ 4 w 12"/>
                <a:gd name="T11" fmla="*/ 38 h 1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113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6" y="56"/>
                  </a:lnTo>
                  <a:lnTo>
                    <a:pt x="9" y="84"/>
                  </a:lnTo>
                  <a:lnTo>
                    <a:pt x="12" y="11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682" name="Freeform 130">
              <a:extLst>
                <a:ext uri="{FF2B5EF4-FFF2-40B4-BE49-F238E27FC236}">
                  <a16:creationId xmlns:a16="http://schemas.microsoft.com/office/drawing/2014/main" id="{6BC33729-781E-4F21-8C7C-15027B42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" y="336"/>
              <a:ext cx="3" cy="35"/>
            </a:xfrm>
            <a:custGeom>
              <a:avLst/>
              <a:gdLst>
                <a:gd name="T0" fmla="*/ 0 w 10"/>
                <a:gd name="T1" fmla="*/ 0 h 105"/>
                <a:gd name="T2" fmla="*/ 0 w 10"/>
                <a:gd name="T3" fmla="*/ 0 h 105"/>
                <a:gd name="T4" fmla="*/ 1 w 10"/>
                <a:gd name="T5" fmla="*/ 9 h 105"/>
                <a:gd name="T6" fmla="*/ 2 w 10"/>
                <a:gd name="T7" fmla="*/ 17 h 105"/>
                <a:gd name="T8" fmla="*/ 2 w 10"/>
                <a:gd name="T9" fmla="*/ 26 h 105"/>
                <a:gd name="T10" fmla="*/ 3 w 10"/>
                <a:gd name="T11" fmla="*/ 35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05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5" y="52"/>
                  </a:lnTo>
                  <a:lnTo>
                    <a:pt x="8" y="78"/>
                  </a:lnTo>
                  <a:lnTo>
                    <a:pt x="10" y="10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0445FBE-2657-425C-A9E0-8DBEF190F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832" y="985720"/>
            <a:ext cx="8093365" cy="763525"/>
          </a:xfrm>
        </p:spPr>
        <p:txBody>
          <a:bodyPr/>
          <a:lstStyle/>
          <a:p>
            <a:r>
              <a:rPr lang="en-GB" altLang="en-US" dirty="0"/>
              <a:t>Other factors that influence testing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046165C-B24C-43A7-A1B0-A7C89F9BC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contractual requirements</a:t>
            </a:r>
          </a:p>
          <a:p>
            <a:pPr>
              <a:defRPr/>
            </a:pPr>
            <a:r>
              <a:rPr lang="en-GB" altLang="en-US" dirty="0"/>
              <a:t>legal requirements</a:t>
            </a:r>
          </a:p>
          <a:p>
            <a:pPr>
              <a:defRPr/>
            </a:pPr>
            <a:r>
              <a:rPr lang="en-GB" altLang="en-US" dirty="0"/>
              <a:t>industry-specific requirements</a:t>
            </a:r>
          </a:p>
          <a:p>
            <a:pPr lvl="1">
              <a:defRPr/>
            </a:pPr>
            <a:r>
              <a:rPr lang="en-GB" altLang="en-US" dirty="0"/>
              <a:t>e.g. pharmaceutical industry (FDA), compiler standard tests, safety-critical or safety-related such as railroad switching, air traffic control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85AC805-AA4C-4D26-90F1-C4F986D6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931" y="5056043"/>
            <a:ext cx="4566138" cy="1274352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8615" tIns="23446" rIns="58615" bIns="2344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215" b="1">
                <a:solidFill>
                  <a:schemeClr val="bg1"/>
                </a:solidFill>
              </a:rPr>
              <a:t>It is difficult to determine</a:t>
            </a:r>
          </a:p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215" b="1">
                <a:solidFill>
                  <a:schemeClr val="bg1"/>
                </a:solidFill>
              </a:rPr>
              <a:t>how much testing is enough</a:t>
            </a:r>
          </a:p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215" b="1">
                <a:solidFill>
                  <a:schemeClr val="bg1"/>
                </a:solidFill>
              </a:rPr>
              <a:t>but it is not impossible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C8AF-6A1C-574A-911B-9C07B841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FFDA3-725C-C543-B9B8-DA6F213F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9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08328-DF77-43D5-B71D-2D309617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69" y="3581705"/>
            <a:ext cx="5344862" cy="2422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8F795-3772-469B-9502-18662424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02" y="1674220"/>
            <a:ext cx="2901395" cy="16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C148-C7BF-4DF7-ADC7-C999D9DD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2546-0F35-48DF-9CDF-1FC1FEA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9" y="2207360"/>
            <a:ext cx="8093365" cy="4428445"/>
          </a:xfrm>
        </p:spPr>
        <p:txBody>
          <a:bodyPr/>
          <a:lstStyle/>
          <a:p>
            <a:r>
              <a:rPr lang="en-US" dirty="0"/>
              <a:t>Interactivity is must</a:t>
            </a:r>
          </a:p>
          <a:p>
            <a:r>
              <a:rPr lang="en-US" dirty="0"/>
              <a:t>Proactivity is expected</a:t>
            </a:r>
          </a:p>
          <a:p>
            <a:r>
              <a:rPr lang="en-US" dirty="0"/>
              <a:t>No mobile phones during lecture</a:t>
            </a:r>
          </a:p>
          <a:p>
            <a:r>
              <a:rPr lang="en-US" dirty="0"/>
              <a:t>Allow access to digital devices during activities</a:t>
            </a:r>
          </a:p>
          <a:p>
            <a:r>
              <a:rPr lang="en-US" dirty="0"/>
              <a:t>Activity based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1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2E891-8477-4CA2-A4E0-840A241E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3" y="2625725"/>
            <a:ext cx="4448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9704CB-79CB-4586-B19C-711F2801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429555"/>
            <a:ext cx="8093365" cy="4428445"/>
          </a:xfrm>
        </p:spPr>
        <p:txBody>
          <a:bodyPr/>
          <a:lstStyle/>
          <a:p>
            <a:pPr>
              <a:defRPr/>
            </a:pPr>
            <a:r>
              <a:rPr lang="en-US" dirty="0"/>
              <a:t>Two-hour lectures per week – Activity based learning</a:t>
            </a:r>
          </a:p>
          <a:p>
            <a:pPr>
              <a:defRPr/>
            </a:pPr>
            <a:r>
              <a:rPr lang="en-US" dirty="0"/>
              <a:t>One-hour tutorial </a:t>
            </a:r>
          </a:p>
          <a:p>
            <a:pPr>
              <a:defRPr/>
            </a:pPr>
            <a:r>
              <a:rPr lang="en-US" dirty="0"/>
              <a:t>At the end of the module you will be able to ensure the quality of the software project.</a:t>
            </a:r>
          </a:p>
          <a:p>
            <a:pPr>
              <a:defRPr/>
            </a:pPr>
            <a:r>
              <a:rPr lang="en-US" dirty="0"/>
              <a:t>Encourage self study</a:t>
            </a:r>
          </a:p>
          <a:p>
            <a:pPr lvl="1">
              <a:defRPr/>
            </a:pPr>
            <a:r>
              <a:rPr lang="en-US" dirty="0"/>
              <a:t>Research on SQA field</a:t>
            </a:r>
          </a:p>
          <a:p>
            <a:pPr lvl="1">
              <a:defRPr/>
            </a:pPr>
            <a:r>
              <a:rPr lang="en-US" dirty="0"/>
              <a:t>Industrial changes/ adoption to the changes</a:t>
            </a:r>
          </a:p>
        </p:txBody>
      </p:sp>
      <p:sp>
        <p:nvSpPr>
          <p:cNvPr id="18434" name="Title 2">
            <a:extLst>
              <a:ext uri="{FF2B5EF4-FFF2-40B4-BE49-F238E27FC236}">
                <a16:creationId xmlns:a16="http://schemas.microsoft.com/office/drawing/2014/main" id="{6A065E6C-35EF-459B-A913-CDC46EA9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065" y="527605"/>
            <a:ext cx="5344675" cy="83301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Module set 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595" y="1520079"/>
            <a:ext cx="3644167" cy="916230"/>
          </a:xfrm>
        </p:spPr>
        <p:txBody>
          <a:bodyPr>
            <a:normAutofit/>
          </a:bodyPr>
          <a:lstStyle/>
          <a:p>
            <a:r>
              <a:rPr lang="en-US" dirty="0"/>
              <a:t>Reference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2456935"/>
            <a:ext cx="7030969" cy="9162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https://www.istqb.org/downloads.html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26686-A247-42FE-ABB0-B2F739836ECE}"/>
              </a:ext>
            </a:extLst>
          </p:cNvPr>
          <p:cNvSpPr txBox="1"/>
          <p:nvPr/>
        </p:nvSpPr>
        <p:spPr>
          <a:xfrm>
            <a:off x="296260" y="3373165"/>
            <a:ext cx="8847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E006C"/>
                </a:solidFill>
              </a:rPr>
              <a:t>Refer latest books from NSBM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28958-2CC9-4559-89C1-D5E51A26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92" y="4137546"/>
            <a:ext cx="3484015" cy="24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603" y="749300"/>
            <a:ext cx="290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C0"/>
                </a:solidFill>
              </a:rPr>
              <a:t>Demand</a:t>
            </a:r>
            <a:r>
              <a:rPr sz="3600" spc="-55" dirty="0">
                <a:solidFill>
                  <a:srgbClr val="0070C0"/>
                </a:solidFill>
              </a:rPr>
              <a:t> </a:t>
            </a:r>
            <a:r>
              <a:rPr sz="3600" spc="-25" dirty="0">
                <a:solidFill>
                  <a:srgbClr val="0070C0"/>
                </a:solidFill>
              </a:rPr>
              <a:t>for</a:t>
            </a:r>
            <a:r>
              <a:rPr sz="3600" spc="-55" dirty="0">
                <a:solidFill>
                  <a:srgbClr val="0070C0"/>
                </a:solidFill>
              </a:rPr>
              <a:t> </a:t>
            </a:r>
            <a:r>
              <a:rPr sz="3600" dirty="0">
                <a:solidFill>
                  <a:srgbClr val="0070C0"/>
                </a:solidFill>
              </a:rPr>
              <a:t>QA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421" y="1901825"/>
            <a:ext cx="5533558" cy="4429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414" y="1791412"/>
            <a:ext cx="7817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70C0"/>
                </a:solidFill>
              </a:rPr>
              <a:t>An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5" dirty="0">
                <a:solidFill>
                  <a:srgbClr val="0070C0"/>
                </a:solidFill>
              </a:rPr>
              <a:t>effective</a:t>
            </a:r>
            <a:r>
              <a:rPr sz="3600" spc="-10" dirty="0">
                <a:solidFill>
                  <a:srgbClr val="0070C0"/>
                </a:solidFill>
              </a:rPr>
              <a:t> quality</a:t>
            </a:r>
            <a:r>
              <a:rPr sz="3600" spc="-15" dirty="0">
                <a:solidFill>
                  <a:srgbClr val="0070C0"/>
                </a:solidFill>
              </a:rPr>
              <a:t> process</a:t>
            </a:r>
            <a:r>
              <a:rPr sz="3600" spc="-5" dirty="0">
                <a:solidFill>
                  <a:srgbClr val="0070C0"/>
                </a:solidFill>
              </a:rPr>
              <a:t> </a:t>
            </a:r>
            <a:r>
              <a:rPr sz="3600" spc="-15" dirty="0">
                <a:solidFill>
                  <a:srgbClr val="0070C0"/>
                </a:solidFill>
              </a:rPr>
              <a:t>must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0" dirty="0">
                <a:solidFill>
                  <a:srgbClr val="0070C0"/>
                </a:solidFill>
              </a:rPr>
              <a:t>focus</a:t>
            </a:r>
            <a:r>
              <a:rPr sz="3600" spc="-5" dirty="0">
                <a:solidFill>
                  <a:srgbClr val="0070C0"/>
                </a:solidFill>
              </a:rPr>
              <a:t> </a:t>
            </a:r>
            <a:r>
              <a:rPr sz="3600" dirty="0">
                <a:solidFill>
                  <a:srgbClr val="0070C0"/>
                </a:solidFill>
              </a:rPr>
              <a:t>on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73608" y="2393175"/>
            <a:ext cx="7908290" cy="43903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819"/>
              </a:spcBef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Paying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attention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720"/>
              </a:spcBef>
              <a:buChar char="•"/>
              <a:tabLst>
                <a:tab pos="271780" algn="l"/>
              </a:tabLst>
            </a:pPr>
            <a:r>
              <a:rPr sz="2800" spc="-5" dirty="0">
                <a:latin typeface="Calibri"/>
                <a:cs typeface="Calibri"/>
              </a:rPr>
              <a:t>Making </a:t>
            </a:r>
            <a:r>
              <a:rPr sz="2800" spc="-20" dirty="0">
                <a:latin typeface="Calibri"/>
                <a:cs typeface="Calibri"/>
              </a:rPr>
              <a:t>efforts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</a:t>
            </a:r>
            <a:r>
              <a:rPr sz="2800" spc="-5" dirty="0">
                <a:latin typeface="Calibri"/>
                <a:cs typeface="Calibri"/>
              </a:rPr>
              <a:t> quality</a:t>
            </a:r>
            <a:endParaRPr sz="2800" dirty="0">
              <a:latin typeface="Calibri"/>
              <a:cs typeface="Calibri"/>
            </a:endParaRPr>
          </a:p>
          <a:p>
            <a:pPr marL="12700" marR="527685">
              <a:lnSpc>
                <a:spcPts val="3310"/>
              </a:lnSpc>
              <a:spcBef>
                <a:spcPts val="800"/>
              </a:spcBef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Integrating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ts val="3310"/>
              </a:lnSpc>
              <a:spcBef>
                <a:spcPts val="770"/>
              </a:spcBef>
              <a:buChar char="•"/>
              <a:tabLst>
                <a:tab pos="271780" algn="l"/>
              </a:tabLst>
            </a:pPr>
            <a:r>
              <a:rPr sz="2800" spc="-5" dirty="0">
                <a:latin typeface="Calibri"/>
                <a:cs typeface="Calibri"/>
              </a:rPr>
              <a:t>Pushing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quality </a:t>
            </a:r>
            <a:r>
              <a:rPr sz="2800" spc="-10" dirty="0">
                <a:latin typeface="Calibri"/>
                <a:cs typeface="Calibri"/>
              </a:rPr>
              <a:t>concept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</a:t>
            </a:r>
            <a:endParaRPr sz="2800" dirty="0">
              <a:latin typeface="Calibri"/>
              <a:cs typeface="Calibri"/>
            </a:endParaRPr>
          </a:p>
          <a:p>
            <a:pPr marL="12700" marR="991235">
              <a:lnSpc>
                <a:spcPts val="3290"/>
              </a:lnSpc>
              <a:spcBef>
                <a:spcPts val="815"/>
              </a:spcBef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Developing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system-level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perspective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emphasis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methodology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 dirty="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640"/>
              </a:spcBef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Eliminating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improvement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6180-EEDE-4957-974C-4B002D64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09" y="1596540"/>
            <a:ext cx="8093365" cy="763525"/>
          </a:xfrm>
        </p:spPr>
        <p:txBody>
          <a:bodyPr/>
          <a:lstStyle/>
          <a:p>
            <a:r>
              <a:rPr lang="en-US" dirty="0"/>
              <a:t>What is Software Quality Assurance?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C530-D4F8-497C-834E-8F21A378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99" y="2665475"/>
            <a:ext cx="8398775" cy="44284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“S</a:t>
            </a: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et of activities to ensure the quality in software engineering processes.”</a:t>
            </a:r>
          </a:p>
          <a:p>
            <a:pPr lvl="1" indent="-342900"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ultimately result in quality software products. </a:t>
            </a:r>
          </a:p>
          <a:p>
            <a:pPr lvl="1" indent="-342900"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activities establish and evaluate the processes that produce products.</a:t>
            </a:r>
          </a:p>
          <a:p>
            <a:pPr lvl="1" indent="-342900"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 involves process-focused action.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250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126-E28C-45D0-92C6-189613A0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37BD-5834-4AE8-BC38-143B354C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901950"/>
            <a:ext cx="8246070" cy="44284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</a:t>
            </a:r>
            <a:r>
              <a:rPr lang="en-US" b="0" i="0" dirty="0">
                <a:solidFill>
                  <a:srgbClr val="7030A0"/>
                </a:solidFill>
                <a:effectLst/>
                <a:latin typeface="Source Sans Pro" panose="020B0503030403020204" pitchFamily="34" charset="0"/>
              </a:rPr>
              <a:t>Method to check whether the actual software product matches expected requirements and to ensure that software product is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strike="noStrike" dirty="0">
                <a:solidFill>
                  <a:srgbClr val="7030A0"/>
                </a:solidFill>
                <a:effectLst/>
                <a:latin typeface="Source Sans Pro" panose="020B0503030403020204" pitchFamily="34" charset="0"/>
              </a:rPr>
              <a:t>Defect </a:t>
            </a:r>
            <a:r>
              <a:rPr lang="en-US" b="0" i="0" dirty="0">
                <a:solidFill>
                  <a:srgbClr val="7030A0"/>
                </a:solidFill>
                <a:effectLst/>
                <a:latin typeface="Source Sans Pro" panose="020B0503030403020204" pitchFamily="34" charset="0"/>
              </a:rPr>
              <a:t>free.”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 indent="-342900" algn="just"/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It involves execution of software/system components by manual or automated tools </a:t>
            </a:r>
          </a:p>
          <a:p>
            <a:pPr lvl="1" indent="-342900" algn="just"/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purpose of software testing is to identify errors, gaps or missing requirements in contrast to actual requirements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78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4FF3D2E3E64C4695FB8F033FC3DC9A" ma:contentTypeVersion="2" ma:contentTypeDescription="Create a new document." ma:contentTypeScope="" ma:versionID="ba936904d5db35f9fc30404ae1b0bac1">
  <xsd:schema xmlns:xsd="http://www.w3.org/2001/XMLSchema" xmlns:xs="http://www.w3.org/2001/XMLSchema" xmlns:p="http://schemas.microsoft.com/office/2006/metadata/properties" xmlns:ns2="6e8c56d0-ca99-410a-aa12-449dbe5bd749" targetNamespace="http://schemas.microsoft.com/office/2006/metadata/properties" ma:root="true" ma:fieldsID="59266bbaeb5552af22eabbca6250ddbf" ns2:_="">
    <xsd:import namespace="6e8c56d0-ca99-410a-aa12-449dbe5bd7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c56d0-ca99-410a-aa12-449dbe5bd7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AA2A4A-8F61-41FD-AC3A-7478AD1087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6C28E7-98D2-45FF-AEF9-619EE99B7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c56d0-ca99-410a-aa12-449dbe5bd7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D9D3AD-46EF-4363-86DE-55242E9A6E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Microsoft Macintosh PowerPoint</Application>
  <PresentationFormat>On-screen Show (4:3)</PresentationFormat>
  <Paragraphs>174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Monotype Sorts</vt:lpstr>
      <vt:lpstr>Source Sans Pro</vt:lpstr>
      <vt:lpstr>Times New Roman</vt:lpstr>
      <vt:lpstr>Office Theme</vt:lpstr>
      <vt:lpstr>Software Quality Assurance</vt:lpstr>
      <vt:lpstr>PowerPoint Presentation</vt:lpstr>
      <vt:lpstr>Ground rules</vt:lpstr>
      <vt:lpstr>Module set up</vt:lpstr>
      <vt:lpstr>Reference book</vt:lpstr>
      <vt:lpstr>Demand for QA</vt:lpstr>
      <vt:lpstr>An effective quality process must focus on</vt:lpstr>
      <vt:lpstr>What is Software Quality Assurance?</vt:lpstr>
      <vt:lpstr>What is testing? </vt:lpstr>
      <vt:lpstr>Typical Objectives of Testing</vt:lpstr>
      <vt:lpstr>Typical Objectives of Testing</vt:lpstr>
      <vt:lpstr>What is a “bug”?</vt:lpstr>
      <vt:lpstr>Error - Fault - Failure</vt:lpstr>
      <vt:lpstr>In class activity- Individual</vt:lpstr>
      <vt:lpstr>Reliability versus faults</vt:lpstr>
      <vt:lpstr>Why do faults occur in software?</vt:lpstr>
      <vt:lpstr>What do software faults cost?</vt:lpstr>
      <vt:lpstr>Safety-critical systems</vt:lpstr>
      <vt:lpstr>So why is testing necessary?</vt:lpstr>
      <vt:lpstr>Why not just "test everything"?</vt:lpstr>
      <vt:lpstr>Exhaustive testing?</vt:lpstr>
      <vt:lpstr>How much testing is enough?</vt:lpstr>
      <vt:lpstr>How much testing?</vt:lpstr>
      <vt:lpstr>So little time, so much to test ..</vt:lpstr>
      <vt:lpstr>Most important principle</vt:lpstr>
      <vt:lpstr>Testing and quality</vt:lpstr>
      <vt:lpstr>Other factors that influence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/>
  <cp:lastModifiedBy/>
  <cp:revision>3</cp:revision>
  <dcterms:created xsi:type="dcterms:W3CDTF">2015-04-09T21:35:33Z</dcterms:created>
  <dcterms:modified xsi:type="dcterms:W3CDTF">2024-03-07T05:55:53Z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0x010100334FF3D2E3E64C4695FB8F033FC3DC9A</vt:lpwstr>
  </property>
</Properties>
</file>