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8" d="100"/>
          <a:sy n="88" d="100"/>
        </p:scale>
        <p:origin x="200"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BA3B7E2-4529-499E-9136-C1685FE1107A}" type="datetimeFigureOut">
              <a:rPr lang="en-US" smtClean="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9D51E-FF6B-490F-9F4C-A93C31956403}" type="slidenum">
              <a:rPr lang="en-US" smtClean="0"/>
              <a:t>‹#›</a:t>
            </a:fld>
            <a:endParaRPr lang="en-US"/>
          </a:p>
        </p:txBody>
      </p:sp>
    </p:spTree>
    <p:extLst>
      <p:ext uri="{BB962C8B-B14F-4D97-AF65-F5344CB8AC3E}">
        <p14:creationId xmlns:p14="http://schemas.microsoft.com/office/powerpoint/2010/main" val="2175121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A3B7E2-4529-499E-9136-C1685FE1107A}" type="datetimeFigureOut">
              <a:rPr lang="en-US" smtClean="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9D51E-FF6B-490F-9F4C-A93C31956403}" type="slidenum">
              <a:rPr lang="en-US" smtClean="0"/>
              <a:t>‹#›</a:t>
            </a:fld>
            <a:endParaRPr lang="en-US"/>
          </a:p>
        </p:txBody>
      </p:sp>
    </p:spTree>
    <p:extLst>
      <p:ext uri="{BB962C8B-B14F-4D97-AF65-F5344CB8AC3E}">
        <p14:creationId xmlns:p14="http://schemas.microsoft.com/office/powerpoint/2010/main" val="26953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A3B7E2-4529-499E-9136-C1685FE1107A}" type="datetimeFigureOut">
              <a:rPr lang="en-US" smtClean="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9D51E-FF6B-490F-9F4C-A93C31956403}" type="slidenum">
              <a:rPr lang="en-US" smtClean="0"/>
              <a:t>‹#›</a:t>
            </a:fld>
            <a:endParaRPr lang="en-US"/>
          </a:p>
        </p:txBody>
      </p:sp>
    </p:spTree>
    <p:extLst>
      <p:ext uri="{BB962C8B-B14F-4D97-AF65-F5344CB8AC3E}">
        <p14:creationId xmlns:p14="http://schemas.microsoft.com/office/powerpoint/2010/main" val="165117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A3B7E2-4529-499E-9136-C1685FE1107A}" type="datetimeFigureOut">
              <a:rPr lang="en-US" smtClean="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9D51E-FF6B-490F-9F4C-A93C31956403}" type="slidenum">
              <a:rPr lang="en-US" smtClean="0"/>
              <a:t>‹#›</a:t>
            </a:fld>
            <a:endParaRPr lang="en-US"/>
          </a:p>
        </p:txBody>
      </p:sp>
    </p:spTree>
    <p:extLst>
      <p:ext uri="{BB962C8B-B14F-4D97-AF65-F5344CB8AC3E}">
        <p14:creationId xmlns:p14="http://schemas.microsoft.com/office/powerpoint/2010/main" val="152122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BA3B7E2-4529-499E-9136-C1685FE1107A}" type="datetimeFigureOut">
              <a:rPr lang="en-US" smtClean="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9D51E-FF6B-490F-9F4C-A93C31956403}" type="slidenum">
              <a:rPr lang="en-US" smtClean="0"/>
              <a:t>‹#›</a:t>
            </a:fld>
            <a:endParaRPr lang="en-US"/>
          </a:p>
        </p:txBody>
      </p:sp>
    </p:spTree>
    <p:extLst>
      <p:ext uri="{BB962C8B-B14F-4D97-AF65-F5344CB8AC3E}">
        <p14:creationId xmlns:p14="http://schemas.microsoft.com/office/powerpoint/2010/main" val="2586676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BA3B7E2-4529-499E-9136-C1685FE1107A}" type="datetimeFigureOut">
              <a:rPr lang="en-US" smtClean="0"/>
              <a:t>3/21/24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9D51E-FF6B-490F-9F4C-A93C31956403}" type="slidenum">
              <a:rPr lang="en-US" smtClean="0"/>
              <a:t>‹#›</a:t>
            </a:fld>
            <a:endParaRPr lang="en-US"/>
          </a:p>
        </p:txBody>
      </p:sp>
    </p:spTree>
    <p:extLst>
      <p:ext uri="{BB962C8B-B14F-4D97-AF65-F5344CB8AC3E}">
        <p14:creationId xmlns:p14="http://schemas.microsoft.com/office/powerpoint/2010/main" val="292695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A3B7E2-4529-499E-9136-C1685FE1107A}" type="datetimeFigureOut">
              <a:rPr lang="en-US" smtClean="0"/>
              <a:t>3/21/24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89D51E-FF6B-490F-9F4C-A93C31956403}" type="slidenum">
              <a:rPr lang="en-US" smtClean="0"/>
              <a:t>‹#›</a:t>
            </a:fld>
            <a:endParaRPr lang="en-US"/>
          </a:p>
        </p:txBody>
      </p:sp>
    </p:spTree>
    <p:extLst>
      <p:ext uri="{BB962C8B-B14F-4D97-AF65-F5344CB8AC3E}">
        <p14:creationId xmlns:p14="http://schemas.microsoft.com/office/powerpoint/2010/main" val="3081656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BA3B7E2-4529-499E-9136-C1685FE1107A}" type="datetimeFigureOut">
              <a:rPr lang="en-US" smtClean="0"/>
              <a:t>3/21/24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89D51E-FF6B-490F-9F4C-A93C31956403}" type="slidenum">
              <a:rPr lang="en-US" smtClean="0"/>
              <a:t>‹#›</a:t>
            </a:fld>
            <a:endParaRPr lang="en-US"/>
          </a:p>
        </p:txBody>
      </p:sp>
    </p:spTree>
    <p:extLst>
      <p:ext uri="{BB962C8B-B14F-4D97-AF65-F5344CB8AC3E}">
        <p14:creationId xmlns:p14="http://schemas.microsoft.com/office/powerpoint/2010/main" val="140586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A3B7E2-4529-499E-9136-C1685FE1107A}" type="datetimeFigureOut">
              <a:rPr lang="en-US" smtClean="0"/>
              <a:t>3/21/24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89D51E-FF6B-490F-9F4C-A93C31956403}" type="slidenum">
              <a:rPr lang="en-US" smtClean="0"/>
              <a:t>‹#›</a:t>
            </a:fld>
            <a:endParaRPr lang="en-US"/>
          </a:p>
        </p:txBody>
      </p:sp>
    </p:spTree>
    <p:extLst>
      <p:ext uri="{BB962C8B-B14F-4D97-AF65-F5344CB8AC3E}">
        <p14:creationId xmlns:p14="http://schemas.microsoft.com/office/powerpoint/2010/main" val="304725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BA3B7E2-4529-499E-9136-C1685FE1107A}" type="datetimeFigureOut">
              <a:rPr lang="en-US" smtClean="0"/>
              <a:t>3/21/24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9D51E-FF6B-490F-9F4C-A93C31956403}" type="slidenum">
              <a:rPr lang="en-US" smtClean="0"/>
              <a:t>‹#›</a:t>
            </a:fld>
            <a:endParaRPr lang="en-US"/>
          </a:p>
        </p:txBody>
      </p:sp>
    </p:spTree>
    <p:extLst>
      <p:ext uri="{BB962C8B-B14F-4D97-AF65-F5344CB8AC3E}">
        <p14:creationId xmlns:p14="http://schemas.microsoft.com/office/powerpoint/2010/main" val="2321736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BA3B7E2-4529-499E-9136-C1685FE1107A}" type="datetimeFigureOut">
              <a:rPr lang="en-US" smtClean="0"/>
              <a:t>3/21/24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9D51E-FF6B-490F-9F4C-A93C31956403}" type="slidenum">
              <a:rPr lang="en-US" smtClean="0"/>
              <a:t>‹#›</a:t>
            </a:fld>
            <a:endParaRPr lang="en-US"/>
          </a:p>
        </p:txBody>
      </p:sp>
    </p:spTree>
    <p:extLst>
      <p:ext uri="{BB962C8B-B14F-4D97-AF65-F5344CB8AC3E}">
        <p14:creationId xmlns:p14="http://schemas.microsoft.com/office/powerpoint/2010/main" val="417827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A3B7E2-4529-499E-9136-C1685FE1107A}" type="datetimeFigureOut">
              <a:rPr lang="en-US" smtClean="0"/>
              <a:t>3/21/24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9D51E-FF6B-490F-9F4C-A93C31956403}" type="slidenum">
              <a:rPr lang="en-US" smtClean="0"/>
              <a:t>‹#›</a:t>
            </a:fld>
            <a:endParaRPr lang="en-US"/>
          </a:p>
        </p:txBody>
      </p:sp>
    </p:spTree>
    <p:extLst>
      <p:ext uri="{BB962C8B-B14F-4D97-AF65-F5344CB8AC3E}">
        <p14:creationId xmlns:p14="http://schemas.microsoft.com/office/powerpoint/2010/main" val="148008116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oftwaretestinghelp.com/how-to-test-application-security-web-and-desktop-application-security-testing-techniqu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oftwaretestinghelp.com/load-testing/" TargetMode="External"/><Relationship Id="rId2" Type="http://schemas.openxmlformats.org/officeDocument/2006/relationships/hyperlink" Target="https://www.softwaretestinghelp.com/introduction-to-performance-testing-loadrunner-training-tutorial-part-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oftwaretestinghelp.com/stress-test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oftwaretestinghelp.com/usability-testing-guid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oftwaretestinghelp.com/what-is-web-accessibility-test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oftwaretestinghelp.com/software-compatibility-test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softwaretestinghelp.com/ad-hoc-test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softwaretestinghelp.com/how-is-cross-browser-testing-performe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softwaretestinghelp.com/risk-management-during-test-planning-risk-based-test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softwaretestinghelp.com/what-is-negative-tes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oftwaretestinghelp.com/unit-tes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oftwaretestinghelp.com/white-box-testing-techniques-with-examp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oftwaretestinghelp.com/what-is-integration-test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oftwaretestinghelp.com/what-is-monkey-testing-in-software-test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2DFEB72-7D69-8B90-579D-1F0852BCB77F}"/>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Types of testing</a:t>
            </a:r>
          </a:p>
        </p:txBody>
      </p:sp>
      <p:sp>
        <p:nvSpPr>
          <p:cNvPr id="3" name="Subtitle 2">
            <a:extLst>
              <a:ext uri="{FF2B5EF4-FFF2-40B4-BE49-F238E27FC236}">
                <a16:creationId xmlns:a16="http://schemas.microsoft.com/office/drawing/2014/main" id="{367A3DB6-2E83-FAFC-9387-9752B6CC0DFC}"/>
              </a:ext>
            </a:extLst>
          </p:cNvPr>
          <p:cNvSpPr>
            <a:spLocks noGrp="1"/>
          </p:cNvSpPr>
          <p:nvPr>
            <p:ph type="subTitle" idx="1"/>
          </p:nvPr>
        </p:nvSpPr>
        <p:spPr>
          <a:xfrm>
            <a:off x="1350682" y="4870824"/>
            <a:ext cx="10005951" cy="1458258"/>
          </a:xfrm>
        </p:spPr>
        <p:txBody>
          <a:bodyPr anchor="ctr">
            <a:normAutofit/>
          </a:bodyPr>
          <a:lstStyle/>
          <a:p>
            <a:pPr algn="l"/>
            <a:r>
              <a:rPr lang="en-US"/>
              <a:t>K.K.Pavithra Subashini</a:t>
            </a:r>
          </a:p>
        </p:txBody>
      </p:sp>
    </p:spTree>
    <p:extLst>
      <p:ext uri="{BB962C8B-B14F-4D97-AF65-F5344CB8AC3E}">
        <p14:creationId xmlns:p14="http://schemas.microsoft.com/office/powerpoint/2010/main" val="360297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F75E-D767-968F-7668-F9D9441F9427}"/>
              </a:ext>
            </a:extLst>
          </p:cNvPr>
          <p:cNvSpPr>
            <a:spLocks noGrp="1"/>
          </p:cNvSpPr>
          <p:nvPr>
            <p:ph type="title"/>
          </p:nvPr>
        </p:nvSpPr>
        <p:spPr/>
        <p:txBody>
          <a:bodyPr>
            <a:normAutofit/>
          </a:bodyPr>
          <a:lstStyle/>
          <a:p>
            <a:r>
              <a:rPr lang="en-US" b="1" i="0" dirty="0">
                <a:solidFill>
                  <a:srgbClr val="3A3A3A"/>
                </a:solidFill>
                <a:effectLst/>
                <a:latin typeface="Source Serif Pro" panose="02040603050405020204" pitchFamily="18" charset="0"/>
              </a:rPr>
              <a:t>Non-Functional Testing</a:t>
            </a:r>
            <a:br>
              <a:rPr lang="en-US" b="1" i="0" dirty="0">
                <a:solidFill>
                  <a:srgbClr val="3A3A3A"/>
                </a:solidFill>
                <a:effectLst/>
                <a:latin typeface="Source Serif Pro" panose="02040603050405020204" pitchFamily="18" charset="0"/>
              </a:rPr>
            </a:br>
            <a:endParaRPr lang="en-US" dirty="0"/>
          </a:p>
        </p:txBody>
      </p:sp>
      <p:sp>
        <p:nvSpPr>
          <p:cNvPr id="3" name="Content Placeholder 2">
            <a:extLst>
              <a:ext uri="{FF2B5EF4-FFF2-40B4-BE49-F238E27FC236}">
                <a16:creationId xmlns:a16="http://schemas.microsoft.com/office/drawing/2014/main" id="{A41AE895-E44A-8306-4750-E5DA2A3079F8}"/>
              </a:ext>
            </a:extLst>
          </p:cNvPr>
          <p:cNvSpPr>
            <a:spLocks noGrp="1"/>
          </p:cNvSpPr>
          <p:nvPr>
            <p:ph idx="1"/>
          </p:nvPr>
        </p:nvSpPr>
        <p:spPr/>
        <p:txBody>
          <a:bodyPr>
            <a:normAutofit/>
          </a:bodyPr>
          <a:lstStyle/>
          <a:p>
            <a:pPr marL="0" indent="0">
              <a:buNone/>
            </a:pPr>
            <a:r>
              <a:rPr lang="en-US" b="1" i="0" dirty="0">
                <a:solidFill>
                  <a:srgbClr val="3A3A3A"/>
                </a:solidFill>
                <a:effectLst/>
                <a:latin typeface="Source Serif Pro" panose="02040603050405020204" pitchFamily="18" charset="0"/>
              </a:rPr>
              <a:t>1) Security Testing</a:t>
            </a:r>
          </a:p>
          <a:p>
            <a:r>
              <a:rPr lang="en-US" i="0" strike="noStrike" dirty="0">
                <a:effectLst/>
                <a:latin typeface="Source Serif Pro" panose="02040603050405020204" pitchFamily="18" charset="0"/>
                <a:hlinkClick r:id="rId2">
                  <a:extLst>
                    <a:ext uri="{A12FA001-AC4F-418D-AE19-62706E023703}">
                      <ahyp:hlinkClr xmlns:ahyp="http://schemas.microsoft.com/office/drawing/2018/hyperlinkcolor" val="tx"/>
                    </a:ext>
                  </a:extLst>
                </a:hlinkClick>
              </a:rPr>
              <a:t>Security Testing</a:t>
            </a:r>
            <a:r>
              <a:rPr lang="en-US" i="0" dirty="0">
                <a:effectLst/>
                <a:latin typeface="Source Serif Pro" panose="02040603050405020204" pitchFamily="18" charset="0"/>
              </a:rPr>
              <a:t> </a:t>
            </a:r>
            <a:r>
              <a:rPr lang="en-US" b="0" i="0" dirty="0">
                <a:solidFill>
                  <a:srgbClr val="3A3A3A"/>
                </a:solidFill>
                <a:effectLst/>
                <a:latin typeface="Source Serif Pro" panose="02040603050405020204" pitchFamily="18" charset="0"/>
              </a:rPr>
              <a:t>is done to check how the software, application, or website is secure from internal and/or external threats. </a:t>
            </a:r>
            <a:endParaRPr lang="en-US" dirty="0">
              <a:solidFill>
                <a:srgbClr val="3A3A3A"/>
              </a:solidFill>
              <a:latin typeface="Source Serif Pro" panose="02040603050405020204" pitchFamily="18" charset="0"/>
            </a:endParaRPr>
          </a:p>
          <a:p>
            <a:r>
              <a:rPr lang="en-US" b="0" i="0" dirty="0">
                <a:solidFill>
                  <a:srgbClr val="3A3A3A"/>
                </a:solidFill>
                <a:effectLst/>
                <a:latin typeface="Source Serif Pro" panose="02040603050405020204" pitchFamily="18" charset="0"/>
              </a:rPr>
              <a:t> This testing includes how much software is secure from malicious programs, viruses and how secure &amp; strong the authorization and authentication processes are.</a:t>
            </a:r>
          </a:p>
          <a:p>
            <a:r>
              <a:rPr lang="en-US" b="0" i="0" dirty="0">
                <a:solidFill>
                  <a:srgbClr val="3A3A3A"/>
                </a:solidFill>
                <a:effectLst/>
                <a:latin typeface="Source Serif Pro" panose="02040603050405020204" pitchFamily="18" charset="0"/>
              </a:rPr>
              <a:t>It also checks how software behaves for any hacker’s attack &amp; malicious programs and how software is maintained for data security after such a hacker attack.</a:t>
            </a:r>
            <a:endParaRPr lang="en-US" dirty="0"/>
          </a:p>
        </p:txBody>
      </p:sp>
    </p:spTree>
    <p:extLst>
      <p:ext uri="{BB962C8B-B14F-4D97-AF65-F5344CB8AC3E}">
        <p14:creationId xmlns:p14="http://schemas.microsoft.com/office/powerpoint/2010/main" val="2414537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F75E-D767-968F-7668-F9D9441F9427}"/>
              </a:ext>
            </a:extLst>
          </p:cNvPr>
          <p:cNvSpPr>
            <a:spLocks noGrp="1"/>
          </p:cNvSpPr>
          <p:nvPr>
            <p:ph type="title"/>
          </p:nvPr>
        </p:nvSpPr>
        <p:spPr/>
        <p:txBody>
          <a:bodyPr>
            <a:normAutofit/>
          </a:bodyPr>
          <a:lstStyle/>
          <a:p>
            <a:r>
              <a:rPr lang="en-US" b="1" i="0" dirty="0">
                <a:solidFill>
                  <a:srgbClr val="3A3A3A"/>
                </a:solidFill>
                <a:effectLst/>
                <a:latin typeface="Source Serif Pro" panose="02040603050405020204" pitchFamily="18" charset="0"/>
              </a:rPr>
              <a:t>2) Performance Testing</a:t>
            </a:r>
            <a:br>
              <a:rPr lang="en-US" b="1" i="0" dirty="0">
                <a:solidFill>
                  <a:srgbClr val="3A3A3A"/>
                </a:solidFill>
                <a:effectLst/>
                <a:latin typeface="Source Serif Pro" panose="02040603050405020204" pitchFamily="18" charset="0"/>
              </a:rPr>
            </a:br>
            <a:endParaRPr lang="en-US" dirty="0"/>
          </a:p>
        </p:txBody>
      </p:sp>
      <p:sp>
        <p:nvSpPr>
          <p:cNvPr id="3" name="Content Placeholder 2">
            <a:extLst>
              <a:ext uri="{FF2B5EF4-FFF2-40B4-BE49-F238E27FC236}">
                <a16:creationId xmlns:a16="http://schemas.microsoft.com/office/drawing/2014/main" id="{A41AE895-E44A-8306-4750-E5DA2A3079F8}"/>
              </a:ext>
            </a:extLst>
          </p:cNvPr>
          <p:cNvSpPr>
            <a:spLocks noGrp="1"/>
          </p:cNvSpPr>
          <p:nvPr>
            <p:ph idx="1"/>
          </p:nvPr>
        </p:nvSpPr>
        <p:spPr/>
        <p:txBody>
          <a:bodyPr>
            <a:normAutofit/>
          </a:bodyPr>
          <a:lstStyle/>
          <a:p>
            <a:r>
              <a:rPr lang="en-US" b="0" i="0" u="none" strike="noStrike" dirty="0">
                <a:effectLst/>
                <a:latin typeface="Source Serif Pro" panose="02040603050405020204" pitchFamily="18" charset="0"/>
                <a:hlinkClick r:id="rId2">
                  <a:extLst>
                    <a:ext uri="{A12FA001-AC4F-418D-AE19-62706E023703}">
                      <ahyp:hlinkClr xmlns:ahyp="http://schemas.microsoft.com/office/drawing/2018/hyperlinkcolor" val="tx"/>
                    </a:ext>
                  </a:extLst>
                </a:hlinkClick>
              </a:rPr>
              <a:t>Performance testing</a:t>
            </a:r>
            <a:r>
              <a:rPr lang="en-US" b="0" i="0" dirty="0">
                <a:effectLst/>
                <a:latin typeface="Source Serif Pro" panose="02040603050405020204" pitchFamily="18" charset="0"/>
              </a:rPr>
              <a:t> </a:t>
            </a:r>
            <a:r>
              <a:rPr lang="en-US" b="0" i="0" dirty="0">
                <a:solidFill>
                  <a:srgbClr val="3A3A3A"/>
                </a:solidFill>
                <a:effectLst/>
                <a:latin typeface="Source Serif Pro" panose="02040603050405020204" pitchFamily="18" charset="0"/>
              </a:rPr>
              <a:t>is testing of an application’s stability and response time by applying load.</a:t>
            </a:r>
          </a:p>
          <a:p>
            <a:r>
              <a:rPr lang="en-US" b="0" i="0" dirty="0">
                <a:solidFill>
                  <a:srgbClr val="3A3A3A"/>
                </a:solidFill>
                <a:effectLst/>
                <a:latin typeface="Source Serif Pro" panose="02040603050405020204" pitchFamily="18" charset="0"/>
              </a:rPr>
              <a:t>Performance testing is done with the help of tools. Loader.IO, JMeter, LoadRunner, </a:t>
            </a:r>
            <a:r>
              <a:rPr lang="en-US" b="0" i="0" dirty="0" err="1">
                <a:solidFill>
                  <a:srgbClr val="3A3A3A"/>
                </a:solidFill>
                <a:effectLst/>
                <a:latin typeface="Source Serif Pro" panose="02040603050405020204" pitchFamily="18" charset="0"/>
              </a:rPr>
              <a:t>etc</a:t>
            </a:r>
            <a:endParaRPr lang="en-US" b="0" i="0" dirty="0">
              <a:solidFill>
                <a:srgbClr val="3A3A3A"/>
              </a:solidFill>
              <a:effectLst/>
              <a:latin typeface="Source Serif Pro" panose="02040603050405020204" pitchFamily="18" charset="0"/>
            </a:endParaRPr>
          </a:p>
          <a:p>
            <a:pPr marL="0" indent="0">
              <a:buNone/>
            </a:pPr>
            <a:r>
              <a:rPr lang="en-US" b="1" i="0" dirty="0">
                <a:solidFill>
                  <a:srgbClr val="3A3A3A"/>
                </a:solidFill>
                <a:effectLst/>
                <a:latin typeface="Source Serif Pro" panose="02040603050405020204" pitchFamily="18" charset="0"/>
              </a:rPr>
              <a:t>a) Load testing</a:t>
            </a:r>
            <a:endParaRPr lang="en-US" dirty="0">
              <a:solidFill>
                <a:srgbClr val="3A3A3A"/>
              </a:solidFill>
              <a:latin typeface="Source Serif Pro" panose="02040603050405020204" pitchFamily="18" charset="0"/>
            </a:endParaRPr>
          </a:p>
          <a:p>
            <a:r>
              <a:rPr lang="en-US" b="0" i="0" u="none" strike="noStrike" dirty="0">
                <a:effectLst/>
                <a:latin typeface="Source Serif Pro" panose="02040603050405020204" pitchFamily="18" charset="0"/>
                <a:hlinkClick r:id="rId3">
                  <a:extLst>
                    <a:ext uri="{A12FA001-AC4F-418D-AE19-62706E023703}">
                      <ahyp:hlinkClr xmlns:ahyp="http://schemas.microsoft.com/office/drawing/2018/hyperlinkcolor" val="tx"/>
                    </a:ext>
                  </a:extLst>
                </a:hlinkClick>
              </a:rPr>
              <a:t>Load testing</a:t>
            </a:r>
            <a:r>
              <a:rPr lang="en-US" b="0" i="0" dirty="0">
                <a:effectLst/>
                <a:latin typeface="Source Serif Pro" panose="02040603050405020204" pitchFamily="18" charset="0"/>
              </a:rPr>
              <a:t> </a:t>
            </a:r>
            <a:r>
              <a:rPr lang="en-US" b="0" i="0" dirty="0">
                <a:solidFill>
                  <a:srgbClr val="3A3A3A"/>
                </a:solidFill>
                <a:effectLst/>
                <a:latin typeface="Source Serif Pro" panose="02040603050405020204" pitchFamily="18" charset="0"/>
              </a:rPr>
              <a:t>is testing of an application’s stability and response time by applying load, which is equal to or less than the designed number of users for an application.</a:t>
            </a:r>
            <a:endParaRPr lang="en-US" dirty="0"/>
          </a:p>
        </p:txBody>
      </p:sp>
    </p:spTree>
    <p:extLst>
      <p:ext uri="{BB962C8B-B14F-4D97-AF65-F5344CB8AC3E}">
        <p14:creationId xmlns:p14="http://schemas.microsoft.com/office/powerpoint/2010/main" val="128662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1AE895-E44A-8306-4750-E5DA2A3079F8}"/>
              </a:ext>
            </a:extLst>
          </p:cNvPr>
          <p:cNvSpPr>
            <a:spLocks noGrp="1"/>
          </p:cNvSpPr>
          <p:nvPr>
            <p:ph idx="1"/>
          </p:nvPr>
        </p:nvSpPr>
        <p:spPr>
          <a:xfrm>
            <a:off x="758687" y="640881"/>
            <a:ext cx="10515600" cy="4351338"/>
          </a:xfrm>
        </p:spPr>
        <p:txBody>
          <a:bodyPr/>
          <a:lstStyle/>
          <a:p>
            <a:pPr marL="0" indent="0">
              <a:buNone/>
            </a:pPr>
            <a:r>
              <a:rPr lang="en-US" b="1" i="0" dirty="0">
                <a:solidFill>
                  <a:srgbClr val="3A3A3A"/>
                </a:solidFill>
                <a:effectLst/>
                <a:latin typeface="Source Serif Pro" panose="02040603050405020204" pitchFamily="18" charset="0"/>
              </a:rPr>
              <a:t>b) Stress Testing</a:t>
            </a:r>
          </a:p>
          <a:p>
            <a:r>
              <a:rPr lang="en-US" b="0" i="0" u="none" strike="noStrike" dirty="0">
                <a:effectLst/>
                <a:latin typeface="Source Serif Pro" panose="02040603050405020204" pitchFamily="18" charset="0"/>
                <a:hlinkClick r:id="rId2">
                  <a:extLst>
                    <a:ext uri="{A12FA001-AC4F-418D-AE19-62706E023703}">
                      <ahyp:hlinkClr xmlns:ahyp="http://schemas.microsoft.com/office/drawing/2018/hyperlinkcolor" val="tx"/>
                    </a:ext>
                  </a:extLst>
                </a:hlinkClick>
              </a:rPr>
              <a:t>Stress testing</a:t>
            </a:r>
            <a:r>
              <a:rPr lang="en-US" b="0" i="0" dirty="0">
                <a:effectLst/>
                <a:latin typeface="Source Serif Pro" panose="02040603050405020204" pitchFamily="18" charset="0"/>
              </a:rPr>
              <a:t> </a:t>
            </a:r>
            <a:r>
              <a:rPr lang="en-US" b="0" i="0" dirty="0">
                <a:solidFill>
                  <a:srgbClr val="3A3A3A"/>
                </a:solidFill>
                <a:effectLst/>
                <a:latin typeface="Source Serif Pro" panose="02040603050405020204" pitchFamily="18" charset="0"/>
              </a:rPr>
              <a:t>is testing an application’s stability and response time by applying load, which is more than the designed number of users for an application.</a:t>
            </a:r>
            <a:endParaRPr lang="en-US" b="1" dirty="0">
              <a:solidFill>
                <a:srgbClr val="3A3A3A"/>
              </a:solidFill>
              <a:latin typeface="Source Serif Pro" panose="02040603050405020204" pitchFamily="18" charset="0"/>
            </a:endParaRPr>
          </a:p>
          <a:p>
            <a:pPr marL="0" indent="0">
              <a:buNone/>
            </a:pPr>
            <a:r>
              <a:rPr lang="en-US" b="1" i="0" dirty="0">
                <a:solidFill>
                  <a:srgbClr val="3A3A3A"/>
                </a:solidFill>
                <a:effectLst/>
                <a:latin typeface="Source Serif Pro" panose="02040603050405020204" pitchFamily="18" charset="0"/>
              </a:rPr>
              <a:t>d) Volume testing</a:t>
            </a:r>
          </a:p>
          <a:p>
            <a:r>
              <a:rPr lang="en-US" b="0" i="0" dirty="0">
                <a:solidFill>
                  <a:srgbClr val="3A3A3A"/>
                </a:solidFill>
                <a:effectLst/>
                <a:latin typeface="Source Serif Pro" panose="02040603050405020204" pitchFamily="18" charset="0"/>
              </a:rPr>
              <a:t>Volume testing is testing an application’s stability and response time by transferring a large volume of data to the database. Basically, it tests the capacity of the database to handle the data.</a:t>
            </a:r>
            <a:endParaRPr lang="en-US" dirty="0"/>
          </a:p>
        </p:txBody>
      </p:sp>
    </p:spTree>
    <p:extLst>
      <p:ext uri="{BB962C8B-B14F-4D97-AF65-F5344CB8AC3E}">
        <p14:creationId xmlns:p14="http://schemas.microsoft.com/office/powerpoint/2010/main" val="3689437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1AE895-E44A-8306-4750-E5DA2A3079F8}"/>
              </a:ext>
            </a:extLst>
          </p:cNvPr>
          <p:cNvSpPr>
            <a:spLocks noGrp="1"/>
          </p:cNvSpPr>
          <p:nvPr>
            <p:ph idx="1"/>
          </p:nvPr>
        </p:nvSpPr>
        <p:spPr>
          <a:xfrm>
            <a:off x="941567" y="521611"/>
            <a:ext cx="10515600" cy="4351338"/>
          </a:xfrm>
        </p:spPr>
        <p:txBody>
          <a:bodyPr/>
          <a:lstStyle/>
          <a:p>
            <a:pPr marL="0" indent="0">
              <a:buNone/>
            </a:pPr>
            <a:r>
              <a:rPr lang="en-US" b="1" i="0" dirty="0">
                <a:solidFill>
                  <a:srgbClr val="3A3A3A"/>
                </a:solidFill>
                <a:effectLst/>
                <a:latin typeface="Source Serif Pro" panose="02040603050405020204" pitchFamily="18" charset="0"/>
              </a:rPr>
              <a:t>e) Endurance Testing</a:t>
            </a:r>
          </a:p>
          <a:p>
            <a:r>
              <a:rPr lang="en-US" b="0" i="0" dirty="0">
                <a:solidFill>
                  <a:srgbClr val="3A3A3A"/>
                </a:solidFill>
                <a:effectLst/>
                <a:latin typeface="Source Serif Pro" panose="02040603050405020204" pitchFamily="18" charset="0"/>
              </a:rPr>
              <a:t>Endurance testing is testing an application’s stability and response time by applying load continuously for a longer period to verify that the application is working fine.</a:t>
            </a:r>
            <a:endParaRPr lang="en-US" dirty="0"/>
          </a:p>
        </p:txBody>
      </p:sp>
    </p:spTree>
    <p:extLst>
      <p:ext uri="{BB962C8B-B14F-4D97-AF65-F5344CB8AC3E}">
        <p14:creationId xmlns:p14="http://schemas.microsoft.com/office/powerpoint/2010/main" val="447853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9C77-69E7-72C5-4A94-1242EAC672DE}"/>
              </a:ext>
            </a:extLst>
          </p:cNvPr>
          <p:cNvSpPr>
            <a:spLocks noGrp="1"/>
          </p:cNvSpPr>
          <p:nvPr>
            <p:ph type="title"/>
          </p:nvPr>
        </p:nvSpPr>
        <p:spPr/>
        <p:txBody>
          <a:bodyPr/>
          <a:lstStyle/>
          <a:p>
            <a:r>
              <a:rPr lang="en-US" b="1" i="0" dirty="0">
                <a:solidFill>
                  <a:srgbClr val="3A3A3A"/>
                </a:solidFill>
                <a:effectLst/>
                <a:latin typeface="Source Serif Pro" panose="02040603050405020204" pitchFamily="18" charset="0"/>
              </a:rPr>
              <a:t>3) Usability Testing</a:t>
            </a:r>
            <a:br>
              <a:rPr lang="en-US" b="1" i="0" dirty="0">
                <a:solidFill>
                  <a:srgbClr val="3A3A3A"/>
                </a:solidFill>
                <a:effectLst/>
                <a:latin typeface="Source Serif Pro" panose="02040603050405020204" pitchFamily="18" charset="0"/>
              </a:rPr>
            </a:br>
            <a:endParaRPr lang="en-US" dirty="0"/>
          </a:p>
        </p:txBody>
      </p:sp>
      <p:sp>
        <p:nvSpPr>
          <p:cNvPr id="3" name="Content Placeholder 2">
            <a:extLst>
              <a:ext uri="{FF2B5EF4-FFF2-40B4-BE49-F238E27FC236}">
                <a16:creationId xmlns:a16="http://schemas.microsoft.com/office/drawing/2014/main" id="{20E52D15-CA12-9937-E29E-50F68EB33BE0}"/>
              </a:ext>
            </a:extLst>
          </p:cNvPr>
          <p:cNvSpPr>
            <a:spLocks noGrp="1"/>
          </p:cNvSpPr>
          <p:nvPr>
            <p:ph idx="1"/>
          </p:nvPr>
        </p:nvSpPr>
        <p:spPr/>
        <p:txBody>
          <a:bodyPr>
            <a:normAutofit lnSpcReduction="10000"/>
          </a:bodyPr>
          <a:lstStyle/>
          <a:p>
            <a:r>
              <a:rPr lang="en-US" b="0" i="0" u="none" strike="noStrike" dirty="0">
                <a:effectLst/>
                <a:latin typeface="Source Serif Pro" panose="02040603050405020204" pitchFamily="18" charset="0"/>
                <a:hlinkClick r:id="rId2">
                  <a:extLst>
                    <a:ext uri="{A12FA001-AC4F-418D-AE19-62706E023703}">
                      <ahyp:hlinkClr xmlns:ahyp="http://schemas.microsoft.com/office/drawing/2018/hyperlinkcolor" val="tx"/>
                    </a:ext>
                  </a:extLst>
                </a:hlinkClick>
              </a:rPr>
              <a:t>Usability testing</a:t>
            </a:r>
            <a:r>
              <a:rPr lang="en-US" b="0" i="0" dirty="0">
                <a:effectLst/>
                <a:latin typeface="Source Serif Pro" panose="02040603050405020204" pitchFamily="18" charset="0"/>
              </a:rPr>
              <a:t> </a:t>
            </a:r>
            <a:r>
              <a:rPr lang="en-US" b="0" i="0" dirty="0">
                <a:solidFill>
                  <a:srgbClr val="3A3A3A"/>
                </a:solidFill>
                <a:effectLst/>
                <a:latin typeface="Source Serif Pro" panose="02040603050405020204" pitchFamily="18" charset="0"/>
              </a:rPr>
              <a:t>is testing an application from the user’s perspective to check the look and feel and user-friendliness.</a:t>
            </a:r>
          </a:p>
          <a:p>
            <a:endParaRPr lang="en-US" b="1" i="0" dirty="0">
              <a:solidFill>
                <a:srgbClr val="3A3A3A"/>
              </a:solidFill>
              <a:effectLst/>
              <a:latin typeface="Source Serif Pro" panose="02040603050405020204" pitchFamily="18" charset="0"/>
            </a:endParaRPr>
          </a:p>
          <a:p>
            <a:pPr marL="0" indent="0">
              <a:buNone/>
            </a:pPr>
            <a:r>
              <a:rPr lang="en-US" b="1" i="0" dirty="0">
                <a:solidFill>
                  <a:srgbClr val="3A3A3A"/>
                </a:solidFill>
                <a:effectLst/>
                <a:latin typeface="Source Serif Pro" panose="02040603050405020204" pitchFamily="18" charset="0"/>
              </a:rPr>
              <a:t>a) Exploratory testing</a:t>
            </a:r>
            <a:endParaRPr lang="en-US" dirty="0">
              <a:solidFill>
                <a:srgbClr val="3A3A3A"/>
              </a:solidFill>
              <a:latin typeface="Source Serif Pro" panose="02040603050405020204" pitchFamily="18" charset="0"/>
            </a:endParaRPr>
          </a:p>
          <a:p>
            <a:r>
              <a:rPr lang="en-US" b="0" i="0" dirty="0">
                <a:solidFill>
                  <a:srgbClr val="3A3A3A"/>
                </a:solidFill>
                <a:effectLst/>
                <a:latin typeface="Source Serif Pro" panose="02040603050405020204" pitchFamily="18" charset="0"/>
              </a:rPr>
              <a:t>Exploratory Testing is informal testing performed by the testing team. </a:t>
            </a:r>
          </a:p>
          <a:p>
            <a:r>
              <a:rPr lang="en-US" b="0" i="0" dirty="0">
                <a:solidFill>
                  <a:srgbClr val="3A3A3A"/>
                </a:solidFill>
                <a:effectLst/>
                <a:latin typeface="Source Serif Pro" panose="02040603050405020204" pitchFamily="18" charset="0"/>
              </a:rPr>
              <a:t>The objective of this testing is to explore the application and look for defects that exist in the application.</a:t>
            </a:r>
          </a:p>
          <a:p>
            <a:r>
              <a:rPr lang="en-US" b="0" i="0" dirty="0">
                <a:solidFill>
                  <a:srgbClr val="3A3A3A"/>
                </a:solidFill>
                <a:effectLst/>
                <a:latin typeface="Source Serif Pro" panose="02040603050405020204" pitchFamily="18" charset="0"/>
              </a:rPr>
              <a:t> Testers use the knowledge of the business domain to test the application. </a:t>
            </a:r>
            <a:endParaRPr lang="en-US" dirty="0"/>
          </a:p>
        </p:txBody>
      </p:sp>
    </p:spTree>
    <p:extLst>
      <p:ext uri="{BB962C8B-B14F-4D97-AF65-F5344CB8AC3E}">
        <p14:creationId xmlns:p14="http://schemas.microsoft.com/office/powerpoint/2010/main" val="1841025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A0DB8-8E26-86AB-8489-E6BEB7A45CBC}"/>
              </a:ext>
            </a:extLst>
          </p:cNvPr>
          <p:cNvSpPr>
            <a:spLocks noGrp="1"/>
          </p:cNvSpPr>
          <p:nvPr>
            <p:ph idx="1"/>
          </p:nvPr>
        </p:nvSpPr>
        <p:spPr>
          <a:xfrm>
            <a:off x="647369" y="489805"/>
            <a:ext cx="10515600" cy="4351338"/>
          </a:xfrm>
        </p:spPr>
        <p:txBody>
          <a:bodyPr/>
          <a:lstStyle/>
          <a:p>
            <a:pPr marL="0" indent="0">
              <a:buNone/>
            </a:pPr>
            <a:r>
              <a:rPr lang="en-US" b="1" i="0" dirty="0">
                <a:solidFill>
                  <a:srgbClr val="3A3A3A"/>
                </a:solidFill>
                <a:effectLst/>
                <a:latin typeface="Source Serif Pro" panose="02040603050405020204" pitchFamily="18" charset="0"/>
              </a:rPr>
              <a:t>b) Cross browser testing</a:t>
            </a:r>
          </a:p>
          <a:p>
            <a:r>
              <a:rPr lang="en-US" b="0" i="0" dirty="0">
                <a:solidFill>
                  <a:srgbClr val="3A3A3A"/>
                </a:solidFill>
                <a:effectLst/>
                <a:latin typeface="Source Serif Pro" panose="02040603050405020204" pitchFamily="18" charset="0"/>
              </a:rPr>
              <a:t>Cross browser testing is testing an application on different browsers, operating systems, mobile devices to see look and feel and performance</a:t>
            </a:r>
            <a:r>
              <a:rPr lang="en-US" b="1" dirty="0">
                <a:solidFill>
                  <a:srgbClr val="3A3A3A"/>
                </a:solidFill>
                <a:latin typeface="Source Serif Pro" panose="02040603050405020204" pitchFamily="18" charset="0"/>
              </a:rPr>
              <a:t>.</a:t>
            </a:r>
          </a:p>
          <a:p>
            <a:endParaRPr lang="en-US" b="1" dirty="0">
              <a:solidFill>
                <a:srgbClr val="3A3A3A"/>
              </a:solidFill>
              <a:latin typeface="Source Serif Pro" panose="02040603050405020204" pitchFamily="18" charset="0"/>
            </a:endParaRPr>
          </a:p>
          <a:p>
            <a:pPr marL="0" indent="0">
              <a:buNone/>
            </a:pPr>
            <a:r>
              <a:rPr lang="en-US" b="1" i="0" dirty="0">
                <a:solidFill>
                  <a:srgbClr val="3A3A3A"/>
                </a:solidFill>
                <a:effectLst/>
                <a:latin typeface="Source Serif Pro" panose="02040603050405020204" pitchFamily="18" charset="0"/>
              </a:rPr>
              <a:t>c) Accessibility Testing</a:t>
            </a:r>
          </a:p>
          <a:p>
            <a:r>
              <a:rPr lang="en-US" b="0" i="0" dirty="0">
                <a:solidFill>
                  <a:srgbClr val="3A3A3A"/>
                </a:solidFill>
                <a:effectLst/>
                <a:latin typeface="Source Serif Pro" panose="02040603050405020204" pitchFamily="18" charset="0"/>
              </a:rPr>
              <a:t>The aim of </a:t>
            </a:r>
            <a:r>
              <a:rPr lang="en-US" b="0" i="0" u="none" strike="noStrike" dirty="0">
                <a:effectLst/>
                <a:latin typeface="Source Serif Pro" panose="02040603050405020204" pitchFamily="18" charset="0"/>
                <a:hlinkClick r:id="rId2">
                  <a:extLst>
                    <a:ext uri="{A12FA001-AC4F-418D-AE19-62706E023703}">
                      <ahyp:hlinkClr xmlns:ahyp="http://schemas.microsoft.com/office/drawing/2018/hyperlinkcolor" val="tx"/>
                    </a:ext>
                  </a:extLst>
                </a:hlinkClick>
              </a:rPr>
              <a:t>Accessibility Testing</a:t>
            </a:r>
            <a:r>
              <a:rPr lang="en-US" b="0" i="0" dirty="0">
                <a:effectLst/>
                <a:latin typeface="Source Serif Pro" panose="02040603050405020204" pitchFamily="18" charset="0"/>
              </a:rPr>
              <a:t> </a:t>
            </a:r>
            <a:r>
              <a:rPr lang="en-US" b="0" i="0" dirty="0">
                <a:solidFill>
                  <a:srgbClr val="3A3A3A"/>
                </a:solidFill>
                <a:effectLst/>
                <a:latin typeface="Source Serif Pro" panose="02040603050405020204" pitchFamily="18" charset="0"/>
              </a:rPr>
              <a:t>is to determine whether the software or application is accessible for disabled people or not.</a:t>
            </a:r>
            <a:endParaRPr lang="en-US" b="1" dirty="0">
              <a:solidFill>
                <a:srgbClr val="3A3A3A"/>
              </a:solidFill>
              <a:latin typeface="Source Serif Pro" panose="02040603050405020204" pitchFamily="18" charset="0"/>
            </a:endParaRPr>
          </a:p>
          <a:p>
            <a:endParaRPr lang="en-US" dirty="0"/>
          </a:p>
        </p:txBody>
      </p:sp>
    </p:spTree>
    <p:extLst>
      <p:ext uri="{BB962C8B-B14F-4D97-AF65-F5344CB8AC3E}">
        <p14:creationId xmlns:p14="http://schemas.microsoft.com/office/powerpoint/2010/main" val="3135129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0435-F595-9691-DD03-2EE3C4010E68}"/>
              </a:ext>
            </a:extLst>
          </p:cNvPr>
          <p:cNvSpPr>
            <a:spLocks noGrp="1"/>
          </p:cNvSpPr>
          <p:nvPr>
            <p:ph type="title"/>
          </p:nvPr>
        </p:nvSpPr>
        <p:spPr/>
        <p:txBody>
          <a:bodyPr/>
          <a:lstStyle/>
          <a:p>
            <a:r>
              <a:rPr lang="en-US" b="1" i="0" dirty="0">
                <a:solidFill>
                  <a:srgbClr val="3A3A3A"/>
                </a:solidFill>
                <a:effectLst/>
                <a:latin typeface="Source Serif Pro" panose="02040603050405020204" pitchFamily="18" charset="0"/>
              </a:rPr>
              <a:t>4) Compatibility testing</a:t>
            </a:r>
            <a:br>
              <a:rPr lang="en-US" b="1" i="0" dirty="0">
                <a:solidFill>
                  <a:srgbClr val="3A3A3A"/>
                </a:solidFill>
                <a:effectLst/>
                <a:latin typeface="Source Serif Pro" panose="02040603050405020204" pitchFamily="18" charset="0"/>
              </a:rPr>
            </a:br>
            <a:endParaRPr lang="en-US" dirty="0"/>
          </a:p>
        </p:txBody>
      </p:sp>
      <p:sp>
        <p:nvSpPr>
          <p:cNvPr id="3" name="Content Placeholder 2">
            <a:extLst>
              <a:ext uri="{FF2B5EF4-FFF2-40B4-BE49-F238E27FC236}">
                <a16:creationId xmlns:a16="http://schemas.microsoft.com/office/drawing/2014/main" id="{A11A0DB8-8E26-86AB-8489-E6BEB7A45CBC}"/>
              </a:ext>
            </a:extLst>
          </p:cNvPr>
          <p:cNvSpPr>
            <a:spLocks noGrp="1"/>
          </p:cNvSpPr>
          <p:nvPr>
            <p:ph idx="1"/>
          </p:nvPr>
        </p:nvSpPr>
        <p:spPr/>
        <p:txBody>
          <a:bodyPr/>
          <a:lstStyle/>
          <a:p>
            <a:r>
              <a:rPr lang="en-US" b="0" i="0" u="none" strike="noStrike" dirty="0">
                <a:solidFill>
                  <a:srgbClr val="ED0000"/>
                </a:solidFill>
                <a:effectLst/>
                <a:latin typeface="Source Serif Pro" panose="02040603050405020204" pitchFamily="18" charset="0"/>
                <a:hlinkClick r:id="rId2"/>
              </a:rPr>
              <a:t>Compatibility testing</a:t>
            </a:r>
            <a:r>
              <a:rPr lang="en-US" b="0" i="0" dirty="0">
                <a:solidFill>
                  <a:srgbClr val="3A3A3A"/>
                </a:solidFill>
                <a:effectLst/>
                <a:latin typeface="Source Serif Pro" panose="02040603050405020204" pitchFamily="18" charset="0"/>
              </a:rPr>
              <a:t> ensures that software can run on different configuration, different databases, different browsers, and their versions. The testing team performs compatibility testing.</a:t>
            </a:r>
            <a:endParaRPr lang="en-US" dirty="0"/>
          </a:p>
        </p:txBody>
      </p:sp>
    </p:spTree>
    <p:extLst>
      <p:ext uri="{BB962C8B-B14F-4D97-AF65-F5344CB8AC3E}">
        <p14:creationId xmlns:p14="http://schemas.microsoft.com/office/powerpoint/2010/main" val="2201652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18F5-AA84-BC0F-45E0-61821BFAA62E}"/>
              </a:ext>
            </a:extLst>
          </p:cNvPr>
          <p:cNvSpPr>
            <a:spLocks noGrp="1"/>
          </p:cNvSpPr>
          <p:nvPr>
            <p:ph type="title"/>
          </p:nvPr>
        </p:nvSpPr>
        <p:spPr/>
        <p:txBody>
          <a:bodyPr/>
          <a:lstStyle/>
          <a:p>
            <a:r>
              <a:rPr lang="en-US" b="1" i="0" dirty="0">
                <a:solidFill>
                  <a:srgbClr val="3A3A3A"/>
                </a:solidFill>
                <a:effectLst/>
                <a:latin typeface="Source Serif Pro" panose="02040603050405020204" pitchFamily="18" charset="0"/>
              </a:rPr>
              <a:t>Other Types of Testing</a:t>
            </a:r>
            <a:br>
              <a:rPr lang="en-US" b="1" i="0" dirty="0">
                <a:solidFill>
                  <a:srgbClr val="3A3A3A"/>
                </a:solidFill>
                <a:effectLst/>
                <a:latin typeface="Source Serif Pro" panose="02040603050405020204" pitchFamily="18" charset="0"/>
              </a:rPr>
            </a:br>
            <a:endParaRPr lang="en-US" dirty="0"/>
          </a:p>
        </p:txBody>
      </p:sp>
      <p:sp>
        <p:nvSpPr>
          <p:cNvPr id="3" name="Content Placeholder 2">
            <a:extLst>
              <a:ext uri="{FF2B5EF4-FFF2-40B4-BE49-F238E27FC236}">
                <a16:creationId xmlns:a16="http://schemas.microsoft.com/office/drawing/2014/main" id="{F7309BBC-0385-6320-59C8-19C2E23B652C}"/>
              </a:ext>
            </a:extLst>
          </p:cNvPr>
          <p:cNvSpPr>
            <a:spLocks noGrp="1"/>
          </p:cNvSpPr>
          <p:nvPr>
            <p:ph idx="1"/>
          </p:nvPr>
        </p:nvSpPr>
        <p:spPr/>
        <p:txBody>
          <a:bodyPr/>
          <a:lstStyle/>
          <a:p>
            <a:r>
              <a:rPr lang="en-US" b="1" i="0" dirty="0">
                <a:solidFill>
                  <a:srgbClr val="3A3A3A"/>
                </a:solidFill>
                <a:effectLst/>
                <a:latin typeface="Source Serif Pro" panose="02040603050405020204" pitchFamily="18" charset="0"/>
              </a:rPr>
              <a:t>Ad-hoc Testing</a:t>
            </a:r>
          </a:p>
          <a:p>
            <a:r>
              <a:rPr lang="en-US" dirty="0">
                <a:solidFill>
                  <a:srgbClr val="3A3A3A"/>
                </a:solidFill>
                <a:latin typeface="Source Serif Pro" panose="02040603050405020204" pitchFamily="18" charset="0"/>
              </a:rPr>
              <a:t>T</a:t>
            </a:r>
            <a:r>
              <a:rPr lang="en-US" b="0" i="0" dirty="0">
                <a:solidFill>
                  <a:srgbClr val="3A3A3A"/>
                </a:solidFill>
                <a:effectLst/>
                <a:latin typeface="Source Serif Pro" panose="02040603050405020204" pitchFamily="18" charset="0"/>
              </a:rPr>
              <a:t>his testing is performed on an </a:t>
            </a:r>
            <a:r>
              <a:rPr lang="en-US" b="0" i="0" u="none" strike="noStrike" dirty="0">
                <a:effectLst/>
                <a:latin typeface="Source Serif Pro" panose="02040603050405020204" pitchFamily="18" charset="0"/>
                <a:hlinkClick r:id="rId2">
                  <a:extLst>
                    <a:ext uri="{A12FA001-AC4F-418D-AE19-62706E023703}">
                      <ahyp:hlinkClr xmlns:ahyp="http://schemas.microsoft.com/office/drawing/2018/hyperlinkcolor" val="tx"/>
                    </a:ext>
                  </a:extLst>
                </a:hlinkClick>
              </a:rPr>
              <a:t>ad-hoc</a:t>
            </a:r>
            <a:r>
              <a:rPr lang="en-US" b="0" i="0" dirty="0">
                <a:solidFill>
                  <a:srgbClr val="3A3A3A"/>
                </a:solidFill>
                <a:effectLst/>
                <a:latin typeface="Source Serif Pro" panose="02040603050405020204" pitchFamily="18" charset="0"/>
              </a:rPr>
              <a:t> basis, i.e., with no reference to the test case and also without any plan or documentation in place for this type of testing.</a:t>
            </a:r>
          </a:p>
          <a:p>
            <a:r>
              <a:rPr lang="en-US" b="0" i="0" dirty="0">
                <a:solidFill>
                  <a:srgbClr val="3A3A3A"/>
                </a:solidFill>
                <a:effectLst/>
                <a:latin typeface="Source Serif Pro" panose="02040603050405020204" pitchFamily="18" charset="0"/>
              </a:rPr>
              <a:t>The objective of this testing is to find the defects and break the application by executing any flow of the application or any random functionality.</a:t>
            </a:r>
            <a:endParaRPr lang="en-US" dirty="0">
              <a:solidFill>
                <a:srgbClr val="3A3A3A"/>
              </a:solidFill>
              <a:latin typeface="Source Serif Pro" panose="02040603050405020204" pitchFamily="18" charset="0"/>
            </a:endParaRPr>
          </a:p>
          <a:p>
            <a:endParaRPr lang="en-US" dirty="0"/>
          </a:p>
        </p:txBody>
      </p:sp>
    </p:spTree>
    <p:extLst>
      <p:ext uri="{BB962C8B-B14F-4D97-AF65-F5344CB8AC3E}">
        <p14:creationId xmlns:p14="http://schemas.microsoft.com/office/powerpoint/2010/main" val="929197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C53EF9-2FAA-55F3-3C74-532FD0438A26}"/>
              </a:ext>
            </a:extLst>
          </p:cNvPr>
          <p:cNvSpPr>
            <a:spLocks noGrp="1"/>
          </p:cNvSpPr>
          <p:nvPr>
            <p:ph idx="1"/>
          </p:nvPr>
        </p:nvSpPr>
        <p:spPr/>
        <p:txBody>
          <a:bodyPr/>
          <a:lstStyle/>
          <a:p>
            <a:r>
              <a:rPr lang="en-US" b="1" i="0" dirty="0">
                <a:solidFill>
                  <a:srgbClr val="3A3A3A"/>
                </a:solidFill>
                <a:effectLst/>
                <a:latin typeface="Source Serif Pro" panose="02040603050405020204" pitchFamily="18" charset="0"/>
              </a:rPr>
              <a:t>Browser Compatibility Testing</a:t>
            </a:r>
          </a:p>
          <a:p>
            <a:r>
              <a:rPr lang="en-US" b="0" i="0" u="none" strike="noStrike" dirty="0">
                <a:effectLst/>
                <a:latin typeface="Source Serif Pro" panose="02040603050405020204" pitchFamily="18" charset="0"/>
                <a:hlinkClick r:id="rId2">
                  <a:extLst>
                    <a:ext uri="{A12FA001-AC4F-418D-AE19-62706E023703}">
                      <ahyp:hlinkClr xmlns:ahyp="http://schemas.microsoft.com/office/drawing/2018/hyperlinkcolor" val="tx"/>
                    </a:ext>
                  </a:extLst>
                </a:hlinkClick>
              </a:rPr>
              <a:t>Browser Compatibility Testing</a:t>
            </a:r>
            <a:r>
              <a:rPr lang="en-US" b="0" i="0" dirty="0">
                <a:effectLst/>
                <a:latin typeface="Source Serif Pro" panose="02040603050405020204" pitchFamily="18" charset="0"/>
              </a:rPr>
              <a:t> </a:t>
            </a:r>
            <a:r>
              <a:rPr lang="en-US" b="0" i="0" dirty="0">
                <a:solidFill>
                  <a:srgbClr val="3A3A3A"/>
                </a:solidFill>
                <a:effectLst/>
                <a:latin typeface="Source Serif Pro" panose="02040603050405020204" pitchFamily="18" charset="0"/>
              </a:rPr>
              <a:t>is performed for web applications and ensures that the software can run with a combination of different browsers and operating systems. </a:t>
            </a:r>
          </a:p>
          <a:p>
            <a:r>
              <a:rPr lang="en-US" b="0" i="0" dirty="0">
                <a:solidFill>
                  <a:srgbClr val="3A3A3A"/>
                </a:solidFill>
                <a:effectLst/>
                <a:latin typeface="Source Serif Pro" panose="02040603050405020204" pitchFamily="18" charset="0"/>
              </a:rPr>
              <a:t>This type of testing also validates whether a web application runs on all versions of all browsers or not.</a:t>
            </a:r>
          </a:p>
          <a:p>
            <a:r>
              <a:rPr lang="en-US" b="1" i="0" dirty="0">
                <a:solidFill>
                  <a:srgbClr val="3A3A3A"/>
                </a:solidFill>
                <a:effectLst/>
                <a:latin typeface="Source Serif Pro" panose="02040603050405020204" pitchFamily="18" charset="0"/>
              </a:rPr>
              <a:t>Black Box Testing</a:t>
            </a:r>
          </a:p>
          <a:p>
            <a:r>
              <a:rPr lang="en-US" b="0" i="0" dirty="0">
                <a:solidFill>
                  <a:srgbClr val="3A3A3A"/>
                </a:solidFill>
                <a:effectLst/>
                <a:latin typeface="Source Serif Pro" panose="02040603050405020204" pitchFamily="18" charset="0"/>
              </a:rPr>
              <a:t>Internal system design is not considered in this type of testing. Tests are based on the requirements and functionality.</a:t>
            </a:r>
            <a:endParaRPr lang="en-US" dirty="0"/>
          </a:p>
          <a:p>
            <a:endParaRPr lang="en-US" dirty="0"/>
          </a:p>
        </p:txBody>
      </p:sp>
    </p:spTree>
    <p:extLst>
      <p:ext uri="{BB962C8B-B14F-4D97-AF65-F5344CB8AC3E}">
        <p14:creationId xmlns:p14="http://schemas.microsoft.com/office/powerpoint/2010/main" val="1684791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555B5-2BE1-CB05-AB6E-91E554B26AF7}"/>
              </a:ext>
            </a:extLst>
          </p:cNvPr>
          <p:cNvSpPr>
            <a:spLocks noGrp="1"/>
          </p:cNvSpPr>
          <p:nvPr>
            <p:ph type="title"/>
          </p:nvPr>
        </p:nvSpPr>
        <p:spPr/>
        <p:txBody>
          <a:bodyPr>
            <a:normAutofit/>
          </a:bodyPr>
          <a:lstStyle/>
          <a:p>
            <a:r>
              <a:rPr lang="en-US" sz="3200" b="1" i="0" dirty="0">
                <a:solidFill>
                  <a:srgbClr val="3A3A3A"/>
                </a:solidFill>
                <a:effectLst/>
                <a:latin typeface="Source Serif Pro" panose="02040603050405020204" pitchFamily="18" charset="0"/>
              </a:rPr>
              <a:t>Regression Testing</a:t>
            </a:r>
            <a:endParaRPr lang="en-US" sz="3200" dirty="0"/>
          </a:p>
        </p:txBody>
      </p:sp>
      <p:sp>
        <p:nvSpPr>
          <p:cNvPr id="3" name="Content Placeholder 2">
            <a:extLst>
              <a:ext uri="{FF2B5EF4-FFF2-40B4-BE49-F238E27FC236}">
                <a16:creationId xmlns:a16="http://schemas.microsoft.com/office/drawing/2014/main" id="{5FC53EF9-2FAA-55F3-3C74-532FD0438A26}"/>
              </a:ext>
            </a:extLst>
          </p:cNvPr>
          <p:cNvSpPr>
            <a:spLocks noGrp="1"/>
          </p:cNvSpPr>
          <p:nvPr>
            <p:ph idx="1"/>
          </p:nvPr>
        </p:nvSpPr>
        <p:spPr>
          <a:xfrm>
            <a:off x="424732" y="1475767"/>
            <a:ext cx="10515600" cy="4351338"/>
          </a:xfrm>
        </p:spPr>
        <p:txBody>
          <a:bodyPr/>
          <a:lstStyle/>
          <a:p>
            <a:r>
              <a:rPr lang="en-US" b="0" i="0" dirty="0">
                <a:solidFill>
                  <a:srgbClr val="3A3A3A"/>
                </a:solidFill>
                <a:effectLst/>
                <a:latin typeface="Source Serif Pro" panose="02040603050405020204" pitchFamily="18" charset="0"/>
              </a:rPr>
              <a:t>Regression testing is testing of unchanged features of the application to make sure that any bug fixes, adding new features, deleting, or updating existing features, are not impacting the working application.</a:t>
            </a:r>
          </a:p>
          <a:p>
            <a:pPr marL="0" indent="0">
              <a:buNone/>
            </a:pPr>
            <a:r>
              <a:rPr lang="en-US" b="1" i="0" dirty="0">
                <a:solidFill>
                  <a:srgbClr val="3A3A3A"/>
                </a:solidFill>
                <a:effectLst/>
                <a:latin typeface="Source Serif Pro" panose="02040603050405020204" pitchFamily="18" charset="0"/>
              </a:rPr>
              <a:t>  Risk-Based Testing (RBT)</a:t>
            </a:r>
          </a:p>
          <a:p>
            <a:r>
              <a:rPr lang="en-US" b="0" i="0" dirty="0">
                <a:solidFill>
                  <a:srgbClr val="3A3A3A"/>
                </a:solidFill>
                <a:effectLst/>
                <a:latin typeface="Source Serif Pro" panose="02040603050405020204" pitchFamily="18" charset="0"/>
              </a:rPr>
              <a:t>For </a:t>
            </a:r>
            <a:r>
              <a:rPr lang="en-US" b="0" i="0" u="none" strike="noStrike" dirty="0">
                <a:solidFill>
                  <a:srgbClr val="ED0000"/>
                </a:solidFill>
                <a:effectLst/>
                <a:latin typeface="Source Serif Pro" panose="02040603050405020204" pitchFamily="18" charset="0"/>
                <a:hlinkClick r:id="rId2"/>
              </a:rPr>
              <a:t>Risk-Based Testing</a:t>
            </a:r>
            <a:r>
              <a:rPr lang="en-US" b="0" i="0" dirty="0">
                <a:solidFill>
                  <a:srgbClr val="3A3A3A"/>
                </a:solidFill>
                <a:effectLst/>
                <a:latin typeface="Source Serif Pro" panose="02040603050405020204" pitchFamily="18" charset="0"/>
              </a:rPr>
              <a:t>, the functionalities or requirements are tested based on their priority. Risk-Based Testing includes testing of highly critical functionality, which has the highest impact on business and in which the probability of failure is very high.</a:t>
            </a:r>
            <a:endParaRPr lang="en-US" dirty="0"/>
          </a:p>
        </p:txBody>
      </p:sp>
    </p:spTree>
    <p:extLst>
      <p:ext uri="{BB962C8B-B14F-4D97-AF65-F5344CB8AC3E}">
        <p14:creationId xmlns:p14="http://schemas.microsoft.com/office/powerpoint/2010/main" val="2843541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B004-9536-86FA-21E0-2553FFD29B52}"/>
              </a:ext>
            </a:extLst>
          </p:cNvPr>
          <p:cNvSpPr>
            <a:spLocks noGrp="1"/>
          </p:cNvSpPr>
          <p:nvPr>
            <p:ph type="title"/>
          </p:nvPr>
        </p:nvSpPr>
        <p:spPr/>
        <p:txBody>
          <a:bodyPr/>
          <a:lstStyle/>
          <a:p>
            <a:r>
              <a:rPr lang="en-US" dirty="0"/>
              <a:t>				Types of testing</a:t>
            </a:r>
          </a:p>
        </p:txBody>
      </p:sp>
      <p:pic>
        <p:nvPicPr>
          <p:cNvPr id="5" name="Content Placeholder 4">
            <a:extLst>
              <a:ext uri="{FF2B5EF4-FFF2-40B4-BE49-F238E27FC236}">
                <a16:creationId xmlns:a16="http://schemas.microsoft.com/office/drawing/2014/main" id="{7B807169-BB63-35F8-75D3-50AF328DEC0A}"/>
              </a:ext>
            </a:extLst>
          </p:cNvPr>
          <p:cNvPicPr>
            <a:picLocks noGrp="1" noChangeAspect="1"/>
          </p:cNvPicPr>
          <p:nvPr>
            <p:ph idx="1"/>
          </p:nvPr>
        </p:nvPicPr>
        <p:blipFill>
          <a:blip r:embed="rId2"/>
          <a:stretch>
            <a:fillRect/>
          </a:stretch>
        </p:blipFill>
        <p:spPr>
          <a:xfrm>
            <a:off x="3740150" y="2858294"/>
            <a:ext cx="4711700" cy="2286000"/>
          </a:xfrm>
        </p:spPr>
      </p:pic>
    </p:spTree>
    <p:extLst>
      <p:ext uri="{BB962C8B-B14F-4D97-AF65-F5344CB8AC3E}">
        <p14:creationId xmlns:p14="http://schemas.microsoft.com/office/powerpoint/2010/main" val="409541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555B5-2BE1-CB05-AB6E-91E554B26AF7}"/>
              </a:ext>
            </a:extLst>
          </p:cNvPr>
          <p:cNvSpPr>
            <a:spLocks noGrp="1"/>
          </p:cNvSpPr>
          <p:nvPr>
            <p:ph type="title"/>
          </p:nvPr>
        </p:nvSpPr>
        <p:spPr/>
        <p:txBody>
          <a:bodyPr/>
          <a:lstStyle/>
          <a:p>
            <a:r>
              <a:rPr lang="en-US" b="1" i="0" dirty="0">
                <a:solidFill>
                  <a:srgbClr val="3A3A3A"/>
                </a:solidFill>
                <a:effectLst/>
                <a:latin typeface="Source Serif Pro" panose="02040603050405020204" pitchFamily="18" charset="0"/>
              </a:rPr>
              <a:t>Negative Testing</a:t>
            </a:r>
            <a:endParaRPr lang="en-US" dirty="0"/>
          </a:p>
        </p:txBody>
      </p:sp>
      <p:sp>
        <p:nvSpPr>
          <p:cNvPr id="3" name="Content Placeholder 2">
            <a:extLst>
              <a:ext uri="{FF2B5EF4-FFF2-40B4-BE49-F238E27FC236}">
                <a16:creationId xmlns:a16="http://schemas.microsoft.com/office/drawing/2014/main" id="{5FC53EF9-2FAA-55F3-3C74-532FD0438A26}"/>
              </a:ext>
            </a:extLst>
          </p:cNvPr>
          <p:cNvSpPr>
            <a:spLocks noGrp="1"/>
          </p:cNvSpPr>
          <p:nvPr>
            <p:ph idx="1"/>
          </p:nvPr>
        </p:nvSpPr>
        <p:spPr/>
        <p:txBody>
          <a:bodyPr/>
          <a:lstStyle/>
          <a:p>
            <a:r>
              <a:rPr lang="en-US" b="0" i="0" u="none" strike="noStrike" dirty="0">
                <a:effectLst/>
                <a:latin typeface="Source Serif Pro" panose="02040603050405020204" pitchFamily="18" charset="0"/>
                <a:hlinkClick r:id="rId2">
                  <a:extLst>
                    <a:ext uri="{A12FA001-AC4F-418D-AE19-62706E023703}">
                      <ahyp:hlinkClr xmlns:ahyp="http://schemas.microsoft.com/office/drawing/2018/hyperlinkcolor" val="tx"/>
                    </a:ext>
                  </a:extLst>
                </a:hlinkClick>
              </a:rPr>
              <a:t>Negative Testing technique</a:t>
            </a:r>
            <a:r>
              <a:rPr lang="en-US" b="0" i="0" dirty="0">
                <a:effectLst/>
                <a:latin typeface="Source Serif Pro" panose="02040603050405020204" pitchFamily="18" charset="0"/>
              </a:rPr>
              <a:t> </a:t>
            </a:r>
            <a:r>
              <a:rPr lang="en-US" b="0" i="0" dirty="0">
                <a:solidFill>
                  <a:srgbClr val="3A3A3A"/>
                </a:solidFill>
                <a:effectLst/>
                <a:latin typeface="Source Serif Pro" panose="02040603050405020204" pitchFamily="18" charset="0"/>
              </a:rPr>
              <a:t>is performed using incorrect data, invalid data, or input. It validates if the system throws an error of invalid input and behaves as expected.</a:t>
            </a:r>
            <a:endParaRPr lang="en-US" dirty="0"/>
          </a:p>
        </p:txBody>
      </p:sp>
    </p:spTree>
    <p:extLst>
      <p:ext uri="{BB962C8B-B14F-4D97-AF65-F5344CB8AC3E}">
        <p14:creationId xmlns:p14="http://schemas.microsoft.com/office/powerpoint/2010/main" val="1486283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E4C9-A3BF-9A93-C8D9-7A7E5AE73579}"/>
              </a:ext>
            </a:extLst>
          </p:cNvPr>
          <p:cNvSpPr>
            <a:spLocks noGrp="1"/>
          </p:cNvSpPr>
          <p:nvPr>
            <p:ph type="title"/>
          </p:nvPr>
        </p:nvSpPr>
        <p:spPr/>
        <p:txBody>
          <a:bodyPr>
            <a:normAutofit fontScale="90000"/>
          </a:bodyPr>
          <a:lstStyle/>
          <a:p>
            <a:r>
              <a:rPr lang="en-US" b="1" i="0">
                <a:solidFill>
                  <a:srgbClr val="3A3A3A"/>
                </a:solidFill>
                <a:effectLst/>
                <a:latin typeface="Source Serif Pro" panose="020F0502020204030204" pitchFamily="18" charset="0"/>
              </a:rPr>
              <a:t>Functional Testing</a:t>
            </a:r>
            <a:br>
              <a:rPr lang="en-US" b="1" i="0">
                <a:solidFill>
                  <a:srgbClr val="3A3A3A"/>
                </a:solidFill>
                <a:effectLst/>
                <a:latin typeface="Source Serif Pro" panose="020F0502020204030204" pitchFamily="18" charset="0"/>
              </a:rPr>
            </a:br>
            <a:r>
              <a:rPr lang="en-US" b="1" i="0">
                <a:solidFill>
                  <a:srgbClr val="3A3A3A"/>
                </a:solidFill>
                <a:effectLst/>
                <a:latin typeface="Source Serif Pro" panose="02040603050405020204" pitchFamily="18" charset="0"/>
              </a:rPr>
              <a:t>1) Unit Testing</a:t>
            </a:r>
            <a:br>
              <a:rPr lang="en-US" b="1" i="0">
                <a:solidFill>
                  <a:srgbClr val="3A3A3A"/>
                </a:solidFill>
                <a:effectLst/>
                <a:latin typeface="Source Serif Pro" panose="02040603050405020204" pitchFamily="18" charset="0"/>
              </a:rPr>
            </a:br>
            <a:endParaRPr lang="en-US" dirty="0"/>
          </a:p>
        </p:txBody>
      </p:sp>
      <p:sp>
        <p:nvSpPr>
          <p:cNvPr id="3" name="Content Placeholder 2">
            <a:extLst>
              <a:ext uri="{FF2B5EF4-FFF2-40B4-BE49-F238E27FC236}">
                <a16:creationId xmlns:a16="http://schemas.microsoft.com/office/drawing/2014/main" id="{E38CFEEF-4616-20D4-B17D-BE8312359FA5}"/>
              </a:ext>
            </a:extLst>
          </p:cNvPr>
          <p:cNvSpPr>
            <a:spLocks noGrp="1"/>
          </p:cNvSpPr>
          <p:nvPr>
            <p:ph idx="1"/>
          </p:nvPr>
        </p:nvSpPr>
        <p:spPr/>
        <p:txBody>
          <a:bodyPr>
            <a:normAutofit/>
          </a:bodyPr>
          <a:lstStyle/>
          <a:p>
            <a:r>
              <a:rPr lang="en-US" b="0" i="0" u="none" strike="noStrike" dirty="0">
                <a:solidFill>
                  <a:srgbClr val="ED0000"/>
                </a:solidFill>
                <a:effectLst/>
                <a:latin typeface="Source Serif Pro" panose="02040603050405020204" pitchFamily="18" charset="0"/>
                <a:hlinkClick r:id="rId2"/>
              </a:rPr>
              <a:t>Unit testing</a:t>
            </a:r>
            <a:r>
              <a:rPr lang="en-US" b="0" i="0" dirty="0">
                <a:solidFill>
                  <a:srgbClr val="3A3A3A"/>
                </a:solidFill>
                <a:effectLst/>
                <a:latin typeface="Source Serif Pro" panose="02040603050405020204" pitchFamily="18" charset="0"/>
              </a:rPr>
              <a:t> is a type of software testing which is done on an individual unit or component to test its corrections.</a:t>
            </a:r>
          </a:p>
          <a:p>
            <a:r>
              <a:rPr lang="en-US" b="0" i="0" dirty="0">
                <a:solidFill>
                  <a:srgbClr val="3A3A3A"/>
                </a:solidFill>
                <a:effectLst/>
                <a:latin typeface="Source Serif Pro" panose="02040603050405020204" pitchFamily="18" charset="0"/>
              </a:rPr>
              <a:t> Unit testing is done by the developer at the application development phase</a:t>
            </a:r>
            <a:r>
              <a:rPr lang="en-US" dirty="0">
                <a:solidFill>
                  <a:srgbClr val="3A3A3A"/>
                </a:solidFill>
                <a:latin typeface="Source Serif Pro" panose="02040603050405020204" pitchFamily="18" charset="0"/>
              </a:rPr>
              <a:t>.</a:t>
            </a:r>
          </a:p>
          <a:p>
            <a:r>
              <a:rPr lang="en-US" b="0" i="0" dirty="0">
                <a:solidFill>
                  <a:srgbClr val="3A3A3A"/>
                </a:solidFill>
                <a:effectLst/>
                <a:latin typeface="Source Serif Pro" panose="02040603050405020204" pitchFamily="18" charset="0"/>
              </a:rPr>
              <a:t>Developers often use test automation tools such as </a:t>
            </a:r>
            <a:r>
              <a:rPr lang="en-US" b="0" i="0" dirty="0" err="1">
                <a:solidFill>
                  <a:srgbClr val="3A3A3A"/>
                </a:solidFill>
                <a:effectLst/>
                <a:latin typeface="Source Serif Pro" panose="02040603050405020204" pitchFamily="18" charset="0"/>
              </a:rPr>
              <a:t>NUnit</a:t>
            </a:r>
            <a:r>
              <a:rPr lang="en-US" b="0" i="0" dirty="0">
                <a:solidFill>
                  <a:srgbClr val="3A3A3A"/>
                </a:solidFill>
                <a:effectLst/>
                <a:latin typeface="Source Serif Pro" panose="02040603050405020204" pitchFamily="18" charset="0"/>
              </a:rPr>
              <a:t>, </a:t>
            </a:r>
            <a:r>
              <a:rPr lang="en-US" b="0" i="0" dirty="0" err="1">
                <a:solidFill>
                  <a:srgbClr val="3A3A3A"/>
                </a:solidFill>
                <a:effectLst/>
                <a:latin typeface="Source Serif Pro" panose="02040603050405020204" pitchFamily="18" charset="0"/>
              </a:rPr>
              <a:t>Xunit</a:t>
            </a:r>
            <a:r>
              <a:rPr lang="en-US" b="0" i="0" dirty="0">
                <a:solidFill>
                  <a:srgbClr val="3A3A3A"/>
                </a:solidFill>
                <a:effectLst/>
                <a:latin typeface="Source Serif Pro" panose="02040603050405020204" pitchFamily="18" charset="0"/>
              </a:rPr>
              <a:t>, JUnit for the test execution.</a:t>
            </a:r>
          </a:p>
          <a:p>
            <a:r>
              <a:rPr lang="en-US" b="0" i="0" dirty="0">
                <a:solidFill>
                  <a:srgbClr val="3A3A3A"/>
                </a:solidFill>
                <a:effectLst/>
                <a:latin typeface="Source Serif Pro" panose="02040603050405020204" pitchFamily="18" charset="0"/>
              </a:rPr>
              <a:t>Unit testing is important because we can find more defects at the unit test level.</a:t>
            </a:r>
            <a:endParaRPr lang="en-US" dirty="0"/>
          </a:p>
        </p:txBody>
      </p:sp>
    </p:spTree>
    <p:extLst>
      <p:ext uri="{BB962C8B-B14F-4D97-AF65-F5344CB8AC3E}">
        <p14:creationId xmlns:p14="http://schemas.microsoft.com/office/powerpoint/2010/main" val="4002759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56D725-5AD4-4366-48F8-236033257EBB}"/>
              </a:ext>
            </a:extLst>
          </p:cNvPr>
          <p:cNvSpPr>
            <a:spLocks noGrp="1"/>
          </p:cNvSpPr>
          <p:nvPr>
            <p:ph idx="1"/>
          </p:nvPr>
        </p:nvSpPr>
        <p:spPr>
          <a:xfrm>
            <a:off x="838200" y="755374"/>
            <a:ext cx="10515600" cy="5421589"/>
          </a:xfrm>
        </p:spPr>
        <p:txBody>
          <a:bodyPr>
            <a:normAutofit lnSpcReduction="10000"/>
          </a:bodyPr>
          <a:lstStyle/>
          <a:p>
            <a:pPr marL="0" indent="0">
              <a:buNone/>
            </a:pPr>
            <a:r>
              <a:rPr lang="en-US" b="1" i="0" dirty="0">
                <a:solidFill>
                  <a:srgbClr val="3A3A3A"/>
                </a:solidFill>
                <a:effectLst/>
                <a:latin typeface="Source Serif Pro" panose="02040603050405020204" pitchFamily="18" charset="0"/>
              </a:rPr>
              <a:t>a) White Box Testing</a:t>
            </a:r>
          </a:p>
          <a:p>
            <a:r>
              <a:rPr lang="en-US" b="0" i="0" u="none" strike="noStrike" dirty="0">
                <a:solidFill>
                  <a:srgbClr val="ED0000"/>
                </a:solidFill>
                <a:effectLst/>
                <a:latin typeface="Source Serif Pro" panose="02040603050405020204" pitchFamily="18" charset="0"/>
                <a:hlinkClick r:id="rId2"/>
              </a:rPr>
              <a:t>White box</a:t>
            </a:r>
            <a:r>
              <a:rPr lang="en-US" b="0" i="0" dirty="0">
                <a:solidFill>
                  <a:srgbClr val="3A3A3A"/>
                </a:solidFill>
                <a:effectLst/>
                <a:latin typeface="Source Serif Pro" panose="02040603050405020204" pitchFamily="18" charset="0"/>
              </a:rPr>
              <a:t> testing is a test technique in which the internal structure or code of an application is visible and accessible to the tester.</a:t>
            </a:r>
          </a:p>
          <a:p>
            <a:r>
              <a:rPr lang="en-US" b="0" i="0" dirty="0">
                <a:solidFill>
                  <a:srgbClr val="3A3A3A"/>
                </a:solidFill>
                <a:effectLst/>
                <a:latin typeface="Source Serif Pro" panose="02040603050405020204" pitchFamily="18" charset="0"/>
              </a:rPr>
              <a:t>In this technique, it is easy to find loopholes in the design of an application or fault in business logic.</a:t>
            </a:r>
            <a:endParaRPr lang="en-US" dirty="0">
              <a:solidFill>
                <a:srgbClr val="3A3A3A"/>
              </a:solidFill>
              <a:latin typeface="Source Serif Pro" panose="02040603050405020204" pitchFamily="18" charset="0"/>
            </a:endParaRPr>
          </a:p>
          <a:p>
            <a:endParaRPr lang="en-US" dirty="0">
              <a:solidFill>
                <a:srgbClr val="3A3A3A"/>
              </a:solidFill>
              <a:latin typeface="Source Serif Pro" panose="02040603050405020204" pitchFamily="18" charset="0"/>
            </a:endParaRPr>
          </a:p>
          <a:p>
            <a:pPr marL="0" indent="0">
              <a:buNone/>
            </a:pPr>
            <a:r>
              <a:rPr lang="en-US" b="1" i="0" dirty="0">
                <a:solidFill>
                  <a:srgbClr val="3A3A3A"/>
                </a:solidFill>
                <a:effectLst/>
                <a:latin typeface="Source Serif Pro" panose="02040603050405020204" pitchFamily="18" charset="0"/>
              </a:rPr>
              <a:t>b) Gorilla Testing</a:t>
            </a:r>
          </a:p>
          <a:p>
            <a:pPr marL="0" indent="0">
              <a:buNone/>
            </a:pPr>
            <a:r>
              <a:rPr lang="en-US" b="0" i="0" dirty="0">
                <a:solidFill>
                  <a:srgbClr val="3A3A3A"/>
                </a:solidFill>
                <a:effectLst/>
                <a:latin typeface="Source Serif Pro" panose="02040603050405020204" pitchFamily="18" charset="0"/>
              </a:rPr>
              <a:t>Gorilla testing is a test technique in which the tester and/or developer test the module of the application thoroughly in all aspects</a:t>
            </a:r>
            <a:r>
              <a:rPr lang="en-US" b="1" dirty="0">
                <a:solidFill>
                  <a:srgbClr val="3A3A3A"/>
                </a:solidFill>
                <a:latin typeface="Source Serif Pro" panose="02040603050405020204" pitchFamily="18" charset="0"/>
              </a:rPr>
              <a:t>.</a:t>
            </a:r>
          </a:p>
          <a:p>
            <a:pPr marL="0" indent="0">
              <a:buNone/>
            </a:pPr>
            <a:r>
              <a:rPr lang="en-US" b="0" i="0" dirty="0">
                <a:solidFill>
                  <a:srgbClr val="3A3A3A"/>
                </a:solidFill>
                <a:effectLst/>
                <a:latin typeface="Source Serif Pro" panose="02040603050405020204" pitchFamily="18" charset="0"/>
              </a:rPr>
              <a:t>Gorilla testing is done to check how robust your application is.</a:t>
            </a:r>
            <a:endParaRPr lang="en-US" dirty="0"/>
          </a:p>
        </p:txBody>
      </p:sp>
    </p:spTree>
    <p:extLst>
      <p:ext uri="{BB962C8B-B14F-4D97-AF65-F5344CB8AC3E}">
        <p14:creationId xmlns:p14="http://schemas.microsoft.com/office/powerpoint/2010/main" val="273677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37C59-79FF-5179-2B5F-69362F2D15D8}"/>
              </a:ext>
            </a:extLst>
          </p:cNvPr>
          <p:cNvSpPr>
            <a:spLocks noGrp="1"/>
          </p:cNvSpPr>
          <p:nvPr>
            <p:ph type="title"/>
          </p:nvPr>
        </p:nvSpPr>
        <p:spPr/>
        <p:txBody>
          <a:bodyPr>
            <a:normAutofit/>
          </a:bodyPr>
          <a:lstStyle/>
          <a:p>
            <a:r>
              <a:rPr lang="en-US" b="1" i="0" dirty="0">
                <a:solidFill>
                  <a:srgbClr val="3A3A3A"/>
                </a:solidFill>
                <a:effectLst/>
                <a:latin typeface="Source Serif Pro" panose="02040603050405020204" pitchFamily="18" charset="0"/>
              </a:rPr>
              <a:t>2) Integration Testing</a:t>
            </a:r>
            <a:br>
              <a:rPr lang="en-US" b="1" i="0" dirty="0">
                <a:solidFill>
                  <a:srgbClr val="3A3A3A"/>
                </a:solidFill>
                <a:effectLst/>
                <a:latin typeface="Source Serif Pro" panose="02040603050405020204" pitchFamily="18" charset="0"/>
              </a:rPr>
            </a:br>
            <a:endParaRPr lang="en-US" dirty="0"/>
          </a:p>
        </p:txBody>
      </p:sp>
      <p:sp>
        <p:nvSpPr>
          <p:cNvPr id="3" name="Content Placeholder 2">
            <a:extLst>
              <a:ext uri="{FF2B5EF4-FFF2-40B4-BE49-F238E27FC236}">
                <a16:creationId xmlns:a16="http://schemas.microsoft.com/office/drawing/2014/main" id="{4E1D9725-BFBE-E4D0-183B-21F4DF1594D3}"/>
              </a:ext>
            </a:extLst>
          </p:cNvPr>
          <p:cNvSpPr>
            <a:spLocks noGrp="1"/>
          </p:cNvSpPr>
          <p:nvPr>
            <p:ph idx="1"/>
          </p:nvPr>
        </p:nvSpPr>
        <p:spPr/>
        <p:txBody>
          <a:bodyPr>
            <a:normAutofit lnSpcReduction="10000"/>
          </a:bodyPr>
          <a:lstStyle/>
          <a:p>
            <a:r>
              <a:rPr lang="en-US" dirty="0">
                <a:solidFill>
                  <a:srgbClr val="3A3A3A"/>
                </a:solidFill>
                <a:latin typeface="Source Serif Pro" panose="02040603050405020204" pitchFamily="18" charset="0"/>
                <a:hlinkClick r:id="rId2">
                  <a:extLst>
                    <a:ext uri="{A12FA001-AC4F-418D-AE19-62706E023703}">
                      <ahyp:hlinkClr xmlns:ahyp="http://schemas.microsoft.com/office/drawing/2018/hyperlinkcolor" val="tx"/>
                    </a:ext>
                  </a:extLst>
                </a:hlinkClick>
              </a:rPr>
              <a:t>Integration testing</a:t>
            </a:r>
            <a:r>
              <a:rPr lang="en-US" dirty="0">
                <a:solidFill>
                  <a:srgbClr val="3A3A3A"/>
                </a:solidFill>
                <a:latin typeface="Source Serif Pro" panose="02040603050405020204" pitchFamily="18" charset="0"/>
              </a:rPr>
              <a:t> </a:t>
            </a:r>
            <a:r>
              <a:rPr lang="en-US" b="0" i="0" dirty="0">
                <a:solidFill>
                  <a:srgbClr val="3A3A3A"/>
                </a:solidFill>
                <a:effectLst/>
                <a:latin typeface="Source Serif Pro" panose="02040603050405020204" pitchFamily="18" charset="0"/>
              </a:rPr>
              <a:t>is a type of software testing where two or more modules of an application are logically grouped together and tested as a whole.</a:t>
            </a:r>
          </a:p>
          <a:p>
            <a:r>
              <a:rPr lang="en-US" b="0" i="0" dirty="0">
                <a:solidFill>
                  <a:srgbClr val="3A3A3A"/>
                </a:solidFill>
                <a:effectLst/>
                <a:latin typeface="Source Serif Pro" panose="02040603050405020204" pitchFamily="18" charset="0"/>
              </a:rPr>
              <a:t>The focus of this type of testing is to find the defect on interface, communication, and data flow among modules</a:t>
            </a:r>
            <a:r>
              <a:rPr lang="en-US" dirty="0">
                <a:solidFill>
                  <a:srgbClr val="3A3A3A"/>
                </a:solidFill>
                <a:latin typeface="Source Serif Pro" panose="02040603050405020204" pitchFamily="18" charset="0"/>
              </a:rPr>
              <a:t>.</a:t>
            </a:r>
          </a:p>
          <a:p>
            <a:pPr marL="0" indent="0">
              <a:buNone/>
            </a:pPr>
            <a:r>
              <a:rPr lang="en-US" b="1" i="0" dirty="0">
                <a:solidFill>
                  <a:srgbClr val="3A3A3A"/>
                </a:solidFill>
                <a:effectLst/>
                <a:latin typeface="Source Serif Pro" panose="02040603050405020204" pitchFamily="18" charset="0"/>
              </a:rPr>
              <a:t>a) Gray box testing</a:t>
            </a:r>
          </a:p>
          <a:p>
            <a:r>
              <a:rPr lang="en-US" b="0" i="0" dirty="0">
                <a:solidFill>
                  <a:srgbClr val="3A3A3A"/>
                </a:solidFill>
                <a:effectLst/>
                <a:latin typeface="Source Serif Pro" panose="02040603050405020204" pitchFamily="18" charset="0"/>
              </a:rPr>
              <a:t>gray box testing is a combination of white-box testing and black-box testing. </a:t>
            </a:r>
          </a:p>
          <a:p>
            <a:r>
              <a:rPr lang="en-US" b="0" i="0" dirty="0">
                <a:solidFill>
                  <a:srgbClr val="3A3A3A"/>
                </a:solidFill>
                <a:effectLst/>
                <a:latin typeface="Source Serif Pro" panose="02040603050405020204" pitchFamily="18" charset="0"/>
              </a:rPr>
              <a:t>Testers have partial knowledge of the internal structure or code of an application.</a:t>
            </a:r>
            <a:endParaRPr lang="en-US" dirty="0"/>
          </a:p>
        </p:txBody>
      </p:sp>
    </p:spTree>
    <p:extLst>
      <p:ext uri="{BB962C8B-B14F-4D97-AF65-F5344CB8AC3E}">
        <p14:creationId xmlns:p14="http://schemas.microsoft.com/office/powerpoint/2010/main" val="402813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22A9-444D-FBE0-8AAC-14D2A95857C2}"/>
              </a:ext>
            </a:extLst>
          </p:cNvPr>
          <p:cNvSpPr>
            <a:spLocks noGrp="1"/>
          </p:cNvSpPr>
          <p:nvPr>
            <p:ph type="title"/>
          </p:nvPr>
        </p:nvSpPr>
        <p:spPr/>
        <p:txBody>
          <a:bodyPr>
            <a:normAutofit/>
          </a:bodyPr>
          <a:lstStyle/>
          <a:p>
            <a:r>
              <a:rPr lang="en-US" b="1" i="0" dirty="0">
                <a:solidFill>
                  <a:srgbClr val="3A3A3A"/>
                </a:solidFill>
                <a:effectLst/>
                <a:latin typeface="Source Serif Pro" panose="02040603050405020204" pitchFamily="18" charset="0"/>
              </a:rPr>
              <a:t>3) System Testing</a:t>
            </a:r>
            <a:br>
              <a:rPr lang="en-US" b="1" i="0" dirty="0">
                <a:solidFill>
                  <a:srgbClr val="3A3A3A"/>
                </a:solidFill>
                <a:effectLst/>
                <a:latin typeface="Source Serif Pro" panose="02040603050405020204" pitchFamily="18" charset="0"/>
              </a:rPr>
            </a:br>
            <a:endParaRPr lang="en-US" dirty="0"/>
          </a:p>
        </p:txBody>
      </p:sp>
      <p:sp>
        <p:nvSpPr>
          <p:cNvPr id="3" name="Content Placeholder 2">
            <a:extLst>
              <a:ext uri="{FF2B5EF4-FFF2-40B4-BE49-F238E27FC236}">
                <a16:creationId xmlns:a16="http://schemas.microsoft.com/office/drawing/2014/main" id="{3576E8E5-9C19-F4BE-0658-94EF915C7D94}"/>
              </a:ext>
            </a:extLst>
          </p:cNvPr>
          <p:cNvSpPr>
            <a:spLocks noGrp="1"/>
          </p:cNvSpPr>
          <p:nvPr>
            <p:ph idx="1"/>
          </p:nvPr>
        </p:nvSpPr>
        <p:spPr/>
        <p:txBody>
          <a:bodyPr>
            <a:normAutofit/>
          </a:bodyPr>
          <a:lstStyle/>
          <a:p>
            <a:r>
              <a:rPr lang="en-US" b="0" i="0" dirty="0">
                <a:solidFill>
                  <a:srgbClr val="3A3A3A"/>
                </a:solidFill>
                <a:effectLst/>
                <a:latin typeface="Source Serif Pro" panose="02040603050405020204" pitchFamily="18" charset="0"/>
              </a:rPr>
              <a:t>System testing is types of testing where tester evaluates the whole system against the specified requirements.</a:t>
            </a:r>
          </a:p>
          <a:p>
            <a:pPr marL="0" indent="0">
              <a:buNone/>
            </a:pPr>
            <a:r>
              <a:rPr lang="en-US" b="1" i="0" dirty="0">
                <a:solidFill>
                  <a:srgbClr val="3A3A3A"/>
                </a:solidFill>
                <a:effectLst/>
                <a:latin typeface="Source Serif Pro" panose="02040603050405020204" pitchFamily="18" charset="0"/>
              </a:rPr>
              <a:t>a) End to End Testing</a:t>
            </a:r>
            <a:endParaRPr lang="en-US" dirty="0">
              <a:solidFill>
                <a:srgbClr val="3A3A3A"/>
              </a:solidFill>
              <a:latin typeface="Source Serif Pro" panose="02040603050405020204" pitchFamily="18" charset="0"/>
            </a:endParaRPr>
          </a:p>
          <a:p>
            <a:r>
              <a:rPr lang="en-US" b="0" i="0" dirty="0">
                <a:solidFill>
                  <a:srgbClr val="3A3A3A"/>
                </a:solidFill>
                <a:effectLst/>
                <a:latin typeface="Source Serif Pro" panose="02040603050405020204" pitchFamily="18" charset="0"/>
              </a:rPr>
              <a:t>It involves testing a complete application environment</a:t>
            </a:r>
          </a:p>
          <a:p>
            <a:pPr marL="0" indent="0">
              <a:buNone/>
            </a:pPr>
            <a:r>
              <a:rPr lang="en-US" b="1" i="0" dirty="0">
                <a:solidFill>
                  <a:srgbClr val="3A3A3A"/>
                </a:solidFill>
                <a:effectLst/>
                <a:latin typeface="Source Serif Pro" panose="02040603050405020204" pitchFamily="18" charset="0"/>
              </a:rPr>
              <a:t>b) Black Box Testing</a:t>
            </a:r>
            <a:endParaRPr lang="en-US" dirty="0">
              <a:solidFill>
                <a:srgbClr val="3A3A3A"/>
              </a:solidFill>
              <a:latin typeface="Source Serif Pro" panose="02040603050405020204" pitchFamily="18" charset="0"/>
            </a:endParaRPr>
          </a:p>
          <a:p>
            <a:r>
              <a:rPr lang="en-US" b="0" i="0" dirty="0">
                <a:solidFill>
                  <a:srgbClr val="3A3A3A"/>
                </a:solidFill>
                <a:effectLst/>
                <a:latin typeface="Source Serif Pro" panose="02040603050405020204" pitchFamily="18" charset="0"/>
              </a:rPr>
              <a:t>testing is performed without knowing the internal structure, design, or code of a system under test.</a:t>
            </a:r>
          </a:p>
          <a:p>
            <a:r>
              <a:rPr lang="en-US" b="0" i="0" dirty="0">
                <a:solidFill>
                  <a:srgbClr val="3A3A3A"/>
                </a:solidFill>
                <a:effectLst/>
                <a:latin typeface="Source Serif Pro" panose="02040603050405020204" pitchFamily="18" charset="0"/>
              </a:rPr>
              <a:t> Testers should focus only on the input and output of test objects.</a:t>
            </a:r>
            <a:endParaRPr lang="en-US" dirty="0"/>
          </a:p>
        </p:txBody>
      </p:sp>
    </p:spTree>
    <p:extLst>
      <p:ext uri="{BB962C8B-B14F-4D97-AF65-F5344CB8AC3E}">
        <p14:creationId xmlns:p14="http://schemas.microsoft.com/office/powerpoint/2010/main" val="496072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1AE895-E44A-8306-4750-E5DA2A3079F8}"/>
              </a:ext>
            </a:extLst>
          </p:cNvPr>
          <p:cNvSpPr>
            <a:spLocks noGrp="1"/>
          </p:cNvSpPr>
          <p:nvPr>
            <p:ph idx="1"/>
          </p:nvPr>
        </p:nvSpPr>
        <p:spPr/>
        <p:txBody>
          <a:bodyPr>
            <a:normAutofit/>
          </a:bodyPr>
          <a:lstStyle/>
          <a:p>
            <a:pPr marL="0" indent="0">
              <a:buNone/>
            </a:pPr>
            <a:r>
              <a:rPr lang="en-US" b="1" i="0" dirty="0">
                <a:solidFill>
                  <a:srgbClr val="3A3A3A"/>
                </a:solidFill>
                <a:effectLst/>
                <a:latin typeface="Source Serif Pro" panose="02040603050405020204" pitchFamily="18" charset="0"/>
              </a:rPr>
              <a:t>c) Smoke Testing</a:t>
            </a:r>
          </a:p>
          <a:p>
            <a:r>
              <a:rPr lang="en-US" b="0" i="0" dirty="0">
                <a:solidFill>
                  <a:srgbClr val="3A3A3A"/>
                </a:solidFill>
                <a:effectLst/>
                <a:latin typeface="Source Serif Pro" panose="02040603050405020204" pitchFamily="18" charset="0"/>
              </a:rPr>
              <a:t>Smoke testing is performed to verify that basic and critical functionality of the system under test is working fine at a very high level.</a:t>
            </a:r>
            <a:endParaRPr lang="en-US" b="1" dirty="0">
              <a:solidFill>
                <a:srgbClr val="3A3A3A"/>
              </a:solidFill>
              <a:latin typeface="Source Serif Pro" panose="02040603050405020204" pitchFamily="18" charset="0"/>
            </a:endParaRPr>
          </a:p>
          <a:p>
            <a:pPr marL="0" indent="0">
              <a:buNone/>
            </a:pPr>
            <a:r>
              <a:rPr lang="en-US" b="1" i="0" dirty="0">
                <a:solidFill>
                  <a:srgbClr val="3A3A3A"/>
                </a:solidFill>
                <a:effectLst/>
                <a:latin typeface="Source Serif Pro" panose="02040603050405020204" pitchFamily="18" charset="0"/>
              </a:rPr>
              <a:t>d) Sanity Testing</a:t>
            </a:r>
          </a:p>
          <a:p>
            <a:r>
              <a:rPr lang="en-US" b="0" i="0" dirty="0">
                <a:solidFill>
                  <a:srgbClr val="3A3A3A"/>
                </a:solidFill>
                <a:effectLst/>
                <a:latin typeface="Source Serif Pro" panose="02040603050405020204" pitchFamily="18" charset="0"/>
              </a:rPr>
              <a:t>Sanity testing is performed on a system to verify that newly added functionality or bug fixes are working fine.</a:t>
            </a:r>
          </a:p>
          <a:p>
            <a:r>
              <a:rPr lang="en-US" b="0" i="0" dirty="0">
                <a:solidFill>
                  <a:srgbClr val="3A3A3A"/>
                </a:solidFill>
                <a:effectLst/>
                <a:latin typeface="Source Serif Pro" panose="02040603050405020204" pitchFamily="18" charset="0"/>
              </a:rPr>
              <a:t> Sanity testing is done on stable build.</a:t>
            </a:r>
          </a:p>
          <a:p>
            <a:r>
              <a:rPr lang="en-US" b="0" i="0" dirty="0">
                <a:solidFill>
                  <a:srgbClr val="3A3A3A"/>
                </a:solidFill>
                <a:effectLst/>
                <a:latin typeface="Source Serif Pro" panose="02040603050405020204" pitchFamily="18" charset="0"/>
              </a:rPr>
              <a:t> It is a subset of the regression test.</a:t>
            </a:r>
            <a:endParaRPr lang="en-US" dirty="0"/>
          </a:p>
        </p:txBody>
      </p:sp>
    </p:spTree>
    <p:extLst>
      <p:ext uri="{BB962C8B-B14F-4D97-AF65-F5344CB8AC3E}">
        <p14:creationId xmlns:p14="http://schemas.microsoft.com/office/powerpoint/2010/main" val="4047186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1AE895-E44A-8306-4750-E5DA2A3079F8}"/>
              </a:ext>
            </a:extLst>
          </p:cNvPr>
          <p:cNvSpPr>
            <a:spLocks noGrp="1"/>
          </p:cNvSpPr>
          <p:nvPr>
            <p:ph idx="1"/>
          </p:nvPr>
        </p:nvSpPr>
        <p:spPr>
          <a:xfrm>
            <a:off x="838200" y="667910"/>
            <a:ext cx="10515600" cy="5509053"/>
          </a:xfrm>
        </p:spPr>
        <p:txBody>
          <a:bodyPr>
            <a:normAutofit lnSpcReduction="10000"/>
          </a:bodyPr>
          <a:lstStyle/>
          <a:p>
            <a:pPr marL="0" indent="0">
              <a:buNone/>
            </a:pPr>
            <a:r>
              <a:rPr lang="en-US" b="1" i="0" dirty="0">
                <a:solidFill>
                  <a:srgbClr val="3A3A3A"/>
                </a:solidFill>
                <a:effectLst/>
                <a:latin typeface="Source Serif Pro" panose="02040603050405020204" pitchFamily="18" charset="0"/>
              </a:rPr>
              <a:t>e) Happy path Testing</a:t>
            </a:r>
          </a:p>
          <a:p>
            <a:r>
              <a:rPr lang="en-US" b="0" i="0" dirty="0">
                <a:solidFill>
                  <a:srgbClr val="3A3A3A"/>
                </a:solidFill>
                <a:effectLst/>
                <a:latin typeface="Source Serif Pro" panose="02040603050405020204" pitchFamily="18" charset="0"/>
              </a:rPr>
              <a:t>The objective of Happy Path Testing is to test an application successfully on a positive flow.</a:t>
            </a:r>
          </a:p>
          <a:p>
            <a:r>
              <a:rPr lang="en-US" b="0" i="0" dirty="0">
                <a:solidFill>
                  <a:srgbClr val="3A3A3A"/>
                </a:solidFill>
                <a:effectLst/>
                <a:latin typeface="Source Serif Pro" panose="02040603050405020204" pitchFamily="18" charset="0"/>
              </a:rPr>
              <a:t> It does not look for negative or error conditions. </a:t>
            </a:r>
          </a:p>
          <a:p>
            <a:r>
              <a:rPr lang="en-US" b="0" i="0" dirty="0">
                <a:solidFill>
                  <a:srgbClr val="3A3A3A"/>
                </a:solidFill>
                <a:effectLst/>
                <a:latin typeface="Source Serif Pro" panose="02040603050405020204" pitchFamily="18" charset="0"/>
              </a:rPr>
              <a:t>The focus is only on valid and positive inputs through which the application generates the expected output.</a:t>
            </a:r>
          </a:p>
          <a:p>
            <a:r>
              <a:rPr lang="en-US" b="1" i="0" dirty="0">
                <a:solidFill>
                  <a:srgbClr val="3A3A3A"/>
                </a:solidFill>
                <a:effectLst/>
                <a:latin typeface="Source Serif Pro" panose="02040603050405020204" pitchFamily="18" charset="0"/>
              </a:rPr>
              <a:t>f) Monkey Testing</a:t>
            </a:r>
            <a:endParaRPr lang="en-US" dirty="0">
              <a:solidFill>
                <a:srgbClr val="3A3A3A"/>
              </a:solidFill>
              <a:latin typeface="Source Serif Pro" panose="02040603050405020204" pitchFamily="18" charset="0"/>
            </a:endParaRPr>
          </a:p>
          <a:p>
            <a:r>
              <a:rPr lang="en-US" b="0" i="0" u="none" strike="noStrike" dirty="0">
                <a:solidFill>
                  <a:srgbClr val="ED0000"/>
                </a:solidFill>
                <a:effectLst/>
                <a:latin typeface="Source Serif Pro" panose="02040603050405020204" pitchFamily="18" charset="0"/>
                <a:hlinkClick r:id="rId2"/>
              </a:rPr>
              <a:t>Monkey Testing</a:t>
            </a:r>
            <a:r>
              <a:rPr lang="en-US" b="0" i="0" dirty="0">
                <a:solidFill>
                  <a:srgbClr val="3A3A3A"/>
                </a:solidFill>
                <a:effectLst/>
                <a:latin typeface="Source Serif Pro" panose="02040603050405020204" pitchFamily="18" charset="0"/>
              </a:rPr>
              <a:t> is carried out by a tester, assuming that if the monkey uses the application, then how random input and values will be entered by the Monkey without any knowledge or understanding of the application.</a:t>
            </a:r>
          </a:p>
          <a:p>
            <a:r>
              <a:rPr lang="en-US" b="0" i="0" dirty="0">
                <a:solidFill>
                  <a:srgbClr val="3A3A3A"/>
                </a:solidFill>
                <a:effectLst/>
                <a:latin typeface="Source Serif Pro" panose="02040603050405020204" pitchFamily="18" charset="0"/>
              </a:rPr>
              <a:t>The objective of Monkey Testing is to check if an application or system gets crashed by providing random input values/data.</a:t>
            </a:r>
            <a:endParaRPr lang="en-US" dirty="0"/>
          </a:p>
        </p:txBody>
      </p:sp>
    </p:spTree>
    <p:extLst>
      <p:ext uri="{BB962C8B-B14F-4D97-AF65-F5344CB8AC3E}">
        <p14:creationId xmlns:p14="http://schemas.microsoft.com/office/powerpoint/2010/main" val="1940898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F75E-D767-968F-7668-F9D9441F9427}"/>
              </a:ext>
            </a:extLst>
          </p:cNvPr>
          <p:cNvSpPr>
            <a:spLocks noGrp="1"/>
          </p:cNvSpPr>
          <p:nvPr>
            <p:ph type="title"/>
          </p:nvPr>
        </p:nvSpPr>
        <p:spPr/>
        <p:txBody>
          <a:bodyPr>
            <a:normAutofit/>
          </a:bodyPr>
          <a:lstStyle/>
          <a:p>
            <a:r>
              <a:rPr lang="en-US" b="1" i="0" dirty="0">
                <a:solidFill>
                  <a:srgbClr val="3A3A3A"/>
                </a:solidFill>
                <a:effectLst/>
                <a:latin typeface="Source Serif Pro" panose="02040603050405020204" pitchFamily="18" charset="0"/>
              </a:rPr>
              <a:t>4) Acceptance Testing</a:t>
            </a:r>
            <a:br>
              <a:rPr lang="en-US" b="1" i="0" dirty="0">
                <a:solidFill>
                  <a:srgbClr val="3A3A3A"/>
                </a:solidFill>
                <a:effectLst/>
                <a:latin typeface="Source Serif Pro" panose="02040603050405020204" pitchFamily="18" charset="0"/>
              </a:rPr>
            </a:br>
            <a:endParaRPr lang="en-US" dirty="0"/>
          </a:p>
        </p:txBody>
      </p:sp>
      <p:sp>
        <p:nvSpPr>
          <p:cNvPr id="3" name="Content Placeholder 2">
            <a:extLst>
              <a:ext uri="{FF2B5EF4-FFF2-40B4-BE49-F238E27FC236}">
                <a16:creationId xmlns:a16="http://schemas.microsoft.com/office/drawing/2014/main" id="{A41AE895-E44A-8306-4750-E5DA2A3079F8}"/>
              </a:ext>
            </a:extLst>
          </p:cNvPr>
          <p:cNvSpPr>
            <a:spLocks noGrp="1"/>
          </p:cNvSpPr>
          <p:nvPr>
            <p:ph idx="1"/>
          </p:nvPr>
        </p:nvSpPr>
        <p:spPr/>
        <p:txBody>
          <a:bodyPr>
            <a:normAutofit/>
          </a:bodyPr>
          <a:lstStyle/>
          <a:p>
            <a:r>
              <a:rPr lang="en-US" b="0" i="0" dirty="0">
                <a:solidFill>
                  <a:srgbClr val="3A3A3A"/>
                </a:solidFill>
                <a:effectLst/>
                <a:latin typeface="Source Serif Pro" panose="02040603050405020204" pitchFamily="18" charset="0"/>
              </a:rPr>
              <a:t>Acceptance testing is a type of testing where client/business/customer test the software with real time business scenarios.</a:t>
            </a:r>
          </a:p>
          <a:p>
            <a:r>
              <a:rPr lang="en-US" b="0" i="0" dirty="0">
                <a:solidFill>
                  <a:srgbClr val="3A3A3A"/>
                </a:solidFill>
                <a:effectLst/>
                <a:latin typeface="Source Serif Pro" panose="02040603050405020204" pitchFamily="18" charset="0"/>
              </a:rPr>
              <a:t>The client accepts the software only when all the features and functionalities work as expected. </a:t>
            </a:r>
          </a:p>
          <a:p>
            <a:r>
              <a:rPr lang="en-US" b="0" i="0" dirty="0">
                <a:solidFill>
                  <a:srgbClr val="3A3A3A"/>
                </a:solidFill>
                <a:effectLst/>
                <a:latin typeface="Source Serif Pro" panose="02040603050405020204" pitchFamily="18" charset="0"/>
              </a:rPr>
              <a:t>This is the last phase of testing, after which the software goes into production. </a:t>
            </a:r>
          </a:p>
          <a:p>
            <a:r>
              <a:rPr lang="en-US" b="0" i="0" dirty="0">
                <a:solidFill>
                  <a:srgbClr val="3A3A3A"/>
                </a:solidFill>
                <a:effectLst/>
                <a:latin typeface="Source Serif Pro" panose="02040603050405020204" pitchFamily="18" charset="0"/>
              </a:rPr>
              <a:t>This is also called User Acceptance Testing (UAT).</a:t>
            </a:r>
            <a:endParaRPr lang="en-US" dirty="0"/>
          </a:p>
        </p:txBody>
      </p:sp>
    </p:spTree>
    <p:extLst>
      <p:ext uri="{BB962C8B-B14F-4D97-AF65-F5344CB8AC3E}">
        <p14:creationId xmlns:p14="http://schemas.microsoft.com/office/powerpoint/2010/main" val="31375680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94</TotalTime>
  <Words>1282</Words>
  <Application>Microsoft Macintosh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Source Serif Pro</vt:lpstr>
      <vt:lpstr>Office Theme</vt:lpstr>
      <vt:lpstr>Types of testing</vt:lpstr>
      <vt:lpstr>    Types of testing</vt:lpstr>
      <vt:lpstr>Functional Testing 1) Unit Testing </vt:lpstr>
      <vt:lpstr>PowerPoint Presentation</vt:lpstr>
      <vt:lpstr>2) Integration Testing </vt:lpstr>
      <vt:lpstr>3) System Testing </vt:lpstr>
      <vt:lpstr>PowerPoint Presentation</vt:lpstr>
      <vt:lpstr>PowerPoint Presentation</vt:lpstr>
      <vt:lpstr>4) Acceptance Testing </vt:lpstr>
      <vt:lpstr>Non-Functional Testing </vt:lpstr>
      <vt:lpstr>2) Performance Testing </vt:lpstr>
      <vt:lpstr>PowerPoint Presentation</vt:lpstr>
      <vt:lpstr>PowerPoint Presentation</vt:lpstr>
      <vt:lpstr>3) Usability Testing </vt:lpstr>
      <vt:lpstr>PowerPoint Presentation</vt:lpstr>
      <vt:lpstr>4) Compatibility testing </vt:lpstr>
      <vt:lpstr>Other Types of Testing </vt:lpstr>
      <vt:lpstr>PowerPoint Presentation</vt:lpstr>
      <vt:lpstr>Regression Testing</vt:lpstr>
      <vt:lpstr>Negative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testing</dc:title>
  <dc:creator>Sachini Malsha Thennakoon</dc:creator>
  <cp:lastModifiedBy>Pavithra Kankanamge</cp:lastModifiedBy>
  <cp:revision>4</cp:revision>
  <dcterms:created xsi:type="dcterms:W3CDTF">2024-03-20T05:29:25Z</dcterms:created>
  <dcterms:modified xsi:type="dcterms:W3CDTF">2024-03-21T06:25:51Z</dcterms:modified>
</cp:coreProperties>
</file>