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4" r:id="rId19"/>
    <p:sldId id="273" r:id="rId20"/>
    <p:sldId id="276" r:id="rId21"/>
    <p:sldId id="275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eem Asghar" initials="ZA" lastIdx="1" clrIdx="0">
    <p:extLst>
      <p:ext uri="{19B8F6BF-5375-455C-9EA6-DF929625EA0E}">
        <p15:presenceInfo xmlns:p15="http://schemas.microsoft.com/office/powerpoint/2012/main" userId="9450a95f272722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2T13:43:04.537" idx="1">
    <p:pos x="7966" y="2762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E456-07C9-AB30-BE9D-DD97EED31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Price Prediction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CDC7C-EC2E-9449-04D8-2C9330169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9B26-D7BE-5CC1-01D3-D1B3B81F4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D3403-6DD0-3E4C-206A-ECC2C3421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3BA-2E1E-7056-CA4E-2EB699B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Understanding Through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0CA9-1C3C-C2B9-E696-D93231D2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plots were used to identify relationships between continuous variables. Box plots helped in detecting outliers in the data.</a:t>
            </a:r>
          </a:p>
          <a:p>
            <a:r>
              <a:rPr lang="en-US" dirty="0"/>
              <a:t>Python libraries like matplotlib and seaborn are used for visualization</a:t>
            </a:r>
          </a:p>
          <a:p>
            <a:r>
              <a:rPr lang="en-US" dirty="0"/>
              <a:t>Visualization of price versus horsepower revealed a strong positive correlation, indicating that as horsepower increases, so does the price.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47F6E-D101-81F7-C48A-5AA452FD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27" y="3677952"/>
            <a:ext cx="2998081" cy="218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C81CA-2121-66BF-E28A-D325DF03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35" y="3603151"/>
            <a:ext cx="4295179" cy="2850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2BBC-2074-B8F0-977A-47751EE72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74" y="3897512"/>
            <a:ext cx="4172348" cy="28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1B31-B105-CF13-FB52-8D0AC979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F9C7-FD35-456C-9144-BD63741F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" y="2152845"/>
            <a:ext cx="11029615" cy="3678303"/>
          </a:xfrm>
        </p:spPr>
        <p:txBody>
          <a:bodyPr/>
          <a:lstStyle/>
          <a:p>
            <a:r>
              <a:rPr lang="en-US" dirty="0"/>
              <a:t>Outlier detection is the process of identifying data points that are far away from the average.</a:t>
            </a:r>
          </a:p>
          <a:p>
            <a:r>
              <a:rPr lang="en-US" dirty="0"/>
              <a:t>Correlation analysis is a statistical method that measures the strength and direction of a linear relationship between two or more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A7263-C755-153B-4EDC-5C4B2D6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501" y="4199164"/>
            <a:ext cx="3125655" cy="265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A43A0-6A6A-361B-FD0A-D9BF703FD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7" r="18616"/>
          <a:stretch/>
        </p:blipFill>
        <p:spPr>
          <a:xfrm>
            <a:off x="0" y="4886050"/>
            <a:ext cx="3780064" cy="19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30007-998D-57D5-ABAB-7C7A1FE1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218" y="4575139"/>
            <a:ext cx="4730361" cy="16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C494-B670-4B3C-3D31-41FA54F6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 into Numeric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1B80-8BF3-CB9C-7CD3-C17AF2CF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formats is crucial for machine learning models, which primarily operate on numerical input.</a:t>
            </a:r>
          </a:p>
          <a:p>
            <a:r>
              <a:rPr lang="en-US" dirty="0"/>
              <a:t>the use of pandas functions </a:t>
            </a:r>
            <a:r>
              <a:rPr lang="en-US" dirty="0" err="1"/>
              <a:t>select_dtypes</a:t>
            </a:r>
            <a:r>
              <a:rPr lang="en-US" dirty="0"/>
              <a:t>(include=object) and </a:t>
            </a:r>
            <a:r>
              <a:rPr lang="en-US" dirty="0" err="1"/>
              <a:t>select_dtypes</a:t>
            </a:r>
            <a:r>
              <a:rPr lang="en-US" dirty="0"/>
              <a:t>(exclude=object) to segregate the dataset into object-type and numeric-type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4BD7E1-D4C3-6F2B-2A89-96DDBBDB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52" y="4420578"/>
            <a:ext cx="342627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df.select_dtypes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(include=object)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df.select_dtypes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(exclude=object)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range(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obdata.shape[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obdata.iloc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i]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lab.fit_transform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obdata.iloc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pd.concat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axis=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8ED4C-8A13-83A8-DFBB-A3F87875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176" y="3516721"/>
            <a:ext cx="5571631" cy="29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3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DBDE-663F-A2D4-4382-7657A0D48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317D8-9647-7A1D-19BB-D783BE37C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FD1D-E1DF-BC5E-209A-E802F2C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DC5B-8E57-F95A-221D-E728E02A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model capable of accurately predicting car prices based on the features identified and prepared in earlier stages.</a:t>
            </a:r>
          </a:p>
          <a:p>
            <a:r>
              <a:rPr lang="en-US" dirty="0"/>
              <a:t>9 Models was used in this Training Process </a:t>
            </a:r>
          </a:p>
          <a:p>
            <a:r>
              <a:rPr lang="en-US" dirty="0" err="1"/>
              <a:t>LinearRegression</a:t>
            </a:r>
            <a:r>
              <a:rPr lang="en-US" dirty="0"/>
              <a:t>, Ridge, Lasso, </a:t>
            </a:r>
            <a:r>
              <a:rPr lang="en-US" dirty="0" err="1"/>
              <a:t>ElasticNet</a:t>
            </a:r>
            <a:r>
              <a:rPr lang="en-US" dirty="0"/>
              <a:t>, </a:t>
            </a:r>
            <a:r>
              <a:rPr lang="en-US" dirty="0" err="1"/>
              <a:t>DecisionTreeRegressor</a:t>
            </a:r>
            <a:r>
              <a:rPr lang="en-US" dirty="0"/>
              <a:t>, SVR, </a:t>
            </a:r>
            <a:r>
              <a:rPr lang="en-US" dirty="0" err="1"/>
              <a:t>RandomForestRegressor</a:t>
            </a:r>
            <a:r>
              <a:rPr lang="en-US" dirty="0"/>
              <a:t> </a:t>
            </a:r>
            <a:r>
              <a:rPr lang="en-US" dirty="0" err="1"/>
              <a:t>GradientBoostingRegressor</a:t>
            </a:r>
            <a:r>
              <a:rPr lang="en-US" dirty="0"/>
              <a:t>, </a:t>
            </a:r>
            <a:r>
              <a:rPr lang="en-US" dirty="0" err="1"/>
              <a:t>AdaBoostRegressor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BDAB-45E2-FFB6-1955-E736D472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C314-2D90-09C7-57CE-0B9322A4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measures the average squared difference between the predicted values by the model and the actual values.</a:t>
            </a:r>
          </a:p>
          <a:p>
            <a:r>
              <a:rPr lang="en-US" dirty="0"/>
              <a:t>Mean Absolute Error (MAE) measures the average of the absolute differences between the predicted values and the actual </a:t>
            </a:r>
            <a:r>
              <a:rPr lang="en-US" dirty="0" err="1"/>
              <a:t>values.pen_sparkexpand_more</a:t>
            </a:r>
            <a:endParaRPr lang="en-US" dirty="0"/>
          </a:p>
          <a:p>
            <a:r>
              <a:rPr lang="en-US" dirty="0"/>
              <a:t>R-squared (R²) represents the proportion of variance in the target variable that's explained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27485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377-6BBE-5420-8D0D-9704FB81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796D-2BFE-5F89-8DA3-6FAABDB6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 cross-validation is a technique used to evaluate a model's generalizability. In simpler terms, it helps us assess how well a model trained on a specific dataset will perform on unseen data.</a:t>
            </a:r>
          </a:p>
          <a:p>
            <a:r>
              <a:rPr lang="en-US" dirty="0"/>
              <a:t>In K-Fold Cross-Validation the entire dataset is divided into k equal folds. </a:t>
            </a:r>
          </a:p>
          <a:p>
            <a:r>
              <a:rPr lang="en-US" dirty="0"/>
              <a:t>Iterative Training and Testing: In each iteration (round), one fold is designated as the testing set and the remaining k-1 folds are combined to form the training set.</a:t>
            </a:r>
          </a:p>
          <a:p>
            <a:r>
              <a:rPr lang="en-US" dirty="0"/>
              <a:t>This process of training, testing, and evaluating is repeated for all k folds. Each fold gets a chance to be the testing set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F2A715-FDBC-4A96-E1D8-42918E1D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8" y="4234674"/>
            <a:ext cx="637706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Define K-Fold cross-validation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KFold(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n_splits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shuffle=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random_state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Function to perform cross-validation and calculate mean of scores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evaluate_model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scoring):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scores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cross_val_score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cv=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scoring=scoring)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scores.mean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model_performance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Train and evaluate each model using cross-validation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evaluate_model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make_scorer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mean_squared_error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greater_is_better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r2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evaluate_model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make_scorer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(r2_score))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evaluate_model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make_scorer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mean_absolute_error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greater_is_better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model_performance.append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model.__class__.__name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Negate MSE and MAE to align with 'higher is better'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1FF1F5-F2A5-8E79-4B53-762B8016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0" y="4519971"/>
            <a:ext cx="4669211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Determine the best model based on averaged scores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min(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model_performance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x[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best_r2 = max(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model_performance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x[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best_mae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min(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model_performance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lambda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x[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 the best models based on cross-validated scores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f"Best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model based on Average MSE: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with MSE: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f"Best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model based on Average R2: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best_r2[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with R2: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best_r2[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f"Best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model based on Average MAE: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best_mae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with MAE: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best_mae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A19-1A91-0101-1FA5-AD5E941F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688CA-E6C8-2F8D-2E2E-CFE6ACE7B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1" y="2252628"/>
            <a:ext cx="4753638" cy="2114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37424-C0D5-E6E4-4721-E167D246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1" y="4456202"/>
            <a:ext cx="5363323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99CC7-0C12-E665-2E6D-27915EE2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67" y="1828584"/>
            <a:ext cx="4848902" cy="3086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92BCC-C847-61F2-DBFE-427E749A4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967" y="5027743"/>
            <a:ext cx="472505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1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5B02-1987-E6BF-FF34-72CC0334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C732-F7DA-5F6E-C6CB-1E75314B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was the Random Forest Regressor with the MSE 438309806.6073382</a:t>
            </a:r>
          </a:p>
        </p:txBody>
      </p:sp>
    </p:spTree>
    <p:extLst>
      <p:ext uri="{BB962C8B-B14F-4D97-AF65-F5344CB8AC3E}">
        <p14:creationId xmlns:p14="http://schemas.microsoft.com/office/powerpoint/2010/main" val="263030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1C9A-2EBA-C90F-7BD3-D60E2EF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F64A-9617-1D43-52C6-BB8F1F4F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involves the Prediction of Car prices </a:t>
            </a:r>
          </a:p>
          <a:p>
            <a:r>
              <a:rPr lang="en-US" dirty="0"/>
              <a:t>The XYZ is a new company in the Market and They need Analysis on the Prices so they can better design and compare with the market.</a:t>
            </a:r>
          </a:p>
          <a:p>
            <a:r>
              <a:rPr lang="en-US" dirty="0"/>
              <a:t>This prediction not only helps them to compete with market but also provides the best selling rates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66095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7FB9-BB05-4B01-2039-202219841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 Stage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0101-8816-B1B8-C854-2BC8D15B4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5AC-7A8E-E9DB-BE87-65C67FA1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Lit Deployment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2E2A85-2FC6-E86D-C6DA-E0F4B1AF2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21" y="2279197"/>
            <a:ext cx="4672800" cy="36782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B72D3-18C7-93C4-D33A-9D2DC7D1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17" y="2279197"/>
            <a:ext cx="5067409" cy="42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1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AAD0-6AF9-7228-D94E-DA7BF31D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64866-7373-D6ED-B8CE-C8D40DFB6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529" y="2181225"/>
            <a:ext cx="7548941" cy="3678238"/>
          </a:xfrm>
        </p:spPr>
      </p:pic>
    </p:spTree>
    <p:extLst>
      <p:ext uri="{BB962C8B-B14F-4D97-AF65-F5344CB8AC3E}">
        <p14:creationId xmlns:p14="http://schemas.microsoft.com/office/powerpoint/2010/main" val="399098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9DA3-88DF-902D-0858-E5A4A4485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DBD40-6675-76E8-A288-8C8AAE45E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53ED-6837-60FB-3B85-D56442A0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In Development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C051-1389-AACB-047E-885AF01D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Investigation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Dataset collection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and Testing the best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4152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9933-745D-FDF5-92B1-33EC362E1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Stage 2 Data Gathering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0FC97-92A9-9B10-E953-CB3DBA18E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0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9F94-EBC5-E6F1-B872-7A85D4D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C290-4DD9-D256-3F0D-B4C5D0DB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Colab was chosen for the development environment. </a:t>
            </a:r>
          </a:p>
          <a:p>
            <a:r>
              <a:rPr lang="en-US" dirty="0"/>
              <a:t>The scikit-learn was used as the main library for the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141423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FA40-EBBC-1DD3-1915-099107B7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FB99-C837-C02C-337F-B536839A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dataset was acquired from Kaggle, a platform providing competitive and educational data science datasets.</a:t>
            </a:r>
          </a:p>
          <a:p>
            <a:r>
              <a:rPr lang="en-US" dirty="0"/>
              <a:t>The dataset was downloaded using the Kaggle API commands.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1484E6-5A55-3B8A-719C-E949D19F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28" y="3921970"/>
            <a:ext cx="512172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!kaggle datasets download -d deepcontractor/car-price-prediction-challenge/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 unzip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"car-price-prediction-challenge.zip"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92D3-73B6-C04A-A9EA-A2D82204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13CEF-9FE0-6B4E-AF35-5E88D296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244026"/>
            <a:ext cx="11029950" cy="3552635"/>
          </a:xfrm>
        </p:spPr>
      </p:pic>
    </p:spTree>
    <p:extLst>
      <p:ext uri="{BB962C8B-B14F-4D97-AF65-F5344CB8AC3E}">
        <p14:creationId xmlns:p14="http://schemas.microsoft.com/office/powerpoint/2010/main" val="31863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A93E-6FCE-041B-67BD-1C1B9BDA8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Stage 3 Data Cleaning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10562-C29D-0F57-683A-A12F461A0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7CF6-2DA3-013B-72DE-15A5D936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5A32-7FA7-E3E4-74C5-2A8C8E13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missing values are being checked and removed </a:t>
            </a:r>
          </a:p>
          <a:p>
            <a:r>
              <a:rPr lang="en-US" dirty="0"/>
              <a:t>The repeating values are being checked and removed </a:t>
            </a:r>
          </a:p>
          <a:p>
            <a:r>
              <a:rPr lang="en-US" dirty="0"/>
              <a:t>Drop Columns that are not providing the information like ID</a:t>
            </a:r>
          </a:p>
          <a:p>
            <a:r>
              <a:rPr lang="en-US" dirty="0"/>
              <a:t>Striping the Km from the mileage because we want to standard the unit distance to km.</a:t>
            </a:r>
          </a:p>
          <a:p>
            <a:r>
              <a:rPr lang="en-US" dirty="0"/>
              <a:t>We also need to check the Age of the car so created the new column</a:t>
            </a:r>
          </a:p>
          <a:p>
            <a:r>
              <a:rPr lang="en-US" dirty="0" err="1"/>
              <a:t>LabelEncoder</a:t>
            </a:r>
            <a:r>
              <a:rPr lang="en-US" dirty="0"/>
              <a:t> for converting labels into a numeric format.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F139BF0-90D1-C1F6-DC52-780154B2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64" y="4877778"/>
            <a:ext cx="30289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df.select_dtypes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(include=object)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df.select_dtypes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(exclude=object)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range(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obdata.shape[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obdata.iloc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i]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lab.fit_transform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obdata.iloc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pd.concat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axis=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87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</TotalTime>
  <Words>1204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JetBrains Mono</vt:lpstr>
      <vt:lpstr>Wingdings 2</vt:lpstr>
      <vt:lpstr>Dividend</vt:lpstr>
      <vt:lpstr>Car Price Prediction Analysis</vt:lpstr>
      <vt:lpstr>Introduction </vt:lpstr>
      <vt:lpstr>Stages In Development of the App</vt:lpstr>
      <vt:lpstr>Stage 2 Data Gathering </vt:lpstr>
      <vt:lpstr>Environment Setup</vt:lpstr>
      <vt:lpstr>Data Acquisition</vt:lpstr>
      <vt:lpstr>Exploring DataSet</vt:lpstr>
      <vt:lpstr>Stage 3 Data Cleaning and Preprocessing</vt:lpstr>
      <vt:lpstr>Data Cleaning Steps</vt:lpstr>
      <vt:lpstr>Data Visualization</vt:lpstr>
      <vt:lpstr>Enhancing Understanding Through Visuals</vt:lpstr>
      <vt:lpstr>Outlier Detection and Correlation Analysis</vt:lpstr>
      <vt:lpstr>Transformation of Data into Numeric Formats</vt:lpstr>
      <vt:lpstr>Model Training and Evaluation</vt:lpstr>
      <vt:lpstr>PowerPoint Presentation</vt:lpstr>
      <vt:lpstr>Model Evaluation Metrics</vt:lpstr>
      <vt:lpstr>Cross-Validation</vt:lpstr>
      <vt:lpstr>Evaluations</vt:lpstr>
      <vt:lpstr>Best Model Selection </vt:lpstr>
      <vt:lpstr>Deployment Stage </vt:lpstr>
      <vt:lpstr>Stream Lit Deployment</vt:lpstr>
      <vt:lpstr>Cont…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Analysis</dc:title>
  <dc:creator>Zaeem Asghar</dc:creator>
  <cp:lastModifiedBy>Zaeem Asghar</cp:lastModifiedBy>
  <cp:revision>2</cp:revision>
  <dcterms:created xsi:type="dcterms:W3CDTF">2024-05-02T07:43:44Z</dcterms:created>
  <dcterms:modified xsi:type="dcterms:W3CDTF">2024-05-02T08:51:35Z</dcterms:modified>
</cp:coreProperties>
</file>