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65" r:id="rId4"/>
    <p:sldId id="277" r:id="rId5"/>
    <p:sldId id="297" r:id="rId6"/>
    <p:sldId id="279" r:id="rId7"/>
    <p:sldId id="302" r:id="rId8"/>
    <p:sldId id="282" r:id="rId9"/>
    <p:sldId id="294" r:id="rId10"/>
    <p:sldId id="293" r:id="rId11"/>
    <p:sldId id="283" r:id="rId12"/>
    <p:sldId id="303" r:id="rId13"/>
    <p:sldId id="290" r:id="rId14"/>
    <p:sldId id="301" r:id="rId15"/>
    <p:sldId id="284" r:id="rId16"/>
    <p:sldId id="271" r:id="rId17"/>
    <p:sldId id="286" r:id="rId18"/>
    <p:sldId id="287" r:id="rId19"/>
    <p:sldId id="299" r:id="rId20"/>
    <p:sldId id="291" r:id="rId21"/>
    <p:sldId id="288" r:id="rId22"/>
    <p:sldId id="266" r:id="rId23"/>
    <p:sldId id="270" r:id="rId24"/>
    <p:sldId id="276" r:id="rId25"/>
    <p:sldId id="300" r:id="rId26"/>
    <p:sldId id="289" r:id="rId27"/>
    <p:sldId id="295" r:id="rId28"/>
    <p:sldId id="296" r:id="rId29"/>
    <p:sldId id="298" r:id="rId30"/>
    <p:sldId id="292" r:id="rId31"/>
  </p:sldIdLst>
  <p:sldSz cx="18288000" cy="10287000"/>
  <p:notesSz cx="6858000" cy="9144000"/>
  <p:embeddedFontLst>
    <p:embeddedFont>
      <p:font typeface="Poppins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44"/>
    <a:srgbClr val="A9DFD0"/>
    <a:srgbClr val="EF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2" autoAdjust="0"/>
  </p:normalViewPr>
  <p:slideViewPr>
    <p:cSldViewPr>
      <p:cViewPr varScale="1">
        <p:scale>
          <a:sx n="58" d="100"/>
          <a:sy n="58" d="100"/>
        </p:scale>
        <p:origin x="49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s://www.kaggle.com/datasets/renuprasad/farmers-earnings-westbengal" TargetMode="External"/><Relationship Id="rId1" Type="http://schemas.openxmlformats.org/officeDocument/2006/relationships/slideLayout" Target="../slideLayouts/slideLayout7.xml"/><Relationship Id="rId5" Type="http://schemas.openxmlformats.org/officeDocument/2006/relationships/hyperlink" Target="https://youtu.be/VmbA0pi2cRQ?si=8g5ttEO2RYSyjHVg" TargetMode="External"/><Relationship Id="rId4" Type="http://schemas.openxmlformats.org/officeDocument/2006/relationships/hyperlink" Target="https://youtu.be/O2Cw82YR5Bo?si=j-3GmQV0Qzj-22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1" name="TextBox 21"/>
          <p:cNvSpPr txBox="1"/>
          <p:nvPr/>
        </p:nvSpPr>
        <p:spPr>
          <a:xfrm>
            <a:off x="914400" y="952500"/>
            <a:ext cx="15392400" cy="3736792"/>
          </a:xfrm>
          <a:prstGeom prst="rect">
            <a:avLst/>
          </a:prstGeom>
        </p:spPr>
        <p:txBody>
          <a:bodyPr wrap="square" lIns="0" tIns="0" rIns="0" bIns="0" rtlCol="0" anchor="t">
            <a:spAutoFit/>
          </a:bodyPr>
          <a:lstStyle/>
          <a:p>
            <a:pPr marL="0" lvl="0" indent="0" algn="l">
              <a:lnSpc>
                <a:spcPts val="9728"/>
              </a:lnSpc>
            </a:pPr>
            <a:r>
              <a:rPr lang="en-US" sz="8800" dirty="0">
                <a:latin typeface="Poppins Bold" panose="00000800000000000000" charset="0"/>
                <a:cs typeface="Poppins Bold" panose="00000800000000000000" charset="0"/>
              </a:rPr>
              <a:t>Modeling Farmers' Income: Key Economic Determinants</a:t>
            </a:r>
            <a:endParaRPr lang="en-US" sz="8800" b="1" dirty="0">
              <a:latin typeface="Poppins Bold" panose="00000800000000000000" charset="0"/>
              <a:ea typeface="Poppins Bold"/>
              <a:cs typeface="Poppins Bold" panose="00000800000000000000" charset="0"/>
              <a:sym typeface="Poppins Bold"/>
            </a:endParaRPr>
          </a:p>
        </p:txBody>
      </p:sp>
      <p:sp>
        <p:nvSpPr>
          <p:cNvPr id="28" name="Freeform 20">
            <a:extLst>
              <a:ext uri="{FF2B5EF4-FFF2-40B4-BE49-F238E27FC236}">
                <a16:creationId xmlns:a16="http://schemas.microsoft.com/office/drawing/2014/main" id="{1DEC1561-1A22-EA7E-7577-D48889B37F18}"/>
              </a:ext>
            </a:extLst>
          </p:cNvPr>
          <p:cNvSpPr/>
          <p:nvPr/>
        </p:nvSpPr>
        <p:spPr>
          <a:xfrm>
            <a:off x="8610600" y="3854045"/>
            <a:ext cx="9220200" cy="6398832"/>
          </a:xfrm>
          <a:custGeom>
            <a:avLst/>
            <a:gdLst/>
            <a:ahLst/>
            <a:cxnLst/>
            <a:rect l="l" t="t" r="r" b="b"/>
            <a:pathLst>
              <a:path w="10028010" h="6935861">
                <a:moveTo>
                  <a:pt x="0" y="0"/>
                </a:moveTo>
                <a:lnTo>
                  <a:pt x="10028010" y="0"/>
                </a:lnTo>
                <a:lnTo>
                  <a:pt x="10028010" y="6935862"/>
                </a:lnTo>
                <a:lnTo>
                  <a:pt x="0" y="693586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0" name="Rectangle 1">
            <a:extLst>
              <a:ext uri="{FF2B5EF4-FFF2-40B4-BE49-F238E27FC236}">
                <a16:creationId xmlns:a16="http://schemas.microsoft.com/office/drawing/2014/main" id="{A5763620-31DC-A955-A454-88D52E2A182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3740E4AE-25B2-CB33-25F3-0C661A152A40}"/>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A2B82414-5CCB-8673-0EF6-4FAC25DC7B6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07BF750D-FBFB-EC6D-FFA3-76440D27FDC3}"/>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15FC6DF4-DC07-4AF0-E1C6-8F5EA3CD3160}"/>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4C416C1A-F58D-435D-E7C5-33BB4450821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B732AA09-F01B-1BB4-6356-9B010CC2B4CA}"/>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CC298EB8-0495-E406-5E4F-7CEEE868BD81}"/>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71642583-61DB-E01D-B1F7-C007B136842A}"/>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65465EA2-F149-4D20-A9C9-9944B126C79A}"/>
              </a:ext>
            </a:extLst>
          </p:cNvPr>
          <p:cNvGrpSpPr/>
          <p:nvPr/>
        </p:nvGrpSpPr>
        <p:grpSpPr>
          <a:xfrm>
            <a:off x="571500" y="304800"/>
            <a:ext cx="17449799" cy="9410693"/>
            <a:chOff x="0" y="0"/>
            <a:chExt cx="6964336" cy="3693145"/>
          </a:xfrm>
        </p:grpSpPr>
        <p:sp>
          <p:nvSpPr>
            <p:cNvPr id="3" name="Freeform 3">
              <a:extLst>
                <a:ext uri="{FF2B5EF4-FFF2-40B4-BE49-F238E27FC236}">
                  <a16:creationId xmlns:a16="http://schemas.microsoft.com/office/drawing/2014/main" id="{55ACAE04-838E-540B-ECB9-41EDD3D1C1F2}"/>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A84ECB55-4F48-6DCA-ED3D-C645CD9BAB3B}"/>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id="5" name="Picture 4">
            <a:extLst>
              <a:ext uri="{FF2B5EF4-FFF2-40B4-BE49-F238E27FC236}">
                <a16:creationId xmlns:a16="http://schemas.microsoft.com/office/drawing/2014/main" id="{1DCEE4C6-2C8A-4541-A7EC-B1ED98FB5C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555" y="1845996"/>
            <a:ext cx="6796360" cy="3566575"/>
          </a:xfrm>
          <a:prstGeom prst="rect">
            <a:avLst/>
          </a:prstGeom>
          <a:noFill/>
          <a:ln>
            <a:noFill/>
          </a:ln>
        </p:spPr>
      </p:pic>
      <p:pic>
        <p:nvPicPr>
          <p:cNvPr id="6" name="Picture 5">
            <a:extLst>
              <a:ext uri="{FF2B5EF4-FFF2-40B4-BE49-F238E27FC236}">
                <a16:creationId xmlns:a16="http://schemas.microsoft.com/office/drawing/2014/main" id="{A2FBCD94-7AF6-424F-492F-8A1053FAE3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22" y="6021450"/>
            <a:ext cx="6796360" cy="3580176"/>
          </a:xfrm>
          <a:prstGeom prst="rect">
            <a:avLst/>
          </a:prstGeom>
          <a:noFill/>
          <a:ln>
            <a:noFill/>
          </a:ln>
        </p:spPr>
      </p:pic>
      <p:sp>
        <p:nvSpPr>
          <p:cNvPr id="7" name="TextBox 6">
            <a:extLst>
              <a:ext uri="{FF2B5EF4-FFF2-40B4-BE49-F238E27FC236}">
                <a16:creationId xmlns:a16="http://schemas.microsoft.com/office/drawing/2014/main" id="{0E2CF150-3B82-73A2-DF1C-4C05A6A3C35D}"/>
              </a:ext>
            </a:extLst>
          </p:cNvPr>
          <p:cNvSpPr txBox="1"/>
          <p:nvPr/>
        </p:nvSpPr>
        <p:spPr>
          <a:xfrm>
            <a:off x="1303681" y="683912"/>
            <a:ext cx="54102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Checking for Normality</a:t>
            </a:r>
            <a:endParaRPr lang="en-IN" sz="2800" u="sng" dirty="0">
              <a:latin typeface="Poppins Bold" panose="020B0604020202020204" charset="0"/>
              <a:cs typeface="Poppins Bold" panose="020B0604020202020204" charset="0"/>
            </a:endParaRPr>
          </a:p>
        </p:txBody>
      </p:sp>
      <p:sp>
        <p:nvSpPr>
          <p:cNvPr id="10" name="TextBox 9">
            <a:extLst>
              <a:ext uri="{FF2B5EF4-FFF2-40B4-BE49-F238E27FC236}">
                <a16:creationId xmlns:a16="http://schemas.microsoft.com/office/drawing/2014/main" id="{64E3661A-A295-B69E-860A-42F079794F10}"/>
              </a:ext>
            </a:extLst>
          </p:cNvPr>
          <p:cNvSpPr txBox="1"/>
          <p:nvPr/>
        </p:nvSpPr>
        <p:spPr>
          <a:xfrm>
            <a:off x="1524000" y="1355808"/>
            <a:ext cx="4038600" cy="461665"/>
          </a:xfrm>
          <a:prstGeom prst="rect">
            <a:avLst/>
          </a:prstGeom>
          <a:noFill/>
        </p:spPr>
        <p:txBody>
          <a:bodyPr wrap="square" rtlCol="0">
            <a:spAutoFit/>
          </a:bodyPr>
          <a:lstStyle/>
          <a:p>
            <a:r>
              <a:rPr lang="en-US" sz="2400" dirty="0"/>
              <a:t>Histogram of Annual earnings</a:t>
            </a:r>
            <a:endParaRPr lang="en-IN" sz="2400" dirty="0"/>
          </a:p>
        </p:txBody>
      </p:sp>
      <p:sp>
        <p:nvSpPr>
          <p:cNvPr id="12" name="TextBox 11">
            <a:extLst>
              <a:ext uri="{FF2B5EF4-FFF2-40B4-BE49-F238E27FC236}">
                <a16:creationId xmlns:a16="http://schemas.microsoft.com/office/drawing/2014/main" id="{44FC5A65-EFE1-DB38-858C-D9889A03E943}"/>
              </a:ext>
            </a:extLst>
          </p:cNvPr>
          <p:cNvSpPr txBox="1"/>
          <p:nvPr/>
        </p:nvSpPr>
        <p:spPr>
          <a:xfrm>
            <a:off x="7616682" y="2988361"/>
            <a:ext cx="9144000" cy="954107"/>
          </a:xfrm>
          <a:prstGeom prst="rect">
            <a:avLst/>
          </a:prstGeom>
          <a:noFill/>
        </p:spPr>
        <p:txBody>
          <a:bodyPr wrap="square">
            <a:spAutoFit/>
          </a:bodyPr>
          <a:lstStyle/>
          <a:p>
            <a:r>
              <a:rPr lang="en-US" sz="2800" dirty="0"/>
              <a:t>This histogram of </a:t>
            </a:r>
            <a:r>
              <a:rPr lang="en-US" sz="2800" b="1" dirty="0" err="1"/>
              <a:t>AnnualEarnings</a:t>
            </a:r>
            <a:r>
              <a:rPr lang="en-US" sz="2800" dirty="0"/>
              <a:t> looks roughly normal,</a:t>
            </a:r>
          </a:p>
          <a:p>
            <a:r>
              <a:rPr lang="en-US" sz="2800" dirty="0"/>
              <a:t> it appears slightly </a:t>
            </a:r>
            <a:r>
              <a:rPr lang="en-US" sz="2800" b="1" dirty="0"/>
              <a:t>right-skewed</a:t>
            </a:r>
            <a:r>
              <a:rPr lang="en-US" sz="2800" dirty="0"/>
              <a:t> (longer tail on the right)</a:t>
            </a:r>
            <a:endParaRPr lang="en-IN" sz="2800" dirty="0"/>
          </a:p>
        </p:txBody>
      </p:sp>
      <p:sp>
        <p:nvSpPr>
          <p:cNvPr id="14" name="TextBox 13">
            <a:extLst>
              <a:ext uri="{FF2B5EF4-FFF2-40B4-BE49-F238E27FC236}">
                <a16:creationId xmlns:a16="http://schemas.microsoft.com/office/drawing/2014/main" id="{87E179B9-B570-7920-D286-E5DF80C49446}"/>
              </a:ext>
            </a:extLst>
          </p:cNvPr>
          <p:cNvSpPr txBox="1"/>
          <p:nvPr/>
        </p:nvSpPr>
        <p:spPr>
          <a:xfrm>
            <a:off x="7616682" y="6743700"/>
            <a:ext cx="9144000" cy="954107"/>
          </a:xfrm>
          <a:prstGeom prst="rect">
            <a:avLst/>
          </a:prstGeom>
          <a:noFill/>
        </p:spPr>
        <p:txBody>
          <a:bodyPr wrap="square">
            <a:spAutoFit/>
          </a:bodyPr>
          <a:lstStyle/>
          <a:p>
            <a:r>
              <a:rPr lang="en-US" sz="2800" dirty="0"/>
              <a:t>This </a:t>
            </a:r>
            <a:r>
              <a:rPr lang="en-US" sz="2800" b="1" dirty="0"/>
              <a:t>log-transformed </a:t>
            </a:r>
            <a:r>
              <a:rPr lang="en-US" sz="2800" dirty="0"/>
              <a:t>histogram of </a:t>
            </a:r>
            <a:r>
              <a:rPr lang="en-US" sz="2800" b="1" dirty="0" err="1"/>
              <a:t>AnnualEarnings</a:t>
            </a:r>
            <a:r>
              <a:rPr lang="en-US" sz="2800" b="1" dirty="0"/>
              <a:t> </a:t>
            </a:r>
            <a:r>
              <a:rPr lang="en-US" sz="2800" dirty="0"/>
              <a:t>appears slightly</a:t>
            </a:r>
            <a:r>
              <a:rPr lang="en-US" sz="2800" b="1" dirty="0"/>
              <a:t> left-skewed</a:t>
            </a:r>
            <a:r>
              <a:rPr lang="en-US" sz="2800" dirty="0"/>
              <a:t>,(longer tail on the left)</a:t>
            </a:r>
            <a:endParaRPr lang="en-IN" sz="2800" dirty="0"/>
          </a:p>
        </p:txBody>
      </p:sp>
      <p:sp>
        <p:nvSpPr>
          <p:cNvPr id="15" name="TextBox 14">
            <a:extLst>
              <a:ext uri="{FF2B5EF4-FFF2-40B4-BE49-F238E27FC236}">
                <a16:creationId xmlns:a16="http://schemas.microsoft.com/office/drawing/2014/main" id="{2EB51812-FA11-F80F-2AC9-BD8805763628}"/>
              </a:ext>
            </a:extLst>
          </p:cNvPr>
          <p:cNvSpPr txBox="1"/>
          <p:nvPr/>
        </p:nvSpPr>
        <p:spPr>
          <a:xfrm>
            <a:off x="1524000" y="5531262"/>
            <a:ext cx="3657600" cy="461665"/>
          </a:xfrm>
          <a:prstGeom prst="rect">
            <a:avLst/>
          </a:prstGeom>
          <a:noFill/>
        </p:spPr>
        <p:txBody>
          <a:bodyPr wrap="square" rtlCol="0">
            <a:spAutoFit/>
          </a:bodyPr>
          <a:lstStyle/>
          <a:p>
            <a:r>
              <a:rPr lang="en-US" sz="2400" dirty="0"/>
              <a:t>After log-transformation</a:t>
            </a:r>
            <a:endParaRPr lang="en-IN" sz="2400" dirty="0"/>
          </a:p>
        </p:txBody>
      </p:sp>
    </p:spTree>
    <p:extLst>
      <p:ext uri="{BB962C8B-B14F-4D97-AF65-F5344CB8AC3E}">
        <p14:creationId xmlns:p14="http://schemas.microsoft.com/office/powerpoint/2010/main" val="71826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3329144B-38E0-393D-4F40-8669C2D919C1}"/>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DA4FE655-F15C-9746-87E5-47C0254687E1}"/>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4A113DB2-04F1-D167-AE0B-2E7F73D25FBD}"/>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F24BE86F-8F8A-4FAA-E781-3AC923C16A8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51AA9462-C340-D67C-BFE3-0AE2264A8908}"/>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AEBF5689-A659-B97B-3675-B961B475AFAD}"/>
              </a:ext>
            </a:extLst>
          </p:cNvPr>
          <p:cNvGrpSpPr/>
          <p:nvPr/>
        </p:nvGrpSpPr>
        <p:grpSpPr>
          <a:xfrm>
            <a:off x="571500" y="457207"/>
            <a:ext cx="17449799" cy="9410693"/>
            <a:chOff x="0" y="0"/>
            <a:chExt cx="6964336" cy="3693145"/>
          </a:xfrm>
        </p:grpSpPr>
        <p:sp>
          <p:nvSpPr>
            <p:cNvPr id="3" name="Freeform 3">
              <a:extLst>
                <a:ext uri="{FF2B5EF4-FFF2-40B4-BE49-F238E27FC236}">
                  <a16:creationId xmlns:a16="http://schemas.microsoft.com/office/drawing/2014/main" id="{E05524E2-387A-C404-0523-0E36AA5DB498}"/>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90D674A4-1301-6B9C-566C-E5269B53D57A}"/>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14" name="TextBox 13">
            <a:extLst>
              <a:ext uri="{FF2B5EF4-FFF2-40B4-BE49-F238E27FC236}">
                <a16:creationId xmlns:a16="http://schemas.microsoft.com/office/drawing/2014/main" id="{A978B97D-C267-2259-2B3E-2BC0AE6E08CB}"/>
              </a:ext>
            </a:extLst>
          </p:cNvPr>
          <p:cNvSpPr txBox="1"/>
          <p:nvPr/>
        </p:nvSpPr>
        <p:spPr>
          <a:xfrm>
            <a:off x="9513733" y="2680633"/>
            <a:ext cx="8534400" cy="954107"/>
          </a:xfrm>
          <a:prstGeom prst="rect">
            <a:avLst/>
          </a:prstGeom>
          <a:noFill/>
        </p:spPr>
        <p:txBody>
          <a:bodyPr wrap="square">
            <a:spAutoFit/>
          </a:bodyPr>
          <a:lstStyle/>
          <a:p>
            <a:r>
              <a:rPr lang="en-US" sz="2800" dirty="0"/>
              <a:t>The</a:t>
            </a:r>
            <a:r>
              <a:rPr lang="en-US" sz="2800" b="1" dirty="0"/>
              <a:t> </a:t>
            </a:r>
            <a:r>
              <a:rPr lang="en-US" sz="2800" dirty="0"/>
              <a:t>histogram of </a:t>
            </a:r>
            <a:r>
              <a:rPr lang="en-US" sz="2800" b="1" dirty="0"/>
              <a:t>square-root</a:t>
            </a:r>
            <a:r>
              <a:rPr lang="en-US" sz="2800" dirty="0"/>
              <a:t> transformed </a:t>
            </a:r>
            <a:r>
              <a:rPr lang="en-US" sz="2800" b="1" dirty="0" err="1"/>
              <a:t>AnnualEarnings</a:t>
            </a:r>
            <a:r>
              <a:rPr lang="en-US" sz="2800" b="1" dirty="0"/>
              <a:t> </a:t>
            </a:r>
            <a:r>
              <a:rPr lang="en-US" sz="2800" dirty="0"/>
              <a:t>appears to be normal.</a:t>
            </a:r>
            <a:endParaRPr lang="en-IN" sz="2800" dirty="0"/>
          </a:p>
        </p:txBody>
      </p:sp>
      <p:pic>
        <p:nvPicPr>
          <p:cNvPr id="8" name="Picture 7">
            <a:extLst>
              <a:ext uri="{FF2B5EF4-FFF2-40B4-BE49-F238E27FC236}">
                <a16:creationId xmlns:a16="http://schemas.microsoft.com/office/drawing/2014/main" id="{31D92996-9E7D-E4FA-E17D-0FCE24B5BB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9382" y="1257300"/>
            <a:ext cx="8107018" cy="4754880"/>
          </a:xfrm>
          <a:prstGeom prst="rect">
            <a:avLst/>
          </a:prstGeom>
          <a:noFill/>
          <a:ln>
            <a:noFill/>
          </a:ln>
        </p:spPr>
      </p:pic>
      <p:sp>
        <p:nvSpPr>
          <p:cNvPr id="9" name="TextBox 8">
            <a:extLst>
              <a:ext uri="{FF2B5EF4-FFF2-40B4-BE49-F238E27FC236}">
                <a16:creationId xmlns:a16="http://schemas.microsoft.com/office/drawing/2014/main" id="{33704185-822D-43E5-95B6-8818B7CDCA80}"/>
              </a:ext>
            </a:extLst>
          </p:cNvPr>
          <p:cNvSpPr txBox="1"/>
          <p:nvPr/>
        </p:nvSpPr>
        <p:spPr>
          <a:xfrm>
            <a:off x="2029899" y="708353"/>
            <a:ext cx="5029200" cy="461665"/>
          </a:xfrm>
          <a:prstGeom prst="rect">
            <a:avLst/>
          </a:prstGeom>
          <a:noFill/>
        </p:spPr>
        <p:txBody>
          <a:bodyPr wrap="square" rtlCol="0">
            <a:spAutoFit/>
          </a:bodyPr>
          <a:lstStyle/>
          <a:p>
            <a:r>
              <a:rPr lang="en-US" sz="2400" dirty="0"/>
              <a:t>After square-root transformation</a:t>
            </a:r>
            <a:endParaRPr lang="en-IN" sz="2400" dirty="0"/>
          </a:p>
        </p:txBody>
      </p:sp>
      <p:sp>
        <p:nvSpPr>
          <p:cNvPr id="13" name="Rectangle 2">
            <a:extLst>
              <a:ext uri="{FF2B5EF4-FFF2-40B4-BE49-F238E27FC236}">
                <a16:creationId xmlns:a16="http://schemas.microsoft.com/office/drawing/2014/main" id="{C6CB51DA-DDBA-0068-F3FF-DA26F66F9A9D}"/>
              </a:ext>
            </a:extLst>
          </p:cNvPr>
          <p:cNvSpPr>
            <a:spLocks noChangeArrowheads="1"/>
          </p:cNvSpPr>
          <p:nvPr/>
        </p:nvSpPr>
        <p:spPr bwMode="auto">
          <a:xfrm>
            <a:off x="1929020" y="6652261"/>
            <a:ext cx="1361578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The regression model will be developed using the square-root transformed </a:t>
            </a:r>
            <a:r>
              <a:rPr kumimoji="0" lang="en-US" altLang="en-US" sz="2800" b="1" i="0" u="none" strike="noStrike" cap="none" normalizeH="0" baseline="0" dirty="0">
                <a:ln>
                  <a:noFill/>
                </a:ln>
                <a:solidFill>
                  <a:schemeClr val="tx1"/>
                </a:solidFill>
                <a:effectLst/>
              </a:rPr>
              <a:t>Annual Earnings</a:t>
            </a:r>
            <a:r>
              <a:rPr kumimoji="0" lang="en-US" altLang="en-US" sz="2800" b="0" i="0" u="none" strike="noStrike" cap="none" normalizeH="0" baseline="0" dirty="0">
                <a:ln>
                  <a:noFill/>
                </a:ln>
                <a:solidFill>
                  <a:schemeClr val="tx1"/>
                </a:solidFill>
                <a:effectLst/>
              </a:rPr>
              <a:t> variable to improve normality, reduce skewness, and enhance the reliability of statistical inferences.</a:t>
            </a:r>
          </a:p>
        </p:txBody>
      </p:sp>
    </p:spTree>
    <p:extLst>
      <p:ext uri="{BB962C8B-B14F-4D97-AF65-F5344CB8AC3E}">
        <p14:creationId xmlns:p14="http://schemas.microsoft.com/office/powerpoint/2010/main" val="102889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6EE1ED60-C027-DD51-D173-897AFD16052B}"/>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5C8CD7FD-242E-695E-9488-340B5287A59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5B21F4B4-FC89-6836-F552-B40CCB6F4683}"/>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BDBEA896-F901-471C-0C55-C4558F7CCBD2}"/>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E4817670-CBD9-CDAC-3196-0E1BCC8FE925}"/>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5DE1BE0A-09FD-A1C8-CDAA-42A77D28850A}"/>
              </a:ext>
            </a:extLst>
          </p:cNvPr>
          <p:cNvGrpSpPr/>
          <p:nvPr/>
        </p:nvGrpSpPr>
        <p:grpSpPr>
          <a:xfrm>
            <a:off x="457200" y="495300"/>
            <a:ext cx="17449799" cy="9410693"/>
            <a:chOff x="0" y="0"/>
            <a:chExt cx="6964336" cy="3693145"/>
          </a:xfrm>
        </p:grpSpPr>
        <p:sp>
          <p:nvSpPr>
            <p:cNvPr id="3" name="Freeform 3">
              <a:extLst>
                <a:ext uri="{FF2B5EF4-FFF2-40B4-BE49-F238E27FC236}">
                  <a16:creationId xmlns:a16="http://schemas.microsoft.com/office/drawing/2014/main" id="{9DC16146-F826-DF4B-B39E-DC4368F0A481}"/>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B556A98F-2A02-882B-352D-06C1EA1997FC}"/>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id="6" name="Table 5">
            <a:extLst>
              <a:ext uri="{FF2B5EF4-FFF2-40B4-BE49-F238E27FC236}">
                <a16:creationId xmlns:a16="http://schemas.microsoft.com/office/drawing/2014/main" id="{FA53CE2B-EB50-3584-5A56-8D1F35E4C26F}"/>
              </a:ext>
            </a:extLst>
          </p:cNvPr>
          <p:cNvGraphicFramePr>
            <a:graphicFrameLocks noGrp="1"/>
          </p:cNvGraphicFramePr>
          <p:nvPr>
            <p:extLst>
              <p:ext uri="{D42A27DB-BD31-4B8C-83A1-F6EECF244321}">
                <p14:modId xmlns:p14="http://schemas.microsoft.com/office/powerpoint/2010/main" val="4081661534"/>
              </p:ext>
            </p:extLst>
          </p:nvPr>
        </p:nvGraphicFramePr>
        <p:xfrm>
          <a:off x="4305299" y="2132254"/>
          <a:ext cx="9448800" cy="5527216"/>
        </p:xfrm>
        <a:graphic>
          <a:graphicData uri="http://schemas.openxmlformats.org/drawingml/2006/table">
            <a:tbl>
              <a:tblPr>
                <a:tableStyleId>{5C22544A-7EE6-4342-B048-85BDC9FD1C3A}</a:tableStyleId>
              </a:tblPr>
              <a:tblGrid>
                <a:gridCol w="2283731">
                  <a:extLst>
                    <a:ext uri="{9D8B030D-6E8A-4147-A177-3AD203B41FA5}">
                      <a16:colId xmlns:a16="http://schemas.microsoft.com/office/drawing/2014/main" val="2591466591"/>
                    </a:ext>
                  </a:extLst>
                </a:gridCol>
                <a:gridCol w="1092078">
                  <a:extLst>
                    <a:ext uri="{9D8B030D-6E8A-4147-A177-3AD203B41FA5}">
                      <a16:colId xmlns:a16="http://schemas.microsoft.com/office/drawing/2014/main" val="4057688493"/>
                    </a:ext>
                  </a:extLst>
                </a:gridCol>
                <a:gridCol w="1389720">
                  <a:extLst>
                    <a:ext uri="{9D8B030D-6E8A-4147-A177-3AD203B41FA5}">
                      <a16:colId xmlns:a16="http://schemas.microsoft.com/office/drawing/2014/main" val="372641124"/>
                    </a:ext>
                  </a:extLst>
                </a:gridCol>
                <a:gridCol w="1505531">
                  <a:extLst>
                    <a:ext uri="{9D8B030D-6E8A-4147-A177-3AD203B41FA5}">
                      <a16:colId xmlns:a16="http://schemas.microsoft.com/office/drawing/2014/main" val="2241486116"/>
                    </a:ext>
                  </a:extLst>
                </a:gridCol>
                <a:gridCol w="1588870">
                  <a:extLst>
                    <a:ext uri="{9D8B030D-6E8A-4147-A177-3AD203B41FA5}">
                      <a16:colId xmlns:a16="http://schemas.microsoft.com/office/drawing/2014/main" val="2294660972"/>
                    </a:ext>
                  </a:extLst>
                </a:gridCol>
                <a:gridCol w="1588870">
                  <a:extLst>
                    <a:ext uri="{9D8B030D-6E8A-4147-A177-3AD203B41FA5}">
                      <a16:colId xmlns:a16="http://schemas.microsoft.com/office/drawing/2014/main" val="522918547"/>
                    </a:ext>
                  </a:extLst>
                </a:gridCol>
              </a:tblGrid>
              <a:tr h="322261">
                <a:tc gridSpan="6">
                  <a:txBody>
                    <a:bodyPr/>
                    <a:lstStyle/>
                    <a:p>
                      <a:pPr marL="38100" marR="38100" algn="ctr">
                        <a:lnSpc>
                          <a:spcPts val="1600"/>
                        </a:lnSpc>
                        <a:spcAft>
                          <a:spcPts val="800"/>
                        </a:spcAft>
                        <a:buNone/>
                      </a:pPr>
                      <a:r>
                        <a:rPr lang="en-IN" sz="2000" kern="0">
                          <a:effectLst/>
                        </a:rPr>
                        <a:t>Descriptive Statistics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2291943"/>
                  </a:ext>
                </a:extLst>
              </a:tr>
              <a:tr h="468575">
                <a:tc>
                  <a:txBody>
                    <a:bodyPr/>
                    <a:lstStyle/>
                    <a:p>
                      <a:pPr marL="38100" marR="38100">
                        <a:lnSpc>
                          <a:spcPts val="16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Minimum</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Maximum</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Mean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Std. Deviation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50714221"/>
                  </a:ext>
                </a:extLst>
              </a:tr>
              <a:tr h="322261">
                <a:tc>
                  <a:txBody>
                    <a:bodyPr/>
                    <a:lstStyle/>
                    <a:p>
                      <a:pPr marL="38100" marR="38100">
                        <a:lnSpc>
                          <a:spcPts val="1600"/>
                        </a:lnSpc>
                        <a:spcAft>
                          <a:spcPts val="800"/>
                        </a:spcAft>
                        <a:buNone/>
                      </a:pPr>
                      <a:r>
                        <a:rPr lang="en-IN" sz="2000" kern="0">
                          <a:effectLst/>
                        </a:rPr>
                        <a:t>LandSizeAcres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7</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547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2.0000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15.0000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8.356666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3.7048698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08112"/>
                  </a:ext>
                </a:extLst>
              </a:tr>
              <a:tr h="322261">
                <a:tc>
                  <a:txBody>
                    <a:bodyPr/>
                    <a:lstStyle/>
                    <a:p>
                      <a:pPr marL="38100" marR="38100">
                        <a:lnSpc>
                          <a:spcPts val="1600"/>
                        </a:lnSpc>
                        <a:spcAft>
                          <a:spcPts val="800"/>
                        </a:spcAft>
                        <a:buNone/>
                      </a:pPr>
                      <a:r>
                        <a:rPr lang="en-IN" sz="2000" kern="0">
                          <a:effectLst/>
                        </a:rPr>
                        <a:t>FarmingExperience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21.98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10.103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05650748"/>
                  </a:ext>
                </a:extLst>
              </a:tr>
              <a:tr h="680951">
                <a:tc>
                  <a:txBody>
                    <a:bodyPr/>
                    <a:lstStyle/>
                    <a:p>
                      <a:pPr marL="38100" marR="38100">
                        <a:lnSpc>
                          <a:spcPts val="1600"/>
                        </a:lnSpc>
                        <a:spcAft>
                          <a:spcPts val="800"/>
                        </a:spcAft>
                        <a:buNone/>
                      </a:pPr>
                      <a:r>
                        <a:rPr lang="en-IN" sz="2000" kern="0">
                          <a:effectLst/>
                        </a:rPr>
                        <a:t>FertilizerUsagekgacre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79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54.48</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14.294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97337851"/>
                  </a:ext>
                </a:extLst>
              </a:tr>
              <a:tr h="499118">
                <a:tc>
                  <a:txBody>
                    <a:bodyPr/>
                    <a:lstStyle/>
                    <a:p>
                      <a:pPr marL="38100" marR="38100">
                        <a:lnSpc>
                          <a:spcPts val="1600"/>
                        </a:lnSpc>
                        <a:spcAft>
                          <a:spcPts val="800"/>
                        </a:spcAft>
                        <a:buNone/>
                      </a:pPr>
                      <a:r>
                        <a:rPr lang="en-IN" sz="2000" kern="0" dirty="0" err="1">
                          <a:effectLst/>
                        </a:rPr>
                        <a:t>AnnualEarnings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36084.2583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256120.6001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139108.953537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43499.6408441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47171116"/>
                  </a:ext>
                </a:extLst>
              </a:tr>
              <a:tr h="322261">
                <a:tc>
                  <a:txBody>
                    <a:bodyPr/>
                    <a:lstStyle/>
                    <a:p>
                      <a:pPr marL="38100" marR="38100">
                        <a:lnSpc>
                          <a:spcPts val="1600"/>
                        </a:lnSpc>
                        <a:spcAft>
                          <a:spcPts val="800"/>
                        </a:spcAft>
                        <a:buNone/>
                      </a:pPr>
                      <a:r>
                        <a:rPr lang="en-IN" sz="2000" kern="0">
                          <a:effectLst/>
                        </a:rPr>
                        <a:t>LoanAmount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19000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400000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126219.26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144797.607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26583762"/>
                  </a:ext>
                </a:extLst>
              </a:tr>
              <a:tr h="322261">
                <a:tc>
                  <a:txBody>
                    <a:bodyPr/>
                    <a:lstStyle/>
                    <a:p>
                      <a:pPr marL="38100" marR="38100">
                        <a:lnSpc>
                          <a:spcPts val="1600"/>
                        </a:lnSpc>
                        <a:spcAft>
                          <a:spcPts val="800"/>
                        </a:spcAft>
                        <a:buNone/>
                      </a:pPr>
                      <a:r>
                        <a:rPr lang="en-IN" sz="2000" kern="0">
                          <a:effectLst/>
                        </a:rPr>
                        <a:t>InterestRate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.0000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11.5700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3.678357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3.6585576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62167320"/>
                  </a:ext>
                </a:extLst>
              </a:tr>
              <a:tr h="322261">
                <a:tc>
                  <a:txBody>
                    <a:bodyPr/>
                    <a:lstStyle/>
                    <a:p>
                      <a:pPr marL="38100" marR="38100">
                        <a:lnSpc>
                          <a:spcPts val="1600"/>
                        </a:lnSpc>
                        <a:spcAft>
                          <a:spcPts val="800"/>
                        </a:spcAft>
                        <a:buNone/>
                      </a:pPr>
                      <a:r>
                        <a:rPr lang="en-IN" sz="2000" kern="0">
                          <a:effectLst/>
                        </a:rPr>
                        <a:t>GovernmentSubsidy</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5000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97000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21459.73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33272.624</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39219895"/>
                  </a:ext>
                </a:extLst>
              </a:tr>
              <a:tr h="322261">
                <a:tc>
                  <a:txBody>
                    <a:bodyPr/>
                    <a:lstStyle/>
                    <a:p>
                      <a:pPr marL="38100" marR="38100">
                        <a:lnSpc>
                          <a:spcPts val="1600"/>
                        </a:lnSpc>
                        <a:spcAft>
                          <a:spcPts val="800"/>
                        </a:spcAft>
                        <a:buNone/>
                      </a:pPr>
                      <a:r>
                        <a:rPr lang="en-IN" sz="2000" kern="0">
                          <a:effectLst/>
                        </a:rPr>
                        <a:t>CropLossPercentage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17.06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14.199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0611884"/>
                  </a:ext>
                </a:extLst>
              </a:tr>
              <a:tr h="322261">
                <a:tc>
                  <a:txBody>
                    <a:bodyPr/>
                    <a:lstStyle/>
                    <a:p>
                      <a:pPr marL="38100" marR="38100">
                        <a:lnSpc>
                          <a:spcPts val="1600"/>
                        </a:lnSpc>
                        <a:spcAft>
                          <a:spcPts val="800"/>
                        </a:spcAft>
                        <a:buNone/>
                      </a:pPr>
                      <a:r>
                        <a:rPr lang="en-IN" sz="2000" kern="0" dirty="0" err="1">
                          <a:effectLst/>
                        </a:rPr>
                        <a:t>MarketPriceperKg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99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41.25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24.359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71217683"/>
                  </a:ext>
                </a:extLst>
              </a:tr>
              <a:tr h="322261">
                <a:tc>
                  <a:txBody>
                    <a:bodyPr/>
                    <a:lstStyle/>
                    <a:p>
                      <a:pPr marL="38100" marR="38100">
                        <a:lnSpc>
                          <a:spcPts val="1600"/>
                        </a:lnSpc>
                        <a:spcAft>
                          <a:spcPts val="800"/>
                        </a:spcAft>
                        <a:buNone/>
                      </a:pPr>
                      <a:r>
                        <a:rPr lang="en-IN" sz="2000" kern="0">
                          <a:effectLst/>
                        </a:rPr>
                        <a:t>irrigationtype2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2.01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.807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03916359"/>
                  </a:ext>
                </a:extLst>
              </a:tr>
              <a:tr h="322261">
                <a:tc>
                  <a:txBody>
                    <a:bodyPr/>
                    <a:lstStyle/>
                    <a:p>
                      <a:pPr marL="38100" marR="38100">
                        <a:lnSpc>
                          <a:spcPts val="1600"/>
                        </a:lnSpc>
                        <a:spcAft>
                          <a:spcPts val="800"/>
                        </a:spcAft>
                        <a:buNone/>
                      </a:pPr>
                      <a:r>
                        <a:rPr lang="en-IN" sz="2000" kern="0" dirty="0">
                          <a:effectLst/>
                        </a:rPr>
                        <a:t>weatherimpact2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3.55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1.082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38437937"/>
                  </a:ext>
                </a:extLst>
              </a:tr>
              <a:tr h="322261">
                <a:tc>
                  <a:txBody>
                    <a:bodyPr/>
                    <a:lstStyle/>
                    <a:p>
                      <a:pPr marL="38100" marR="38100">
                        <a:lnSpc>
                          <a:spcPts val="1600"/>
                        </a:lnSpc>
                        <a:spcAft>
                          <a:spcPts val="800"/>
                        </a:spcAft>
                        <a:buNone/>
                      </a:pPr>
                      <a:r>
                        <a:rPr lang="en-IN" sz="2000" kern="1200" dirty="0" err="1">
                          <a:solidFill>
                            <a:schemeClr val="dk1"/>
                          </a:solidFill>
                          <a:effectLst/>
                          <a:latin typeface="+mn-lt"/>
                          <a:ea typeface="+mn-ea"/>
                          <a:cs typeface="+mn-cs"/>
                        </a:rPr>
                        <a:t>sqrt_earnings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202.17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506.08</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367.8144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58.0939</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07020059"/>
                  </a:ext>
                </a:extLst>
              </a:tr>
              <a:tr h="333701">
                <a:tc>
                  <a:txBody>
                    <a:bodyPr/>
                    <a:lstStyle/>
                    <a:p>
                      <a:pPr marL="38100" marR="38100">
                        <a:lnSpc>
                          <a:spcPts val="1600"/>
                        </a:lnSpc>
                        <a:spcAft>
                          <a:spcPts val="800"/>
                        </a:spcAft>
                        <a:buNone/>
                      </a:pPr>
                      <a:r>
                        <a:rPr lang="en-IN" sz="2000" kern="0" dirty="0">
                          <a:effectLst/>
                        </a:rPr>
                        <a:t>Valid N (listwise)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547</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29418321"/>
                  </a:ext>
                </a:extLst>
              </a:tr>
            </a:tbl>
          </a:graphicData>
        </a:graphic>
      </p:graphicFrame>
      <p:sp>
        <p:nvSpPr>
          <p:cNvPr id="7" name="TextBox 6">
            <a:extLst>
              <a:ext uri="{FF2B5EF4-FFF2-40B4-BE49-F238E27FC236}">
                <a16:creationId xmlns:a16="http://schemas.microsoft.com/office/drawing/2014/main" id="{B57CCF9D-7D7F-5672-69D1-D16CFED0DF86}"/>
              </a:ext>
            </a:extLst>
          </p:cNvPr>
          <p:cNvSpPr txBox="1"/>
          <p:nvPr/>
        </p:nvSpPr>
        <p:spPr>
          <a:xfrm>
            <a:off x="1617593" y="899780"/>
            <a:ext cx="5375413" cy="584775"/>
          </a:xfrm>
          <a:prstGeom prst="rect">
            <a:avLst/>
          </a:prstGeom>
          <a:noFill/>
        </p:spPr>
        <p:txBody>
          <a:bodyPr wrap="square" rtlCol="0">
            <a:spAutoFit/>
          </a:bodyPr>
          <a:lstStyle/>
          <a:p>
            <a:r>
              <a:rPr lang="en-US" sz="3200" u="sng" dirty="0">
                <a:latin typeface="Poppins Bold" panose="020B0604020202020204" charset="0"/>
                <a:cs typeface="Poppins Bold" panose="020B0604020202020204" charset="0"/>
              </a:rPr>
              <a:t>Descriptive statistics</a:t>
            </a:r>
            <a:endParaRPr lang="en-IN" sz="3200" u="sng" dirty="0">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367484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FF250B7D-9DAC-0B3B-1463-7F2B189ECEE8}"/>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39F3166A-AD7F-93DB-7F44-C0CF647713D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ED2BB337-B43E-4D9D-A8AD-A61DD8A87775}"/>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47C888FC-61BE-1C5A-FC5E-34A84268EF8E}"/>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3D9BF591-4924-E376-67A9-C1EB9789F75A}"/>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FCF2022C-33BF-F4DB-038E-47821800C04F}"/>
              </a:ext>
            </a:extLst>
          </p:cNvPr>
          <p:cNvGrpSpPr/>
          <p:nvPr/>
        </p:nvGrpSpPr>
        <p:grpSpPr>
          <a:xfrm>
            <a:off x="419100" y="342900"/>
            <a:ext cx="17564100" cy="9743891"/>
            <a:chOff x="0" y="0"/>
            <a:chExt cx="6964336" cy="3693145"/>
          </a:xfrm>
        </p:grpSpPr>
        <p:sp>
          <p:nvSpPr>
            <p:cNvPr id="3" name="Freeform 3">
              <a:extLst>
                <a:ext uri="{FF2B5EF4-FFF2-40B4-BE49-F238E27FC236}">
                  <a16:creationId xmlns:a16="http://schemas.microsoft.com/office/drawing/2014/main" id="{A38CAB7E-A795-83A7-7B8C-D0EA52037C09}"/>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03FE5C0F-70CB-65EE-495D-018B764355E1}"/>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9" name="Rectangle 1">
            <a:extLst>
              <a:ext uri="{FF2B5EF4-FFF2-40B4-BE49-F238E27FC236}">
                <a16:creationId xmlns:a16="http://schemas.microsoft.com/office/drawing/2014/main" id="{3A3EC1CE-1436-6B76-9276-94AEA16201EA}"/>
              </a:ext>
            </a:extLst>
          </p:cNvPr>
          <p:cNvSpPr>
            <a:spLocks noChangeArrowheads="1"/>
          </p:cNvSpPr>
          <p:nvPr/>
        </p:nvSpPr>
        <p:spPr bwMode="auto">
          <a:xfrm>
            <a:off x="2552700" y="2719388"/>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id="{80308466-4DCA-F3F7-C634-7ED417244529}"/>
              </a:ext>
            </a:extLst>
          </p:cNvPr>
          <p:cNvGraphicFramePr>
            <a:graphicFrameLocks noGrp="1"/>
          </p:cNvGraphicFramePr>
          <p:nvPr>
            <p:extLst>
              <p:ext uri="{D42A27DB-BD31-4B8C-83A1-F6EECF244321}">
                <p14:modId xmlns:p14="http://schemas.microsoft.com/office/powerpoint/2010/main" val="2661733492"/>
              </p:ext>
            </p:extLst>
          </p:nvPr>
        </p:nvGraphicFramePr>
        <p:xfrm>
          <a:off x="2552700" y="2128543"/>
          <a:ext cx="13068299" cy="5194300"/>
        </p:xfrm>
        <a:graphic>
          <a:graphicData uri="http://schemas.openxmlformats.org/drawingml/2006/table">
            <a:tbl>
              <a:tblPr>
                <a:tableStyleId>{5C22544A-7EE6-4342-B048-85BDC9FD1C3A}</a:tableStyleId>
              </a:tblPr>
              <a:tblGrid>
                <a:gridCol w="867552">
                  <a:extLst>
                    <a:ext uri="{9D8B030D-6E8A-4147-A177-3AD203B41FA5}">
                      <a16:colId xmlns:a16="http://schemas.microsoft.com/office/drawing/2014/main" val="660651811"/>
                    </a:ext>
                  </a:extLst>
                </a:gridCol>
                <a:gridCol w="1101446">
                  <a:extLst>
                    <a:ext uri="{9D8B030D-6E8A-4147-A177-3AD203B41FA5}">
                      <a16:colId xmlns:a16="http://schemas.microsoft.com/office/drawing/2014/main" val="3159108340"/>
                    </a:ext>
                  </a:extLst>
                </a:gridCol>
                <a:gridCol w="740373">
                  <a:extLst>
                    <a:ext uri="{9D8B030D-6E8A-4147-A177-3AD203B41FA5}">
                      <a16:colId xmlns:a16="http://schemas.microsoft.com/office/drawing/2014/main" val="3336810431"/>
                    </a:ext>
                  </a:extLst>
                </a:gridCol>
                <a:gridCol w="1038214">
                  <a:extLst>
                    <a:ext uri="{9D8B030D-6E8A-4147-A177-3AD203B41FA5}">
                      <a16:colId xmlns:a16="http://schemas.microsoft.com/office/drawing/2014/main" val="2028589855"/>
                    </a:ext>
                  </a:extLst>
                </a:gridCol>
                <a:gridCol w="955755">
                  <a:extLst>
                    <a:ext uri="{9D8B030D-6E8A-4147-A177-3AD203B41FA5}">
                      <a16:colId xmlns:a16="http://schemas.microsoft.com/office/drawing/2014/main" val="2810574481"/>
                    </a:ext>
                  </a:extLst>
                </a:gridCol>
                <a:gridCol w="955755">
                  <a:extLst>
                    <a:ext uri="{9D8B030D-6E8A-4147-A177-3AD203B41FA5}">
                      <a16:colId xmlns:a16="http://schemas.microsoft.com/office/drawing/2014/main" val="4241617535"/>
                    </a:ext>
                  </a:extLst>
                </a:gridCol>
                <a:gridCol w="955755">
                  <a:extLst>
                    <a:ext uri="{9D8B030D-6E8A-4147-A177-3AD203B41FA5}">
                      <a16:colId xmlns:a16="http://schemas.microsoft.com/office/drawing/2014/main" val="3393880596"/>
                    </a:ext>
                  </a:extLst>
                </a:gridCol>
                <a:gridCol w="955755">
                  <a:extLst>
                    <a:ext uri="{9D8B030D-6E8A-4147-A177-3AD203B41FA5}">
                      <a16:colId xmlns:a16="http://schemas.microsoft.com/office/drawing/2014/main" val="3782087422"/>
                    </a:ext>
                  </a:extLst>
                </a:gridCol>
                <a:gridCol w="955755">
                  <a:extLst>
                    <a:ext uri="{9D8B030D-6E8A-4147-A177-3AD203B41FA5}">
                      <a16:colId xmlns:a16="http://schemas.microsoft.com/office/drawing/2014/main" val="3729018846"/>
                    </a:ext>
                  </a:extLst>
                </a:gridCol>
                <a:gridCol w="747407">
                  <a:extLst>
                    <a:ext uri="{9D8B030D-6E8A-4147-A177-3AD203B41FA5}">
                      <a16:colId xmlns:a16="http://schemas.microsoft.com/office/drawing/2014/main" val="4282207141"/>
                    </a:ext>
                  </a:extLst>
                </a:gridCol>
                <a:gridCol w="1471080">
                  <a:extLst>
                    <a:ext uri="{9D8B030D-6E8A-4147-A177-3AD203B41FA5}">
                      <a16:colId xmlns:a16="http://schemas.microsoft.com/office/drawing/2014/main" val="1934191282"/>
                    </a:ext>
                  </a:extLst>
                </a:gridCol>
                <a:gridCol w="1471080">
                  <a:extLst>
                    <a:ext uri="{9D8B030D-6E8A-4147-A177-3AD203B41FA5}">
                      <a16:colId xmlns:a16="http://schemas.microsoft.com/office/drawing/2014/main" val="478320957"/>
                    </a:ext>
                  </a:extLst>
                </a:gridCol>
                <a:gridCol w="852372">
                  <a:extLst>
                    <a:ext uri="{9D8B030D-6E8A-4147-A177-3AD203B41FA5}">
                      <a16:colId xmlns:a16="http://schemas.microsoft.com/office/drawing/2014/main" val="2257833226"/>
                    </a:ext>
                  </a:extLst>
                </a:gridCol>
              </a:tblGrid>
              <a:tr h="333384">
                <a:tc gridSpan="2">
                  <a:txBody>
                    <a:bodyPr/>
                    <a:lstStyle/>
                    <a:p>
                      <a:pPr marL="38100" marR="38100" algn="l">
                        <a:lnSpc>
                          <a:spcPts val="1600"/>
                        </a:lnSpc>
                        <a:spcAft>
                          <a:spcPts val="800"/>
                        </a:spcAft>
                        <a:buNone/>
                      </a:pPr>
                      <a:r>
                        <a:rPr lang="en-IN" sz="1800" kern="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a:txBody>
                    <a:bodyPr/>
                    <a:lstStyle/>
                    <a:p>
                      <a:pPr marL="38100" marR="38100" algn="ctr">
                        <a:lnSpc>
                          <a:spcPts val="1600"/>
                        </a:lnSpc>
                        <a:spcAft>
                          <a:spcPts val="800"/>
                        </a:spcAft>
                        <a:buNone/>
                      </a:pPr>
                      <a:r>
                        <a:rPr lang="en-IN" sz="1800" kern="0" dirty="0" err="1">
                          <a:effectLst/>
                        </a:rPr>
                        <a:t>sqrt_earnings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a:effectLst/>
                        </a:rPr>
                        <a:t>LandSizeAcres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dirty="0" err="1">
                          <a:effectLst/>
                        </a:rPr>
                        <a:t>FarmingExperience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FertilizerUsagekgacre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CroplossPercentage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weatherimpact2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irrigationtype2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dirty="0" err="1">
                          <a:effectLst/>
                        </a:rPr>
                        <a:t>LoanAmount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a:effectLst/>
                        </a:rPr>
                        <a:t>InterestRate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a:effectLst/>
                        </a:rPr>
                        <a:t>GovernmentSubsidy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1800" kern="0" dirty="0" err="1">
                          <a:effectLst/>
                        </a:rPr>
                        <a:t>MarketPriceperKg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87681413"/>
                  </a:ext>
                </a:extLst>
              </a:tr>
              <a:tr h="333384">
                <a:tc rowSpan="11">
                  <a:txBody>
                    <a:bodyPr/>
                    <a:lstStyle/>
                    <a:p>
                      <a:pPr marL="38100" marR="38100" algn="l">
                        <a:lnSpc>
                          <a:spcPts val="1600"/>
                        </a:lnSpc>
                        <a:spcAft>
                          <a:spcPts val="800"/>
                        </a:spcAft>
                        <a:buNone/>
                      </a:pPr>
                      <a:r>
                        <a:rPr lang="en-IN" sz="1800" kern="0" dirty="0">
                          <a:effectLst/>
                        </a:rPr>
                        <a:t>Pearson Correlation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l">
                        <a:lnSpc>
                          <a:spcPts val="1600"/>
                        </a:lnSpc>
                        <a:spcAft>
                          <a:spcPts val="800"/>
                        </a:spcAft>
                        <a:buNone/>
                      </a:pPr>
                      <a:r>
                        <a:rPr lang="en-IN" sz="1800" kern="0" dirty="0" err="1">
                          <a:effectLst/>
                        </a:rPr>
                        <a:t>sqrt_earnings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.463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-.164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-.29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.597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54726859"/>
                  </a:ext>
                </a:extLst>
              </a:tr>
              <a:tr h="359725">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LandSizeAcres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.463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.054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.049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.031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44592641"/>
                  </a:ext>
                </a:extLst>
              </a:tr>
              <a:tr h="333384">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FarmingExperience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.203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.045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.029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50344062"/>
                  </a:ext>
                </a:extLst>
              </a:tr>
              <a:tr h="274052">
                <a:tc vMerge="1">
                  <a:txBody>
                    <a:bodyPr/>
                    <a:lstStyle/>
                    <a:p>
                      <a:endParaRPr lang="en-IN"/>
                    </a:p>
                  </a:txBody>
                  <a:tcPr/>
                </a:tc>
                <a:tc>
                  <a:txBody>
                    <a:bodyPr/>
                    <a:lstStyle/>
                    <a:p>
                      <a:pPr marL="38100" marR="38100" algn="l">
                        <a:lnSpc>
                          <a:spcPts val="1600"/>
                        </a:lnSpc>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FertilizerUsagekgacre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.054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.045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.872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.698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9983577"/>
                  </a:ext>
                </a:extLst>
              </a:tr>
              <a:tr h="274052">
                <a:tc vMerge="1">
                  <a:txBody>
                    <a:bodyPr/>
                    <a:lstStyle/>
                    <a:p>
                      <a:endParaRPr lang="en-IN"/>
                    </a:p>
                  </a:txBody>
                  <a:tcPr/>
                </a:tc>
                <a:tc>
                  <a:txBody>
                    <a:bodyPr/>
                    <a:lstStyle/>
                    <a:p>
                      <a:pPr marL="38100" marR="38100" algn="l">
                        <a:lnSpc>
                          <a:spcPts val="1600"/>
                        </a:lnSpc>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CroplossPercentage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-.164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.678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92036564"/>
                  </a:ext>
                </a:extLst>
              </a:tr>
              <a:tr h="274052">
                <a:tc vMerge="1">
                  <a:txBody>
                    <a:bodyPr/>
                    <a:lstStyle/>
                    <a:p>
                      <a:endParaRPr lang="en-IN"/>
                    </a:p>
                  </a:txBody>
                  <a:tcPr/>
                </a:tc>
                <a:tc>
                  <a:txBody>
                    <a:bodyPr/>
                    <a:lstStyle/>
                    <a:p>
                      <a:pPr marL="38100" marR="38100" algn="l">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weatherimpact2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.049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.678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6666111"/>
                  </a:ext>
                </a:extLst>
              </a:tr>
              <a:tr h="274052">
                <a:tc vMerge="1">
                  <a:txBody>
                    <a:bodyPr/>
                    <a:lstStyle/>
                    <a:p>
                      <a:endParaRPr lang="en-IN"/>
                    </a:p>
                  </a:txBody>
                  <a:tcPr/>
                </a:tc>
                <a:tc>
                  <a:txBody>
                    <a:bodyPr/>
                    <a:lstStyle/>
                    <a:p>
                      <a:pPr marL="38100" marR="38100" algn="l">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irrigationtype2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.087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.097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0824114"/>
                  </a:ext>
                </a:extLst>
              </a:tr>
              <a:tr h="170509">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LoanAmount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.087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-.096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63297166"/>
                  </a:ext>
                </a:extLst>
              </a:tr>
              <a:tr h="170509">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InterestRate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.031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.097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62103335"/>
                  </a:ext>
                </a:extLst>
              </a:tr>
              <a:tr h="333384">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GovernmentSubsidy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.597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.029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.872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.036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-.096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18912632"/>
                  </a:ext>
                </a:extLst>
              </a:tr>
              <a:tr h="333384">
                <a:tc vMerge="1">
                  <a:txBody>
                    <a:bodyPr/>
                    <a:lstStyle/>
                    <a:p>
                      <a:endParaRPr lang="en-IN"/>
                    </a:p>
                  </a:txBody>
                  <a:tcPr/>
                </a:tc>
                <a:tc>
                  <a:txBody>
                    <a:bodyPr/>
                    <a:lstStyle/>
                    <a:p>
                      <a:pPr marL="38100" marR="38100" algn="l">
                        <a:lnSpc>
                          <a:spcPts val="1600"/>
                        </a:lnSpc>
                        <a:spcAft>
                          <a:spcPts val="800"/>
                        </a:spcAft>
                        <a:buNone/>
                      </a:pPr>
                      <a:r>
                        <a:rPr lang="en-IN" sz="1800" kern="0" dirty="0" err="1">
                          <a:effectLst/>
                        </a:rPr>
                        <a:t>MarketPriceperKg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.27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.698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1800" kern="0" dirty="0">
                          <a:effectLst/>
                        </a:rPr>
                        <a:t>1.000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84778476"/>
                  </a:ext>
                </a:extLst>
              </a:tr>
            </a:tbl>
          </a:graphicData>
        </a:graphic>
      </p:graphicFrame>
      <p:sp>
        <p:nvSpPr>
          <p:cNvPr id="13" name="Rectangle 1">
            <a:extLst>
              <a:ext uri="{FF2B5EF4-FFF2-40B4-BE49-F238E27FC236}">
                <a16:creationId xmlns:a16="http://schemas.microsoft.com/office/drawing/2014/main" id="{3A0D81C1-9FD7-1362-DB85-EE47547D527E}"/>
              </a:ext>
            </a:extLst>
          </p:cNvPr>
          <p:cNvSpPr>
            <a:spLocks noChangeArrowheads="1"/>
          </p:cNvSpPr>
          <p:nvPr/>
        </p:nvSpPr>
        <p:spPr bwMode="auto">
          <a:xfrm>
            <a:off x="2119313" y="382588"/>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TextBox 19">
            <a:extLst>
              <a:ext uri="{FF2B5EF4-FFF2-40B4-BE49-F238E27FC236}">
                <a16:creationId xmlns:a16="http://schemas.microsoft.com/office/drawing/2014/main" id="{E6A0C002-B2AA-DD1A-07BE-92DFA7904C4B}"/>
              </a:ext>
            </a:extLst>
          </p:cNvPr>
          <p:cNvSpPr txBox="1"/>
          <p:nvPr/>
        </p:nvSpPr>
        <p:spPr>
          <a:xfrm>
            <a:off x="1617593" y="899780"/>
            <a:ext cx="5375413" cy="584775"/>
          </a:xfrm>
          <a:prstGeom prst="rect">
            <a:avLst/>
          </a:prstGeom>
          <a:noFill/>
        </p:spPr>
        <p:txBody>
          <a:bodyPr wrap="square" rtlCol="0">
            <a:spAutoFit/>
          </a:bodyPr>
          <a:lstStyle/>
          <a:p>
            <a:r>
              <a:rPr lang="en-US" sz="3200" u="sng" dirty="0">
                <a:latin typeface="Poppins Bold" panose="020B0604020202020204" charset="0"/>
                <a:cs typeface="Poppins Bold" panose="020B0604020202020204" charset="0"/>
              </a:rPr>
              <a:t>Correlation Table</a:t>
            </a:r>
            <a:endParaRPr lang="en-IN" sz="3200" u="sng" dirty="0">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121265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39295B1E-4F0D-CC4A-5038-7B5578FADF6D}"/>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AEB0141B-57D4-08A4-772B-3FF5E36678C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0D31CC60-E5BE-C8A0-BA38-8674C8AA0E4B}"/>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20AB2B53-5E6A-DD99-3288-423252DBFFEB}"/>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356CF0B3-6355-0606-AB05-80969F683E80}"/>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0212A84A-2D5C-0996-0D7F-BF3F6B84F77C}"/>
              </a:ext>
            </a:extLst>
          </p:cNvPr>
          <p:cNvGrpSpPr/>
          <p:nvPr/>
        </p:nvGrpSpPr>
        <p:grpSpPr>
          <a:xfrm>
            <a:off x="455543" y="296517"/>
            <a:ext cx="17564100" cy="9743891"/>
            <a:chOff x="0" y="0"/>
            <a:chExt cx="6964336" cy="3693145"/>
          </a:xfrm>
        </p:grpSpPr>
        <p:sp>
          <p:nvSpPr>
            <p:cNvPr id="3" name="Freeform 3">
              <a:extLst>
                <a:ext uri="{FF2B5EF4-FFF2-40B4-BE49-F238E27FC236}">
                  <a16:creationId xmlns:a16="http://schemas.microsoft.com/office/drawing/2014/main" id="{6528480B-2237-AAC5-B4C4-CC804DFDDEBC}"/>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5F328375-6D88-BCB5-B9FB-52FA72BB5786}"/>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9" name="Rectangle 1">
            <a:extLst>
              <a:ext uri="{FF2B5EF4-FFF2-40B4-BE49-F238E27FC236}">
                <a16:creationId xmlns:a16="http://schemas.microsoft.com/office/drawing/2014/main" id="{28B35C5B-B565-60BF-1E30-075636CDFFF8}"/>
              </a:ext>
            </a:extLst>
          </p:cNvPr>
          <p:cNvSpPr>
            <a:spLocks noChangeArrowheads="1"/>
          </p:cNvSpPr>
          <p:nvPr/>
        </p:nvSpPr>
        <p:spPr bwMode="auto">
          <a:xfrm>
            <a:off x="2552700" y="2719388"/>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
            <a:extLst>
              <a:ext uri="{FF2B5EF4-FFF2-40B4-BE49-F238E27FC236}">
                <a16:creationId xmlns:a16="http://schemas.microsoft.com/office/drawing/2014/main" id="{239EDE08-C393-8478-5610-C13DFEC8E42A}"/>
              </a:ext>
            </a:extLst>
          </p:cNvPr>
          <p:cNvSpPr>
            <a:spLocks noChangeArrowheads="1"/>
          </p:cNvSpPr>
          <p:nvPr/>
        </p:nvSpPr>
        <p:spPr bwMode="auto">
          <a:xfrm>
            <a:off x="2119313" y="382588"/>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TextBox 19">
            <a:extLst>
              <a:ext uri="{FF2B5EF4-FFF2-40B4-BE49-F238E27FC236}">
                <a16:creationId xmlns:a16="http://schemas.microsoft.com/office/drawing/2014/main" id="{2D85BC99-CB10-E056-D3E1-F52F92ADE0A4}"/>
              </a:ext>
            </a:extLst>
          </p:cNvPr>
          <p:cNvSpPr txBox="1"/>
          <p:nvPr/>
        </p:nvSpPr>
        <p:spPr>
          <a:xfrm>
            <a:off x="1649660" y="635564"/>
            <a:ext cx="5375413" cy="584775"/>
          </a:xfrm>
          <a:prstGeom prst="rect">
            <a:avLst/>
          </a:prstGeom>
          <a:noFill/>
        </p:spPr>
        <p:txBody>
          <a:bodyPr wrap="square" rtlCol="0">
            <a:spAutoFit/>
          </a:bodyPr>
          <a:lstStyle/>
          <a:p>
            <a:r>
              <a:rPr lang="en-US" sz="3200" u="sng" dirty="0">
                <a:latin typeface="Poppins Bold" panose="020B0604020202020204" charset="0"/>
                <a:cs typeface="Poppins Bold" panose="020B0604020202020204" charset="0"/>
              </a:rPr>
              <a:t>Correlation analysis </a:t>
            </a:r>
            <a:endParaRPr lang="en-IN" sz="3200" u="sng" dirty="0">
              <a:latin typeface="Poppins Bold" panose="020B0604020202020204" charset="0"/>
              <a:cs typeface="Poppins Bold" panose="020B0604020202020204" charset="0"/>
            </a:endParaRPr>
          </a:p>
        </p:txBody>
      </p:sp>
      <p:sp>
        <p:nvSpPr>
          <p:cNvPr id="5" name="TextBox 4">
            <a:extLst>
              <a:ext uri="{FF2B5EF4-FFF2-40B4-BE49-F238E27FC236}">
                <a16:creationId xmlns:a16="http://schemas.microsoft.com/office/drawing/2014/main" id="{815002D1-C16B-6CCE-E472-4ACF2F5FA8C1}"/>
              </a:ext>
            </a:extLst>
          </p:cNvPr>
          <p:cNvSpPr txBox="1"/>
          <p:nvPr/>
        </p:nvSpPr>
        <p:spPr>
          <a:xfrm>
            <a:off x="1652973" y="1381444"/>
            <a:ext cx="14460607" cy="4955203"/>
          </a:xfrm>
          <a:prstGeom prst="rect">
            <a:avLst/>
          </a:prstGeom>
          <a:noFill/>
        </p:spPr>
        <p:txBody>
          <a:bodyPr wrap="square">
            <a:spAutoFit/>
          </a:bodyPr>
          <a:lstStyle/>
          <a:p>
            <a:pPr>
              <a:buNone/>
            </a:pPr>
            <a:r>
              <a:rPr lang="en-US" sz="2800" b="1" dirty="0"/>
              <a:t>Correlation with </a:t>
            </a:r>
            <a:r>
              <a:rPr lang="en-US" sz="2800" b="1" dirty="0" err="1"/>
              <a:t>sqrt_earnings</a:t>
            </a:r>
            <a:r>
              <a:rPr lang="en-US" sz="2800" b="1" dirty="0"/>
              <a:t> (Target Variable)</a:t>
            </a:r>
          </a:p>
          <a:p>
            <a:pPr>
              <a:buNone/>
            </a:pPr>
            <a:endParaRPr lang="en-US" sz="2400" dirty="0"/>
          </a:p>
          <a:p>
            <a:pPr>
              <a:buFont typeface="Arial" panose="020B0604020202020204" pitchFamily="34" charset="0"/>
              <a:buChar char="•"/>
            </a:pPr>
            <a:r>
              <a:rPr lang="en-US" sz="2400" b="1" dirty="0" err="1"/>
              <a:t>GovernmentSubsidy</a:t>
            </a:r>
            <a:r>
              <a:rPr lang="en-US" sz="2400" b="1" dirty="0"/>
              <a:t> (0.597):</a:t>
            </a:r>
            <a:r>
              <a:rPr lang="en-US" sz="2400" dirty="0"/>
              <a:t> The highest positive correlation, indicating that government subsidies strongly influence earnings.</a:t>
            </a:r>
          </a:p>
          <a:p>
            <a:pPr>
              <a:buFont typeface="Arial" panose="020B0604020202020204" pitchFamily="34" charset="0"/>
              <a:buChar char="•"/>
            </a:pPr>
            <a:r>
              <a:rPr lang="en-US" sz="2400" b="1" dirty="0" err="1"/>
              <a:t>LandSizeAcres</a:t>
            </a:r>
            <a:r>
              <a:rPr lang="en-US" sz="2400" b="1" dirty="0"/>
              <a:t> (0.463):</a:t>
            </a:r>
            <a:r>
              <a:rPr lang="en-US" sz="2400" dirty="0"/>
              <a:t> A moderate positive correlation, meaning that larger land sizes are associated with higher earnings.</a:t>
            </a:r>
          </a:p>
          <a:p>
            <a:pPr>
              <a:buFont typeface="Arial" panose="020B0604020202020204" pitchFamily="34" charset="0"/>
              <a:buChar char="•"/>
            </a:pPr>
            <a:r>
              <a:rPr lang="en-US" sz="2400" b="1" dirty="0" err="1"/>
              <a:t>LoanAmount</a:t>
            </a:r>
            <a:r>
              <a:rPr lang="en-US" sz="2400" b="1" dirty="0"/>
              <a:t> (0.37):</a:t>
            </a:r>
            <a:r>
              <a:rPr lang="en-US" sz="2400" dirty="0"/>
              <a:t> A moderate positive correlation, suggesting that higher loan amounts contribute to increased earnings.</a:t>
            </a:r>
          </a:p>
          <a:p>
            <a:pPr>
              <a:buFont typeface="Arial" panose="020B0604020202020204" pitchFamily="34" charset="0"/>
              <a:buChar char="•"/>
            </a:pPr>
            <a:r>
              <a:rPr lang="en-US" sz="2400" b="1" dirty="0" err="1"/>
              <a:t>MarketPriceperKg</a:t>
            </a:r>
            <a:r>
              <a:rPr lang="en-US" sz="2400" b="1" dirty="0"/>
              <a:t> (0.27):</a:t>
            </a:r>
            <a:r>
              <a:rPr lang="en-US" sz="2400" dirty="0"/>
              <a:t> A low positive correlation, implying that higher market prices for crops slightly increase earnings.</a:t>
            </a:r>
          </a:p>
          <a:p>
            <a:pPr>
              <a:buFont typeface="Arial" panose="020B0604020202020204" pitchFamily="34" charset="0"/>
              <a:buChar char="•"/>
            </a:pPr>
            <a:r>
              <a:rPr lang="en-US" sz="2400" b="1" dirty="0" err="1"/>
              <a:t>FarmingExperience</a:t>
            </a:r>
            <a:r>
              <a:rPr lang="en-US" sz="2400" b="1" dirty="0"/>
              <a:t> (0.21):</a:t>
            </a:r>
            <a:r>
              <a:rPr lang="en-US" sz="2400" dirty="0"/>
              <a:t> A low positive correlation, meaning experience has an impact on earnings.</a:t>
            </a:r>
          </a:p>
          <a:p>
            <a:pPr>
              <a:buFont typeface="Arial" panose="020B0604020202020204" pitchFamily="34" charset="0"/>
              <a:buChar char="•"/>
            </a:pPr>
            <a:r>
              <a:rPr lang="en-US" sz="2400" b="1" dirty="0" err="1"/>
              <a:t>InterestRate</a:t>
            </a:r>
            <a:r>
              <a:rPr lang="en-US" sz="2400" b="1" dirty="0"/>
              <a:t> (-0.29):</a:t>
            </a:r>
            <a:r>
              <a:rPr lang="en-US" sz="2400" dirty="0"/>
              <a:t> A negative correlation, indicating that higher interest rates are linked to lower earnings, possibly due to increased loan repayment burdens.</a:t>
            </a:r>
          </a:p>
        </p:txBody>
      </p:sp>
      <p:sp>
        <p:nvSpPr>
          <p:cNvPr id="8" name="Rectangle 2">
            <a:extLst>
              <a:ext uri="{FF2B5EF4-FFF2-40B4-BE49-F238E27FC236}">
                <a16:creationId xmlns:a16="http://schemas.microsoft.com/office/drawing/2014/main" id="{C116B6CC-4381-9ACF-0887-8A515182FA3F}"/>
              </a:ext>
            </a:extLst>
          </p:cNvPr>
          <p:cNvSpPr>
            <a:spLocks noChangeArrowheads="1"/>
          </p:cNvSpPr>
          <p:nvPr/>
        </p:nvSpPr>
        <p:spPr bwMode="auto">
          <a:xfrm rot="10800000" flipV="1">
            <a:off x="1594402" y="6883233"/>
            <a:ext cx="1034580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Irrigation Type (0.008)</a:t>
            </a:r>
            <a:r>
              <a:rPr kumimoji="0" lang="en-US" altLang="en-US" sz="2400" b="0" i="0" u="none" strike="noStrike" cap="none" normalizeH="0" baseline="0" dirty="0">
                <a:ln>
                  <a:noFill/>
                </a:ln>
                <a:solidFill>
                  <a:schemeClr val="tx1"/>
                </a:solidFill>
                <a:effectLst/>
              </a:rPr>
              <a:t> : Almost no correlation with earnings.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Weather Impact (-0.063)</a:t>
            </a:r>
            <a:r>
              <a:rPr kumimoji="0" lang="en-US" altLang="en-US" sz="2400" b="0" i="0" u="none" strike="noStrike" cap="none" normalizeH="0" baseline="0" dirty="0">
                <a:ln>
                  <a:noFill/>
                </a:ln>
                <a:solidFill>
                  <a:schemeClr val="tx1"/>
                </a:solidFill>
                <a:effectLst/>
              </a:rPr>
              <a:t> : Very weak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Crop Loss Percentage (-0.1</a:t>
            </a:r>
            <a:r>
              <a:rPr lang="en-US" altLang="en-US" sz="2400" b="1" dirty="0"/>
              <a:t>6</a:t>
            </a:r>
            <a:r>
              <a:rPr kumimoji="0" lang="en-US" altLang="en-US" sz="2400" b="1" i="0" u="none" strike="noStrike" cap="none" normalizeH="0" baseline="0" dirty="0">
                <a:ln>
                  <a:noFill/>
                </a:ln>
                <a:solidFill>
                  <a:schemeClr val="tx1"/>
                </a:solidFill>
                <a:effectLst/>
              </a:rPr>
              <a:t>4)</a:t>
            </a:r>
            <a:r>
              <a:rPr kumimoji="0" lang="en-US" altLang="en-US" sz="2400" b="0" i="0" u="none" strike="noStrike" cap="none" normalizeH="0" baseline="0" dirty="0">
                <a:ln>
                  <a:noFill/>
                </a:ln>
                <a:solidFill>
                  <a:schemeClr val="tx1"/>
                </a:solidFill>
                <a:effectLst/>
              </a:rPr>
              <a:t> : Weak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Fertilizer Usage (0.07)</a:t>
            </a:r>
            <a:r>
              <a:rPr kumimoji="0" lang="en-US" altLang="en-US" sz="2400" b="0" i="0" u="none" strike="noStrike" cap="none" normalizeH="0" baseline="0" dirty="0">
                <a:ln>
                  <a:noFill/>
                </a:ln>
                <a:solidFill>
                  <a:schemeClr val="tx1"/>
                </a:solidFill>
                <a:effectLst/>
              </a:rPr>
              <a:t> : Very Weak correlation.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These v</a:t>
            </a:r>
            <a:r>
              <a:rPr lang="en-US" sz="2400" dirty="0"/>
              <a:t>ariables that exhibit a very weak correlation with the dependent variable (</a:t>
            </a:r>
            <a:r>
              <a:rPr lang="en-US" sz="2400" b="1" dirty="0" err="1"/>
              <a:t>sqrt_earnings</a:t>
            </a:r>
            <a:r>
              <a:rPr lang="en-US" sz="2400" dirty="0"/>
              <a:t>) are not considered for model building.</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267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E230F74F-5698-EDB2-5AC5-D98ED9E71241}"/>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3FD66AF7-6D13-E2EE-A933-86D21BD37AB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D0264C8D-FCAD-396F-B76B-BE7DA18AD5CD}"/>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6B13D3EC-C4FE-568E-9C24-B7D8D5C423C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8A952397-DA84-E32F-A272-A07EABD5F5EC}"/>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A7CABBDE-9C0E-6D88-6E54-DC518FBD9383}"/>
              </a:ext>
            </a:extLst>
          </p:cNvPr>
          <p:cNvGrpSpPr/>
          <p:nvPr/>
        </p:nvGrpSpPr>
        <p:grpSpPr>
          <a:xfrm>
            <a:off x="571500" y="438153"/>
            <a:ext cx="17449799" cy="9410693"/>
            <a:chOff x="0" y="0"/>
            <a:chExt cx="6964336" cy="3693145"/>
          </a:xfrm>
        </p:grpSpPr>
        <p:sp>
          <p:nvSpPr>
            <p:cNvPr id="3" name="Freeform 3">
              <a:extLst>
                <a:ext uri="{FF2B5EF4-FFF2-40B4-BE49-F238E27FC236}">
                  <a16:creationId xmlns:a16="http://schemas.microsoft.com/office/drawing/2014/main" id="{A29EC04D-A6E3-0BCF-C1DC-AFB49EFA7472}"/>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txBody>
            <a:bodyPr/>
            <a:lstStyle/>
            <a:p>
              <a:endParaRPr lang="en-IN" dirty="0"/>
            </a:p>
          </p:txBody>
        </p:sp>
        <p:sp>
          <p:nvSpPr>
            <p:cNvPr id="4" name="Freeform 4">
              <a:extLst>
                <a:ext uri="{FF2B5EF4-FFF2-40B4-BE49-F238E27FC236}">
                  <a16:creationId xmlns:a16="http://schemas.microsoft.com/office/drawing/2014/main" id="{8DF75B29-9205-8A5D-DF93-5C4F8A1A3303}"/>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5" name="TextBox 4">
            <a:extLst>
              <a:ext uri="{FF2B5EF4-FFF2-40B4-BE49-F238E27FC236}">
                <a16:creationId xmlns:a16="http://schemas.microsoft.com/office/drawing/2014/main" id="{5BDDA243-9AB0-820B-D586-1188F70A6033}"/>
              </a:ext>
            </a:extLst>
          </p:cNvPr>
          <p:cNvSpPr txBox="1"/>
          <p:nvPr/>
        </p:nvSpPr>
        <p:spPr>
          <a:xfrm>
            <a:off x="1254990" y="984863"/>
            <a:ext cx="9620073" cy="646331"/>
          </a:xfrm>
          <a:prstGeom prst="rect">
            <a:avLst/>
          </a:prstGeom>
          <a:noFill/>
        </p:spPr>
        <p:txBody>
          <a:bodyPr wrap="square" rtlCol="0">
            <a:spAutoFit/>
          </a:bodyPr>
          <a:lstStyle/>
          <a:p>
            <a:r>
              <a:rPr lang="en-US" sz="3600" u="sng" dirty="0">
                <a:latin typeface="Poppins Bold" panose="020B0604020202020204" charset="0"/>
                <a:cs typeface="Poppins Bold" panose="020B0604020202020204" charset="0"/>
              </a:rPr>
              <a:t>Data splitting for model development</a:t>
            </a:r>
            <a:endParaRPr lang="en-IN" sz="3600" u="sng" dirty="0">
              <a:latin typeface="Poppins Bold" panose="020B0604020202020204" charset="0"/>
              <a:cs typeface="Poppins Bold" panose="020B0604020202020204" charset="0"/>
            </a:endParaRPr>
          </a:p>
        </p:txBody>
      </p:sp>
      <p:sp>
        <p:nvSpPr>
          <p:cNvPr id="7" name="TextBox 6">
            <a:extLst>
              <a:ext uri="{FF2B5EF4-FFF2-40B4-BE49-F238E27FC236}">
                <a16:creationId xmlns:a16="http://schemas.microsoft.com/office/drawing/2014/main" id="{D0A4DD3A-6754-783A-4C99-DC5E07475750}"/>
              </a:ext>
            </a:extLst>
          </p:cNvPr>
          <p:cNvSpPr txBox="1"/>
          <p:nvPr/>
        </p:nvSpPr>
        <p:spPr>
          <a:xfrm>
            <a:off x="1238425" y="1884722"/>
            <a:ext cx="9848673" cy="7417415"/>
          </a:xfrm>
          <a:prstGeom prst="rect">
            <a:avLst/>
          </a:prstGeom>
          <a:noFill/>
        </p:spPr>
        <p:txBody>
          <a:bodyPr wrap="square">
            <a:spAutoFit/>
          </a:bodyPr>
          <a:lstStyle/>
          <a:p>
            <a:pPr>
              <a:buNone/>
            </a:pPr>
            <a:r>
              <a:rPr lang="en-US" sz="2800" dirty="0"/>
              <a:t>To ensure the robustness and generalizability of the regression model, the dataset was </a:t>
            </a:r>
            <a:r>
              <a:rPr lang="en-US" sz="2800" b="1" dirty="0"/>
              <a:t>split into training and test sets</a:t>
            </a:r>
            <a:r>
              <a:rPr lang="en-US" sz="2800" dirty="0"/>
              <a:t>. A </a:t>
            </a:r>
            <a:r>
              <a:rPr lang="en-US" sz="2800" b="1" dirty="0"/>
              <a:t>90:10 split ratio</a:t>
            </a:r>
            <a:r>
              <a:rPr lang="en-US" sz="2800" dirty="0"/>
              <a:t> was chosen, where </a:t>
            </a:r>
            <a:r>
              <a:rPr lang="en-US" sz="2800" b="1" dirty="0"/>
              <a:t>90% of the data was used for training</a:t>
            </a:r>
            <a:r>
              <a:rPr lang="en-US" sz="2800" dirty="0"/>
              <a:t> the model, and the remaining </a:t>
            </a:r>
            <a:r>
              <a:rPr lang="en-US" sz="2800" b="1" dirty="0"/>
              <a:t>10% was reserved for testing</a:t>
            </a:r>
            <a:r>
              <a:rPr lang="en-US" sz="2800" dirty="0"/>
              <a:t>.</a:t>
            </a:r>
          </a:p>
          <a:p>
            <a:pPr>
              <a:buNone/>
            </a:pPr>
            <a:endParaRPr lang="en-US" sz="2800" dirty="0"/>
          </a:p>
          <a:p>
            <a:pPr>
              <a:buNone/>
            </a:pPr>
            <a:r>
              <a:rPr lang="en-US" sz="2800" dirty="0"/>
              <a:t>The training dataset was used to build and optimize the regression model by identifying relationships between the independent variables and the </a:t>
            </a:r>
            <a:r>
              <a:rPr lang="en-US" sz="2800" b="1" dirty="0"/>
              <a:t>square-root</a:t>
            </a:r>
            <a:r>
              <a:rPr lang="en-US" sz="2800" dirty="0"/>
              <a:t> </a:t>
            </a:r>
            <a:r>
              <a:rPr lang="en-US" sz="2800" b="1" dirty="0"/>
              <a:t>transformed</a:t>
            </a:r>
            <a:r>
              <a:rPr lang="en-US" sz="2800" dirty="0"/>
              <a:t> </a:t>
            </a:r>
            <a:r>
              <a:rPr lang="en-US" sz="2800" b="1" dirty="0"/>
              <a:t>Annual Earnings</a:t>
            </a:r>
            <a:r>
              <a:rPr lang="en-US" sz="2800" dirty="0"/>
              <a:t> variable. The test dataset was kept separate to evaluate the model’s performance on unseen data, preventing overfitting and ensuring the model’s predictive power in real-world scenarios.</a:t>
            </a:r>
          </a:p>
          <a:p>
            <a:pPr>
              <a:buNone/>
            </a:pPr>
            <a:endParaRPr lang="en-US" sz="2800" dirty="0"/>
          </a:p>
          <a:p>
            <a:r>
              <a:rPr lang="en-US" sz="2800" dirty="0"/>
              <a:t>This approach aligns with standard machine learning and statistical modeling practices, ensuring that the model learns effectively from the training data while being able to make accurate predictions on new observations.</a:t>
            </a:r>
          </a:p>
        </p:txBody>
      </p:sp>
      <p:pic>
        <p:nvPicPr>
          <p:cNvPr id="8" name="Picture 7">
            <a:extLst>
              <a:ext uri="{FF2B5EF4-FFF2-40B4-BE49-F238E27FC236}">
                <a16:creationId xmlns:a16="http://schemas.microsoft.com/office/drawing/2014/main" id="{E0A65FD1-542C-3F5E-EA0F-D9BCBD810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410" y="1896318"/>
            <a:ext cx="5696745" cy="5982535"/>
          </a:xfrm>
          <a:prstGeom prst="rect">
            <a:avLst/>
          </a:prstGeom>
        </p:spPr>
      </p:pic>
    </p:spTree>
    <p:extLst>
      <p:ext uri="{BB962C8B-B14F-4D97-AF65-F5344CB8AC3E}">
        <p14:creationId xmlns:p14="http://schemas.microsoft.com/office/powerpoint/2010/main" val="419482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A53509A4-8E1E-5FA5-B756-92F93280F148}"/>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6E4BCC0A-10AB-0D43-8762-019AE7021A8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02198137-C32C-C199-85AF-63AEB9A2F7CB}"/>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14D6069C-BDEE-4F06-C237-C39F3A3BC55A}"/>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ED582DAA-6FC4-29F7-5A9C-A1B6559C2C5A}"/>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6B7B3707-1E08-5900-1747-BB9206381A7B}"/>
              </a:ext>
            </a:extLst>
          </p:cNvPr>
          <p:cNvGrpSpPr/>
          <p:nvPr/>
        </p:nvGrpSpPr>
        <p:grpSpPr>
          <a:xfrm>
            <a:off x="419100" y="438153"/>
            <a:ext cx="17449799" cy="9410693"/>
            <a:chOff x="0" y="0"/>
            <a:chExt cx="6964336" cy="3693145"/>
          </a:xfrm>
        </p:grpSpPr>
        <p:sp>
          <p:nvSpPr>
            <p:cNvPr id="3" name="Freeform 3">
              <a:extLst>
                <a:ext uri="{FF2B5EF4-FFF2-40B4-BE49-F238E27FC236}">
                  <a16:creationId xmlns:a16="http://schemas.microsoft.com/office/drawing/2014/main" id="{B3CE075F-5338-095A-0F94-A1FB8CBC99D0}"/>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17F91107-B2DB-5539-FE10-0CEFD0A383CC}"/>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id="9" name="Table 8">
            <a:extLst>
              <a:ext uri="{FF2B5EF4-FFF2-40B4-BE49-F238E27FC236}">
                <a16:creationId xmlns:a16="http://schemas.microsoft.com/office/drawing/2014/main" id="{801793EE-80A3-AC07-513A-6D14A7C9C38E}"/>
              </a:ext>
            </a:extLst>
          </p:cNvPr>
          <p:cNvGraphicFramePr>
            <a:graphicFrameLocks noGrp="1"/>
          </p:cNvGraphicFramePr>
          <p:nvPr>
            <p:extLst>
              <p:ext uri="{D42A27DB-BD31-4B8C-83A1-F6EECF244321}">
                <p14:modId xmlns:p14="http://schemas.microsoft.com/office/powerpoint/2010/main" val="3648411348"/>
              </p:ext>
            </p:extLst>
          </p:nvPr>
        </p:nvGraphicFramePr>
        <p:xfrm>
          <a:off x="1252591" y="1762489"/>
          <a:ext cx="6022939" cy="3226214"/>
        </p:xfrm>
        <a:graphic>
          <a:graphicData uri="http://schemas.openxmlformats.org/drawingml/2006/table">
            <a:tbl>
              <a:tblPr>
                <a:tableStyleId>{5C22544A-7EE6-4342-B048-85BDC9FD1C3A}</a:tableStyleId>
              </a:tblPr>
              <a:tblGrid>
                <a:gridCol w="810680">
                  <a:extLst>
                    <a:ext uri="{9D8B030D-6E8A-4147-A177-3AD203B41FA5}">
                      <a16:colId xmlns:a16="http://schemas.microsoft.com/office/drawing/2014/main" val="1210246131"/>
                    </a:ext>
                  </a:extLst>
                </a:gridCol>
                <a:gridCol w="1048689">
                  <a:extLst>
                    <a:ext uri="{9D8B030D-6E8A-4147-A177-3AD203B41FA5}">
                      <a16:colId xmlns:a16="http://schemas.microsoft.com/office/drawing/2014/main" val="3588211515"/>
                    </a:ext>
                  </a:extLst>
                </a:gridCol>
                <a:gridCol w="1112088">
                  <a:extLst>
                    <a:ext uri="{9D8B030D-6E8A-4147-A177-3AD203B41FA5}">
                      <a16:colId xmlns:a16="http://schemas.microsoft.com/office/drawing/2014/main" val="2103269989"/>
                    </a:ext>
                  </a:extLst>
                </a:gridCol>
                <a:gridCol w="1525741">
                  <a:extLst>
                    <a:ext uri="{9D8B030D-6E8A-4147-A177-3AD203B41FA5}">
                      <a16:colId xmlns:a16="http://schemas.microsoft.com/office/drawing/2014/main" val="2771855350"/>
                    </a:ext>
                  </a:extLst>
                </a:gridCol>
                <a:gridCol w="1525741">
                  <a:extLst>
                    <a:ext uri="{9D8B030D-6E8A-4147-A177-3AD203B41FA5}">
                      <a16:colId xmlns:a16="http://schemas.microsoft.com/office/drawing/2014/main" val="2443744558"/>
                    </a:ext>
                  </a:extLst>
                </a:gridCol>
              </a:tblGrid>
              <a:tr h="474757">
                <a:tc gridSpan="5">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Model Summary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06580940"/>
                  </a:ext>
                </a:extLst>
              </a:tr>
              <a:tr h="658772">
                <a:tc>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R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Adjusted R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Std. Error of the Estimate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58908178"/>
                  </a:ext>
                </a:extLst>
              </a:tr>
              <a:tr h="316390">
                <a:tc>
                  <a:txBody>
                    <a:bodyPr/>
                    <a:lstStyle/>
                    <a:p>
                      <a:pPr marL="38100" marR="38100">
                        <a:lnSpc>
                          <a:spcPts val="1600"/>
                        </a:lnSpc>
                        <a:spcAft>
                          <a:spcPts val="800"/>
                        </a:spcAft>
                        <a:buNone/>
                      </a:pPr>
                      <a:r>
                        <a:rPr lang="en-IN" sz="2000" kern="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.927</a:t>
                      </a:r>
                      <a:r>
                        <a:rPr lang="en-IN" sz="2000" kern="0" baseline="30000" dirty="0">
                          <a:effectLst/>
                        </a:rPr>
                        <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.859</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.859</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21.82991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63159291"/>
                  </a:ext>
                </a:extLst>
              </a:tr>
              <a:tr h="1302823">
                <a:tc gridSpan="5">
                  <a:txBody>
                    <a:bodyPr/>
                    <a:lstStyle/>
                    <a:p>
                      <a:pPr marL="552450" marR="38100" indent="-514350">
                        <a:lnSpc>
                          <a:spcPts val="1600"/>
                        </a:lnSpc>
                        <a:spcAft>
                          <a:spcPts val="800"/>
                        </a:spcAft>
                        <a:buAutoNum type="alphaLcPeriod"/>
                      </a:pPr>
                      <a:endParaRPr lang="en-IN" sz="2000" kern="0" dirty="0">
                        <a:effectLst/>
                      </a:endParaRPr>
                    </a:p>
                    <a:p>
                      <a:pPr marL="552450" marR="38100" indent="-514350">
                        <a:lnSpc>
                          <a:spcPts val="1600"/>
                        </a:lnSpc>
                        <a:spcAft>
                          <a:spcPts val="800"/>
                        </a:spcAft>
                        <a:buAutoNum type="alphaLcPeriod"/>
                      </a:pPr>
                      <a:r>
                        <a:rPr lang="en-IN" sz="2000" kern="0" dirty="0">
                          <a:effectLst/>
                        </a:rPr>
                        <a:t>Predictors: (Constant), </a:t>
                      </a:r>
                      <a:r>
                        <a:rPr lang="en-IN" sz="2000" kern="0" dirty="0" err="1">
                          <a:effectLst/>
                        </a:rPr>
                        <a:t>MarketPriceperKg</a:t>
                      </a:r>
                      <a:r>
                        <a:rPr lang="en-IN" sz="2000" kern="0" dirty="0">
                          <a:effectLst/>
                        </a:rPr>
                        <a:t>,</a:t>
                      </a:r>
                    </a:p>
                    <a:p>
                      <a:pPr marL="38100" marR="38100" indent="0">
                        <a:lnSpc>
                          <a:spcPts val="1600"/>
                        </a:lnSpc>
                        <a:spcAft>
                          <a:spcPts val="800"/>
                        </a:spcAft>
                        <a:buNone/>
                      </a:pPr>
                      <a:r>
                        <a:rPr lang="en-IN" sz="2000" kern="0" dirty="0">
                          <a:effectLst/>
                        </a:rPr>
                        <a:t> </a:t>
                      </a:r>
                      <a:r>
                        <a:rPr lang="en-IN" sz="2000" kern="0" dirty="0" err="1">
                          <a:effectLst/>
                        </a:rPr>
                        <a:t>InterestRate</a:t>
                      </a:r>
                      <a:r>
                        <a:rPr lang="en-IN" sz="2000" kern="0" dirty="0">
                          <a:effectLst/>
                        </a:rPr>
                        <a:t>, </a:t>
                      </a:r>
                      <a:r>
                        <a:rPr lang="en-IN" sz="2000" kern="0" dirty="0" err="1">
                          <a:effectLst/>
                        </a:rPr>
                        <a:t>LandSizeAcres</a:t>
                      </a:r>
                      <a:r>
                        <a:rPr lang="en-IN" sz="2000" kern="0" dirty="0">
                          <a:effectLst/>
                        </a:rPr>
                        <a:t>, </a:t>
                      </a:r>
                      <a:r>
                        <a:rPr lang="en-IN" sz="2000" kern="0" dirty="0" err="1">
                          <a:effectLst/>
                        </a:rPr>
                        <a:t>GovernmentSubsidy</a:t>
                      </a:r>
                      <a:r>
                        <a:rPr lang="en-IN" sz="2000" kern="0" dirty="0">
                          <a:effectLst/>
                        </a:rPr>
                        <a:t>,</a:t>
                      </a:r>
                    </a:p>
                    <a:p>
                      <a:pPr marL="38100" marR="38100" indent="0">
                        <a:lnSpc>
                          <a:spcPts val="1600"/>
                        </a:lnSpc>
                        <a:spcAft>
                          <a:spcPts val="800"/>
                        </a:spcAft>
                        <a:buNone/>
                      </a:pPr>
                      <a:r>
                        <a:rPr lang="en-IN" sz="2000" kern="0" dirty="0">
                          <a:effectLst/>
                        </a:rPr>
                        <a:t> </a:t>
                      </a:r>
                      <a:r>
                        <a:rPr lang="en-IN" sz="2000" kern="0" dirty="0" err="1">
                          <a:effectLst/>
                        </a:rPr>
                        <a:t>FarmingExperience</a:t>
                      </a:r>
                      <a:r>
                        <a:rPr lang="en-IN" sz="2000" kern="0" dirty="0">
                          <a:effectLst/>
                        </a:rPr>
                        <a:t>, </a:t>
                      </a:r>
                      <a:r>
                        <a:rPr lang="en-IN" sz="2000" kern="0" dirty="0" err="1">
                          <a:effectLst/>
                        </a:rPr>
                        <a:t>LoanAmount</a:t>
                      </a:r>
                      <a:endParaRPr lang="en-IN" sz="2000" kern="0" dirty="0">
                        <a:effectLst/>
                      </a:endParaRPr>
                    </a:p>
                    <a:p>
                      <a:pPr marL="38100" marR="38100" indent="0">
                        <a:lnSpc>
                          <a:spcPts val="16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94439934"/>
                  </a:ext>
                </a:extLst>
              </a:tr>
              <a:tr h="198736">
                <a:tc gridSpan="5">
                  <a:txBody>
                    <a:bodyPr/>
                    <a:lstStyle/>
                    <a:p>
                      <a:pPr marL="38100" marR="38100">
                        <a:lnSpc>
                          <a:spcPts val="1600"/>
                        </a:lnSpc>
                        <a:spcAft>
                          <a:spcPts val="800"/>
                        </a:spcAft>
                        <a:buNone/>
                      </a:pPr>
                      <a:r>
                        <a:rPr lang="en-IN" sz="2000" kern="0" dirty="0">
                          <a:effectLst/>
                        </a:rPr>
                        <a:t>b. Dependent Variable: </a:t>
                      </a:r>
                      <a:r>
                        <a:rPr lang="en-IN" sz="2000" kern="0" dirty="0" err="1">
                          <a:effectLst/>
                        </a:rPr>
                        <a:t>sqrt_earnings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5728033"/>
                  </a:ext>
                </a:extLst>
              </a:tr>
            </a:tbl>
          </a:graphicData>
        </a:graphic>
      </p:graphicFrame>
      <p:graphicFrame>
        <p:nvGraphicFramePr>
          <p:cNvPr id="10" name="Table 9">
            <a:extLst>
              <a:ext uri="{FF2B5EF4-FFF2-40B4-BE49-F238E27FC236}">
                <a16:creationId xmlns:a16="http://schemas.microsoft.com/office/drawing/2014/main" id="{9DAD22EB-43F2-6FB5-F361-EAD0E39CA32D}"/>
              </a:ext>
            </a:extLst>
          </p:cNvPr>
          <p:cNvGraphicFramePr>
            <a:graphicFrameLocks noGrp="1"/>
          </p:cNvGraphicFramePr>
          <p:nvPr>
            <p:extLst>
              <p:ext uri="{D42A27DB-BD31-4B8C-83A1-F6EECF244321}">
                <p14:modId xmlns:p14="http://schemas.microsoft.com/office/powerpoint/2010/main" val="2425112512"/>
              </p:ext>
            </p:extLst>
          </p:nvPr>
        </p:nvGraphicFramePr>
        <p:xfrm>
          <a:off x="1143000" y="5245478"/>
          <a:ext cx="6221970" cy="4088052"/>
        </p:xfrm>
        <a:graphic>
          <a:graphicData uri="http://schemas.openxmlformats.org/drawingml/2006/table">
            <a:tbl>
              <a:tblPr>
                <a:tableStyleId>{5C22544A-7EE6-4342-B048-85BDC9FD1C3A}</a:tableStyleId>
              </a:tblPr>
              <a:tblGrid>
                <a:gridCol w="870911">
                  <a:extLst>
                    <a:ext uri="{9D8B030D-6E8A-4147-A177-3AD203B41FA5}">
                      <a16:colId xmlns:a16="http://schemas.microsoft.com/office/drawing/2014/main" val="4150829406"/>
                    </a:ext>
                  </a:extLst>
                </a:gridCol>
                <a:gridCol w="1007484">
                  <a:extLst>
                    <a:ext uri="{9D8B030D-6E8A-4147-A177-3AD203B41FA5}">
                      <a16:colId xmlns:a16="http://schemas.microsoft.com/office/drawing/2014/main" val="3153201502"/>
                    </a:ext>
                  </a:extLst>
                </a:gridCol>
                <a:gridCol w="1007484">
                  <a:extLst>
                    <a:ext uri="{9D8B030D-6E8A-4147-A177-3AD203B41FA5}">
                      <a16:colId xmlns:a16="http://schemas.microsoft.com/office/drawing/2014/main" val="1683081030"/>
                    </a:ext>
                  </a:extLst>
                </a:gridCol>
                <a:gridCol w="954639">
                  <a:extLst>
                    <a:ext uri="{9D8B030D-6E8A-4147-A177-3AD203B41FA5}">
                      <a16:colId xmlns:a16="http://schemas.microsoft.com/office/drawing/2014/main" val="854446828"/>
                    </a:ext>
                  </a:extLst>
                </a:gridCol>
                <a:gridCol w="954639">
                  <a:extLst>
                    <a:ext uri="{9D8B030D-6E8A-4147-A177-3AD203B41FA5}">
                      <a16:colId xmlns:a16="http://schemas.microsoft.com/office/drawing/2014/main" val="3784560447"/>
                    </a:ext>
                  </a:extLst>
                </a:gridCol>
                <a:gridCol w="734339">
                  <a:extLst>
                    <a:ext uri="{9D8B030D-6E8A-4147-A177-3AD203B41FA5}">
                      <a16:colId xmlns:a16="http://schemas.microsoft.com/office/drawing/2014/main" val="1350447895"/>
                    </a:ext>
                  </a:extLst>
                </a:gridCol>
                <a:gridCol w="692474">
                  <a:extLst>
                    <a:ext uri="{9D8B030D-6E8A-4147-A177-3AD203B41FA5}">
                      <a16:colId xmlns:a16="http://schemas.microsoft.com/office/drawing/2014/main" val="3944936847"/>
                    </a:ext>
                  </a:extLst>
                </a:gridCol>
              </a:tblGrid>
              <a:tr h="495293">
                <a:tc gridSpan="7">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err="1">
                          <a:effectLst/>
                        </a:rPr>
                        <a:t>ANOVA</a:t>
                      </a:r>
                      <a:r>
                        <a:rPr lang="en-IN" sz="2000" kern="0" baseline="30000" dirty="0" err="1">
                          <a:effectLst/>
                        </a:rPr>
                        <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8063846"/>
                  </a:ext>
                </a:extLst>
              </a:tr>
              <a:tr h="687266">
                <a:tc gridSpan="2">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Sum of Squares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err="1">
                          <a:effectLst/>
                        </a:rPr>
                        <a:t>Df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Mean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Sig.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2225534"/>
                  </a:ext>
                </a:extLst>
              </a:tr>
              <a:tr h="460476">
                <a:tc rowSpan="3">
                  <a:txBody>
                    <a:bodyPr/>
                    <a:lstStyle/>
                    <a:p>
                      <a:pPr marL="38100" marR="38100">
                        <a:lnSpc>
                          <a:spcPts val="1600"/>
                        </a:lnSpc>
                        <a:spcAft>
                          <a:spcPts val="800"/>
                        </a:spcAft>
                        <a:buNone/>
                      </a:pPr>
                      <a:r>
                        <a:rPr lang="en-IN" sz="2000" kern="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nSpc>
                          <a:spcPts val="1600"/>
                        </a:lnSpc>
                        <a:spcAft>
                          <a:spcPts val="800"/>
                        </a:spcAft>
                        <a:buNone/>
                      </a:pPr>
                      <a:r>
                        <a:rPr lang="en-IN" sz="2000" kern="0">
                          <a:effectLst/>
                        </a:rPr>
                        <a:t>Regression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22432243.311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3738707.218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7845.447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.000</a:t>
                      </a:r>
                      <a:r>
                        <a:rPr lang="en-IN" sz="2000" kern="0" baseline="30000" dirty="0">
                          <a:effectLst/>
                        </a:rPr>
                        <a:t>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68246533"/>
                  </a:ext>
                </a:extLst>
              </a:tr>
              <a:tr h="460476">
                <a:tc vMerge="1">
                  <a:txBody>
                    <a:bodyPr/>
                    <a:lstStyle/>
                    <a:p>
                      <a:endParaRPr lang="en-IN"/>
                    </a:p>
                  </a:txBody>
                  <a:tcPr/>
                </a:tc>
                <a:tc>
                  <a:txBody>
                    <a:bodyPr/>
                    <a:lstStyle/>
                    <a:p>
                      <a:pPr marL="38100" marR="38100">
                        <a:lnSpc>
                          <a:spcPts val="1600"/>
                        </a:lnSpc>
                        <a:spcAft>
                          <a:spcPts val="800"/>
                        </a:spcAft>
                        <a:buNone/>
                      </a:pPr>
                      <a:r>
                        <a:rPr lang="en-IN" sz="2000" kern="0">
                          <a:effectLst/>
                        </a:rPr>
                        <a:t>Residual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3674160.616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6</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598</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476.545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64056262"/>
                  </a:ext>
                </a:extLst>
              </a:tr>
              <a:tr h="460476">
                <a:tc vMerge="1">
                  <a:txBody>
                    <a:bodyPr/>
                    <a:lstStyle/>
                    <a:p>
                      <a:endParaRPr lang="en-IN"/>
                    </a:p>
                  </a:txBody>
                  <a:tcPr/>
                </a:tc>
                <a:tc>
                  <a:txBody>
                    <a:bodyPr/>
                    <a:lstStyle/>
                    <a:p>
                      <a:pPr marL="38100" marR="38100">
                        <a:lnSpc>
                          <a:spcPts val="1600"/>
                        </a:lnSpc>
                        <a:spcAft>
                          <a:spcPts val="800"/>
                        </a:spcAft>
                        <a:buNone/>
                      </a:pPr>
                      <a:r>
                        <a:rPr lang="en-IN" sz="2000" kern="0">
                          <a:effectLst/>
                        </a:rPr>
                        <a:t>Total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26106403.927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6</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604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79978674"/>
                  </a:ext>
                </a:extLst>
              </a:tr>
              <a:tr h="495293">
                <a:tc gridSpan="7">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a. Dependent Variable: </a:t>
                      </a:r>
                      <a:r>
                        <a:rPr lang="en-IN" sz="2000" kern="0" dirty="0" err="1">
                          <a:effectLst/>
                        </a:rPr>
                        <a:t>sqrt_earnings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85780651"/>
                  </a:ext>
                </a:extLst>
              </a:tr>
              <a:tr h="879240">
                <a:tc gridSpan="7">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b. Predictors: (Constant), </a:t>
                      </a:r>
                      <a:r>
                        <a:rPr lang="en-IN" sz="2000" kern="0" dirty="0" err="1">
                          <a:effectLst/>
                        </a:rPr>
                        <a:t>MarketPriceperKg</a:t>
                      </a:r>
                      <a:r>
                        <a:rPr lang="en-IN" sz="2000" kern="0" dirty="0">
                          <a:effectLst/>
                        </a:rPr>
                        <a:t>, </a:t>
                      </a:r>
                      <a:r>
                        <a:rPr lang="en-IN" sz="2000" kern="0" dirty="0" err="1">
                          <a:effectLst/>
                        </a:rPr>
                        <a:t>InterestRate</a:t>
                      </a:r>
                      <a:r>
                        <a:rPr lang="en-IN" sz="2000" kern="0" dirty="0">
                          <a:effectLst/>
                        </a:rPr>
                        <a:t>, </a:t>
                      </a:r>
                      <a:r>
                        <a:rPr lang="en-IN" sz="2000" kern="0" dirty="0" err="1">
                          <a:effectLst/>
                        </a:rPr>
                        <a:t>LandSizeAcres</a:t>
                      </a:r>
                      <a:r>
                        <a:rPr lang="en-IN" sz="2000" kern="0" dirty="0">
                          <a:effectLst/>
                        </a:rPr>
                        <a:t>, </a:t>
                      </a:r>
                      <a:r>
                        <a:rPr lang="en-IN" sz="2000" kern="0" dirty="0" err="1">
                          <a:effectLst/>
                        </a:rPr>
                        <a:t>GovernmentSubsidy</a:t>
                      </a:r>
                      <a:r>
                        <a:rPr lang="en-IN" sz="2000" kern="0" dirty="0">
                          <a:effectLst/>
                        </a:rPr>
                        <a:t>, </a:t>
                      </a:r>
                      <a:r>
                        <a:rPr lang="en-IN" sz="2000" kern="0" dirty="0" err="1">
                          <a:effectLst/>
                        </a:rPr>
                        <a:t>FarmingExperience</a:t>
                      </a:r>
                      <a:r>
                        <a:rPr lang="en-IN" sz="2000" kern="0" dirty="0">
                          <a:effectLst/>
                        </a:rPr>
                        <a:t>, </a:t>
                      </a:r>
                      <a:r>
                        <a:rPr lang="en-IN" sz="2000" kern="0" dirty="0" err="1">
                          <a:effectLst/>
                        </a:rPr>
                        <a:t>LoanAmount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57654532"/>
                  </a:ext>
                </a:extLst>
              </a:tr>
            </a:tbl>
          </a:graphicData>
        </a:graphic>
      </p:graphicFrame>
      <p:sp>
        <p:nvSpPr>
          <p:cNvPr id="5" name="Rectangle 1">
            <a:extLst>
              <a:ext uri="{FF2B5EF4-FFF2-40B4-BE49-F238E27FC236}">
                <a16:creationId xmlns:a16="http://schemas.microsoft.com/office/drawing/2014/main" id="{8BFF52B3-B793-3DD6-7949-72F38EA50B96}"/>
              </a:ext>
            </a:extLst>
          </p:cNvPr>
          <p:cNvSpPr>
            <a:spLocks noChangeArrowheads="1"/>
          </p:cNvSpPr>
          <p:nvPr/>
        </p:nvSpPr>
        <p:spPr bwMode="auto">
          <a:xfrm>
            <a:off x="8077200" y="1643459"/>
            <a:ext cx="82296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R = 0.927</a:t>
            </a:r>
            <a:r>
              <a:rPr kumimoji="0" lang="en-US" altLang="en-US" sz="2200" b="0" i="0" u="none" strike="noStrike" cap="none" normalizeH="0" baseline="0" dirty="0">
                <a:ln>
                  <a:noFill/>
                </a:ln>
                <a:solidFill>
                  <a:schemeClr val="tx1"/>
                </a:solidFill>
                <a:effectLst/>
              </a:rPr>
              <a:t> → Indicates a high correlation between the predictors and the dependent variable (</a:t>
            </a:r>
            <a:r>
              <a:rPr kumimoji="0" lang="en-US" altLang="en-US" sz="2200" b="0" i="0" u="none" strike="noStrike" cap="none" normalizeH="0" baseline="0" dirty="0" err="1">
                <a:ln>
                  <a:noFill/>
                </a:ln>
                <a:solidFill>
                  <a:schemeClr val="tx1"/>
                </a:solidFill>
                <a:effectLst/>
              </a:rPr>
              <a:t>sqrt_earnings</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R² = 0.859</a:t>
            </a:r>
            <a:r>
              <a:rPr kumimoji="0" lang="en-US" altLang="en-US" sz="2200" b="0" i="0" u="none" strike="noStrike" cap="none" normalizeH="0" baseline="0" dirty="0">
                <a:ln>
                  <a:noFill/>
                </a:ln>
                <a:solidFill>
                  <a:schemeClr val="tx1"/>
                </a:solidFill>
                <a:effectLst/>
              </a:rPr>
              <a:t> → Suggests that </a:t>
            </a:r>
            <a:r>
              <a:rPr kumimoji="0" lang="en-US" altLang="en-US" sz="2200" b="1" i="0" u="none" strike="noStrike" cap="none" normalizeH="0" baseline="0" dirty="0">
                <a:ln>
                  <a:noFill/>
                </a:ln>
                <a:solidFill>
                  <a:schemeClr val="tx1"/>
                </a:solidFill>
                <a:effectLst/>
              </a:rPr>
              <a:t>85.9% of the variance</a:t>
            </a:r>
            <a:r>
              <a:rPr kumimoji="0" lang="en-US" altLang="en-US" sz="2200" b="0" i="0" u="none" strike="noStrike" cap="none" normalizeH="0" baseline="0" dirty="0">
                <a:ln>
                  <a:noFill/>
                </a:ln>
                <a:solidFill>
                  <a:schemeClr val="tx1"/>
                </a:solidFill>
                <a:effectLst/>
              </a:rPr>
              <a:t> in </a:t>
            </a:r>
            <a:r>
              <a:rPr kumimoji="0" lang="en-US" altLang="en-US" sz="2200" b="0" i="0" u="none" strike="noStrike" cap="none" normalizeH="0" baseline="0" dirty="0" err="1">
                <a:ln>
                  <a:noFill/>
                </a:ln>
                <a:solidFill>
                  <a:schemeClr val="tx1"/>
                </a:solidFill>
                <a:effectLst/>
              </a:rPr>
              <a:t>sqrt_earnings</a:t>
            </a:r>
            <a:r>
              <a:rPr kumimoji="0" lang="en-US" altLang="en-US" sz="2200" b="0" i="0" u="none" strike="noStrike" cap="none" normalizeH="0" baseline="0" dirty="0">
                <a:ln>
                  <a:noFill/>
                </a:ln>
                <a:solidFill>
                  <a:schemeClr val="tx1"/>
                </a:solidFill>
                <a:effectLst/>
              </a:rPr>
              <a:t> is explained by the independent variables, which is a</a:t>
            </a:r>
            <a:r>
              <a:rPr kumimoji="0" lang="en-US" altLang="en-US" sz="2200" b="1" i="0" u="none" strike="noStrike" cap="none" normalizeH="0" baseline="0" dirty="0">
                <a:ln>
                  <a:noFill/>
                </a:ln>
                <a:solidFill>
                  <a:schemeClr val="tx1"/>
                </a:solidFill>
                <a:effectLst/>
              </a:rPr>
              <a:t> strong model fit</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Adjusted R² = 0.859</a:t>
            </a:r>
            <a:r>
              <a:rPr kumimoji="0" lang="en-US" altLang="en-US" sz="2200" b="0" i="0" u="none" strike="noStrike" cap="none" normalizeH="0" baseline="0" dirty="0">
                <a:ln>
                  <a:noFill/>
                </a:ln>
                <a:solidFill>
                  <a:schemeClr val="tx1"/>
                </a:solidFill>
                <a:effectLst/>
              </a:rPr>
              <a:t> → Since it's nearly the same as R², it means that adding predictors hasn't introduced unnecessary complexity.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Standard Error of the Estimate (21.82991)</a:t>
            </a:r>
            <a:r>
              <a:rPr kumimoji="0" lang="en-US" altLang="en-US" sz="2200" b="0" i="0" u="none" strike="noStrike" cap="none" normalizeH="0" baseline="0" dirty="0">
                <a:ln>
                  <a:noFill/>
                </a:ln>
                <a:solidFill>
                  <a:schemeClr val="tx1"/>
                </a:solidFill>
                <a:effectLst/>
              </a:rPr>
              <a:t> → Measures the typical deviation of observed values from the predicted values</a:t>
            </a:r>
            <a:r>
              <a:rPr kumimoji="0" lang="en-US" altLang="en-US" sz="2200" b="0" i="0" u="none" strike="noStrike" cap="none" normalizeH="0" baseline="0" dirty="0">
                <a:ln>
                  <a:noFill/>
                </a:ln>
                <a:solidFill>
                  <a:schemeClr val="tx1"/>
                </a:solidFill>
                <a:effectLst/>
                <a:latin typeface="Arial" panose="020B0604020202020204" pitchFamily="34" charset="0"/>
              </a:rPr>
              <a:t>.</a:t>
            </a:r>
          </a:p>
        </p:txBody>
      </p:sp>
      <p:sp>
        <p:nvSpPr>
          <p:cNvPr id="12" name="TextBox 11">
            <a:extLst>
              <a:ext uri="{FF2B5EF4-FFF2-40B4-BE49-F238E27FC236}">
                <a16:creationId xmlns:a16="http://schemas.microsoft.com/office/drawing/2014/main" id="{BCE06D16-3F2E-116C-B46E-1FFAD229A3EC}"/>
              </a:ext>
            </a:extLst>
          </p:cNvPr>
          <p:cNvSpPr txBox="1"/>
          <p:nvPr/>
        </p:nvSpPr>
        <p:spPr>
          <a:xfrm>
            <a:off x="8057049" y="5829300"/>
            <a:ext cx="8229600" cy="33547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F-Statistic = 7845.44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Significance Level (Sig.) = 0.000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a:ln>
                  <a:noFill/>
                </a:ln>
                <a:solidFill>
                  <a:schemeClr val="tx1"/>
                </a:solidFill>
                <a:effectLst/>
              </a:rPr>
              <a:t>p-value (&lt; 0.05)</a:t>
            </a:r>
            <a:r>
              <a:rPr kumimoji="0" lang="en-US" altLang="en-US" sz="2400" b="0" i="0" u="none" strike="noStrike" cap="none" normalizeH="0" baseline="0" dirty="0">
                <a:ln>
                  <a:noFill/>
                </a:ln>
                <a:solidFill>
                  <a:schemeClr val="tx1"/>
                </a:solidFill>
                <a:effectLst/>
              </a:rPr>
              <a:t> confirms that the regression model is </a:t>
            </a:r>
            <a:r>
              <a:rPr kumimoji="0" lang="en-US" altLang="en-US" sz="2400" b="1" i="0" u="none" strike="noStrike" cap="none" normalizeH="0" baseline="0" dirty="0">
                <a:ln>
                  <a:noFill/>
                </a:ln>
                <a:solidFill>
                  <a:schemeClr val="tx1"/>
                </a:solidFill>
                <a:effectLst/>
              </a:rPr>
              <a:t>highly significant</a:t>
            </a:r>
            <a:r>
              <a:rPr kumimoji="0" lang="en-US" altLang="en-US" sz="2400" b="0" i="0" u="none" strike="noStrike" cap="none" normalizeH="0" baseline="0" dirty="0">
                <a:ln>
                  <a:noFill/>
                </a:ln>
                <a:solidFill>
                  <a:schemeClr val="tx1"/>
                </a:solidFill>
                <a:effectLst/>
              </a:rPr>
              <a:t>, meaning that the predictor variables collectively have a strong relationship with </a:t>
            </a:r>
            <a:r>
              <a:rPr kumimoji="0" lang="en-US" altLang="en-US" sz="2400" b="1" i="0" u="none" strike="noStrike" cap="none" normalizeH="0" baseline="0" dirty="0" err="1">
                <a:ln>
                  <a:noFill/>
                </a:ln>
                <a:solidFill>
                  <a:schemeClr val="tx1"/>
                </a:solidFill>
                <a:effectLst/>
              </a:rPr>
              <a:t>sqrt_earnings</a:t>
            </a:r>
            <a:r>
              <a:rPr lang="en-US" altLang="en-US" sz="2400" b="1" dirty="0"/>
              <a:t>.</a:t>
            </a:r>
            <a:endParaRPr lang="en-IN" sz="2400" dirty="0"/>
          </a:p>
        </p:txBody>
      </p:sp>
      <p:sp>
        <p:nvSpPr>
          <p:cNvPr id="6" name="TextBox 5">
            <a:extLst>
              <a:ext uri="{FF2B5EF4-FFF2-40B4-BE49-F238E27FC236}">
                <a16:creationId xmlns:a16="http://schemas.microsoft.com/office/drawing/2014/main" id="{DBBB1517-B51E-5465-E852-E190DEB272B6}"/>
              </a:ext>
            </a:extLst>
          </p:cNvPr>
          <p:cNvSpPr txBox="1"/>
          <p:nvPr/>
        </p:nvSpPr>
        <p:spPr>
          <a:xfrm>
            <a:off x="1477655" y="779769"/>
            <a:ext cx="9620073" cy="646331"/>
          </a:xfrm>
          <a:prstGeom prst="rect">
            <a:avLst/>
          </a:prstGeom>
          <a:noFill/>
        </p:spPr>
        <p:txBody>
          <a:bodyPr wrap="square" rtlCol="0">
            <a:spAutoFit/>
          </a:bodyPr>
          <a:lstStyle/>
          <a:p>
            <a:r>
              <a:rPr lang="en-US" sz="3600" u="sng" dirty="0">
                <a:latin typeface="Poppins Bold" panose="020B0604020202020204" charset="0"/>
                <a:cs typeface="Poppins Bold" panose="020B0604020202020204" charset="0"/>
              </a:rPr>
              <a:t>Model development</a:t>
            </a:r>
            <a:endParaRPr lang="en-IN" sz="3600" u="sng" dirty="0">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200300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D89E7BD8-8F35-794F-0DFD-ED78F7D813A3}"/>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F3D9AFE5-EC03-1D21-8C7A-A91298ECC89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1D23ECFD-7CE2-F62D-C6E5-7F27746509C6}"/>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BCD5D42E-DEF7-57F4-4A68-452168926B2E}"/>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5E28A1B7-7D06-AAC1-D5BD-F6A6B3C60706}"/>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64182879-95CF-C8DD-29BA-D0A1E336BB6B}"/>
              </a:ext>
            </a:extLst>
          </p:cNvPr>
          <p:cNvGrpSpPr/>
          <p:nvPr/>
        </p:nvGrpSpPr>
        <p:grpSpPr>
          <a:xfrm>
            <a:off x="419100" y="423672"/>
            <a:ext cx="17449799" cy="9410693"/>
            <a:chOff x="0" y="0"/>
            <a:chExt cx="6964336" cy="3693145"/>
          </a:xfrm>
        </p:grpSpPr>
        <p:sp>
          <p:nvSpPr>
            <p:cNvPr id="3" name="Freeform 3">
              <a:extLst>
                <a:ext uri="{FF2B5EF4-FFF2-40B4-BE49-F238E27FC236}">
                  <a16:creationId xmlns:a16="http://schemas.microsoft.com/office/drawing/2014/main" id="{5187568D-65B2-2B19-1143-C7C1A0AC7903}"/>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DC78CD90-4569-AA7E-DCF4-34F06A9AE6A9}"/>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id="11" name="Picture 10">
            <a:extLst>
              <a:ext uri="{FF2B5EF4-FFF2-40B4-BE49-F238E27FC236}">
                <a16:creationId xmlns:a16="http://schemas.microsoft.com/office/drawing/2014/main" id="{0B4B5FC8-4951-2DCE-3949-D705C4B164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7283" y="2404718"/>
            <a:ext cx="6673214" cy="5338571"/>
          </a:xfrm>
          <a:prstGeom prst="rect">
            <a:avLst/>
          </a:prstGeom>
          <a:noFill/>
          <a:ln>
            <a:noFill/>
          </a:ln>
        </p:spPr>
      </p:pic>
      <p:sp>
        <p:nvSpPr>
          <p:cNvPr id="6" name="TextBox 5">
            <a:extLst>
              <a:ext uri="{FF2B5EF4-FFF2-40B4-BE49-F238E27FC236}">
                <a16:creationId xmlns:a16="http://schemas.microsoft.com/office/drawing/2014/main" id="{513C1FF2-CAF5-33EB-6AD4-B726816412C2}"/>
              </a:ext>
            </a:extLst>
          </p:cNvPr>
          <p:cNvSpPr txBox="1"/>
          <p:nvPr/>
        </p:nvSpPr>
        <p:spPr>
          <a:xfrm>
            <a:off x="7943850" y="3592939"/>
            <a:ext cx="9144000" cy="2677656"/>
          </a:xfrm>
          <a:prstGeom prst="rect">
            <a:avLst/>
          </a:prstGeom>
          <a:noFill/>
        </p:spPr>
        <p:txBody>
          <a:bodyPr wrap="square">
            <a:spAutoFit/>
          </a:bodyPr>
          <a:lstStyle/>
          <a:p>
            <a:r>
              <a:rPr lang="en-US" sz="2400" dirty="0"/>
              <a:t>The scatter plot shows a strong linear pattern, indicating a good fit of the regression model. However, there are a few points that deviate from the main cluster, especially at the lower and upper ends of the predicted values. These could be potential outliers, these outliers have to be identified and the model has to be re-estimated using the refined dataset, ensuring improved accuracy and reliability in predicting farmers’ annual earnings. </a:t>
            </a:r>
            <a:endParaRPr lang="en-IN" sz="2400" dirty="0"/>
          </a:p>
        </p:txBody>
      </p:sp>
      <p:sp>
        <p:nvSpPr>
          <p:cNvPr id="7" name="TextBox 6">
            <a:extLst>
              <a:ext uri="{FF2B5EF4-FFF2-40B4-BE49-F238E27FC236}">
                <a16:creationId xmlns:a16="http://schemas.microsoft.com/office/drawing/2014/main" id="{065554BC-7C83-FB98-5A4B-B6C310F45400}"/>
              </a:ext>
            </a:extLst>
          </p:cNvPr>
          <p:cNvSpPr txBox="1"/>
          <p:nvPr/>
        </p:nvSpPr>
        <p:spPr>
          <a:xfrm>
            <a:off x="1600200" y="1071372"/>
            <a:ext cx="9889303" cy="523220"/>
          </a:xfrm>
          <a:prstGeom prst="rect">
            <a:avLst/>
          </a:prstGeom>
          <a:noFill/>
        </p:spPr>
        <p:txBody>
          <a:bodyPr wrap="square">
            <a:spAutoFit/>
          </a:bodyPr>
          <a:lstStyle/>
          <a:p>
            <a:r>
              <a:rPr lang="en-US" sz="2800" u="sng" dirty="0">
                <a:latin typeface="Poppins Bold" panose="020B0604020202020204" charset="0"/>
                <a:cs typeface="Poppins Bold" panose="020B0604020202020204" charset="0"/>
              </a:rPr>
              <a:t>Scatter Plot (Predicted vs. Transformed Earnings)</a:t>
            </a:r>
            <a:endParaRPr lang="en-IN" sz="2800" u="sng" dirty="0">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356933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65D1D7B6-11B1-2F02-34B4-37E51ED9BF58}"/>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787EB71D-44C9-BF55-4169-6DD4528FE5F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90981DCC-DADC-3188-670F-2C22BB6BA12F}"/>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D8701A41-EB6D-8A2D-6D43-65D577B6954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7F780676-CF24-BDFA-D8F9-6BB4FEBCB36E}"/>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12FB166C-8EB0-6DB1-BA7F-7F71BD020EAB}"/>
              </a:ext>
            </a:extLst>
          </p:cNvPr>
          <p:cNvGrpSpPr/>
          <p:nvPr/>
        </p:nvGrpSpPr>
        <p:grpSpPr>
          <a:xfrm>
            <a:off x="419100" y="304800"/>
            <a:ext cx="17449799" cy="9410693"/>
            <a:chOff x="0" y="0"/>
            <a:chExt cx="6964336" cy="3693145"/>
          </a:xfrm>
        </p:grpSpPr>
        <p:sp>
          <p:nvSpPr>
            <p:cNvPr id="3" name="Freeform 3">
              <a:extLst>
                <a:ext uri="{FF2B5EF4-FFF2-40B4-BE49-F238E27FC236}">
                  <a16:creationId xmlns:a16="http://schemas.microsoft.com/office/drawing/2014/main" id="{73EC571C-E806-E6CE-AFED-D745C1A667C0}"/>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txBody>
            <a:bodyPr/>
            <a:lstStyle/>
            <a:p>
              <a:endParaRPr lang="en-IN" dirty="0"/>
            </a:p>
          </p:txBody>
        </p:sp>
        <p:sp>
          <p:nvSpPr>
            <p:cNvPr id="4" name="Freeform 4">
              <a:extLst>
                <a:ext uri="{FF2B5EF4-FFF2-40B4-BE49-F238E27FC236}">
                  <a16:creationId xmlns:a16="http://schemas.microsoft.com/office/drawing/2014/main" id="{03C09093-6FD5-894A-5091-45FC1ECC8AC4}"/>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6" name="TextBox 5">
            <a:extLst>
              <a:ext uri="{FF2B5EF4-FFF2-40B4-BE49-F238E27FC236}">
                <a16:creationId xmlns:a16="http://schemas.microsoft.com/office/drawing/2014/main" id="{DAD74F1D-5A7C-F85B-A24C-1BB39B58244F}"/>
              </a:ext>
            </a:extLst>
          </p:cNvPr>
          <p:cNvSpPr txBox="1"/>
          <p:nvPr/>
        </p:nvSpPr>
        <p:spPr>
          <a:xfrm>
            <a:off x="1162050" y="1475720"/>
            <a:ext cx="13696950" cy="1569660"/>
          </a:xfrm>
          <a:prstGeom prst="rect">
            <a:avLst/>
          </a:prstGeom>
          <a:noFill/>
        </p:spPr>
        <p:txBody>
          <a:bodyPr wrap="square">
            <a:spAutoFit/>
          </a:bodyPr>
          <a:lstStyle/>
          <a:p>
            <a:r>
              <a:rPr lang="en-US" sz="2400" dirty="0"/>
              <a:t>Outliers are data points that deviate significantly from the pattern of the rest of the data. They can distort statistical analyses, affect regression coefficients, and reduce the accuracy of predictive models. In regression analysis, two effective methods for detecting and removing outliers are </a:t>
            </a:r>
            <a:r>
              <a:rPr lang="en-US" sz="2400" b="1" dirty="0"/>
              <a:t>Standardized Residuals</a:t>
            </a:r>
            <a:r>
              <a:rPr lang="en-US" sz="2400" dirty="0"/>
              <a:t> and </a:t>
            </a:r>
            <a:r>
              <a:rPr lang="en-US" sz="2400" b="1" dirty="0"/>
              <a:t>Cook’s Distance</a:t>
            </a:r>
            <a:r>
              <a:rPr lang="en-US" sz="2400" dirty="0"/>
              <a:t>.</a:t>
            </a:r>
            <a:endParaRPr lang="en-IN" sz="2400" dirty="0"/>
          </a:p>
        </p:txBody>
      </p:sp>
      <p:sp>
        <p:nvSpPr>
          <p:cNvPr id="5" name="TextBox 4">
            <a:extLst>
              <a:ext uri="{FF2B5EF4-FFF2-40B4-BE49-F238E27FC236}">
                <a16:creationId xmlns:a16="http://schemas.microsoft.com/office/drawing/2014/main" id="{CB582BDD-61C5-D36E-55B3-C7E8F795308B}"/>
              </a:ext>
            </a:extLst>
          </p:cNvPr>
          <p:cNvSpPr txBox="1"/>
          <p:nvPr/>
        </p:nvSpPr>
        <p:spPr>
          <a:xfrm>
            <a:off x="1162050" y="800100"/>
            <a:ext cx="67818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Outlier detection and removal</a:t>
            </a:r>
            <a:endParaRPr lang="en-IN" sz="2800" u="sng" dirty="0">
              <a:latin typeface="Poppins Bold" panose="020B0604020202020204" charset="0"/>
              <a:cs typeface="Poppins Bold" panose="020B0604020202020204" charset="0"/>
            </a:endParaRPr>
          </a:p>
        </p:txBody>
      </p:sp>
      <p:sp>
        <p:nvSpPr>
          <p:cNvPr id="9" name="TextBox 8">
            <a:extLst>
              <a:ext uri="{FF2B5EF4-FFF2-40B4-BE49-F238E27FC236}">
                <a16:creationId xmlns:a16="http://schemas.microsoft.com/office/drawing/2014/main" id="{DE0A35B1-F478-A875-A28B-B4BCF743E1E9}"/>
              </a:ext>
            </a:extLst>
          </p:cNvPr>
          <p:cNvSpPr txBox="1"/>
          <p:nvPr/>
        </p:nvSpPr>
        <p:spPr>
          <a:xfrm>
            <a:off x="1162050" y="3197780"/>
            <a:ext cx="14382750" cy="2308324"/>
          </a:xfrm>
          <a:prstGeom prst="rect">
            <a:avLst/>
          </a:prstGeom>
          <a:noFill/>
        </p:spPr>
        <p:txBody>
          <a:bodyPr wrap="square">
            <a:spAutoFit/>
          </a:bodyPr>
          <a:lstStyle/>
          <a:p>
            <a:pPr>
              <a:buNone/>
            </a:pPr>
            <a:r>
              <a:rPr lang="en-US" sz="2400" dirty="0"/>
              <a:t>A </a:t>
            </a:r>
            <a:r>
              <a:rPr lang="en-US" sz="2400" b="1" dirty="0"/>
              <a:t>residual</a:t>
            </a:r>
            <a:r>
              <a:rPr lang="en-US" sz="2400" dirty="0"/>
              <a:t> is the difference between the observed and predicted values of the dependent variable. Standardized residuals (ZRESID) are residuals that have been transformed into a standard normal distribution with a mean of 0 and a standard deviation of 1.</a:t>
            </a:r>
          </a:p>
          <a:p>
            <a:pPr>
              <a:buNone/>
            </a:pPr>
            <a:endParaRPr lang="en-US" sz="2400" dirty="0"/>
          </a:p>
          <a:p>
            <a:pPr>
              <a:buNone/>
            </a:pPr>
            <a:r>
              <a:rPr lang="en-US" sz="2400" dirty="0"/>
              <a:t>In general:</a:t>
            </a:r>
          </a:p>
          <a:p>
            <a:pPr>
              <a:buFont typeface="Arial" panose="020B0604020202020204" pitchFamily="34" charset="0"/>
              <a:buChar char="•"/>
            </a:pPr>
            <a:r>
              <a:rPr lang="en-US" sz="2400" dirty="0"/>
              <a:t>If </a:t>
            </a:r>
            <a:r>
              <a:rPr lang="en-US" sz="2400" b="1" dirty="0"/>
              <a:t>|Standardized Residual| &gt; 3</a:t>
            </a:r>
            <a:r>
              <a:rPr lang="en-US" sz="2400" dirty="0"/>
              <a:t>, the observation is considered an outlier.</a:t>
            </a:r>
          </a:p>
        </p:txBody>
      </p:sp>
      <p:sp>
        <p:nvSpPr>
          <p:cNvPr id="11" name="TextBox 10">
            <a:extLst>
              <a:ext uri="{FF2B5EF4-FFF2-40B4-BE49-F238E27FC236}">
                <a16:creationId xmlns:a16="http://schemas.microsoft.com/office/drawing/2014/main" id="{5FF66553-D70C-FEB1-D0E0-FF959B196DD8}"/>
              </a:ext>
            </a:extLst>
          </p:cNvPr>
          <p:cNvSpPr txBox="1"/>
          <p:nvPr/>
        </p:nvSpPr>
        <p:spPr>
          <a:xfrm>
            <a:off x="1162050" y="5905500"/>
            <a:ext cx="14916150" cy="2308324"/>
          </a:xfrm>
          <a:prstGeom prst="rect">
            <a:avLst/>
          </a:prstGeom>
          <a:noFill/>
        </p:spPr>
        <p:txBody>
          <a:bodyPr wrap="square">
            <a:spAutoFit/>
          </a:bodyPr>
          <a:lstStyle/>
          <a:p>
            <a:pPr>
              <a:buNone/>
            </a:pPr>
            <a:r>
              <a:rPr lang="en-US" sz="2400" dirty="0"/>
              <a:t>Cook’s Distance measures the influence of an individual data point on the overall regression model. It assesses how much the fitted values would change if that data point were removed.</a:t>
            </a:r>
          </a:p>
          <a:p>
            <a:pPr>
              <a:buNone/>
            </a:pPr>
            <a:endParaRPr lang="en-US" sz="2400" dirty="0"/>
          </a:p>
          <a:p>
            <a:pPr>
              <a:buFont typeface="Arial" panose="020B0604020202020204" pitchFamily="34" charset="0"/>
              <a:buChar char="•"/>
            </a:pPr>
            <a:r>
              <a:rPr lang="en-US" sz="2400" dirty="0"/>
              <a:t>A high Cook’s Distance value suggests that the point is </a:t>
            </a:r>
            <a:r>
              <a:rPr lang="en-US" sz="2400" b="1" dirty="0"/>
              <a:t>highly influential</a:t>
            </a:r>
            <a:r>
              <a:rPr lang="en-US" sz="2400" dirty="0"/>
              <a:t> and could be distorting the model.</a:t>
            </a:r>
          </a:p>
          <a:p>
            <a:pPr>
              <a:buFont typeface="Arial" panose="020B0604020202020204" pitchFamily="34" charset="0"/>
              <a:buChar char="•"/>
            </a:pPr>
            <a:r>
              <a:rPr lang="en-US" sz="2400" dirty="0"/>
              <a:t>The common rule is:</a:t>
            </a:r>
          </a:p>
          <a:p>
            <a:pPr marL="742950" lvl="1" indent="-285750">
              <a:buFont typeface="Arial" panose="020B0604020202020204" pitchFamily="34" charset="0"/>
              <a:buChar char="•"/>
            </a:pPr>
            <a:r>
              <a:rPr lang="en-US" sz="2400" dirty="0"/>
              <a:t>If </a:t>
            </a:r>
            <a:r>
              <a:rPr lang="en-US" sz="2400" b="1" dirty="0"/>
              <a:t>Cook’s Distance &gt; 1</a:t>
            </a:r>
            <a:r>
              <a:rPr lang="en-US" sz="2400" dirty="0"/>
              <a:t>, the observation is influential and should be examined.</a:t>
            </a:r>
          </a:p>
        </p:txBody>
      </p:sp>
    </p:spTree>
    <p:extLst>
      <p:ext uri="{BB962C8B-B14F-4D97-AF65-F5344CB8AC3E}">
        <p14:creationId xmlns:p14="http://schemas.microsoft.com/office/powerpoint/2010/main" val="239197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DB889B37-8AEA-5A9F-CE6D-1F41179663F8}"/>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644E8DFA-654A-1A37-6A39-894BF8C1D9B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5E7A8434-20F4-D5BE-DC64-D1B890F9C0BD}"/>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C8217A5A-E3AF-776D-9F46-A4EDF2FE11D2}"/>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F706912F-1F79-C97E-8142-1F2EB0108903}"/>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FAA0BFD9-DC61-1CE1-0D11-03B89D331EAB}"/>
              </a:ext>
            </a:extLst>
          </p:cNvPr>
          <p:cNvGrpSpPr/>
          <p:nvPr/>
        </p:nvGrpSpPr>
        <p:grpSpPr>
          <a:xfrm>
            <a:off x="419100" y="304800"/>
            <a:ext cx="17449799" cy="9410693"/>
            <a:chOff x="0" y="0"/>
            <a:chExt cx="6964336" cy="3693145"/>
          </a:xfrm>
        </p:grpSpPr>
        <p:sp>
          <p:nvSpPr>
            <p:cNvPr id="3" name="Freeform 3">
              <a:extLst>
                <a:ext uri="{FF2B5EF4-FFF2-40B4-BE49-F238E27FC236}">
                  <a16:creationId xmlns:a16="http://schemas.microsoft.com/office/drawing/2014/main" id="{E1F06AFA-C745-9F40-80E7-62289BD5E256}"/>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txBody>
            <a:bodyPr/>
            <a:lstStyle/>
            <a:p>
              <a:endParaRPr lang="en-IN" dirty="0"/>
            </a:p>
          </p:txBody>
        </p:sp>
        <p:sp>
          <p:nvSpPr>
            <p:cNvPr id="4" name="Freeform 4">
              <a:extLst>
                <a:ext uri="{FF2B5EF4-FFF2-40B4-BE49-F238E27FC236}">
                  <a16:creationId xmlns:a16="http://schemas.microsoft.com/office/drawing/2014/main" id="{528F0593-70EC-7AEB-7A3A-A4FB4F68B856}"/>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id="7" name="Table 6">
            <a:extLst>
              <a:ext uri="{FF2B5EF4-FFF2-40B4-BE49-F238E27FC236}">
                <a16:creationId xmlns:a16="http://schemas.microsoft.com/office/drawing/2014/main" id="{6FC8DDEB-D38F-B3BA-AEFD-E2722C4E4A92}"/>
              </a:ext>
            </a:extLst>
          </p:cNvPr>
          <p:cNvGraphicFramePr>
            <a:graphicFrameLocks noGrp="1"/>
          </p:cNvGraphicFramePr>
          <p:nvPr>
            <p:extLst>
              <p:ext uri="{D42A27DB-BD31-4B8C-83A1-F6EECF244321}">
                <p14:modId xmlns:p14="http://schemas.microsoft.com/office/powerpoint/2010/main" val="2469988013"/>
              </p:ext>
            </p:extLst>
          </p:nvPr>
        </p:nvGraphicFramePr>
        <p:xfrm>
          <a:off x="1162050" y="2147172"/>
          <a:ext cx="6314283" cy="3844090"/>
        </p:xfrm>
        <a:graphic>
          <a:graphicData uri="http://schemas.openxmlformats.org/drawingml/2006/table">
            <a:tbl>
              <a:tblPr>
                <a:tableStyleId>{5C22544A-7EE6-4342-B048-85BDC9FD1C3A}</a:tableStyleId>
              </a:tblPr>
              <a:tblGrid>
                <a:gridCol w="849895">
                  <a:extLst>
                    <a:ext uri="{9D8B030D-6E8A-4147-A177-3AD203B41FA5}">
                      <a16:colId xmlns:a16="http://schemas.microsoft.com/office/drawing/2014/main" val="610104967"/>
                    </a:ext>
                  </a:extLst>
                </a:gridCol>
                <a:gridCol w="1099415">
                  <a:extLst>
                    <a:ext uri="{9D8B030D-6E8A-4147-A177-3AD203B41FA5}">
                      <a16:colId xmlns:a16="http://schemas.microsoft.com/office/drawing/2014/main" val="38699426"/>
                    </a:ext>
                  </a:extLst>
                </a:gridCol>
                <a:gridCol w="1165881">
                  <a:extLst>
                    <a:ext uri="{9D8B030D-6E8A-4147-A177-3AD203B41FA5}">
                      <a16:colId xmlns:a16="http://schemas.microsoft.com/office/drawing/2014/main" val="103604622"/>
                    </a:ext>
                  </a:extLst>
                </a:gridCol>
                <a:gridCol w="1599546">
                  <a:extLst>
                    <a:ext uri="{9D8B030D-6E8A-4147-A177-3AD203B41FA5}">
                      <a16:colId xmlns:a16="http://schemas.microsoft.com/office/drawing/2014/main" val="1867674673"/>
                    </a:ext>
                  </a:extLst>
                </a:gridCol>
                <a:gridCol w="1599546">
                  <a:extLst>
                    <a:ext uri="{9D8B030D-6E8A-4147-A177-3AD203B41FA5}">
                      <a16:colId xmlns:a16="http://schemas.microsoft.com/office/drawing/2014/main" val="2216027234"/>
                    </a:ext>
                  </a:extLst>
                </a:gridCol>
              </a:tblGrid>
              <a:tr h="629015">
                <a:tc gridSpan="5">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Model </a:t>
                      </a:r>
                      <a:r>
                        <a:rPr lang="en-IN" sz="2000" kern="0" dirty="0" err="1">
                          <a:effectLst/>
                        </a:rPr>
                        <a:t>Summary</a:t>
                      </a:r>
                      <a:r>
                        <a:rPr lang="en-IN" sz="2000" kern="0" baseline="30000" dirty="0" err="1">
                          <a:effectLst/>
                        </a:rPr>
                        <a:t>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78685886"/>
                  </a:ext>
                </a:extLst>
              </a:tr>
              <a:tr h="925667">
                <a:tc>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R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Adjusted R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Std. Error of the Estimate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11385798"/>
                  </a:ext>
                </a:extLst>
              </a:tr>
              <a:tr h="438074">
                <a:tc>
                  <a:txBody>
                    <a:bodyPr/>
                    <a:lstStyle/>
                    <a:p>
                      <a:pPr marL="38100" marR="38100">
                        <a:lnSpc>
                          <a:spcPts val="1600"/>
                        </a:lnSpc>
                        <a:spcAft>
                          <a:spcPts val="800"/>
                        </a:spcAft>
                        <a:buNone/>
                      </a:pPr>
                      <a:r>
                        <a:rPr lang="en-IN" sz="2000" kern="0">
                          <a:effectLst/>
                        </a:rPr>
                        <a:t>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.933</a:t>
                      </a:r>
                      <a:r>
                        <a:rPr lang="en-IN" sz="2000" kern="0" baseline="30000">
                          <a:effectLst/>
                        </a:rPr>
                        <a:t>a</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.871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.871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20.90493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89443108"/>
                  </a:ext>
                </a:extLst>
              </a:tr>
              <a:tr h="1413260">
                <a:tc gridSpan="5">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a. Predictors: (Constant), </a:t>
                      </a:r>
                      <a:r>
                        <a:rPr lang="en-IN" sz="2000" kern="0" dirty="0" err="1">
                          <a:effectLst/>
                        </a:rPr>
                        <a:t>MarketPriceperKg</a:t>
                      </a:r>
                      <a:r>
                        <a:rPr lang="en-IN" sz="2000" kern="0" dirty="0">
                          <a:effectLst/>
                        </a:rPr>
                        <a:t>, </a:t>
                      </a:r>
                      <a:r>
                        <a:rPr lang="en-IN" sz="2000" kern="0" dirty="0" err="1">
                          <a:effectLst/>
                        </a:rPr>
                        <a:t>InterestRate</a:t>
                      </a:r>
                      <a:r>
                        <a:rPr lang="en-IN" sz="2000" kern="0" dirty="0">
                          <a:effectLst/>
                        </a:rPr>
                        <a:t>, </a:t>
                      </a:r>
                      <a:r>
                        <a:rPr lang="en-IN" sz="2000" kern="0" dirty="0" err="1">
                          <a:effectLst/>
                        </a:rPr>
                        <a:t>LandSizeAcres</a:t>
                      </a:r>
                      <a:r>
                        <a:rPr lang="en-IN" sz="2000" kern="0" dirty="0">
                          <a:effectLst/>
                        </a:rPr>
                        <a:t>, </a:t>
                      </a:r>
                      <a:r>
                        <a:rPr lang="en-IN" sz="2000" kern="0" dirty="0" err="1">
                          <a:effectLst/>
                        </a:rPr>
                        <a:t>FarmingExperience</a:t>
                      </a:r>
                      <a:r>
                        <a:rPr lang="en-IN" sz="2000" kern="0" dirty="0">
                          <a:effectLst/>
                        </a:rPr>
                        <a:t>, </a:t>
                      </a:r>
                      <a:r>
                        <a:rPr lang="en-IN" sz="2000" kern="0" dirty="0" err="1">
                          <a:effectLst/>
                        </a:rPr>
                        <a:t>GovernmentSubsidy</a:t>
                      </a:r>
                      <a:r>
                        <a:rPr lang="en-IN" sz="2000" kern="0" dirty="0">
                          <a:effectLst/>
                        </a:rPr>
                        <a:t>, </a:t>
                      </a:r>
                      <a:r>
                        <a:rPr lang="en-IN" sz="2000" kern="0" dirty="0" err="1">
                          <a:effectLst/>
                        </a:rPr>
                        <a:t>LoanAmount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71397899"/>
                  </a:ext>
                </a:extLst>
              </a:tr>
              <a:tr h="438074">
                <a:tc gridSpan="5">
                  <a:txBody>
                    <a:bodyPr/>
                    <a:lstStyle/>
                    <a:p>
                      <a:pPr marL="38100" marR="38100">
                        <a:lnSpc>
                          <a:spcPts val="1600"/>
                        </a:lnSpc>
                        <a:spcAft>
                          <a:spcPts val="800"/>
                        </a:spcAft>
                        <a:buNone/>
                      </a:pPr>
                      <a:r>
                        <a:rPr lang="en-IN" sz="2000" kern="0" dirty="0">
                          <a:effectLst/>
                        </a:rPr>
                        <a:t>b. Dependent Variable: </a:t>
                      </a:r>
                      <a:r>
                        <a:rPr lang="en-IN" sz="2000" kern="0" dirty="0" err="1">
                          <a:effectLst/>
                        </a:rPr>
                        <a:t>sqrt_earnings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5785335"/>
                  </a:ext>
                </a:extLst>
              </a:tr>
            </a:tbl>
          </a:graphicData>
        </a:graphic>
      </p:graphicFrame>
      <p:sp>
        <p:nvSpPr>
          <p:cNvPr id="19" name="TextBox 18">
            <a:extLst>
              <a:ext uri="{FF2B5EF4-FFF2-40B4-BE49-F238E27FC236}">
                <a16:creationId xmlns:a16="http://schemas.microsoft.com/office/drawing/2014/main" id="{A8B33959-BD94-6004-B4DE-0237DCFC736B}"/>
              </a:ext>
            </a:extLst>
          </p:cNvPr>
          <p:cNvSpPr txBox="1"/>
          <p:nvPr/>
        </p:nvSpPr>
        <p:spPr>
          <a:xfrm>
            <a:off x="1162050" y="1205944"/>
            <a:ext cx="2935612" cy="461665"/>
          </a:xfrm>
          <a:prstGeom prst="rect">
            <a:avLst/>
          </a:prstGeom>
          <a:noFill/>
        </p:spPr>
        <p:txBody>
          <a:bodyPr wrap="none" rtlCol="0">
            <a:spAutoFit/>
          </a:bodyPr>
          <a:lstStyle/>
          <a:p>
            <a:r>
              <a:rPr lang="en-US" sz="2400" b="1" dirty="0"/>
              <a:t>After outlier removal</a:t>
            </a:r>
            <a:r>
              <a:rPr lang="en-US" sz="2000" dirty="0"/>
              <a:t>,</a:t>
            </a:r>
            <a:endParaRPr lang="en-IN" sz="2000" dirty="0"/>
          </a:p>
        </p:txBody>
      </p:sp>
      <p:graphicFrame>
        <p:nvGraphicFramePr>
          <p:cNvPr id="20" name="Table 19">
            <a:extLst>
              <a:ext uri="{FF2B5EF4-FFF2-40B4-BE49-F238E27FC236}">
                <a16:creationId xmlns:a16="http://schemas.microsoft.com/office/drawing/2014/main" id="{9AD75601-7066-681A-0429-FCAB6A8D786F}"/>
              </a:ext>
            </a:extLst>
          </p:cNvPr>
          <p:cNvGraphicFramePr>
            <a:graphicFrameLocks noGrp="1"/>
          </p:cNvGraphicFramePr>
          <p:nvPr>
            <p:extLst>
              <p:ext uri="{D42A27DB-BD31-4B8C-83A1-F6EECF244321}">
                <p14:modId xmlns:p14="http://schemas.microsoft.com/office/powerpoint/2010/main" val="1951905622"/>
              </p:ext>
            </p:extLst>
          </p:nvPr>
        </p:nvGraphicFramePr>
        <p:xfrm>
          <a:off x="8610600" y="2147172"/>
          <a:ext cx="7086599" cy="3974592"/>
        </p:xfrm>
        <a:graphic>
          <a:graphicData uri="http://schemas.openxmlformats.org/drawingml/2006/table">
            <a:tbl>
              <a:tblPr>
                <a:tableStyleId>{5C22544A-7EE6-4342-B048-85BDC9FD1C3A}</a:tableStyleId>
              </a:tblPr>
              <a:tblGrid>
                <a:gridCol w="991937">
                  <a:extLst>
                    <a:ext uri="{9D8B030D-6E8A-4147-A177-3AD203B41FA5}">
                      <a16:colId xmlns:a16="http://schemas.microsoft.com/office/drawing/2014/main" val="4278220218"/>
                    </a:ext>
                  </a:extLst>
                </a:gridCol>
                <a:gridCol w="1147488">
                  <a:extLst>
                    <a:ext uri="{9D8B030D-6E8A-4147-A177-3AD203B41FA5}">
                      <a16:colId xmlns:a16="http://schemas.microsoft.com/office/drawing/2014/main" val="1530477119"/>
                    </a:ext>
                  </a:extLst>
                </a:gridCol>
                <a:gridCol w="1147488">
                  <a:extLst>
                    <a:ext uri="{9D8B030D-6E8A-4147-A177-3AD203B41FA5}">
                      <a16:colId xmlns:a16="http://schemas.microsoft.com/office/drawing/2014/main" val="1552525446"/>
                    </a:ext>
                  </a:extLst>
                </a:gridCol>
                <a:gridCol w="1087299">
                  <a:extLst>
                    <a:ext uri="{9D8B030D-6E8A-4147-A177-3AD203B41FA5}">
                      <a16:colId xmlns:a16="http://schemas.microsoft.com/office/drawing/2014/main" val="786260376"/>
                    </a:ext>
                  </a:extLst>
                </a:gridCol>
                <a:gridCol w="1087299">
                  <a:extLst>
                    <a:ext uri="{9D8B030D-6E8A-4147-A177-3AD203B41FA5}">
                      <a16:colId xmlns:a16="http://schemas.microsoft.com/office/drawing/2014/main" val="1872230248"/>
                    </a:ext>
                  </a:extLst>
                </a:gridCol>
                <a:gridCol w="836384">
                  <a:extLst>
                    <a:ext uri="{9D8B030D-6E8A-4147-A177-3AD203B41FA5}">
                      <a16:colId xmlns:a16="http://schemas.microsoft.com/office/drawing/2014/main" val="3223706299"/>
                    </a:ext>
                  </a:extLst>
                </a:gridCol>
                <a:gridCol w="788704">
                  <a:extLst>
                    <a:ext uri="{9D8B030D-6E8A-4147-A177-3AD203B41FA5}">
                      <a16:colId xmlns:a16="http://schemas.microsoft.com/office/drawing/2014/main" val="48793945"/>
                    </a:ext>
                  </a:extLst>
                </a:gridCol>
              </a:tblGrid>
              <a:tr h="369034">
                <a:tc gridSpan="7">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err="1">
                          <a:effectLst/>
                        </a:rPr>
                        <a:t>ANOVA</a:t>
                      </a:r>
                      <a:r>
                        <a:rPr lang="en-IN" sz="2000" kern="0" baseline="30000" dirty="0" err="1">
                          <a:effectLst/>
                        </a:rPr>
                        <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49415877"/>
                  </a:ext>
                </a:extLst>
              </a:tr>
              <a:tr h="703571">
                <a:tc gridSpan="2">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Model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Sum of Squares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err="1">
                          <a:effectLst/>
                        </a:rPr>
                        <a:t>df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Mean Square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endParaRPr lang="en-IN" sz="2000" kern="0" dirty="0">
                        <a:effectLst/>
                      </a:endParaRPr>
                    </a:p>
                    <a:p>
                      <a:pPr marL="38100" marR="38100" algn="ctr">
                        <a:lnSpc>
                          <a:spcPts val="1600"/>
                        </a:lnSpc>
                        <a:spcAft>
                          <a:spcPts val="800"/>
                        </a:spcAft>
                        <a:buNone/>
                      </a:pPr>
                      <a:r>
                        <a:rPr lang="en-IN" sz="2000" kern="0" dirty="0">
                          <a:effectLst/>
                        </a:rPr>
                        <a:t>Sig.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91691490"/>
                  </a:ext>
                </a:extLst>
              </a:tr>
              <a:tr h="408779">
                <a:tc rowSpan="3">
                  <a:txBody>
                    <a:bodyPr/>
                    <a:lstStyle/>
                    <a:p>
                      <a:pPr marL="38100" marR="38100">
                        <a:lnSpc>
                          <a:spcPts val="1600"/>
                        </a:lnSpc>
                        <a:spcAft>
                          <a:spcPts val="800"/>
                        </a:spcAft>
                        <a:buNone/>
                      </a:pPr>
                      <a:r>
                        <a:rPr lang="en-IN" sz="9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nSpc>
                          <a:spcPts val="1600"/>
                        </a:lnSpc>
                        <a:spcAft>
                          <a:spcPts val="800"/>
                        </a:spcAft>
                        <a:buNone/>
                      </a:pPr>
                      <a:r>
                        <a:rPr lang="en-IN" sz="2000" kern="0" dirty="0">
                          <a:effectLst/>
                        </a:rPr>
                        <a:t>Regression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22398146.549</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3733024.425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8542.071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.000</a:t>
                      </a:r>
                      <a:r>
                        <a:rPr lang="en-IN" sz="2000" kern="0" baseline="30000" dirty="0">
                          <a:effectLst/>
                        </a:rPr>
                        <a:t>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39353841"/>
                  </a:ext>
                </a:extLst>
              </a:tr>
              <a:tr h="408779">
                <a:tc vMerge="1">
                  <a:txBody>
                    <a:bodyPr/>
                    <a:lstStyle/>
                    <a:p>
                      <a:endParaRPr lang="en-IN"/>
                    </a:p>
                  </a:txBody>
                  <a:tcPr/>
                </a:tc>
                <a:tc>
                  <a:txBody>
                    <a:bodyPr/>
                    <a:lstStyle/>
                    <a:p>
                      <a:pPr marL="38100" marR="38100">
                        <a:lnSpc>
                          <a:spcPts val="1600"/>
                        </a:lnSpc>
                        <a:spcAft>
                          <a:spcPts val="800"/>
                        </a:spcAft>
                        <a:buNone/>
                      </a:pPr>
                      <a:r>
                        <a:rPr lang="en-IN" sz="2000" kern="0" dirty="0">
                          <a:effectLst/>
                        </a:rPr>
                        <a:t>Residual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3328753.158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5</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705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437.016</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544912"/>
                  </a:ext>
                </a:extLst>
              </a:tr>
              <a:tr h="408779">
                <a:tc vMerge="1">
                  <a:txBody>
                    <a:bodyPr/>
                    <a:lstStyle/>
                    <a:p>
                      <a:endParaRPr lang="en-IN"/>
                    </a:p>
                  </a:txBody>
                  <a:tcPr/>
                </a:tc>
                <a:tc>
                  <a:txBody>
                    <a:bodyPr/>
                    <a:lstStyle/>
                    <a:p>
                      <a:pPr marL="38100" marR="38100">
                        <a:lnSpc>
                          <a:spcPts val="1600"/>
                        </a:lnSpc>
                        <a:spcAft>
                          <a:spcPts val="800"/>
                        </a:spcAft>
                        <a:buNone/>
                      </a:pPr>
                      <a:r>
                        <a:rPr lang="en-IN" sz="2000" kern="0">
                          <a:effectLst/>
                        </a:rPr>
                        <a:t>Total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a:effectLst/>
                        </a:rPr>
                        <a:t>25726899.707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5</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711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buNone/>
                      </a:pPr>
                      <a:r>
                        <a:rPr lang="en-IN" sz="2000" kern="0" dirty="0">
                          <a:effectLst/>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87873114"/>
                  </a:ext>
                </a:extLst>
              </a:tr>
              <a:tr h="507043">
                <a:tc gridSpan="7">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a. Dependent Variable: </a:t>
                      </a:r>
                      <a:r>
                        <a:rPr lang="en-IN" sz="2000" kern="0" dirty="0" err="1">
                          <a:effectLst/>
                        </a:rPr>
                        <a:t>sqrt_earnings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930134"/>
                  </a:ext>
                </a:extLst>
              </a:tr>
              <a:tr h="900098">
                <a:tc gridSpan="7">
                  <a:txBody>
                    <a:bodyPr/>
                    <a:lstStyle/>
                    <a:p>
                      <a:pPr marL="38100" marR="38100">
                        <a:lnSpc>
                          <a:spcPts val="1600"/>
                        </a:lnSpc>
                        <a:spcAft>
                          <a:spcPts val="800"/>
                        </a:spcAft>
                        <a:buNone/>
                      </a:pPr>
                      <a:endParaRPr lang="en-IN" sz="2000" kern="0" dirty="0">
                        <a:effectLst/>
                      </a:endParaRPr>
                    </a:p>
                    <a:p>
                      <a:pPr marL="38100" marR="38100">
                        <a:lnSpc>
                          <a:spcPts val="1600"/>
                        </a:lnSpc>
                        <a:spcAft>
                          <a:spcPts val="800"/>
                        </a:spcAft>
                        <a:buNone/>
                      </a:pPr>
                      <a:r>
                        <a:rPr lang="en-IN" sz="2000" kern="0" dirty="0">
                          <a:effectLst/>
                        </a:rPr>
                        <a:t>b. Predictors: (Constant), </a:t>
                      </a:r>
                      <a:r>
                        <a:rPr lang="en-IN" sz="2000" kern="0" dirty="0" err="1">
                          <a:effectLst/>
                        </a:rPr>
                        <a:t>MarketPriceperKg</a:t>
                      </a:r>
                      <a:r>
                        <a:rPr lang="en-IN" sz="2000" kern="0" dirty="0">
                          <a:effectLst/>
                        </a:rPr>
                        <a:t>, </a:t>
                      </a:r>
                      <a:r>
                        <a:rPr lang="en-IN" sz="2000" kern="0" dirty="0" err="1">
                          <a:effectLst/>
                        </a:rPr>
                        <a:t>InterestRate</a:t>
                      </a:r>
                      <a:r>
                        <a:rPr lang="en-IN" sz="2000" kern="0" dirty="0">
                          <a:effectLst/>
                        </a:rPr>
                        <a:t>, </a:t>
                      </a:r>
                      <a:r>
                        <a:rPr lang="en-IN" sz="2000" kern="0" dirty="0" err="1">
                          <a:effectLst/>
                        </a:rPr>
                        <a:t>LandSizeAcres</a:t>
                      </a:r>
                      <a:r>
                        <a:rPr lang="en-IN" sz="2000" kern="0" dirty="0">
                          <a:effectLst/>
                        </a:rPr>
                        <a:t>, </a:t>
                      </a:r>
                      <a:r>
                        <a:rPr lang="en-IN" sz="2000" kern="0" dirty="0" err="1">
                          <a:effectLst/>
                        </a:rPr>
                        <a:t>FarmingExperience</a:t>
                      </a:r>
                      <a:r>
                        <a:rPr lang="en-IN" sz="2000" kern="0" dirty="0">
                          <a:effectLst/>
                        </a:rPr>
                        <a:t>, </a:t>
                      </a:r>
                      <a:r>
                        <a:rPr lang="en-IN" sz="2000" kern="0" dirty="0" err="1">
                          <a:effectLst/>
                        </a:rPr>
                        <a:t>GovernmentSubsidy</a:t>
                      </a:r>
                      <a:r>
                        <a:rPr lang="en-IN" sz="2000" kern="0" dirty="0">
                          <a:effectLst/>
                        </a:rPr>
                        <a:t>, </a:t>
                      </a:r>
                      <a:r>
                        <a:rPr lang="en-IN" sz="2000" kern="0" dirty="0" err="1">
                          <a:effectLst/>
                        </a:rPr>
                        <a:t>LoanAmount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67950216"/>
                  </a:ext>
                </a:extLst>
              </a:tr>
            </a:tbl>
          </a:graphicData>
        </a:graphic>
      </p:graphicFrame>
      <p:sp>
        <p:nvSpPr>
          <p:cNvPr id="22" name="TextBox 21">
            <a:extLst>
              <a:ext uri="{FF2B5EF4-FFF2-40B4-BE49-F238E27FC236}">
                <a16:creationId xmlns:a16="http://schemas.microsoft.com/office/drawing/2014/main" id="{EF2D8D62-F823-96F6-6986-59870F97F651}"/>
              </a:ext>
            </a:extLst>
          </p:cNvPr>
          <p:cNvSpPr txBox="1"/>
          <p:nvPr/>
        </p:nvSpPr>
        <p:spPr>
          <a:xfrm>
            <a:off x="1037433" y="6743700"/>
            <a:ext cx="12877800" cy="1569660"/>
          </a:xfrm>
          <a:prstGeom prst="rect">
            <a:avLst/>
          </a:prstGeom>
          <a:noFill/>
        </p:spPr>
        <p:txBody>
          <a:bodyPr wrap="square">
            <a:spAutoFit/>
          </a:bodyPr>
          <a:lstStyle/>
          <a:p>
            <a:r>
              <a:rPr lang="en-US" sz="2400" dirty="0"/>
              <a:t>The new updated model summary shows an </a:t>
            </a:r>
            <a:r>
              <a:rPr lang="en-US" sz="2400" b="1" dirty="0"/>
              <a:t>R² of 0.871</a:t>
            </a:r>
            <a:r>
              <a:rPr lang="en-US" sz="2400" dirty="0"/>
              <a:t>, which means that </a:t>
            </a:r>
            <a:r>
              <a:rPr lang="en-US" sz="2400" b="1" dirty="0"/>
              <a:t>87.1% of the variance</a:t>
            </a:r>
            <a:r>
              <a:rPr lang="en-US" sz="2400" dirty="0"/>
              <a:t> in the square-root-transformed earnings is explained by the predictor variables. This is an improvement from the previous model (R² = 0.859). The </a:t>
            </a:r>
            <a:r>
              <a:rPr lang="en-US" sz="2400" b="1" dirty="0"/>
              <a:t>standard error of the estimate (20.90)</a:t>
            </a:r>
            <a:r>
              <a:rPr lang="en-US" sz="2400" dirty="0"/>
              <a:t> has also slightly decreased, indicating better model precision.</a:t>
            </a:r>
            <a:endParaRPr lang="en-IN" sz="2400" dirty="0"/>
          </a:p>
        </p:txBody>
      </p:sp>
    </p:spTree>
    <p:extLst>
      <p:ext uri="{BB962C8B-B14F-4D97-AF65-F5344CB8AC3E}">
        <p14:creationId xmlns:p14="http://schemas.microsoft.com/office/powerpoint/2010/main" val="405602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9B137B50-F14E-98C2-2ED8-3746CDFA2406}"/>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5BEFCD17-DF42-11D2-3BE9-61804B0ED40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4D83C99E-7D11-6713-C8D6-785C17068E39}"/>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861ABCE6-0F45-2EAB-0937-0727B443D963}"/>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6AA6DA56-AEAF-6F5F-1533-5905666AB118}"/>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D89C0C3A-ED60-35E6-6513-A1B1C6841F83}"/>
              </a:ext>
            </a:extLst>
          </p:cNvPr>
          <p:cNvSpPr txBox="1"/>
          <p:nvPr/>
        </p:nvSpPr>
        <p:spPr>
          <a:xfrm>
            <a:off x="647700" y="1790700"/>
            <a:ext cx="16992600" cy="7848302"/>
          </a:xfrm>
          <a:prstGeom prst="rect">
            <a:avLst/>
          </a:prstGeom>
          <a:noFill/>
        </p:spPr>
        <p:txBody>
          <a:bodyPr wrap="square" rtlCol="0">
            <a:spAutoFit/>
          </a:bodyPr>
          <a:lstStyle/>
          <a:p>
            <a:r>
              <a:rPr lang="en-US" sz="3600" dirty="0">
                <a:cs typeface="Poppins Bold" panose="00000800000000000000" charset="0"/>
              </a:rPr>
              <a:t>Agriculture plays a crucial role in the economic stability of many countries, particularly in regions where farming is the primary source of livelihood. </a:t>
            </a:r>
            <a:r>
              <a:rPr lang="en-US" sz="3600" dirty="0"/>
              <a:t>In West Bengal, India, rice farming is a major agricultural activity, and farmers' annual income is influenced by various economic, environmental, and policy-driven factors. Understanding these influences can help policymakers and stakeholders develop effective strategies to improve farmers' financial stability. </a:t>
            </a:r>
            <a:r>
              <a:rPr lang="en-US" sz="3600" dirty="0">
                <a:cs typeface="Poppins Bold" panose="00000800000000000000" charset="0"/>
              </a:rPr>
              <a:t>This study aims to predict farmers' annual income using a linear regression model based on key determinants such as land size, farming experience, irrigation type, crop loss, weather impact, fertilizer usage, government subsidies, loan amount taken, interest rate of loans, and market price per kilogram of produce. By identifying the most significant predictors of income, this study seeks to provide insights into financial planning and agricultural development policies.</a:t>
            </a:r>
          </a:p>
          <a:p>
            <a:endParaRPr lang="en-US" sz="3600" dirty="0">
              <a:cs typeface="Poppins Bold" panose="00000800000000000000" charset="0"/>
            </a:endParaRPr>
          </a:p>
          <a:p>
            <a:r>
              <a:rPr lang="en-IN" sz="3600" dirty="0">
                <a:cs typeface="Poppins Bold" panose="00000800000000000000" charset="0"/>
              </a:rPr>
              <a:t>This study was conducted using SPSS software, which facilitated data processing, statistical analysis and model building to derive meaningful insights from the dataset.</a:t>
            </a:r>
          </a:p>
        </p:txBody>
      </p:sp>
      <p:sp>
        <p:nvSpPr>
          <p:cNvPr id="4" name="TextBox 3">
            <a:extLst>
              <a:ext uri="{FF2B5EF4-FFF2-40B4-BE49-F238E27FC236}">
                <a16:creationId xmlns:a16="http://schemas.microsoft.com/office/drawing/2014/main" id="{AD209A2C-CA70-C045-3428-117E6E785EDE}"/>
              </a:ext>
            </a:extLst>
          </p:cNvPr>
          <p:cNvSpPr txBox="1"/>
          <p:nvPr/>
        </p:nvSpPr>
        <p:spPr>
          <a:xfrm>
            <a:off x="664265" y="352335"/>
            <a:ext cx="8877300" cy="1200329"/>
          </a:xfrm>
          <a:prstGeom prst="rect">
            <a:avLst/>
          </a:prstGeom>
          <a:noFill/>
        </p:spPr>
        <p:txBody>
          <a:bodyPr wrap="square" rtlCol="0">
            <a:spAutoFit/>
          </a:bodyPr>
          <a:lstStyle/>
          <a:p>
            <a:r>
              <a:rPr lang="en-IN" sz="7200" u="sng" dirty="0">
                <a:latin typeface="Poppins Bold" panose="00000800000000000000" charset="0"/>
                <a:cs typeface="Poppins Bold" panose="00000800000000000000" charset="0"/>
              </a:rPr>
              <a:t>INTRODUCTION</a:t>
            </a:r>
          </a:p>
        </p:txBody>
      </p:sp>
    </p:spTree>
    <p:extLst>
      <p:ext uri="{BB962C8B-B14F-4D97-AF65-F5344CB8AC3E}">
        <p14:creationId xmlns:p14="http://schemas.microsoft.com/office/powerpoint/2010/main" val="7994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8C4EB4AB-8074-AB13-9624-B30E0DAE1DBC}"/>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4125A44C-D371-FFF2-AE24-F1E0E5676F9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AD80AB67-B8E1-F014-B819-8B1611C0C43D}"/>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9A99F5C1-679F-466B-6E3B-914D60B6B09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F4FF789C-8F74-4DDA-27E9-6FEBD4369479}"/>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AE637050-83CA-94F5-CA6C-8FB607C263D5}"/>
              </a:ext>
            </a:extLst>
          </p:cNvPr>
          <p:cNvGrpSpPr/>
          <p:nvPr/>
        </p:nvGrpSpPr>
        <p:grpSpPr>
          <a:xfrm>
            <a:off x="419100" y="438152"/>
            <a:ext cx="17449799" cy="9410693"/>
            <a:chOff x="0" y="0"/>
            <a:chExt cx="6964336" cy="3693145"/>
          </a:xfrm>
        </p:grpSpPr>
        <p:sp>
          <p:nvSpPr>
            <p:cNvPr id="3" name="Freeform 3">
              <a:extLst>
                <a:ext uri="{FF2B5EF4-FFF2-40B4-BE49-F238E27FC236}">
                  <a16:creationId xmlns:a16="http://schemas.microsoft.com/office/drawing/2014/main" id="{B6CD2C1F-E98C-3F69-3B24-56CD2490E055}"/>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31A78D20-5385-4CB3-DD89-71428B524D2B}"/>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9" name="Rectangle 1">
            <a:extLst>
              <a:ext uri="{FF2B5EF4-FFF2-40B4-BE49-F238E27FC236}">
                <a16:creationId xmlns:a16="http://schemas.microsoft.com/office/drawing/2014/main" id="{6AB11348-088F-F328-DBB1-FB97694D4440}"/>
              </a:ext>
            </a:extLst>
          </p:cNvPr>
          <p:cNvSpPr>
            <a:spLocks noChangeArrowheads="1"/>
          </p:cNvSpPr>
          <p:nvPr/>
        </p:nvSpPr>
        <p:spPr bwMode="auto">
          <a:xfrm>
            <a:off x="2552700" y="2719388"/>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13544E08-65C5-5543-19A2-328B66480EA9}"/>
              </a:ext>
            </a:extLst>
          </p:cNvPr>
          <p:cNvGraphicFramePr>
            <a:graphicFrameLocks noGrp="1"/>
          </p:cNvGraphicFramePr>
          <p:nvPr>
            <p:extLst>
              <p:ext uri="{D42A27DB-BD31-4B8C-83A1-F6EECF244321}">
                <p14:modId xmlns:p14="http://schemas.microsoft.com/office/powerpoint/2010/main" val="1803794128"/>
              </p:ext>
            </p:extLst>
          </p:nvPr>
        </p:nvGraphicFramePr>
        <p:xfrm>
          <a:off x="914400" y="952500"/>
          <a:ext cx="8077203" cy="4430381"/>
        </p:xfrm>
        <a:graphic>
          <a:graphicData uri="http://schemas.openxmlformats.org/drawingml/2006/table">
            <a:tbl>
              <a:tblPr>
                <a:tableStyleId>{5C22544A-7EE6-4342-B048-85BDC9FD1C3A}</a:tableStyleId>
              </a:tblPr>
              <a:tblGrid>
                <a:gridCol w="1252868">
                  <a:extLst>
                    <a:ext uri="{9D8B030D-6E8A-4147-A177-3AD203B41FA5}">
                      <a16:colId xmlns:a16="http://schemas.microsoft.com/office/drawing/2014/main" val="758308982"/>
                    </a:ext>
                  </a:extLst>
                </a:gridCol>
                <a:gridCol w="1252868">
                  <a:extLst>
                    <a:ext uri="{9D8B030D-6E8A-4147-A177-3AD203B41FA5}">
                      <a16:colId xmlns:a16="http://schemas.microsoft.com/office/drawing/2014/main" val="2179351286"/>
                    </a:ext>
                  </a:extLst>
                </a:gridCol>
                <a:gridCol w="930160">
                  <a:extLst>
                    <a:ext uri="{9D8B030D-6E8A-4147-A177-3AD203B41FA5}">
                      <a16:colId xmlns:a16="http://schemas.microsoft.com/office/drawing/2014/main" val="1449220793"/>
                    </a:ext>
                  </a:extLst>
                </a:gridCol>
                <a:gridCol w="930160">
                  <a:extLst>
                    <a:ext uri="{9D8B030D-6E8A-4147-A177-3AD203B41FA5}">
                      <a16:colId xmlns:a16="http://schemas.microsoft.com/office/drawing/2014/main" val="3067346409"/>
                    </a:ext>
                  </a:extLst>
                </a:gridCol>
                <a:gridCol w="930160">
                  <a:extLst>
                    <a:ext uri="{9D8B030D-6E8A-4147-A177-3AD203B41FA5}">
                      <a16:colId xmlns:a16="http://schemas.microsoft.com/office/drawing/2014/main" val="2896684370"/>
                    </a:ext>
                  </a:extLst>
                </a:gridCol>
                <a:gridCol w="711857">
                  <a:extLst>
                    <a:ext uri="{9D8B030D-6E8A-4147-A177-3AD203B41FA5}">
                      <a16:colId xmlns:a16="http://schemas.microsoft.com/office/drawing/2014/main" val="655057391"/>
                    </a:ext>
                  </a:extLst>
                </a:gridCol>
                <a:gridCol w="711857">
                  <a:extLst>
                    <a:ext uri="{9D8B030D-6E8A-4147-A177-3AD203B41FA5}">
                      <a16:colId xmlns:a16="http://schemas.microsoft.com/office/drawing/2014/main" val="1080198084"/>
                    </a:ext>
                  </a:extLst>
                </a:gridCol>
                <a:gridCol w="711857">
                  <a:extLst>
                    <a:ext uri="{9D8B030D-6E8A-4147-A177-3AD203B41FA5}">
                      <a16:colId xmlns:a16="http://schemas.microsoft.com/office/drawing/2014/main" val="321733035"/>
                    </a:ext>
                  </a:extLst>
                </a:gridCol>
                <a:gridCol w="645416">
                  <a:extLst>
                    <a:ext uri="{9D8B030D-6E8A-4147-A177-3AD203B41FA5}">
                      <a16:colId xmlns:a16="http://schemas.microsoft.com/office/drawing/2014/main" val="3898563074"/>
                    </a:ext>
                  </a:extLst>
                </a:gridCol>
              </a:tblGrid>
              <a:tr h="177739">
                <a:tc gridSpan="9">
                  <a:txBody>
                    <a:bodyPr/>
                    <a:lstStyle/>
                    <a:p>
                      <a:pPr marL="36830" marR="36830" algn="ctr">
                        <a:lnSpc>
                          <a:spcPts val="1600"/>
                        </a:lnSpc>
                        <a:spcAft>
                          <a:spcPts val="800"/>
                        </a:spcAft>
                        <a:buNone/>
                      </a:pPr>
                      <a:r>
                        <a:rPr lang="en-IN" sz="1600" kern="100">
                          <a:effectLst/>
                        </a:rPr>
                        <a:t>Coefficients</a:t>
                      </a:r>
                      <a:r>
                        <a:rPr lang="en-IN" sz="1600" kern="100" baseline="30000">
                          <a:effectLst/>
                        </a:rPr>
                        <a:t>a</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54462674"/>
                  </a:ext>
                </a:extLst>
              </a:tr>
              <a:tr h="522758">
                <a:tc rowSpan="2" gridSpan="2">
                  <a:txBody>
                    <a:bodyPr/>
                    <a:lstStyle/>
                    <a:p>
                      <a:pPr marL="36830" marR="36830">
                        <a:lnSpc>
                          <a:spcPts val="1600"/>
                        </a:lnSpc>
                        <a:spcAft>
                          <a:spcPts val="800"/>
                        </a:spcAft>
                        <a:buNone/>
                      </a:pPr>
                      <a:r>
                        <a:rPr lang="en-IN" sz="1600" kern="100">
                          <a:effectLst/>
                        </a:rPr>
                        <a:t>Model</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rowSpan="2" hMerge="1">
                  <a:txBody>
                    <a:bodyPr/>
                    <a:lstStyle/>
                    <a:p>
                      <a:endParaRPr lang="en-IN"/>
                    </a:p>
                  </a:txBody>
                  <a:tcPr/>
                </a:tc>
                <a:tc gridSpan="2">
                  <a:txBody>
                    <a:bodyPr/>
                    <a:lstStyle/>
                    <a:p>
                      <a:pPr marL="36830" marR="36830" algn="ctr">
                        <a:lnSpc>
                          <a:spcPts val="1600"/>
                        </a:lnSpc>
                        <a:spcAft>
                          <a:spcPts val="800"/>
                        </a:spcAft>
                        <a:buNone/>
                      </a:pPr>
                      <a:r>
                        <a:rPr lang="en-IN" sz="1600" kern="100">
                          <a:effectLst/>
                        </a:rPr>
                        <a:t>Unstandardized Coefficients</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hMerge="1">
                  <a:txBody>
                    <a:bodyPr/>
                    <a:lstStyle/>
                    <a:p>
                      <a:endParaRPr lang="en-IN"/>
                    </a:p>
                  </a:txBody>
                  <a:tcPr/>
                </a:tc>
                <a:tc>
                  <a:txBody>
                    <a:bodyPr/>
                    <a:lstStyle/>
                    <a:p>
                      <a:pPr marL="36830" marR="36830" algn="ctr">
                        <a:lnSpc>
                          <a:spcPts val="1600"/>
                        </a:lnSpc>
                        <a:spcAft>
                          <a:spcPts val="800"/>
                        </a:spcAft>
                        <a:buNone/>
                      </a:pPr>
                      <a:r>
                        <a:rPr lang="en-IN" sz="1600" kern="100">
                          <a:effectLst/>
                        </a:rPr>
                        <a:t>Standardized Coefficients</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rowSpan="2">
                  <a:txBody>
                    <a:bodyPr/>
                    <a:lstStyle/>
                    <a:p>
                      <a:pPr marL="36830" marR="36830" algn="ctr">
                        <a:lnSpc>
                          <a:spcPts val="1600"/>
                        </a:lnSpc>
                        <a:spcAft>
                          <a:spcPts val="800"/>
                        </a:spcAft>
                        <a:buNone/>
                      </a:pPr>
                      <a:r>
                        <a:rPr lang="en-IN" sz="1600" kern="100">
                          <a:effectLst/>
                        </a:rPr>
                        <a:t>t</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rowSpan="2">
                  <a:txBody>
                    <a:bodyPr/>
                    <a:lstStyle/>
                    <a:p>
                      <a:pPr marL="36830" marR="36830" algn="ctr">
                        <a:lnSpc>
                          <a:spcPts val="1600"/>
                        </a:lnSpc>
                        <a:spcAft>
                          <a:spcPts val="800"/>
                        </a:spcAft>
                        <a:buNone/>
                      </a:pPr>
                      <a:r>
                        <a:rPr lang="en-IN" sz="1600" kern="100">
                          <a:effectLst/>
                        </a:rPr>
                        <a:t>Sig.</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gridSpan="2">
                  <a:txBody>
                    <a:bodyPr/>
                    <a:lstStyle/>
                    <a:p>
                      <a:pPr marL="36830" marR="36830" algn="ctr">
                        <a:lnSpc>
                          <a:spcPts val="1600"/>
                        </a:lnSpc>
                        <a:spcAft>
                          <a:spcPts val="800"/>
                        </a:spcAft>
                        <a:buNone/>
                      </a:pPr>
                      <a:r>
                        <a:rPr lang="en-IN" sz="1600" kern="100">
                          <a:effectLst/>
                        </a:rPr>
                        <a:t>Collinearity Statistics</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hMerge="1">
                  <a:txBody>
                    <a:bodyPr/>
                    <a:lstStyle/>
                    <a:p>
                      <a:endParaRPr lang="en-IN"/>
                    </a:p>
                  </a:txBody>
                  <a:tcPr/>
                </a:tc>
                <a:extLst>
                  <a:ext uri="{0D108BD9-81ED-4DB2-BD59-A6C34878D82A}">
                    <a16:rowId xmlns:a16="http://schemas.microsoft.com/office/drawing/2014/main" val="423384617"/>
                  </a:ext>
                </a:extLst>
              </a:tr>
              <a:tr h="264611">
                <a:tc gridSpan="2" vMerge="1">
                  <a:txBody>
                    <a:bodyPr/>
                    <a:lstStyle/>
                    <a:p>
                      <a:endParaRPr lang="en-IN"/>
                    </a:p>
                  </a:txBody>
                  <a:tcPr/>
                </a:tc>
                <a:tc hMerge="1" vMerge="1">
                  <a:txBody>
                    <a:bodyPr/>
                    <a:lstStyle/>
                    <a:p>
                      <a:endParaRPr lang="en-IN"/>
                    </a:p>
                  </a:txBody>
                  <a:tcPr/>
                </a:tc>
                <a:tc>
                  <a:txBody>
                    <a:bodyPr/>
                    <a:lstStyle/>
                    <a:p>
                      <a:pPr marL="36830" marR="36830" algn="ctr">
                        <a:lnSpc>
                          <a:spcPts val="1600"/>
                        </a:lnSpc>
                        <a:spcAft>
                          <a:spcPts val="800"/>
                        </a:spcAft>
                        <a:buNone/>
                      </a:pPr>
                      <a:r>
                        <a:rPr lang="en-IN" sz="1600" kern="100">
                          <a:effectLst/>
                        </a:rPr>
                        <a:t>B</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a:txBody>
                    <a:bodyPr/>
                    <a:lstStyle/>
                    <a:p>
                      <a:pPr marL="36830" marR="36830" algn="ctr">
                        <a:lnSpc>
                          <a:spcPts val="1600"/>
                        </a:lnSpc>
                        <a:spcAft>
                          <a:spcPts val="800"/>
                        </a:spcAft>
                        <a:buNone/>
                      </a:pPr>
                      <a:r>
                        <a:rPr lang="en-IN" sz="1600" kern="100">
                          <a:effectLst/>
                        </a:rPr>
                        <a:t>Std. Error</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a:txBody>
                    <a:bodyPr/>
                    <a:lstStyle/>
                    <a:p>
                      <a:pPr marL="36830" marR="36830" algn="ctr">
                        <a:lnSpc>
                          <a:spcPts val="1600"/>
                        </a:lnSpc>
                        <a:spcAft>
                          <a:spcPts val="800"/>
                        </a:spcAft>
                        <a:buNone/>
                      </a:pPr>
                      <a:r>
                        <a:rPr lang="en-IN" sz="1600" kern="100">
                          <a:effectLst/>
                        </a:rPr>
                        <a:t>Beta</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vMerge="1">
                  <a:txBody>
                    <a:bodyPr/>
                    <a:lstStyle/>
                    <a:p>
                      <a:endParaRPr lang="en-IN"/>
                    </a:p>
                  </a:txBody>
                  <a:tcPr/>
                </a:tc>
                <a:tc vMerge="1">
                  <a:txBody>
                    <a:bodyPr/>
                    <a:lstStyle/>
                    <a:p>
                      <a:endParaRPr lang="en-IN"/>
                    </a:p>
                  </a:txBody>
                  <a:tcPr/>
                </a:tc>
                <a:tc>
                  <a:txBody>
                    <a:bodyPr/>
                    <a:lstStyle/>
                    <a:p>
                      <a:pPr marL="36830" marR="36830" algn="ctr">
                        <a:lnSpc>
                          <a:spcPts val="1600"/>
                        </a:lnSpc>
                        <a:spcAft>
                          <a:spcPts val="800"/>
                        </a:spcAft>
                        <a:buNone/>
                      </a:pPr>
                      <a:r>
                        <a:rPr lang="en-IN" sz="1600" kern="100">
                          <a:effectLst/>
                        </a:rPr>
                        <a:t>Tolerance</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a:txBody>
                    <a:bodyPr/>
                    <a:lstStyle/>
                    <a:p>
                      <a:pPr marL="36830" marR="36830" algn="ctr">
                        <a:lnSpc>
                          <a:spcPts val="1600"/>
                        </a:lnSpc>
                        <a:spcAft>
                          <a:spcPts val="800"/>
                        </a:spcAft>
                        <a:buNone/>
                      </a:pPr>
                      <a:r>
                        <a:rPr lang="en-IN" sz="1600" kern="100">
                          <a:effectLst/>
                        </a:rPr>
                        <a:t>VIF</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extLst>
                  <a:ext uri="{0D108BD9-81ED-4DB2-BD59-A6C34878D82A}">
                    <a16:rowId xmlns:a16="http://schemas.microsoft.com/office/drawing/2014/main" val="3071268226"/>
                  </a:ext>
                </a:extLst>
              </a:tr>
              <a:tr h="264611">
                <a:tc rowSpan="7">
                  <a:txBody>
                    <a:bodyPr/>
                    <a:lstStyle/>
                    <a:p>
                      <a:pPr marL="36830" marR="36830">
                        <a:lnSpc>
                          <a:spcPts val="1600"/>
                        </a:lnSpc>
                        <a:spcAft>
                          <a:spcPts val="800"/>
                        </a:spcAft>
                        <a:buNone/>
                      </a:pPr>
                      <a:r>
                        <a:rPr lang="en-IN" sz="1600" kern="100">
                          <a:effectLst/>
                        </a:rPr>
                        <a:t>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nSpc>
                          <a:spcPts val="1600"/>
                        </a:lnSpc>
                        <a:spcAft>
                          <a:spcPts val="800"/>
                        </a:spcAft>
                        <a:buNone/>
                      </a:pPr>
                      <a:r>
                        <a:rPr lang="en-IN" sz="1600" kern="100">
                          <a:effectLst/>
                        </a:rPr>
                        <a:t>(Constant)</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231.625</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.951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a:lnSpc>
                          <a:spcPct val="106000"/>
                        </a:lnSpc>
                        <a:spcAft>
                          <a:spcPts val="800"/>
                        </a:spcAft>
                        <a:buNone/>
                      </a:pPr>
                      <a:r>
                        <a:rPr lang="en-IN" sz="1600" kern="100">
                          <a:effectLst/>
                        </a:rPr>
                        <a:t> </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a:txBody>
                    <a:bodyPr/>
                    <a:lstStyle/>
                    <a:p>
                      <a:pPr marL="36830" marR="36830" algn="r">
                        <a:lnSpc>
                          <a:spcPts val="1600"/>
                        </a:lnSpc>
                        <a:spcAft>
                          <a:spcPts val="800"/>
                        </a:spcAft>
                        <a:buNone/>
                      </a:pPr>
                      <a:r>
                        <a:rPr lang="en-IN" sz="1600" kern="100">
                          <a:effectLst/>
                        </a:rPr>
                        <a:t>243.457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a:lnSpc>
                          <a:spcPct val="106000"/>
                        </a:lnSpc>
                        <a:spcAft>
                          <a:spcPts val="800"/>
                        </a:spcAft>
                        <a:buNone/>
                      </a:pPr>
                      <a:r>
                        <a:rPr lang="en-IN" sz="1600" kern="100">
                          <a:effectLst/>
                        </a:rPr>
                        <a:t> </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a:txBody>
                    <a:bodyPr/>
                    <a:lstStyle/>
                    <a:p>
                      <a:pPr>
                        <a:lnSpc>
                          <a:spcPct val="106000"/>
                        </a:lnSpc>
                        <a:spcAft>
                          <a:spcPts val="800"/>
                        </a:spcAft>
                        <a:buNone/>
                      </a:pPr>
                      <a:r>
                        <a:rPr lang="en-IN" sz="1600" kern="100">
                          <a:effectLst/>
                        </a:rPr>
                        <a:t> </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extLst>
                  <a:ext uri="{0D108BD9-81ED-4DB2-BD59-A6C34878D82A}">
                    <a16:rowId xmlns:a16="http://schemas.microsoft.com/office/drawing/2014/main" val="827989437"/>
                  </a:ext>
                </a:extLst>
              </a:tr>
              <a:tr h="264611">
                <a:tc vMerge="1">
                  <a:txBody>
                    <a:bodyPr/>
                    <a:lstStyle/>
                    <a:p>
                      <a:endParaRPr lang="en-IN"/>
                    </a:p>
                  </a:txBody>
                  <a:tcPr/>
                </a:tc>
                <a:tc>
                  <a:txBody>
                    <a:bodyPr/>
                    <a:lstStyle/>
                    <a:p>
                      <a:pPr marL="36830" marR="36830">
                        <a:lnSpc>
                          <a:spcPts val="1600"/>
                        </a:lnSpc>
                        <a:spcAft>
                          <a:spcPts val="800"/>
                        </a:spcAft>
                        <a:buNone/>
                      </a:pPr>
                      <a:r>
                        <a:rPr lang="en-IN" sz="1600" kern="100">
                          <a:effectLst/>
                        </a:rPr>
                        <a:t>LandSizeAcres</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8.899</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dirty="0">
                          <a:effectLst/>
                        </a:rPr>
                        <a:t>.065</a:t>
                      </a:r>
                      <a:endParaRPr lang="en-IN" sz="9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.566</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137.224</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.947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1.053</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2462991273"/>
                  </a:ext>
                </a:extLst>
              </a:tr>
              <a:tr h="264611">
                <a:tc vMerge="1">
                  <a:txBody>
                    <a:bodyPr/>
                    <a:lstStyle/>
                    <a:p>
                      <a:endParaRPr lang="en-IN"/>
                    </a:p>
                  </a:txBody>
                  <a:tcPr/>
                </a:tc>
                <a:tc>
                  <a:txBody>
                    <a:bodyPr/>
                    <a:lstStyle/>
                    <a:p>
                      <a:pPr marL="36830" marR="36830">
                        <a:lnSpc>
                          <a:spcPts val="1600"/>
                        </a:lnSpc>
                        <a:spcAft>
                          <a:spcPts val="800"/>
                        </a:spcAft>
                        <a:buNone/>
                      </a:pPr>
                      <a:r>
                        <a:rPr lang="en-IN" sz="1600" kern="100">
                          <a:effectLst/>
                        </a:rPr>
                        <a:t>FarmingExperience</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.752</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.024</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.131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31.741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.002</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.971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1.029</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1496863221"/>
                  </a:ext>
                </a:extLst>
              </a:tr>
              <a:tr h="264611">
                <a:tc vMerge="1">
                  <a:txBody>
                    <a:bodyPr/>
                    <a:lstStyle/>
                    <a:p>
                      <a:endParaRPr lang="en-IN"/>
                    </a:p>
                  </a:txBody>
                  <a:tcPr/>
                </a:tc>
                <a:tc>
                  <a:txBody>
                    <a:bodyPr/>
                    <a:lstStyle/>
                    <a:p>
                      <a:pPr marL="36830" marR="36830">
                        <a:lnSpc>
                          <a:spcPts val="1600"/>
                        </a:lnSpc>
                        <a:spcAft>
                          <a:spcPts val="800"/>
                        </a:spcAft>
                        <a:buNone/>
                      </a:pPr>
                      <a:r>
                        <a:rPr lang="en-IN" sz="1600" kern="100">
                          <a:effectLst/>
                        </a:rPr>
                        <a:t>LoanAmount</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.02</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.271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49.236</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.681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1.321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3476140915"/>
                  </a:ext>
                </a:extLst>
              </a:tr>
              <a:tr h="393685">
                <a:tc vMerge="1">
                  <a:txBody>
                    <a:bodyPr/>
                    <a:lstStyle/>
                    <a:p>
                      <a:endParaRPr lang="en-IN"/>
                    </a:p>
                  </a:txBody>
                  <a:tcPr/>
                </a:tc>
                <a:tc>
                  <a:txBody>
                    <a:bodyPr/>
                    <a:lstStyle/>
                    <a:p>
                      <a:pPr marL="36830" marR="36830">
                        <a:lnSpc>
                          <a:spcPts val="1600"/>
                        </a:lnSpc>
                        <a:spcAft>
                          <a:spcPts val="800"/>
                        </a:spcAft>
                        <a:buNone/>
                      </a:pPr>
                      <a:r>
                        <a:rPr lang="en-IN" sz="1600" kern="100">
                          <a:effectLst/>
                        </a:rPr>
                        <a:t>InterestRate</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-1.858</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.087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-.117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-21.337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.568</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1.461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2203708208"/>
                  </a:ext>
                </a:extLst>
              </a:tr>
              <a:tr h="264611">
                <a:tc vMerge="1">
                  <a:txBody>
                    <a:bodyPr/>
                    <a:lstStyle/>
                    <a:p>
                      <a:endParaRPr lang="en-IN"/>
                    </a:p>
                  </a:txBody>
                  <a:tcPr/>
                </a:tc>
                <a:tc>
                  <a:txBody>
                    <a:bodyPr/>
                    <a:lstStyle/>
                    <a:p>
                      <a:pPr marL="36830" marR="36830">
                        <a:lnSpc>
                          <a:spcPts val="1600"/>
                        </a:lnSpc>
                        <a:spcAft>
                          <a:spcPts val="800"/>
                        </a:spcAft>
                        <a:buNone/>
                      </a:pPr>
                      <a:r>
                        <a:rPr lang="en-IN" sz="1600" kern="100">
                          <a:effectLst/>
                        </a:rPr>
                        <a:t>GovernmentSubsidy</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.013</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.741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177.830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.000</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.977</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1.023</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175888733"/>
                  </a:ext>
                </a:extLst>
              </a:tr>
              <a:tr h="264611">
                <a:tc vMerge="1">
                  <a:txBody>
                    <a:bodyPr/>
                    <a:lstStyle/>
                    <a:p>
                      <a:endParaRPr lang="en-IN"/>
                    </a:p>
                  </a:txBody>
                  <a:tcPr/>
                </a:tc>
                <a:tc>
                  <a:txBody>
                    <a:bodyPr/>
                    <a:lstStyle/>
                    <a:p>
                      <a:pPr marL="36830" marR="36830">
                        <a:lnSpc>
                          <a:spcPts val="1600"/>
                        </a:lnSpc>
                        <a:spcAft>
                          <a:spcPts val="800"/>
                        </a:spcAft>
                        <a:buNone/>
                      </a:pPr>
                      <a:r>
                        <a:rPr lang="en-IN" sz="1600" kern="100">
                          <a:effectLst/>
                        </a:rPr>
                        <a:t>MarketPriceperKg</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.246</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.011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.103</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25.066</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.001</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.912</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tc>
                  <a:txBody>
                    <a:bodyPr/>
                    <a:lstStyle/>
                    <a:p>
                      <a:pPr marL="36830" marR="36830" algn="r">
                        <a:lnSpc>
                          <a:spcPts val="1600"/>
                        </a:lnSpc>
                        <a:spcAft>
                          <a:spcPts val="800"/>
                        </a:spcAft>
                        <a:buNone/>
                      </a:pPr>
                      <a:r>
                        <a:rPr lang="en-IN" sz="1600" kern="100">
                          <a:effectLst/>
                        </a:rPr>
                        <a:t>1.103</a:t>
                      </a:r>
                      <a:endParaRPr lang="en-IN" sz="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nchor="ctr"/>
                </a:tc>
                <a:extLst>
                  <a:ext uri="{0D108BD9-81ED-4DB2-BD59-A6C34878D82A}">
                    <a16:rowId xmlns:a16="http://schemas.microsoft.com/office/drawing/2014/main" val="876608429"/>
                  </a:ext>
                </a:extLst>
              </a:tr>
              <a:tr h="177739">
                <a:tc gridSpan="9">
                  <a:txBody>
                    <a:bodyPr/>
                    <a:lstStyle/>
                    <a:p>
                      <a:pPr marL="36830" marR="36830">
                        <a:lnSpc>
                          <a:spcPts val="1600"/>
                        </a:lnSpc>
                        <a:spcAft>
                          <a:spcPts val="800"/>
                        </a:spcAft>
                        <a:buNone/>
                      </a:pPr>
                      <a:r>
                        <a:rPr lang="en-IN" sz="1600" kern="100" dirty="0">
                          <a:effectLst/>
                        </a:rPr>
                        <a:t>a. Dependent Variable: </a:t>
                      </a:r>
                      <a:r>
                        <a:rPr lang="en-IN" sz="1600" kern="100" dirty="0" err="1">
                          <a:effectLst/>
                        </a:rPr>
                        <a:t>sqrt_earnings</a:t>
                      </a:r>
                      <a:endParaRPr lang="en-IN" sz="9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83" marR="7383" marT="7383"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99214357"/>
                  </a:ext>
                </a:extLst>
              </a:tr>
            </a:tbl>
          </a:graphicData>
        </a:graphic>
      </p:graphicFrame>
      <p:sp>
        <p:nvSpPr>
          <p:cNvPr id="12" name="TextBox 11">
            <a:extLst>
              <a:ext uri="{FF2B5EF4-FFF2-40B4-BE49-F238E27FC236}">
                <a16:creationId xmlns:a16="http://schemas.microsoft.com/office/drawing/2014/main" id="{0630CC4D-15C9-D244-670A-D104275E434F}"/>
              </a:ext>
            </a:extLst>
          </p:cNvPr>
          <p:cNvSpPr txBox="1"/>
          <p:nvPr/>
        </p:nvSpPr>
        <p:spPr>
          <a:xfrm>
            <a:off x="9601200" y="1434486"/>
            <a:ext cx="7094882" cy="3447098"/>
          </a:xfrm>
          <a:prstGeom prst="rect">
            <a:avLst/>
          </a:prstGeom>
          <a:noFill/>
        </p:spPr>
        <p:txBody>
          <a:bodyPr wrap="square">
            <a:spAutoFit/>
          </a:bodyPr>
          <a:lstStyle/>
          <a:p>
            <a:pPr>
              <a:buNone/>
            </a:pPr>
            <a:r>
              <a:rPr lang="en-IN" sz="3200" b="1" dirty="0"/>
              <a:t>Significant Predictors (p-value &lt; 0.05):</a:t>
            </a:r>
          </a:p>
          <a:p>
            <a:pPr>
              <a:buNone/>
            </a:pPr>
            <a:endParaRPr lang="en-IN" dirty="0"/>
          </a:p>
          <a:p>
            <a:pPr>
              <a:buFont typeface="Arial" panose="020B0604020202020204" pitchFamily="34" charset="0"/>
              <a:buChar char="•"/>
            </a:pPr>
            <a:r>
              <a:rPr lang="en-IN" sz="2800" b="1" dirty="0" err="1"/>
              <a:t>LandSizeAcres</a:t>
            </a:r>
            <a:r>
              <a:rPr lang="en-IN" sz="2800" b="1" dirty="0"/>
              <a:t> (p = .000)</a:t>
            </a:r>
            <a:r>
              <a:rPr lang="en-IN" sz="2800" dirty="0"/>
              <a:t> </a:t>
            </a:r>
          </a:p>
          <a:p>
            <a:pPr>
              <a:buFont typeface="Arial" panose="020B0604020202020204" pitchFamily="34" charset="0"/>
              <a:buChar char="•"/>
            </a:pPr>
            <a:r>
              <a:rPr lang="en-IN" sz="2800" b="1" dirty="0" err="1"/>
              <a:t>FarmingExperience</a:t>
            </a:r>
            <a:r>
              <a:rPr lang="en-IN" sz="2800" b="1" dirty="0"/>
              <a:t> (p = .002)</a:t>
            </a:r>
            <a:endParaRPr lang="en-IN" sz="2800" dirty="0"/>
          </a:p>
          <a:p>
            <a:pPr>
              <a:buFont typeface="Arial" panose="020B0604020202020204" pitchFamily="34" charset="0"/>
              <a:buChar char="•"/>
            </a:pPr>
            <a:r>
              <a:rPr lang="en-IN" sz="2800" b="1" dirty="0" err="1"/>
              <a:t>LoanAmount</a:t>
            </a:r>
            <a:r>
              <a:rPr lang="en-IN" sz="2800" b="1" dirty="0"/>
              <a:t> (p = .000)</a:t>
            </a:r>
            <a:r>
              <a:rPr lang="en-IN" sz="2800" dirty="0"/>
              <a:t> </a:t>
            </a:r>
          </a:p>
          <a:p>
            <a:pPr>
              <a:buFont typeface="Arial" panose="020B0604020202020204" pitchFamily="34" charset="0"/>
              <a:buChar char="•"/>
            </a:pPr>
            <a:r>
              <a:rPr lang="en-IN" sz="2800" b="1" dirty="0" err="1"/>
              <a:t>InterestRate</a:t>
            </a:r>
            <a:r>
              <a:rPr lang="en-IN" sz="2800" b="1" dirty="0"/>
              <a:t> (p = .001)</a:t>
            </a:r>
            <a:r>
              <a:rPr lang="en-IN" sz="2800" dirty="0"/>
              <a:t> </a:t>
            </a:r>
          </a:p>
          <a:p>
            <a:pPr>
              <a:buFont typeface="Arial" panose="020B0604020202020204" pitchFamily="34" charset="0"/>
              <a:buChar char="•"/>
            </a:pPr>
            <a:r>
              <a:rPr lang="en-IN" sz="2800" b="1" dirty="0" err="1"/>
              <a:t>GovernmentSubsidy</a:t>
            </a:r>
            <a:r>
              <a:rPr lang="en-IN" sz="2800" b="1" dirty="0"/>
              <a:t> p = .000)</a:t>
            </a:r>
            <a:r>
              <a:rPr lang="en-IN" sz="2800" dirty="0"/>
              <a:t> </a:t>
            </a:r>
          </a:p>
          <a:p>
            <a:pPr>
              <a:buFont typeface="Arial" panose="020B0604020202020204" pitchFamily="34" charset="0"/>
              <a:buChar char="•"/>
            </a:pPr>
            <a:r>
              <a:rPr lang="en-IN" sz="2800" b="1" dirty="0" err="1"/>
              <a:t>MarketPriceperKg</a:t>
            </a:r>
            <a:r>
              <a:rPr lang="en-IN" sz="2800" b="1" dirty="0"/>
              <a:t> (p = .001)</a:t>
            </a:r>
            <a:r>
              <a:rPr lang="en-IN" sz="2800" dirty="0"/>
              <a:t>.</a:t>
            </a:r>
          </a:p>
        </p:txBody>
      </p:sp>
      <p:sp>
        <p:nvSpPr>
          <p:cNvPr id="14" name="TextBox 13">
            <a:extLst>
              <a:ext uri="{FF2B5EF4-FFF2-40B4-BE49-F238E27FC236}">
                <a16:creationId xmlns:a16="http://schemas.microsoft.com/office/drawing/2014/main" id="{6BE19DB9-7690-234F-1334-648947A6F793}"/>
              </a:ext>
            </a:extLst>
          </p:cNvPr>
          <p:cNvSpPr txBox="1"/>
          <p:nvPr/>
        </p:nvSpPr>
        <p:spPr>
          <a:xfrm>
            <a:off x="1080051" y="5794288"/>
            <a:ext cx="10422834" cy="1261884"/>
          </a:xfrm>
          <a:prstGeom prst="rect">
            <a:avLst/>
          </a:prstGeom>
          <a:noFill/>
        </p:spPr>
        <p:txBody>
          <a:bodyPr wrap="square">
            <a:spAutoFit/>
          </a:bodyPr>
          <a:lstStyle/>
          <a:p>
            <a:pPr>
              <a:buNone/>
            </a:pPr>
            <a:r>
              <a:rPr lang="en-US" sz="2800" b="1" dirty="0"/>
              <a:t>Multicollinearity (VIF Analysis):</a:t>
            </a:r>
          </a:p>
          <a:p>
            <a:pPr>
              <a:buNone/>
            </a:pPr>
            <a:endParaRPr lang="en-US" sz="2400" dirty="0"/>
          </a:p>
          <a:p>
            <a:pPr>
              <a:buFont typeface="Arial" panose="020B0604020202020204" pitchFamily="34" charset="0"/>
              <a:buChar char="•"/>
            </a:pPr>
            <a:r>
              <a:rPr lang="en-US" sz="2400" b="1" dirty="0"/>
              <a:t>VIF &lt; 5</a:t>
            </a:r>
            <a:r>
              <a:rPr lang="en-US" sz="2400" dirty="0"/>
              <a:t> for all variables, indicating </a:t>
            </a:r>
            <a:r>
              <a:rPr lang="en-US" sz="2400" b="1" dirty="0"/>
              <a:t>no serious multicollinearity issues</a:t>
            </a:r>
            <a:r>
              <a:rPr lang="en-US" dirty="0"/>
              <a:t>.</a:t>
            </a:r>
          </a:p>
        </p:txBody>
      </p:sp>
      <p:sp>
        <p:nvSpPr>
          <p:cNvPr id="18" name="TextBox 17">
            <a:extLst>
              <a:ext uri="{FF2B5EF4-FFF2-40B4-BE49-F238E27FC236}">
                <a16:creationId xmlns:a16="http://schemas.microsoft.com/office/drawing/2014/main" id="{60D24EEC-D571-3E8E-B022-C7911C7282CD}"/>
              </a:ext>
            </a:extLst>
          </p:cNvPr>
          <p:cNvSpPr txBox="1"/>
          <p:nvPr/>
        </p:nvSpPr>
        <p:spPr>
          <a:xfrm>
            <a:off x="1083364" y="8021517"/>
            <a:ext cx="15612718" cy="830997"/>
          </a:xfrm>
          <a:prstGeom prst="rect">
            <a:avLst/>
          </a:prstGeom>
          <a:noFill/>
        </p:spPr>
        <p:txBody>
          <a:bodyPr wrap="square">
            <a:spAutoFit/>
          </a:bodyPr>
          <a:lstStyle/>
          <a:p>
            <a:r>
              <a:rPr lang="en-IN" sz="2400" b="1" dirty="0" err="1"/>
              <a:t>sqrt_earnings</a:t>
            </a:r>
            <a:r>
              <a:rPr lang="en-IN" sz="2400" b="1" dirty="0"/>
              <a:t>^​=231.625+8.899(</a:t>
            </a:r>
            <a:r>
              <a:rPr lang="en-IN" sz="2400" b="1" dirty="0" err="1"/>
              <a:t>LandSizeAcres</a:t>
            </a:r>
            <a:r>
              <a:rPr lang="en-IN" sz="2400" b="1" dirty="0"/>
              <a:t>)+0.752(</a:t>
            </a:r>
            <a:r>
              <a:rPr lang="en-IN" sz="2400" b="1" dirty="0" err="1"/>
              <a:t>FarmingExperience</a:t>
            </a:r>
            <a:r>
              <a:rPr lang="en-IN" sz="2400" b="1" dirty="0"/>
              <a:t>)+0.02(</a:t>
            </a:r>
            <a:r>
              <a:rPr lang="en-IN" sz="2400" b="1" dirty="0" err="1"/>
              <a:t>LoanAmount</a:t>
            </a:r>
            <a:r>
              <a:rPr lang="en-IN" sz="2400" b="1" dirty="0"/>
              <a:t>)−1.858(</a:t>
            </a:r>
            <a:r>
              <a:rPr lang="en-IN" sz="2400" b="1" dirty="0" err="1"/>
              <a:t>InterestRate</a:t>
            </a:r>
            <a:r>
              <a:rPr lang="en-IN" sz="2400" b="1" dirty="0"/>
              <a:t>)+0.013		(</a:t>
            </a:r>
            <a:r>
              <a:rPr lang="en-IN" sz="2400" b="1" dirty="0" err="1"/>
              <a:t>GovernmentSubsidy</a:t>
            </a:r>
            <a:r>
              <a:rPr lang="en-IN" sz="2400" b="1" dirty="0"/>
              <a:t>)+0.246(</a:t>
            </a:r>
            <a:r>
              <a:rPr lang="en-IN" sz="2400" b="1" dirty="0" err="1"/>
              <a:t>MarketPriceperKg</a:t>
            </a:r>
            <a:r>
              <a:rPr lang="en-IN" sz="2400" b="1" dirty="0"/>
              <a:t>)</a:t>
            </a:r>
          </a:p>
        </p:txBody>
      </p:sp>
      <p:sp>
        <p:nvSpPr>
          <p:cNvPr id="20" name="TextBox 19">
            <a:extLst>
              <a:ext uri="{FF2B5EF4-FFF2-40B4-BE49-F238E27FC236}">
                <a16:creationId xmlns:a16="http://schemas.microsoft.com/office/drawing/2014/main" id="{FA1FC6DD-47C6-8F19-1D84-CEA50729313B}"/>
              </a:ext>
            </a:extLst>
          </p:cNvPr>
          <p:cNvSpPr txBox="1"/>
          <p:nvPr/>
        </p:nvSpPr>
        <p:spPr>
          <a:xfrm>
            <a:off x="1083364" y="7389118"/>
            <a:ext cx="4558749" cy="523220"/>
          </a:xfrm>
          <a:prstGeom prst="rect">
            <a:avLst/>
          </a:prstGeom>
          <a:noFill/>
        </p:spPr>
        <p:txBody>
          <a:bodyPr wrap="square">
            <a:spAutoFit/>
          </a:bodyPr>
          <a:lstStyle/>
          <a:p>
            <a:r>
              <a:rPr lang="en-IN" sz="2800" b="1" dirty="0"/>
              <a:t>Regression Equation:</a:t>
            </a:r>
          </a:p>
        </p:txBody>
      </p:sp>
    </p:spTree>
    <p:extLst>
      <p:ext uri="{BB962C8B-B14F-4D97-AF65-F5344CB8AC3E}">
        <p14:creationId xmlns:p14="http://schemas.microsoft.com/office/powerpoint/2010/main" val="44382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5748E749-BA3D-5E06-AE7D-3CCF7671D537}"/>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0CCBCF2B-835B-60E3-C108-9DD19EABD2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ABF64ADC-FE44-27A4-8A6C-5BA6744BF8D7}"/>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565B6FA4-EB09-A2F4-4A2D-748233871090}"/>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C904A71C-7F03-ECE3-DBFA-7C3C35002481}"/>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CE8BC5F8-253E-C71D-B97C-96BFF7EF1F1C}"/>
              </a:ext>
            </a:extLst>
          </p:cNvPr>
          <p:cNvGrpSpPr/>
          <p:nvPr/>
        </p:nvGrpSpPr>
        <p:grpSpPr>
          <a:xfrm>
            <a:off x="457200" y="457199"/>
            <a:ext cx="17449799" cy="9410693"/>
            <a:chOff x="0" y="0"/>
            <a:chExt cx="6964336" cy="3693145"/>
          </a:xfrm>
        </p:grpSpPr>
        <p:sp>
          <p:nvSpPr>
            <p:cNvPr id="3" name="Freeform 3">
              <a:extLst>
                <a:ext uri="{FF2B5EF4-FFF2-40B4-BE49-F238E27FC236}">
                  <a16:creationId xmlns:a16="http://schemas.microsoft.com/office/drawing/2014/main" id="{61A314C3-EA2E-4662-762F-9C797D621188}"/>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04925AB1-511A-67AB-979C-BFC54D0BA61D}"/>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id="5" name="Picture 4">
            <a:extLst>
              <a:ext uri="{FF2B5EF4-FFF2-40B4-BE49-F238E27FC236}">
                <a16:creationId xmlns:a16="http://schemas.microsoft.com/office/drawing/2014/main" id="{98A02B52-BCB0-1D3C-B425-4E55FB9F16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9106" y="2516730"/>
            <a:ext cx="6712454" cy="5369963"/>
          </a:xfrm>
          <a:prstGeom prst="rect">
            <a:avLst/>
          </a:prstGeom>
          <a:noFill/>
          <a:ln>
            <a:noFill/>
          </a:ln>
        </p:spPr>
      </p:pic>
      <p:sp>
        <p:nvSpPr>
          <p:cNvPr id="9" name="TextBox 8">
            <a:extLst>
              <a:ext uri="{FF2B5EF4-FFF2-40B4-BE49-F238E27FC236}">
                <a16:creationId xmlns:a16="http://schemas.microsoft.com/office/drawing/2014/main" id="{1B25AA2C-8666-26DD-26BC-E0549DAA83F9}"/>
              </a:ext>
            </a:extLst>
          </p:cNvPr>
          <p:cNvSpPr txBox="1"/>
          <p:nvPr/>
        </p:nvSpPr>
        <p:spPr>
          <a:xfrm>
            <a:off x="8041645" y="3390900"/>
            <a:ext cx="9144000" cy="3046988"/>
          </a:xfrm>
          <a:prstGeom prst="rect">
            <a:avLst/>
          </a:prstGeom>
          <a:noFill/>
        </p:spPr>
        <p:txBody>
          <a:bodyPr wrap="square">
            <a:spAutoFit/>
          </a:bodyPr>
          <a:lstStyle/>
          <a:p>
            <a:r>
              <a:rPr lang="en-US" sz="2400" dirty="0"/>
              <a:t>The points remain closely clustered around a linear trend, further validating the model’s predictive strength.</a:t>
            </a:r>
          </a:p>
          <a:p>
            <a:r>
              <a:rPr lang="en-US" sz="2400" dirty="0"/>
              <a:t>The refined model shows </a:t>
            </a:r>
            <a:r>
              <a:rPr lang="en-US" sz="2400" b="1" dirty="0"/>
              <a:t>less deviation at lower and upper earnings values</a:t>
            </a:r>
            <a:r>
              <a:rPr lang="en-US" sz="2400" dirty="0"/>
              <a:t>, suggesting a more </a:t>
            </a:r>
            <a:r>
              <a:rPr lang="en-US" sz="2400" b="1" dirty="0"/>
              <a:t>robust</a:t>
            </a:r>
            <a:r>
              <a:rPr lang="en-US" sz="2400" dirty="0"/>
              <a:t> prediction across different earnings levels. </a:t>
            </a:r>
          </a:p>
          <a:p>
            <a:r>
              <a:rPr lang="en-US" sz="2400" dirty="0"/>
              <a:t>The spread of points appears more controlled and compact, with fewer extreme deviations, indicating improved homoscedasticity and better model fit.</a:t>
            </a:r>
            <a:endParaRPr lang="en-IN" sz="2400" dirty="0"/>
          </a:p>
        </p:txBody>
      </p:sp>
      <p:sp>
        <p:nvSpPr>
          <p:cNvPr id="7" name="TextBox 6">
            <a:extLst>
              <a:ext uri="{FF2B5EF4-FFF2-40B4-BE49-F238E27FC236}">
                <a16:creationId xmlns:a16="http://schemas.microsoft.com/office/drawing/2014/main" id="{8CB22047-3657-8083-7F6C-B87CA5ACD9B9}"/>
              </a:ext>
            </a:extLst>
          </p:cNvPr>
          <p:cNvSpPr txBox="1"/>
          <p:nvPr/>
        </p:nvSpPr>
        <p:spPr>
          <a:xfrm>
            <a:off x="1752600" y="1223772"/>
            <a:ext cx="9889303" cy="954107"/>
          </a:xfrm>
          <a:prstGeom prst="rect">
            <a:avLst/>
          </a:prstGeom>
          <a:noFill/>
        </p:spPr>
        <p:txBody>
          <a:bodyPr wrap="square">
            <a:spAutoFit/>
          </a:bodyPr>
          <a:lstStyle/>
          <a:p>
            <a:r>
              <a:rPr lang="en-US" sz="2800" u="sng" dirty="0">
                <a:latin typeface="Poppins Bold" panose="020B0604020202020204" charset="0"/>
                <a:cs typeface="Poppins Bold" panose="020B0604020202020204" charset="0"/>
              </a:rPr>
              <a:t>Scatter Plot (Predicted vs. Transformed Earnings) after outlier removal</a:t>
            </a:r>
            <a:endParaRPr lang="en-IN" sz="2800" u="sng" dirty="0">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4004325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8322F282-6773-FAA3-EABE-65742428D8FC}"/>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529F7A48-8947-1843-8915-7DA0372BA15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0D2435EF-1794-6579-4B38-2F0F322A1B43}"/>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E9098E9A-2366-26AC-E42D-0FBA6051308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F6F6B677-6117-C76C-19D9-EED7DA689388}"/>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2273D408-2EB0-0596-1314-3DDC779B134F}"/>
              </a:ext>
            </a:extLst>
          </p:cNvPr>
          <p:cNvGrpSpPr/>
          <p:nvPr/>
        </p:nvGrpSpPr>
        <p:grpSpPr>
          <a:xfrm>
            <a:off x="603616" y="406045"/>
            <a:ext cx="17080768" cy="9368971"/>
            <a:chOff x="0" y="0"/>
            <a:chExt cx="6964336" cy="3693145"/>
          </a:xfrm>
        </p:grpSpPr>
        <p:sp>
          <p:nvSpPr>
            <p:cNvPr id="3" name="Freeform 3">
              <a:extLst>
                <a:ext uri="{FF2B5EF4-FFF2-40B4-BE49-F238E27FC236}">
                  <a16:creationId xmlns:a16="http://schemas.microsoft.com/office/drawing/2014/main" id="{C2EAB028-7402-B692-919F-6ACB4A64D0E5}"/>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F00B7816-D2B9-EB84-CEFC-B21D65048F4D}"/>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id="11" name="Picture 10">
            <a:extLst>
              <a:ext uri="{FF2B5EF4-FFF2-40B4-BE49-F238E27FC236}">
                <a16:creationId xmlns:a16="http://schemas.microsoft.com/office/drawing/2014/main" id="{D1C5FA35-0F60-A4D3-30F3-6C7532E36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55636"/>
            <a:ext cx="7143749" cy="5714999"/>
          </a:xfrm>
          <a:prstGeom prst="rect">
            <a:avLst/>
          </a:prstGeom>
          <a:noFill/>
          <a:ln>
            <a:noFill/>
          </a:ln>
        </p:spPr>
      </p:pic>
      <p:sp>
        <p:nvSpPr>
          <p:cNvPr id="5" name="TextBox 4">
            <a:extLst>
              <a:ext uri="{FF2B5EF4-FFF2-40B4-BE49-F238E27FC236}">
                <a16:creationId xmlns:a16="http://schemas.microsoft.com/office/drawing/2014/main" id="{DBBB10CA-8102-FADF-1A4E-2D65C8E35215}"/>
              </a:ext>
            </a:extLst>
          </p:cNvPr>
          <p:cNvSpPr txBox="1"/>
          <p:nvPr/>
        </p:nvSpPr>
        <p:spPr>
          <a:xfrm>
            <a:off x="2362200" y="1249259"/>
            <a:ext cx="2895600" cy="584775"/>
          </a:xfrm>
          <a:prstGeom prst="rect">
            <a:avLst/>
          </a:prstGeom>
          <a:noFill/>
        </p:spPr>
        <p:txBody>
          <a:bodyPr wrap="square" rtlCol="0">
            <a:spAutoFit/>
          </a:bodyPr>
          <a:lstStyle/>
          <a:p>
            <a:r>
              <a:rPr lang="en-US" sz="3200" u="sng" dirty="0">
                <a:latin typeface="Poppins Bold" panose="020B0604020202020204" charset="0"/>
                <a:cs typeface="Poppins Bold" panose="020B0604020202020204" charset="0"/>
              </a:rPr>
              <a:t>Residual Plot</a:t>
            </a:r>
            <a:endParaRPr lang="en-IN" sz="3200" u="sng" dirty="0">
              <a:latin typeface="Poppins Bold" panose="020B0604020202020204" charset="0"/>
              <a:cs typeface="Poppins Bold" panose="020B0604020202020204" charset="0"/>
            </a:endParaRPr>
          </a:p>
        </p:txBody>
      </p:sp>
      <p:sp>
        <p:nvSpPr>
          <p:cNvPr id="7" name="TextBox 6">
            <a:extLst>
              <a:ext uri="{FF2B5EF4-FFF2-40B4-BE49-F238E27FC236}">
                <a16:creationId xmlns:a16="http://schemas.microsoft.com/office/drawing/2014/main" id="{632BF542-F378-3969-3F8D-D3606CCDA936}"/>
              </a:ext>
            </a:extLst>
          </p:cNvPr>
          <p:cNvSpPr txBox="1"/>
          <p:nvPr/>
        </p:nvSpPr>
        <p:spPr>
          <a:xfrm>
            <a:off x="9107557" y="3320816"/>
            <a:ext cx="7391400" cy="3539430"/>
          </a:xfrm>
          <a:prstGeom prst="rect">
            <a:avLst/>
          </a:prstGeom>
          <a:noFill/>
        </p:spPr>
        <p:txBody>
          <a:bodyPr wrap="square">
            <a:spAutoFit/>
          </a:bodyPr>
          <a:lstStyle/>
          <a:p>
            <a:pPr>
              <a:buNone/>
            </a:pPr>
            <a:r>
              <a:rPr lang="en-US" sz="2800" b="1" dirty="0"/>
              <a:t> Random Scatter (Good Sign)</a:t>
            </a:r>
          </a:p>
          <a:p>
            <a:pPr>
              <a:buNone/>
            </a:pPr>
            <a:endParaRPr lang="en-US" sz="2800" dirty="0"/>
          </a:p>
          <a:p>
            <a:pPr>
              <a:buFont typeface="Arial" panose="020B0604020202020204" pitchFamily="34" charset="0"/>
              <a:buChar char="•"/>
            </a:pPr>
            <a:r>
              <a:rPr lang="en-US" sz="2800" dirty="0"/>
              <a:t>The points appear randomly distributed around  zero without any clear pattern.</a:t>
            </a:r>
          </a:p>
          <a:p>
            <a:pPr>
              <a:buFont typeface="Arial" panose="020B0604020202020204" pitchFamily="34" charset="0"/>
              <a:buChar char="•"/>
            </a:pPr>
            <a:endParaRPr lang="en-US" sz="2800" dirty="0"/>
          </a:p>
          <a:p>
            <a:pPr>
              <a:buFont typeface="Arial" panose="020B0604020202020204" pitchFamily="34" charset="0"/>
              <a:buChar char="•"/>
            </a:pPr>
            <a:r>
              <a:rPr lang="en-US" sz="2800" dirty="0"/>
              <a:t>This suggests that the model meets the </a:t>
            </a:r>
            <a:r>
              <a:rPr lang="en-US" sz="2800" b="1" dirty="0"/>
              <a:t>assumption of homoscedasticity</a:t>
            </a:r>
            <a:r>
              <a:rPr lang="en-US" sz="2800" dirty="0"/>
              <a:t> (constant variance of residuals).</a:t>
            </a:r>
          </a:p>
        </p:txBody>
      </p:sp>
    </p:spTree>
    <p:extLst>
      <p:ext uri="{BB962C8B-B14F-4D97-AF65-F5344CB8AC3E}">
        <p14:creationId xmlns:p14="http://schemas.microsoft.com/office/powerpoint/2010/main" val="2589195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16159FAA-E623-E6AD-6FD0-7697E045B7CF}"/>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1BB8AA90-2C29-09D6-67F0-BAAD80BBC30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8618BDAD-A835-1B49-E289-A46DA95F0133}"/>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E41EC2AA-811A-B3C6-7D7C-874BA286CAF8}"/>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A6CB18E1-A955-79DA-EC91-4C661F410FD9}"/>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7915877E-0B9D-2894-DDEC-C2860F46ACB0}"/>
              </a:ext>
            </a:extLst>
          </p:cNvPr>
          <p:cNvGrpSpPr/>
          <p:nvPr/>
        </p:nvGrpSpPr>
        <p:grpSpPr>
          <a:xfrm>
            <a:off x="419100" y="304800"/>
            <a:ext cx="17449799" cy="9410693"/>
            <a:chOff x="0" y="0"/>
            <a:chExt cx="6964336" cy="3693145"/>
          </a:xfrm>
        </p:grpSpPr>
        <p:sp>
          <p:nvSpPr>
            <p:cNvPr id="3" name="Freeform 3">
              <a:extLst>
                <a:ext uri="{FF2B5EF4-FFF2-40B4-BE49-F238E27FC236}">
                  <a16:creationId xmlns:a16="http://schemas.microsoft.com/office/drawing/2014/main" id="{E24D8F75-9201-E87C-774D-7BC409229234}"/>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09732A97-F3EE-6175-DD95-9C4FC92E61DF}"/>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pic>
        <p:nvPicPr>
          <p:cNvPr id="8" name="Picture 7">
            <a:extLst>
              <a:ext uri="{FF2B5EF4-FFF2-40B4-BE49-F238E27FC236}">
                <a16:creationId xmlns:a16="http://schemas.microsoft.com/office/drawing/2014/main" id="{1E8CD910-1545-AA8A-C191-5BD0B056B1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5202" y="1927856"/>
            <a:ext cx="7170584" cy="5059681"/>
          </a:xfrm>
          <a:prstGeom prst="rect">
            <a:avLst/>
          </a:prstGeom>
          <a:noFill/>
          <a:ln>
            <a:noFill/>
          </a:ln>
        </p:spPr>
      </p:pic>
      <p:pic>
        <p:nvPicPr>
          <p:cNvPr id="9" name="Picture 8">
            <a:extLst>
              <a:ext uri="{FF2B5EF4-FFF2-40B4-BE49-F238E27FC236}">
                <a16:creationId xmlns:a16="http://schemas.microsoft.com/office/drawing/2014/main" id="{7EDAFD22-926E-B1E1-5D5C-45E5140F61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73209" y="2009061"/>
            <a:ext cx="5814391" cy="5059680"/>
          </a:xfrm>
          <a:prstGeom prst="rect">
            <a:avLst/>
          </a:prstGeom>
          <a:noFill/>
          <a:ln>
            <a:noFill/>
          </a:ln>
        </p:spPr>
      </p:pic>
      <p:sp>
        <p:nvSpPr>
          <p:cNvPr id="5" name="TextBox 4">
            <a:extLst>
              <a:ext uri="{FF2B5EF4-FFF2-40B4-BE49-F238E27FC236}">
                <a16:creationId xmlns:a16="http://schemas.microsoft.com/office/drawing/2014/main" id="{7EBFA49D-78EE-C678-BC66-8DFFEED9EAF5}"/>
              </a:ext>
            </a:extLst>
          </p:cNvPr>
          <p:cNvSpPr txBox="1"/>
          <p:nvPr/>
        </p:nvSpPr>
        <p:spPr>
          <a:xfrm>
            <a:off x="1676400" y="1029867"/>
            <a:ext cx="7170584" cy="584775"/>
          </a:xfrm>
          <a:prstGeom prst="rect">
            <a:avLst/>
          </a:prstGeom>
          <a:noFill/>
        </p:spPr>
        <p:txBody>
          <a:bodyPr wrap="square" rtlCol="0">
            <a:spAutoFit/>
          </a:bodyPr>
          <a:lstStyle/>
          <a:p>
            <a:r>
              <a:rPr lang="en-US" sz="3200" u="sng" dirty="0">
                <a:latin typeface="Poppins Bold" panose="020B0604020202020204" charset="0"/>
                <a:cs typeface="Poppins Bold" panose="020B0604020202020204" charset="0"/>
              </a:rPr>
              <a:t>Residual normality checks</a:t>
            </a:r>
            <a:endParaRPr lang="en-IN" sz="3200" u="sng" dirty="0">
              <a:latin typeface="Poppins Bold" panose="020B0604020202020204" charset="0"/>
              <a:cs typeface="Poppins Bold" panose="020B0604020202020204" charset="0"/>
            </a:endParaRPr>
          </a:p>
        </p:txBody>
      </p:sp>
      <p:sp>
        <p:nvSpPr>
          <p:cNvPr id="6" name="Rectangle 1">
            <a:extLst>
              <a:ext uri="{FF2B5EF4-FFF2-40B4-BE49-F238E27FC236}">
                <a16:creationId xmlns:a16="http://schemas.microsoft.com/office/drawing/2014/main" id="{A188473C-AF7E-C7F0-811E-678E7E3FE9D6}"/>
              </a:ext>
            </a:extLst>
          </p:cNvPr>
          <p:cNvSpPr>
            <a:spLocks noChangeArrowheads="1"/>
          </p:cNvSpPr>
          <p:nvPr/>
        </p:nvSpPr>
        <p:spPr bwMode="auto">
          <a:xfrm>
            <a:off x="1676400" y="7432803"/>
            <a:ext cx="13792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The histogram of residuals follows a symmetric normal shape.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The Q-Q plot shows an alignment with the normal distribution line, except for slight deviations at the tails.</a:t>
            </a:r>
          </a:p>
        </p:txBody>
      </p:sp>
    </p:spTree>
    <p:extLst>
      <p:ext uri="{BB962C8B-B14F-4D97-AF65-F5344CB8AC3E}">
        <p14:creationId xmlns:p14="http://schemas.microsoft.com/office/powerpoint/2010/main" val="400143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C0696EEF-0EBB-3F5A-8E1E-F9E8303F6D1C}"/>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6DADA89B-47A7-B6C4-ADF8-52B7A7831CE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32E705D3-D8BC-6FFC-1B94-63FF112DBD84}"/>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0C9B10DA-EB43-BEF8-1ABA-81DADF3B903A}"/>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D65373D4-19DC-7322-9F21-3CE594AC022A}"/>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8B5DC697-309F-CA7A-9C6B-B21732333C0F}"/>
              </a:ext>
            </a:extLst>
          </p:cNvPr>
          <p:cNvGrpSpPr/>
          <p:nvPr/>
        </p:nvGrpSpPr>
        <p:grpSpPr>
          <a:xfrm>
            <a:off x="457200" y="457199"/>
            <a:ext cx="17449799" cy="9410693"/>
            <a:chOff x="0" y="0"/>
            <a:chExt cx="6964336" cy="3693145"/>
          </a:xfrm>
        </p:grpSpPr>
        <p:sp>
          <p:nvSpPr>
            <p:cNvPr id="3" name="Freeform 3">
              <a:extLst>
                <a:ext uri="{FF2B5EF4-FFF2-40B4-BE49-F238E27FC236}">
                  <a16:creationId xmlns:a16="http://schemas.microsoft.com/office/drawing/2014/main" id="{42FC267A-8FF9-2818-8EC5-BC102CA5563B}"/>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9467AEB6-CD92-E861-1A3D-A773363D4006}"/>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5" name="TextBox 4">
            <a:extLst>
              <a:ext uri="{FF2B5EF4-FFF2-40B4-BE49-F238E27FC236}">
                <a16:creationId xmlns:a16="http://schemas.microsoft.com/office/drawing/2014/main" id="{C69ABB08-C734-01FC-4239-55F3FECA320C}"/>
              </a:ext>
            </a:extLst>
          </p:cNvPr>
          <p:cNvSpPr txBox="1"/>
          <p:nvPr/>
        </p:nvSpPr>
        <p:spPr>
          <a:xfrm>
            <a:off x="1371600" y="952500"/>
            <a:ext cx="75438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Applying the Model to the Test Data</a:t>
            </a:r>
            <a:endParaRPr lang="en-IN" sz="2800" u="sng" dirty="0">
              <a:latin typeface="Poppins Bold" panose="020B0604020202020204" charset="0"/>
              <a:cs typeface="Poppins Bold" panose="020B0604020202020204" charset="0"/>
            </a:endParaRPr>
          </a:p>
        </p:txBody>
      </p:sp>
      <p:sp>
        <p:nvSpPr>
          <p:cNvPr id="9" name="TextBox 8">
            <a:extLst>
              <a:ext uri="{FF2B5EF4-FFF2-40B4-BE49-F238E27FC236}">
                <a16:creationId xmlns:a16="http://schemas.microsoft.com/office/drawing/2014/main" id="{99D1EEBE-8FD2-D300-F48F-43601FB3685B}"/>
              </a:ext>
            </a:extLst>
          </p:cNvPr>
          <p:cNvSpPr txBox="1"/>
          <p:nvPr/>
        </p:nvSpPr>
        <p:spPr>
          <a:xfrm>
            <a:off x="1388165" y="1664406"/>
            <a:ext cx="12039600" cy="830997"/>
          </a:xfrm>
          <a:prstGeom prst="rect">
            <a:avLst/>
          </a:prstGeom>
          <a:noFill/>
        </p:spPr>
        <p:txBody>
          <a:bodyPr wrap="square">
            <a:spAutoFit/>
          </a:bodyPr>
          <a:lstStyle/>
          <a:p>
            <a:r>
              <a:rPr lang="en-US" sz="2400" dirty="0"/>
              <a:t>Once the regression model was built using the training set, the estimated regression equation was applied to the testing  dataset to generate predicted values for farmers' annual earnings. </a:t>
            </a:r>
            <a:endParaRPr lang="en-IN" sz="2400" dirty="0"/>
          </a:p>
        </p:txBody>
      </p:sp>
      <p:pic>
        <p:nvPicPr>
          <p:cNvPr id="7" name="Picture 6">
            <a:extLst>
              <a:ext uri="{FF2B5EF4-FFF2-40B4-BE49-F238E27FC236}">
                <a16:creationId xmlns:a16="http://schemas.microsoft.com/office/drawing/2014/main" id="{008F7243-17AA-CEFD-58D3-04C84E2D5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394" y="2766102"/>
            <a:ext cx="8254012" cy="6568398"/>
          </a:xfrm>
          <a:prstGeom prst="rect">
            <a:avLst/>
          </a:prstGeom>
        </p:spPr>
      </p:pic>
    </p:spTree>
    <p:extLst>
      <p:ext uri="{BB962C8B-B14F-4D97-AF65-F5344CB8AC3E}">
        <p14:creationId xmlns:p14="http://schemas.microsoft.com/office/powerpoint/2010/main" val="116844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3676F269-AD93-29C8-5B3D-F0CEDA584031}"/>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9BCAA662-3AE7-0C9E-40FC-5543DB9ECDC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499FF259-569E-8888-7B65-88FEC5E3C9B4}"/>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B16BCC05-3ECC-625D-3001-B68B6801AF39}"/>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503FE9F6-648A-23BF-1CEF-EBE35073B0DD}"/>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771D6CC8-561D-997C-0B18-F41B64DAE239}"/>
              </a:ext>
            </a:extLst>
          </p:cNvPr>
          <p:cNvGrpSpPr/>
          <p:nvPr/>
        </p:nvGrpSpPr>
        <p:grpSpPr>
          <a:xfrm>
            <a:off x="457200" y="457199"/>
            <a:ext cx="17449799" cy="9410693"/>
            <a:chOff x="0" y="0"/>
            <a:chExt cx="6964336" cy="3693145"/>
          </a:xfrm>
        </p:grpSpPr>
        <p:sp>
          <p:nvSpPr>
            <p:cNvPr id="3" name="Freeform 3">
              <a:extLst>
                <a:ext uri="{FF2B5EF4-FFF2-40B4-BE49-F238E27FC236}">
                  <a16:creationId xmlns:a16="http://schemas.microsoft.com/office/drawing/2014/main" id="{01951977-40BC-C016-2D11-D021728966D0}"/>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947DC53A-9216-BFDA-BFAF-E665DCC36F1C}"/>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5" name="TextBox 4">
            <a:extLst>
              <a:ext uri="{FF2B5EF4-FFF2-40B4-BE49-F238E27FC236}">
                <a16:creationId xmlns:a16="http://schemas.microsoft.com/office/drawing/2014/main" id="{014EADB5-AD88-F5BE-C55A-B49DC9BF4BA5}"/>
              </a:ext>
            </a:extLst>
          </p:cNvPr>
          <p:cNvSpPr txBox="1"/>
          <p:nvPr/>
        </p:nvSpPr>
        <p:spPr>
          <a:xfrm>
            <a:off x="1371600" y="952500"/>
            <a:ext cx="75438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Applying the Model to the Test Data</a:t>
            </a:r>
            <a:endParaRPr lang="en-IN" sz="2800" u="sng" dirty="0">
              <a:latin typeface="Poppins Bold" panose="020B0604020202020204" charset="0"/>
              <a:cs typeface="Poppins Bold" panose="020B0604020202020204" charset="0"/>
            </a:endParaRPr>
          </a:p>
        </p:txBody>
      </p:sp>
      <p:pic>
        <p:nvPicPr>
          <p:cNvPr id="10" name="Picture 9">
            <a:extLst>
              <a:ext uri="{FF2B5EF4-FFF2-40B4-BE49-F238E27FC236}">
                <a16:creationId xmlns:a16="http://schemas.microsoft.com/office/drawing/2014/main" id="{7152B348-4B4C-3257-BAD6-DAC40E4DEF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832" y="2613813"/>
            <a:ext cx="7168319" cy="5973596"/>
          </a:xfrm>
          <a:prstGeom prst="rect">
            <a:avLst/>
          </a:prstGeom>
          <a:noFill/>
          <a:ln>
            <a:noFill/>
          </a:ln>
        </p:spPr>
      </p:pic>
      <p:sp>
        <p:nvSpPr>
          <p:cNvPr id="12" name="TextBox 11">
            <a:extLst>
              <a:ext uri="{FF2B5EF4-FFF2-40B4-BE49-F238E27FC236}">
                <a16:creationId xmlns:a16="http://schemas.microsoft.com/office/drawing/2014/main" id="{44DC068A-D83A-0DB7-BE22-2B91FD64B319}"/>
              </a:ext>
            </a:extLst>
          </p:cNvPr>
          <p:cNvSpPr txBox="1"/>
          <p:nvPr/>
        </p:nvSpPr>
        <p:spPr>
          <a:xfrm>
            <a:off x="8576811" y="3373785"/>
            <a:ext cx="8741352" cy="3539430"/>
          </a:xfrm>
          <a:prstGeom prst="rect">
            <a:avLst/>
          </a:prstGeom>
          <a:noFill/>
        </p:spPr>
        <p:txBody>
          <a:bodyPr wrap="square">
            <a:spAutoFit/>
          </a:bodyPr>
          <a:lstStyle/>
          <a:p>
            <a:pPr>
              <a:buNone/>
            </a:pPr>
            <a:r>
              <a:rPr lang="en-US" sz="2800" b="1" dirty="0"/>
              <a:t>Strong Positive Correlation</a:t>
            </a:r>
          </a:p>
          <a:p>
            <a:pPr>
              <a:buNone/>
            </a:pPr>
            <a:endParaRPr lang="en-US" sz="2800" dirty="0"/>
          </a:p>
          <a:p>
            <a:pPr>
              <a:buFont typeface="Arial" panose="020B0604020202020204" pitchFamily="34" charset="0"/>
              <a:buChar char="•"/>
            </a:pPr>
            <a:r>
              <a:rPr lang="en-US" sz="2800" dirty="0"/>
              <a:t>The data points form a tight cluster along a diagonal  trend, suggesting that the model’s predicted values closely match the actual earnings.</a:t>
            </a:r>
          </a:p>
          <a:p>
            <a:pPr>
              <a:buFont typeface="Arial" panose="020B0604020202020204" pitchFamily="34" charset="0"/>
              <a:buChar char="•"/>
            </a:pPr>
            <a:endParaRPr lang="en-US" sz="2800" dirty="0"/>
          </a:p>
          <a:p>
            <a:pPr>
              <a:buFont typeface="Arial" panose="020B0604020202020204" pitchFamily="34" charset="0"/>
              <a:buChar char="•"/>
            </a:pPr>
            <a:r>
              <a:rPr lang="en-US" sz="2800" dirty="0"/>
              <a:t>This indicates that the model performs well on unseen data, confirming its predictive capability.</a:t>
            </a:r>
          </a:p>
        </p:txBody>
      </p:sp>
    </p:spTree>
    <p:extLst>
      <p:ext uri="{BB962C8B-B14F-4D97-AF65-F5344CB8AC3E}">
        <p14:creationId xmlns:p14="http://schemas.microsoft.com/office/powerpoint/2010/main" val="187356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F83F86E6-7CCE-F9DF-EDEE-C4B844CEEE49}"/>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40CEFE01-8FCB-EFD6-D18F-F8CE15623698}"/>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E3590581-E433-BBAA-EA73-1396C35DB2E0}"/>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2B71A5B6-67A3-07EE-27F4-4F4D86723CF5}"/>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6301183C-22CF-8499-1449-89A6F438C875}"/>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45723EB0-5535-4989-4222-DD898CDF4191}"/>
              </a:ext>
            </a:extLst>
          </p:cNvPr>
          <p:cNvSpPr txBox="1"/>
          <p:nvPr/>
        </p:nvSpPr>
        <p:spPr>
          <a:xfrm>
            <a:off x="685800" y="94306"/>
            <a:ext cx="7543800" cy="707886"/>
          </a:xfrm>
          <a:prstGeom prst="rect">
            <a:avLst/>
          </a:prstGeom>
          <a:noFill/>
        </p:spPr>
        <p:txBody>
          <a:bodyPr wrap="square" rtlCol="0">
            <a:spAutoFit/>
          </a:bodyPr>
          <a:lstStyle/>
          <a:p>
            <a:r>
              <a:rPr lang="en-US" sz="4000" u="sng" dirty="0">
                <a:latin typeface="Poppins Bold" panose="020B0604020202020204" charset="0"/>
                <a:cs typeface="Poppins Bold" panose="020B0604020202020204" charset="0"/>
              </a:rPr>
              <a:t>FINDINGS</a:t>
            </a:r>
            <a:endParaRPr lang="en-IN" sz="4000" u="sng" dirty="0">
              <a:latin typeface="Poppins Bold" panose="020B0604020202020204" charset="0"/>
              <a:cs typeface="Poppins Bold" panose="020B0604020202020204" charset="0"/>
            </a:endParaRPr>
          </a:p>
        </p:txBody>
      </p:sp>
      <p:sp>
        <p:nvSpPr>
          <p:cNvPr id="3" name="TextBox 2">
            <a:extLst>
              <a:ext uri="{FF2B5EF4-FFF2-40B4-BE49-F238E27FC236}">
                <a16:creationId xmlns:a16="http://schemas.microsoft.com/office/drawing/2014/main" id="{8CEA2702-3419-A272-E301-D5247C33373D}"/>
              </a:ext>
            </a:extLst>
          </p:cNvPr>
          <p:cNvSpPr txBox="1"/>
          <p:nvPr/>
        </p:nvSpPr>
        <p:spPr>
          <a:xfrm>
            <a:off x="685800" y="800535"/>
            <a:ext cx="16002000" cy="1200329"/>
          </a:xfrm>
          <a:prstGeom prst="rect">
            <a:avLst/>
          </a:prstGeom>
          <a:noFill/>
        </p:spPr>
        <p:txBody>
          <a:bodyPr wrap="square">
            <a:spAutoFit/>
          </a:bodyPr>
          <a:lstStyle/>
          <a:p>
            <a:pPr>
              <a:buNone/>
            </a:pPr>
            <a:r>
              <a:rPr lang="en-US" sz="2400" dirty="0"/>
              <a:t>The linear regression model was developed to predict farmers' annual earnings using key independent variables such as </a:t>
            </a:r>
            <a:r>
              <a:rPr lang="en-US" sz="2400" b="1" dirty="0"/>
              <a:t>Land Size, Farming Experience, Loan Amount, Interest Rate, Government Subsidy, and Market Price per Kg</a:t>
            </a:r>
            <a:r>
              <a:rPr lang="en-US" sz="2400" dirty="0"/>
              <a:t>. The major findings from the model are:</a:t>
            </a:r>
          </a:p>
        </p:txBody>
      </p:sp>
      <p:sp>
        <p:nvSpPr>
          <p:cNvPr id="7" name="TextBox 6">
            <a:extLst>
              <a:ext uri="{FF2B5EF4-FFF2-40B4-BE49-F238E27FC236}">
                <a16:creationId xmlns:a16="http://schemas.microsoft.com/office/drawing/2014/main" id="{F2B712C5-7892-7682-AC74-602E3ACCC5B0}"/>
              </a:ext>
            </a:extLst>
          </p:cNvPr>
          <p:cNvSpPr txBox="1"/>
          <p:nvPr/>
        </p:nvSpPr>
        <p:spPr>
          <a:xfrm>
            <a:off x="1219200" y="2069366"/>
            <a:ext cx="16459200" cy="7632859"/>
          </a:xfrm>
          <a:prstGeom prst="rect">
            <a:avLst/>
          </a:prstGeom>
          <a:noFill/>
        </p:spPr>
        <p:txBody>
          <a:bodyPr wrap="square">
            <a:spAutoFit/>
          </a:bodyPr>
          <a:lstStyle/>
          <a:p>
            <a:pPr marL="457200" indent="-457200">
              <a:buAutoNum type="alphaUcPeriod"/>
            </a:pPr>
            <a:r>
              <a:rPr lang="en-US" sz="2400" b="1" dirty="0"/>
              <a:t>Strongest Predictors of Earnings</a:t>
            </a:r>
          </a:p>
          <a:p>
            <a:pPr>
              <a:buFont typeface="Arial" panose="020B0604020202020204" pitchFamily="34" charset="0"/>
              <a:buChar char="•"/>
            </a:pPr>
            <a:r>
              <a:rPr lang="en-US" sz="2200" b="1" dirty="0"/>
              <a:t>Government Subsidy (β = 0.741, p &lt; 0.001)</a:t>
            </a:r>
            <a:endParaRPr lang="en-US" sz="2200" dirty="0"/>
          </a:p>
          <a:p>
            <a:pPr marL="742950" lvl="1" indent="-285750">
              <a:buFont typeface="Arial" panose="020B0604020202020204" pitchFamily="34" charset="0"/>
              <a:buChar char="•"/>
            </a:pPr>
            <a:r>
              <a:rPr lang="en-US" sz="2200" dirty="0"/>
              <a:t>This is the </a:t>
            </a:r>
            <a:r>
              <a:rPr lang="en-US" sz="2200" b="1" dirty="0"/>
              <a:t>most influential</a:t>
            </a:r>
            <a:r>
              <a:rPr lang="en-US" sz="2200" dirty="0"/>
              <a:t> variable in the model.</a:t>
            </a:r>
          </a:p>
          <a:p>
            <a:pPr marL="742950" lvl="1" indent="-285750">
              <a:buFont typeface="Arial" panose="020B0604020202020204" pitchFamily="34" charset="0"/>
              <a:buChar char="•"/>
            </a:pPr>
            <a:r>
              <a:rPr lang="en-US" sz="2200" dirty="0"/>
              <a:t>Higher government subsidies are strongly associated with increased earnings.</a:t>
            </a:r>
          </a:p>
          <a:p>
            <a:pPr>
              <a:buFont typeface="Arial" panose="020B0604020202020204" pitchFamily="34" charset="0"/>
              <a:buChar char="•"/>
            </a:pPr>
            <a:r>
              <a:rPr lang="en-US" sz="2200" b="1" dirty="0"/>
              <a:t>Land Size (β = 0.566, p &lt; 0.001)</a:t>
            </a:r>
            <a:endParaRPr lang="en-US" sz="2200" dirty="0"/>
          </a:p>
          <a:p>
            <a:pPr marL="742950" lvl="1" indent="-285750">
              <a:buFont typeface="Arial" panose="020B0604020202020204" pitchFamily="34" charset="0"/>
              <a:buChar char="•"/>
            </a:pPr>
            <a:r>
              <a:rPr lang="en-US" sz="2200" dirty="0"/>
              <a:t>Larger farm sizes </a:t>
            </a:r>
            <a:r>
              <a:rPr lang="en-US" sz="2200" b="1" dirty="0"/>
              <a:t>increase earnings</a:t>
            </a:r>
            <a:r>
              <a:rPr lang="en-US" sz="2200" dirty="0"/>
              <a:t> significantly.</a:t>
            </a:r>
          </a:p>
          <a:p>
            <a:pPr marL="742950" lvl="1" indent="-285750">
              <a:buFont typeface="Arial" panose="020B0604020202020204" pitchFamily="34" charset="0"/>
              <a:buChar char="•"/>
            </a:pPr>
            <a:r>
              <a:rPr lang="en-US" sz="2200" dirty="0"/>
              <a:t>This suggests that farmers with more land have </a:t>
            </a:r>
            <a:r>
              <a:rPr lang="en-US" sz="2200" b="1" dirty="0"/>
              <a:t>greater production capacity and income potential.</a:t>
            </a:r>
          </a:p>
          <a:p>
            <a:pPr marL="742950" lvl="1" indent="-285750">
              <a:buFont typeface="Arial" panose="020B0604020202020204" pitchFamily="34" charset="0"/>
              <a:buChar char="•"/>
            </a:pPr>
            <a:endParaRPr lang="en-US" sz="2200" dirty="0"/>
          </a:p>
          <a:p>
            <a:pPr>
              <a:buNone/>
            </a:pPr>
            <a:r>
              <a:rPr lang="en-US" sz="2400" b="1" dirty="0"/>
              <a:t>B. Moderate Predictors</a:t>
            </a:r>
          </a:p>
          <a:p>
            <a:pPr>
              <a:buFont typeface="Arial" panose="020B0604020202020204" pitchFamily="34" charset="0"/>
              <a:buChar char="•"/>
            </a:pPr>
            <a:r>
              <a:rPr lang="en-US" sz="2200" b="1" dirty="0"/>
              <a:t>Loan Amount (β = 0.271, p &lt; 0.001)</a:t>
            </a:r>
            <a:endParaRPr lang="en-US" sz="2200" dirty="0"/>
          </a:p>
          <a:p>
            <a:pPr marL="742950" lvl="1" indent="-285750">
              <a:buFont typeface="Arial" panose="020B0604020202020204" pitchFamily="34" charset="0"/>
              <a:buChar char="•"/>
            </a:pPr>
            <a:r>
              <a:rPr lang="en-US" sz="2200" dirty="0"/>
              <a:t>Farmers who take larger loans tend to </a:t>
            </a:r>
            <a:r>
              <a:rPr lang="en-US" sz="2200" b="1" dirty="0"/>
              <a:t>earn more</a:t>
            </a:r>
            <a:r>
              <a:rPr lang="en-US" sz="2200" dirty="0"/>
              <a:t>, suggesting loans are being used effectively to boost productivity.</a:t>
            </a:r>
          </a:p>
          <a:p>
            <a:pPr>
              <a:buFont typeface="Arial" panose="020B0604020202020204" pitchFamily="34" charset="0"/>
              <a:buChar char="•"/>
            </a:pPr>
            <a:r>
              <a:rPr lang="en-US" sz="2200" b="1" dirty="0"/>
              <a:t>Farming Experience (β = 0.131, p = 0.002)</a:t>
            </a:r>
            <a:endParaRPr lang="en-US" sz="2200" dirty="0"/>
          </a:p>
          <a:p>
            <a:pPr marL="742950" lvl="1" indent="-285750">
              <a:buFont typeface="Arial" panose="020B0604020202020204" pitchFamily="34" charset="0"/>
              <a:buChar char="•"/>
            </a:pPr>
            <a:r>
              <a:rPr lang="en-US" sz="2200" dirty="0"/>
              <a:t>More experienced farmers have higher earnings, though the impact is relatively small.</a:t>
            </a:r>
          </a:p>
          <a:p>
            <a:pPr marL="742950" lvl="1" indent="-285750">
              <a:buFont typeface="Arial" panose="020B0604020202020204" pitchFamily="34" charset="0"/>
              <a:buChar char="•"/>
            </a:pPr>
            <a:r>
              <a:rPr lang="en-US" sz="2200" dirty="0"/>
              <a:t>Experience helps in better decision-making, but </a:t>
            </a:r>
            <a:r>
              <a:rPr lang="en-US" sz="2200" b="1" dirty="0"/>
              <a:t>alone is not enough</a:t>
            </a:r>
            <a:r>
              <a:rPr lang="en-US" sz="2200" dirty="0"/>
              <a:t> to significantly boost earnings.</a:t>
            </a:r>
          </a:p>
          <a:p>
            <a:pPr>
              <a:buFont typeface="Arial" panose="020B0604020202020204" pitchFamily="34" charset="0"/>
              <a:buChar char="•"/>
            </a:pPr>
            <a:r>
              <a:rPr lang="en-US" sz="2200" b="1" dirty="0"/>
              <a:t>Market Price per Kg (β = 0.103, p &lt; 0.001)</a:t>
            </a:r>
            <a:endParaRPr lang="en-US" sz="2200" dirty="0"/>
          </a:p>
          <a:p>
            <a:pPr marL="742950" lvl="1" indent="-285750">
              <a:buFont typeface="Arial" panose="020B0604020202020204" pitchFamily="34" charset="0"/>
              <a:buChar char="•"/>
            </a:pPr>
            <a:r>
              <a:rPr lang="en-US" sz="2200" dirty="0"/>
              <a:t>While higher crop prices slightly increase earnings, this impact is relatively small.</a:t>
            </a:r>
          </a:p>
          <a:p>
            <a:pPr marL="742950" lvl="1" indent="-285750">
              <a:buFont typeface="Arial" panose="020B0604020202020204" pitchFamily="34" charset="0"/>
              <a:buChar char="•"/>
            </a:pPr>
            <a:r>
              <a:rPr lang="en-US" sz="2200" dirty="0"/>
              <a:t>Suggests that </a:t>
            </a:r>
            <a:r>
              <a:rPr lang="en-US" sz="2200" b="1" dirty="0"/>
              <a:t>production volume and input costs</a:t>
            </a:r>
            <a:r>
              <a:rPr lang="en-US" sz="2200" dirty="0"/>
              <a:t> might be more important than price fluctuations.</a:t>
            </a:r>
          </a:p>
          <a:p>
            <a:pPr marL="742950" lvl="1" indent="-285750">
              <a:buFont typeface="Arial" panose="020B0604020202020204" pitchFamily="34" charset="0"/>
              <a:buChar char="•"/>
            </a:pPr>
            <a:endParaRPr lang="en-US" sz="2200" dirty="0"/>
          </a:p>
          <a:p>
            <a:pPr>
              <a:buNone/>
            </a:pPr>
            <a:r>
              <a:rPr lang="en-US" sz="2400" b="1" dirty="0"/>
              <a:t>C. Negative Impact on Earnings</a:t>
            </a:r>
            <a:endParaRPr lang="en-US" sz="2200" b="1" dirty="0"/>
          </a:p>
          <a:p>
            <a:pPr>
              <a:buFont typeface="Arial" panose="020B0604020202020204" pitchFamily="34" charset="0"/>
              <a:buChar char="•"/>
            </a:pPr>
            <a:r>
              <a:rPr lang="en-US" sz="2200" b="1" dirty="0"/>
              <a:t>Interest Rate (β = -0.117, p = 0.001)</a:t>
            </a:r>
            <a:endParaRPr lang="en-US" sz="2200" dirty="0"/>
          </a:p>
          <a:p>
            <a:pPr marL="742950" lvl="1" indent="-285750">
              <a:buFont typeface="Arial" panose="020B0604020202020204" pitchFamily="34" charset="0"/>
              <a:buChar char="•"/>
            </a:pPr>
            <a:r>
              <a:rPr lang="en-US" sz="2200" dirty="0"/>
              <a:t>Higher interest rates </a:t>
            </a:r>
            <a:r>
              <a:rPr lang="en-US" sz="2200" b="1" dirty="0"/>
              <a:t>reduce earnings</a:t>
            </a:r>
            <a:r>
              <a:rPr lang="en-US" sz="2200" dirty="0"/>
              <a:t>, as loan repayments cut into farmers' profits.</a:t>
            </a:r>
          </a:p>
          <a:p>
            <a:pPr marL="742950" lvl="1" indent="-285750">
              <a:buFont typeface="Arial" panose="020B0604020202020204" pitchFamily="34" charset="0"/>
              <a:buChar char="•"/>
            </a:pPr>
            <a:r>
              <a:rPr lang="en-US" sz="2200" dirty="0"/>
              <a:t>This suggests that </a:t>
            </a:r>
            <a:r>
              <a:rPr lang="en-US" sz="2200" b="1" dirty="0"/>
              <a:t>affordable credit options</a:t>
            </a:r>
            <a:r>
              <a:rPr lang="en-US" sz="2200" dirty="0"/>
              <a:t> are necessary to improve farmer incomes.</a:t>
            </a:r>
          </a:p>
        </p:txBody>
      </p:sp>
    </p:spTree>
    <p:extLst>
      <p:ext uri="{BB962C8B-B14F-4D97-AF65-F5344CB8AC3E}">
        <p14:creationId xmlns:p14="http://schemas.microsoft.com/office/powerpoint/2010/main" val="3225220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D8F7F42B-58FA-5781-C64D-0E9C7F60DD49}"/>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D06AAC60-CCD3-C0F6-E7E3-E760DC0D444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B018F4D6-3207-621D-B455-3479EAED54D2}"/>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83F4A024-E4F4-312E-D2B7-CF74AED5243A}"/>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F469175F-9D90-9365-6383-2DA7835D4099}"/>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D3618224-FEE3-DFE2-0D9F-B41E20F1B722}"/>
              </a:ext>
            </a:extLst>
          </p:cNvPr>
          <p:cNvSpPr txBox="1"/>
          <p:nvPr/>
        </p:nvSpPr>
        <p:spPr>
          <a:xfrm>
            <a:off x="609600" y="162639"/>
            <a:ext cx="13411200" cy="646331"/>
          </a:xfrm>
          <a:prstGeom prst="rect">
            <a:avLst/>
          </a:prstGeom>
          <a:noFill/>
        </p:spPr>
        <p:txBody>
          <a:bodyPr wrap="square" rtlCol="0">
            <a:spAutoFit/>
          </a:bodyPr>
          <a:lstStyle/>
          <a:p>
            <a:r>
              <a:rPr lang="en-US" sz="3600" b="1" u="sng" dirty="0">
                <a:latin typeface="Poppins Bold" panose="020B0604020202020204" charset="0"/>
                <a:cs typeface="Poppins Bold" panose="020B0604020202020204" charset="0"/>
              </a:rPr>
              <a:t>Suggestions for Policy and Practical Implications</a:t>
            </a:r>
            <a:endParaRPr lang="en-IN" sz="3600" b="1" u="sng" dirty="0">
              <a:latin typeface="Poppins Bold" panose="020B0604020202020204" charset="0"/>
              <a:cs typeface="Poppins Bold" panose="020B0604020202020204" charset="0"/>
            </a:endParaRPr>
          </a:p>
        </p:txBody>
      </p:sp>
      <p:sp>
        <p:nvSpPr>
          <p:cNvPr id="6" name="TextBox 5">
            <a:extLst>
              <a:ext uri="{FF2B5EF4-FFF2-40B4-BE49-F238E27FC236}">
                <a16:creationId xmlns:a16="http://schemas.microsoft.com/office/drawing/2014/main" id="{901E6E72-9D89-7192-7123-21EFF4C198AC}"/>
              </a:ext>
            </a:extLst>
          </p:cNvPr>
          <p:cNvSpPr txBox="1"/>
          <p:nvPr/>
        </p:nvSpPr>
        <p:spPr>
          <a:xfrm>
            <a:off x="990600" y="961369"/>
            <a:ext cx="15925800" cy="8710077"/>
          </a:xfrm>
          <a:prstGeom prst="rect">
            <a:avLst/>
          </a:prstGeom>
          <a:noFill/>
        </p:spPr>
        <p:txBody>
          <a:bodyPr wrap="square">
            <a:spAutoFit/>
          </a:bodyPr>
          <a:lstStyle/>
          <a:p>
            <a:pPr>
              <a:buNone/>
            </a:pPr>
            <a:r>
              <a:rPr lang="en-US" sz="2400" dirty="0"/>
              <a:t>Based on the findings, the following recommendations are proposed:</a:t>
            </a:r>
          </a:p>
          <a:p>
            <a:pPr>
              <a:buNone/>
            </a:pPr>
            <a:endParaRPr lang="en-US" sz="2400" dirty="0"/>
          </a:p>
          <a:p>
            <a:pPr>
              <a:buNone/>
            </a:pPr>
            <a:r>
              <a:rPr lang="en-US" sz="2200" b="1" dirty="0"/>
              <a:t>1. </a:t>
            </a:r>
            <a:r>
              <a:rPr lang="en-US" sz="2400" b="1" dirty="0"/>
              <a:t>Enhancing Government Subsidy Programs</a:t>
            </a:r>
          </a:p>
          <a:p>
            <a:pPr lvl="2">
              <a:buFont typeface="Arial" panose="020B0604020202020204" pitchFamily="34" charset="0"/>
              <a:buChar char="•"/>
            </a:pPr>
            <a:r>
              <a:rPr lang="en-US" sz="2200" dirty="0"/>
              <a:t>Since </a:t>
            </a:r>
            <a:r>
              <a:rPr lang="en-US" sz="2200" b="1" dirty="0"/>
              <a:t>government subsidies have the highest positive impact on earnings</a:t>
            </a:r>
            <a:r>
              <a:rPr lang="en-US" sz="2200" dirty="0"/>
              <a:t>, authorities should </a:t>
            </a:r>
            <a:r>
              <a:rPr lang="en-US" sz="2200" b="1" dirty="0"/>
              <a:t>increase the accessibility and efficiency of financial aid programs</a:t>
            </a:r>
            <a:r>
              <a:rPr lang="en-US" sz="2200" dirty="0"/>
              <a:t>.</a:t>
            </a:r>
          </a:p>
          <a:p>
            <a:pPr lvl="2">
              <a:buFont typeface="Arial" panose="020B0604020202020204" pitchFamily="34" charset="0"/>
              <a:buChar char="•"/>
            </a:pPr>
            <a:r>
              <a:rPr lang="en-US" sz="2200" dirty="0"/>
              <a:t>Implement </a:t>
            </a:r>
            <a:r>
              <a:rPr lang="en-US" sz="2200" b="1" dirty="0"/>
              <a:t>direct benefit transfers (DBT)</a:t>
            </a:r>
            <a:r>
              <a:rPr lang="en-US" sz="2200" dirty="0"/>
              <a:t> to ensure farmers receive subsidies </a:t>
            </a:r>
            <a:r>
              <a:rPr lang="en-US" sz="2200" b="1" dirty="0"/>
              <a:t>on time</a:t>
            </a:r>
            <a:r>
              <a:rPr lang="en-US" sz="2200" dirty="0"/>
              <a:t> and </a:t>
            </a:r>
            <a:r>
              <a:rPr lang="en-US" sz="2200" b="1" dirty="0"/>
              <a:t>without intermediaries</a:t>
            </a:r>
            <a:r>
              <a:rPr lang="en-US" sz="2200" dirty="0"/>
              <a:t>.</a:t>
            </a:r>
          </a:p>
          <a:p>
            <a:pPr>
              <a:buFont typeface="Arial" panose="020B0604020202020204" pitchFamily="34" charset="0"/>
              <a:buChar char="•"/>
            </a:pPr>
            <a:endParaRPr lang="en-US" sz="2200" dirty="0"/>
          </a:p>
          <a:p>
            <a:pPr>
              <a:buNone/>
            </a:pPr>
            <a:r>
              <a:rPr lang="en-US" sz="2200" b="1" dirty="0"/>
              <a:t>2. </a:t>
            </a:r>
            <a:r>
              <a:rPr lang="en-US" sz="2400" b="1" dirty="0"/>
              <a:t>Expanding Access to Farmland</a:t>
            </a:r>
          </a:p>
          <a:p>
            <a:pPr lvl="2">
              <a:buFont typeface="Arial" panose="020B0604020202020204" pitchFamily="34" charset="0"/>
              <a:buChar char="•"/>
            </a:pPr>
            <a:r>
              <a:rPr lang="en-US" sz="2200" dirty="0"/>
              <a:t>Policies should be designed to </a:t>
            </a:r>
            <a:r>
              <a:rPr lang="en-US" sz="2200" b="1" dirty="0"/>
              <a:t>facilitate land consolidation</a:t>
            </a:r>
            <a:r>
              <a:rPr lang="en-US" sz="2200" dirty="0"/>
              <a:t> and </a:t>
            </a:r>
            <a:r>
              <a:rPr lang="en-US" sz="2200" b="1" dirty="0"/>
              <a:t>ease restrictions on leasing farmland</a:t>
            </a:r>
            <a:r>
              <a:rPr lang="en-US" sz="2200" dirty="0"/>
              <a:t>.</a:t>
            </a:r>
          </a:p>
          <a:p>
            <a:pPr lvl="2">
              <a:buFont typeface="Arial" panose="020B0604020202020204" pitchFamily="34" charset="0"/>
              <a:buChar char="•"/>
            </a:pPr>
            <a:r>
              <a:rPr lang="en-US" sz="2200" dirty="0"/>
              <a:t>Encourage </a:t>
            </a:r>
            <a:r>
              <a:rPr lang="en-US" sz="2200" b="1" dirty="0"/>
              <a:t>cooperative farming models</a:t>
            </a:r>
            <a:r>
              <a:rPr lang="en-US" sz="2200" dirty="0"/>
              <a:t> where small farmers pool resources and share profits.</a:t>
            </a:r>
          </a:p>
          <a:p>
            <a:pPr>
              <a:buFont typeface="Arial" panose="020B0604020202020204" pitchFamily="34" charset="0"/>
              <a:buChar char="•"/>
            </a:pPr>
            <a:endParaRPr lang="en-US" sz="2200" dirty="0"/>
          </a:p>
          <a:p>
            <a:pPr>
              <a:buNone/>
            </a:pPr>
            <a:r>
              <a:rPr lang="en-US" sz="2200" b="1" dirty="0"/>
              <a:t>3. </a:t>
            </a:r>
            <a:r>
              <a:rPr lang="en-US" sz="2400" b="1" dirty="0"/>
              <a:t>Providing Affordable Credit Facilities</a:t>
            </a:r>
          </a:p>
          <a:p>
            <a:pPr lvl="2">
              <a:buFont typeface="Arial" panose="020B0604020202020204" pitchFamily="34" charset="0"/>
              <a:buChar char="•"/>
            </a:pPr>
            <a:r>
              <a:rPr lang="en-US" sz="2200" dirty="0"/>
              <a:t>Since </a:t>
            </a:r>
            <a:r>
              <a:rPr lang="en-US" sz="2200" b="1" dirty="0"/>
              <a:t>high interest rates negatively impact earnings</a:t>
            </a:r>
            <a:r>
              <a:rPr lang="en-US" sz="2200" dirty="0"/>
              <a:t>, </a:t>
            </a:r>
            <a:r>
              <a:rPr lang="en-US" sz="2200" b="1" dirty="0"/>
              <a:t>lower interest loan programs should be promoted</a:t>
            </a:r>
            <a:r>
              <a:rPr lang="en-US" sz="2200" dirty="0"/>
              <a:t> for farmers.</a:t>
            </a:r>
          </a:p>
          <a:p>
            <a:pPr lvl="2">
              <a:buFont typeface="Arial" panose="020B0604020202020204" pitchFamily="34" charset="0"/>
              <a:buChar char="•"/>
            </a:pPr>
            <a:r>
              <a:rPr lang="en-US" sz="2200" b="1" dirty="0"/>
              <a:t>Subsidized loan schemes</a:t>
            </a:r>
            <a:r>
              <a:rPr lang="en-US" sz="2200" dirty="0"/>
              <a:t> or </a:t>
            </a:r>
            <a:r>
              <a:rPr lang="en-US" sz="2200" b="1" dirty="0"/>
              <a:t>interest waivers for small farmers</a:t>
            </a:r>
            <a:r>
              <a:rPr lang="en-US" sz="2200" dirty="0"/>
              <a:t> can help </a:t>
            </a:r>
            <a:r>
              <a:rPr lang="en-US" sz="2200" b="1" dirty="0"/>
              <a:t>reduce financial burdens</a:t>
            </a:r>
            <a:r>
              <a:rPr lang="en-US" sz="2200" dirty="0"/>
              <a:t>.</a:t>
            </a:r>
          </a:p>
          <a:p>
            <a:pPr>
              <a:buFont typeface="Arial" panose="020B0604020202020204" pitchFamily="34" charset="0"/>
              <a:buChar char="•"/>
            </a:pPr>
            <a:endParaRPr lang="en-US" sz="2200" dirty="0"/>
          </a:p>
          <a:p>
            <a:pPr>
              <a:buNone/>
            </a:pPr>
            <a:r>
              <a:rPr lang="en-US" sz="2200" b="1" dirty="0"/>
              <a:t>4. </a:t>
            </a:r>
            <a:r>
              <a:rPr lang="en-US" sz="2400" b="1" dirty="0"/>
              <a:t>Improving Market Access and Pricing Policies</a:t>
            </a:r>
          </a:p>
          <a:p>
            <a:pPr lvl="2">
              <a:buFont typeface="Arial" panose="020B0604020202020204" pitchFamily="34" charset="0"/>
              <a:buChar char="•"/>
            </a:pPr>
            <a:r>
              <a:rPr lang="en-US" sz="2200" dirty="0"/>
              <a:t>The </a:t>
            </a:r>
            <a:r>
              <a:rPr lang="en-US" sz="2200" b="1" dirty="0"/>
              <a:t>relatively low impact of market prices on earnings</a:t>
            </a:r>
            <a:r>
              <a:rPr lang="en-US" sz="2200" dirty="0"/>
              <a:t> suggests that farmers </a:t>
            </a:r>
            <a:r>
              <a:rPr lang="en-US" sz="2200" b="1" dirty="0"/>
              <a:t>may not be getting fair prices</a:t>
            </a:r>
            <a:r>
              <a:rPr lang="en-US" sz="2200" dirty="0"/>
              <a:t>.</a:t>
            </a:r>
          </a:p>
          <a:p>
            <a:pPr lvl="2">
              <a:buFont typeface="Arial" panose="020B0604020202020204" pitchFamily="34" charset="0"/>
              <a:buChar char="•"/>
            </a:pPr>
            <a:r>
              <a:rPr lang="en-US" sz="2200" dirty="0"/>
              <a:t>Strengthen </a:t>
            </a:r>
            <a:r>
              <a:rPr lang="en-US" sz="2200" b="1" dirty="0"/>
              <a:t>minimum support price (MSP) policies</a:t>
            </a:r>
            <a:r>
              <a:rPr lang="en-US" sz="2200" dirty="0"/>
              <a:t> to protect farmers from price volatility.</a:t>
            </a:r>
          </a:p>
          <a:p>
            <a:pPr lvl="2">
              <a:buFont typeface="Arial" panose="020B0604020202020204" pitchFamily="34" charset="0"/>
              <a:buChar char="•"/>
            </a:pPr>
            <a:r>
              <a:rPr lang="en-US" sz="2200" dirty="0"/>
              <a:t>Develop </a:t>
            </a:r>
            <a:r>
              <a:rPr lang="en-US" sz="2200" b="1" dirty="0"/>
              <a:t>better storage and transportation infrastructure</a:t>
            </a:r>
            <a:r>
              <a:rPr lang="en-US" sz="2200" dirty="0"/>
              <a:t> to help farmers </a:t>
            </a:r>
            <a:r>
              <a:rPr lang="en-US" sz="2200" b="1" dirty="0"/>
              <a:t>reduce post-harvest losses</a:t>
            </a:r>
            <a:r>
              <a:rPr lang="en-US" sz="2200" dirty="0"/>
              <a:t> and </a:t>
            </a:r>
            <a:r>
              <a:rPr lang="en-US" sz="2200" b="1" dirty="0"/>
              <a:t>sell their produce at better prices</a:t>
            </a:r>
            <a:r>
              <a:rPr lang="en-US" sz="2200" dirty="0"/>
              <a:t>.</a:t>
            </a:r>
          </a:p>
          <a:p>
            <a:pPr>
              <a:buFont typeface="Arial" panose="020B0604020202020204" pitchFamily="34" charset="0"/>
              <a:buChar char="•"/>
            </a:pPr>
            <a:endParaRPr lang="en-US" sz="2200" dirty="0"/>
          </a:p>
          <a:p>
            <a:pPr>
              <a:buNone/>
            </a:pPr>
            <a:r>
              <a:rPr lang="en-US" sz="2200" b="1" dirty="0"/>
              <a:t>5. </a:t>
            </a:r>
            <a:r>
              <a:rPr lang="en-US" sz="2400" b="1" dirty="0"/>
              <a:t>Skill Development and Technology Adoption</a:t>
            </a:r>
          </a:p>
          <a:p>
            <a:pPr lvl="2">
              <a:buFont typeface="Arial" panose="020B0604020202020204" pitchFamily="34" charset="0"/>
              <a:buChar char="•"/>
            </a:pPr>
            <a:r>
              <a:rPr lang="en-US" sz="2200" dirty="0"/>
              <a:t>Since </a:t>
            </a:r>
            <a:r>
              <a:rPr lang="en-US" sz="2200" b="1" dirty="0"/>
              <a:t>farming experience plays a role in earnings</a:t>
            </a:r>
            <a:r>
              <a:rPr lang="en-US" sz="2200" dirty="0"/>
              <a:t>, </a:t>
            </a:r>
            <a:r>
              <a:rPr lang="en-US" sz="2200" b="1" dirty="0"/>
              <a:t>providing technical training and workshops</a:t>
            </a:r>
            <a:r>
              <a:rPr lang="en-US" sz="2200" dirty="0"/>
              <a:t> on modern farming techniques can </a:t>
            </a:r>
            <a:r>
              <a:rPr lang="en-US" sz="2200" b="1" dirty="0"/>
              <a:t>further improve productivity</a:t>
            </a:r>
            <a:r>
              <a:rPr lang="en-US" sz="2200" dirty="0"/>
              <a:t>.</a:t>
            </a:r>
          </a:p>
          <a:p>
            <a:pPr lvl="2">
              <a:buFont typeface="Arial" panose="020B0604020202020204" pitchFamily="34" charset="0"/>
              <a:buChar char="•"/>
            </a:pPr>
            <a:r>
              <a:rPr lang="en-US" sz="2200" dirty="0"/>
              <a:t>Promote the use of </a:t>
            </a:r>
            <a:r>
              <a:rPr lang="en-US" sz="2200" b="1" dirty="0"/>
              <a:t>technology, precision farming, and efficient irrigation</a:t>
            </a:r>
            <a:r>
              <a:rPr lang="en-US" sz="2200" dirty="0"/>
              <a:t> methods to </a:t>
            </a:r>
            <a:r>
              <a:rPr lang="en-US" sz="2200" b="1" dirty="0"/>
              <a:t>optimize land use</a:t>
            </a:r>
            <a:r>
              <a:rPr lang="en-US" sz="2200" dirty="0"/>
              <a:t>.</a:t>
            </a:r>
          </a:p>
        </p:txBody>
      </p:sp>
    </p:spTree>
    <p:extLst>
      <p:ext uri="{BB962C8B-B14F-4D97-AF65-F5344CB8AC3E}">
        <p14:creationId xmlns:p14="http://schemas.microsoft.com/office/powerpoint/2010/main" val="856754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F8E5C2DD-054C-4C8D-C754-9724FF2939A8}"/>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5FDE7ED3-D627-6682-01A5-288244BF6EB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0C4415B7-79F8-B66A-78E0-1EA1D37DDD14}"/>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4ADBD09A-37D4-2EA4-B047-DB1E8B0E78C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71D51BC2-00D6-6565-87B7-CFF172337A54}"/>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F3558A0F-5DB4-B2D3-973E-7565638869D2}"/>
              </a:ext>
            </a:extLst>
          </p:cNvPr>
          <p:cNvSpPr txBox="1"/>
          <p:nvPr/>
        </p:nvSpPr>
        <p:spPr>
          <a:xfrm>
            <a:off x="1295400" y="472109"/>
            <a:ext cx="7543800" cy="830997"/>
          </a:xfrm>
          <a:prstGeom prst="rect">
            <a:avLst/>
          </a:prstGeom>
          <a:noFill/>
        </p:spPr>
        <p:txBody>
          <a:bodyPr wrap="square" rtlCol="0">
            <a:spAutoFit/>
          </a:bodyPr>
          <a:lstStyle/>
          <a:p>
            <a:r>
              <a:rPr lang="en-US" sz="4800" u="sng" dirty="0">
                <a:latin typeface="Poppins Bold" panose="020B0604020202020204" charset="0"/>
                <a:cs typeface="Poppins Bold" panose="020B0604020202020204" charset="0"/>
              </a:rPr>
              <a:t>CONCLUSION</a:t>
            </a:r>
            <a:endParaRPr lang="en-IN" sz="4800" u="sng" dirty="0">
              <a:latin typeface="Poppins Bold" panose="020B0604020202020204" charset="0"/>
              <a:cs typeface="Poppins Bold" panose="020B0604020202020204" charset="0"/>
            </a:endParaRPr>
          </a:p>
        </p:txBody>
      </p:sp>
      <p:sp>
        <p:nvSpPr>
          <p:cNvPr id="3" name="TextBox 2">
            <a:extLst>
              <a:ext uri="{FF2B5EF4-FFF2-40B4-BE49-F238E27FC236}">
                <a16:creationId xmlns:a16="http://schemas.microsoft.com/office/drawing/2014/main" id="{A3584F9E-EBFE-F4D3-6167-200FF1BB324F}"/>
              </a:ext>
            </a:extLst>
          </p:cNvPr>
          <p:cNvSpPr txBox="1"/>
          <p:nvPr/>
        </p:nvSpPr>
        <p:spPr>
          <a:xfrm>
            <a:off x="1305338" y="1612230"/>
            <a:ext cx="14772861" cy="4524315"/>
          </a:xfrm>
          <a:prstGeom prst="rect">
            <a:avLst/>
          </a:prstGeom>
          <a:noFill/>
        </p:spPr>
        <p:txBody>
          <a:bodyPr wrap="square">
            <a:spAutoFit/>
          </a:bodyPr>
          <a:lstStyle/>
          <a:p>
            <a:pPr>
              <a:buNone/>
            </a:pPr>
            <a:r>
              <a:rPr lang="en-US" sz="3200" dirty="0"/>
              <a:t>The regression analysis provides valuable insights into the </a:t>
            </a:r>
            <a:r>
              <a:rPr lang="en-US" sz="3200" b="1" dirty="0"/>
              <a:t>key determinants of farmers' earnings</a:t>
            </a:r>
            <a:r>
              <a:rPr lang="en-US" sz="3200" dirty="0"/>
              <a:t>. The major findings indicate that </a:t>
            </a:r>
            <a:r>
              <a:rPr lang="en-US" sz="3200" b="1" dirty="0"/>
              <a:t>government subsidies, land size, and access to credit have the highest impact on increasing earnings</a:t>
            </a:r>
            <a:r>
              <a:rPr lang="en-US" sz="3200" dirty="0"/>
              <a:t>, while </a:t>
            </a:r>
            <a:r>
              <a:rPr lang="en-US" sz="3200" b="1" dirty="0"/>
              <a:t>high-interest rates act as a financial burden on farmers</a:t>
            </a:r>
            <a:r>
              <a:rPr lang="en-US" sz="3200" dirty="0"/>
              <a:t>.</a:t>
            </a:r>
          </a:p>
          <a:p>
            <a:pPr>
              <a:buNone/>
            </a:pPr>
            <a:endParaRPr lang="en-US" sz="3200" dirty="0"/>
          </a:p>
          <a:p>
            <a:r>
              <a:rPr lang="en-US" sz="3200" dirty="0"/>
              <a:t>To enhance farmers' earnings, policymakers should </a:t>
            </a:r>
            <a:r>
              <a:rPr lang="en-US" sz="3200" b="1" dirty="0"/>
              <a:t>increase financial support, improve access to affordable credit, strengthen pricing mechanisms, and promote modern farming practices</a:t>
            </a:r>
            <a:r>
              <a:rPr lang="en-US" sz="3200" dirty="0"/>
              <a:t>. These steps will ensure </a:t>
            </a:r>
            <a:r>
              <a:rPr lang="en-US" sz="3200" b="1" dirty="0"/>
              <a:t>sustainable agricultural growth and better financial stability for farmers</a:t>
            </a:r>
            <a:r>
              <a:rPr lang="en-US" sz="3200" dirty="0"/>
              <a:t>.</a:t>
            </a:r>
          </a:p>
        </p:txBody>
      </p:sp>
    </p:spTree>
    <p:extLst>
      <p:ext uri="{BB962C8B-B14F-4D97-AF65-F5344CB8AC3E}">
        <p14:creationId xmlns:p14="http://schemas.microsoft.com/office/powerpoint/2010/main" val="2229341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D14FE3C4-E3EE-A88E-1C6B-A631635F6A99}"/>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83E2AE0F-6519-5B6C-0394-6B868FA6BDA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F337778F-2B26-2EC9-97AE-0BE22C680504}"/>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3E81B16C-AE00-21B4-A4AE-BBA731256021}"/>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5DFAF828-321F-4D7D-2180-E559D43DB505}"/>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212C57DB-B6D8-CF6A-AE02-F8DEA8028141}"/>
              </a:ext>
            </a:extLst>
          </p:cNvPr>
          <p:cNvSpPr txBox="1"/>
          <p:nvPr/>
        </p:nvSpPr>
        <p:spPr>
          <a:xfrm>
            <a:off x="1295400" y="472109"/>
            <a:ext cx="7543800" cy="830997"/>
          </a:xfrm>
          <a:prstGeom prst="rect">
            <a:avLst/>
          </a:prstGeom>
          <a:noFill/>
        </p:spPr>
        <p:txBody>
          <a:bodyPr wrap="square" rtlCol="0">
            <a:spAutoFit/>
          </a:bodyPr>
          <a:lstStyle/>
          <a:p>
            <a:r>
              <a:rPr lang="en-US" sz="4800" u="sng" dirty="0">
                <a:latin typeface="Poppins Bold" panose="020B0604020202020204" charset="0"/>
                <a:cs typeface="Poppins Bold" panose="020B0604020202020204" charset="0"/>
              </a:rPr>
              <a:t>REFERENCES</a:t>
            </a:r>
            <a:endParaRPr lang="en-IN" sz="4800" u="sng" dirty="0">
              <a:latin typeface="Poppins Bold" panose="020B0604020202020204" charset="0"/>
              <a:cs typeface="Poppins Bold" panose="020B0604020202020204" charset="0"/>
            </a:endParaRPr>
          </a:p>
        </p:txBody>
      </p:sp>
      <p:sp>
        <p:nvSpPr>
          <p:cNvPr id="4" name="TextBox 3">
            <a:extLst>
              <a:ext uri="{FF2B5EF4-FFF2-40B4-BE49-F238E27FC236}">
                <a16:creationId xmlns:a16="http://schemas.microsoft.com/office/drawing/2014/main" id="{D46ED9E1-3E26-5B2F-FC6E-E756930ABE98}"/>
              </a:ext>
            </a:extLst>
          </p:cNvPr>
          <p:cNvSpPr txBox="1"/>
          <p:nvPr/>
        </p:nvSpPr>
        <p:spPr>
          <a:xfrm>
            <a:off x="1295400" y="1321328"/>
            <a:ext cx="11506200" cy="3785652"/>
          </a:xfrm>
          <a:prstGeom prst="rect">
            <a:avLst/>
          </a:prstGeom>
          <a:noFill/>
        </p:spPr>
        <p:txBody>
          <a:bodyPr wrap="square">
            <a:spAutoFit/>
          </a:bodyPr>
          <a:lstStyle/>
          <a:p>
            <a:endParaRPr lang="en-US" i="1" dirty="0"/>
          </a:p>
          <a:p>
            <a:r>
              <a:rPr lang="en-IN" sz="2400" dirty="0">
                <a:hlinkClick r:id="rId2">
                  <a:extLst>
                    <a:ext uri="{A12FA001-AC4F-418D-AE19-62706E023703}">
                      <ahyp:hlinkClr xmlns:ahyp="http://schemas.microsoft.com/office/drawing/2018/hyperlinkcolor" val="tx"/>
                    </a:ext>
                  </a:extLst>
                </a:hlinkClick>
              </a:rPr>
              <a:t>https://www.kaggle.com/datasets/renuprasad/farmers-earnings-westbengal</a:t>
            </a:r>
            <a:endParaRPr lang="en-IN" sz="2400" dirty="0"/>
          </a:p>
          <a:p>
            <a:endParaRPr lang="en-IN" sz="2400" dirty="0"/>
          </a:p>
          <a:p>
            <a:r>
              <a:rPr lang="en-IN" sz="2400" dirty="0">
                <a:hlinkClick r:id="rId3">
                  <a:extLst>
                    <a:ext uri="{A12FA001-AC4F-418D-AE19-62706E023703}">
                      <ahyp:hlinkClr xmlns:ahyp="http://schemas.microsoft.com/office/drawing/2018/hyperlinkcolor" val="tx"/>
                    </a:ext>
                  </a:extLst>
                </a:hlinkClick>
              </a:rPr>
              <a:t>www.geeksforgeeks.org</a:t>
            </a:r>
            <a:endParaRPr lang="en-IN" sz="2400" dirty="0"/>
          </a:p>
          <a:p>
            <a:endParaRPr lang="en-IN" sz="2400" dirty="0"/>
          </a:p>
          <a:p>
            <a:r>
              <a:rPr lang="en-IN" sz="2400" dirty="0">
                <a:hlinkClick r:id="rId4">
                  <a:extLst>
                    <a:ext uri="{A12FA001-AC4F-418D-AE19-62706E023703}">
                      <ahyp:hlinkClr xmlns:ahyp="http://schemas.microsoft.com/office/drawing/2018/hyperlinkcolor" val="tx"/>
                    </a:ext>
                  </a:extLst>
                </a:hlinkClick>
              </a:rPr>
              <a:t>https://youtu.be/O2Cw82YR5Bo?si=j-3GmQV0Qzj-2272</a:t>
            </a:r>
            <a:endParaRPr lang="en-IN" sz="2400" dirty="0"/>
          </a:p>
          <a:p>
            <a:endParaRPr lang="en-IN" sz="2400" dirty="0"/>
          </a:p>
          <a:p>
            <a:r>
              <a:rPr lang="en-IN" sz="2400" dirty="0">
                <a:hlinkClick r:id="rId5">
                  <a:extLst>
                    <a:ext uri="{A12FA001-AC4F-418D-AE19-62706E023703}">
                      <ahyp:hlinkClr xmlns:ahyp="http://schemas.microsoft.com/office/drawing/2018/hyperlinkcolor" val="tx"/>
                    </a:ext>
                  </a:extLst>
                </a:hlinkClick>
              </a:rPr>
              <a:t>https://youtu.be/VmbA0pi2cRQ?si=8g5ttEO2RYSyjHVg</a:t>
            </a:r>
            <a:endParaRPr lang="en-IN" sz="2400" dirty="0"/>
          </a:p>
          <a:p>
            <a:endParaRPr lang="en-IN" dirty="0"/>
          </a:p>
          <a:p>
            <a:endParaRPr lang="en-IN" dirty="0"/>
          </a:p>
          <a:p>
            <a:endParaRPr lang="en-IN" dirty="0"/>
          </a:p>
        </p:txBody>
      </p:sp>
    </p:spTree>
    <p:extLst>
      <p:ext uri="{BB962C8B-B14F-4D97-AF65-F5344CB8AC3E}">
        <p14:creationId xmlns:p14="http://schemas.microsoft.com/office/powerpoint/2010/main" val="175524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78A6E69C-FCFF-5896-90E8-904DBB7C0305}"/>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F772432D-2FFE-6D4B-9049-D34383EC5C9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9C4F9B74-5B98-AD25-95AE-6F1892EABD6D}"/>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07DF88AF-798D-351E-9094-A4B4771889A9}"/>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F414E036-3BB7-E3E1-6EAC-2C7781CE15D4}"/>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B6517CEF-1B62-02CA-987B-CDEDF7D8CDAD}"/>
              </a:ext>
            </a:extLst>
          </p:cNvPr>
          <p:cNvSpPr txBox="1"/>
          <p:nvPr/>
        </p:nvSpPr>
        <p:spPr>
          <a:xfrm>
            <a:off x="762000" y="2342614"/>
            <a:ext cx="15773400" cy="6863417"/>
          </a:xfrm>
          <a:prstGeom prst="rect">
            <a:avLst/>
          </a:prstGeom>
          <a:noFill/>
        </p:spPr>
        <p:txBody>
          <a:bodyPr wrap="square">
            <a:spAutoFit/>
          </a:bodyPr>
          <a:lstStyle/>
          <a:p>
            <a:pPr marL="742950" indent="-742950">
              <a:buFont typeface="+mj-lt"/>
              <a:buAutoNum type="arabicPeriod"/>
            </a:pPr>
            <a:r>
              <a:rPr lang="en-US" sz="4000" dirty="0">
                <a:cs typeface="Poppins Bold" panose="00000800000000000000" charset="0"/>
              </a:rPr>
              <a:t>To analyze the relationship between various agricultural and economic factors with farmers' annual income.</a:t>
            </a:r>
          </a:p>
          <a:p>
            <a:pPr marL="742950" indent="-742950">
              <a:buFont typeface="+mj-lt"/>
              <a:buAutoNum type="arabicPeriod"/>
            </a:pPr>
            <a:endParaRPr lang="en-US" sz="4000" dirty="0">
              <a:cs typeface="Poppins Bold" panose="00000800000000000000" charset="0"/>
            </a:endParaRPr>
          </a:p>
          <a:p>
            <a:pPr marL="742950" indent="-742950">
              <a:buFont typeface="+mj-lt"/>
              <a:buAutoNum type="arabicPeriod"/>
            </a:pPr>
            <a:r>
              <a:rPr lang="en-US" sz="4000" dirty="0">
                <a:cs typeface="Poppins Bold" panose="00000800000000000000" charset="0"/>
              </a:rPr>
              <a:t>To develop a linear regression model that accurately predicts farmers' earnings based on selected economic and agricultural variables.</a:t>
            </a:r>
          </a:p>
          <a:p>
            <a:pPr marL="742950" indent="-742950">
              <a:buFont typeface="+mj-lt"/>
              <a:buAutoNum type="arabicPeriod"/>
            </a:pPr>
            <a:endParaRPr lang="en-US" sz="4000" dirty="0">
              <a:cs typeface="Poppins Bold" panose="00000800000000000000" charset="0"/>
            </a:endParaRPr>
          </a:p>
          <a:p>
            <a:pPr marL="742950" indent="-742950">
              <a:buFont typeface="+mj-lt"/>
              <a:buAutoNum type="arabicPeriod"/>
            </a:pPr>
            <a:r>
              <a:rPr lang="en-US" sz="4000" dirty="0">
                <a:cs typeface="Poppins Bold" panose="00000800000000000000" charset="0"/>
              </a:rPr>
              <a:t>To assess the impact of financial support mechanisms, such as subsidies and loans, on farmers' financial well-being.</a:t>
            </a:r>
          </a:p>
          <a:p>
            <a:pPr marL="742950" indent="-742950">
              <a:buFont typeface="+mj-lt"/>
              <a:buAutoNum type="arabicPeriod"/>
            </a:pPr>
            <a:endParaRPr lang="en-US" sz="4000" dirty="0">
              <a:cs typeface="Poppins Bold" panose="00000800000000000000" charset="0"/>
            </a:endParaRPr>
          </a:p>
          <a:p>
            <a:pPr marL="742950" indent="-742950">
              <a:buFont typeface="+mj-lt"/>
              <a:buAutoNum type="arabicPeriod"/>
            </a:pPr>
            <a:r>
              <a:rPr lang="en-US" sz="4000" dirty="0">
                <a:cs typeface="Poppins Bold" panose="00000800000000000000" charset="0"/>
              </a:rPr>
              <a:t>To provide data-driven recommendations for policymakers to improve farmers' income stability.</a:t>
            </a:r>
          </a:p>
        </p:txBody>
      </p:sp>
      <p:sp>
        <p:nvSpPr>
          <p:cNvPr id="5" name="TextBox 4">
            <a:extLst>
              <a:ext uri="{FF2B5EF4-FFF2-40B4-BE49-F238E27FC236}">
                <a16:creationId xmlns:a16="http://schemas.microsoft.com/office/drawing/2014/main" id="{F36949D1-7861-F0E9-8D87-CB23FE003A37}"/>
              </a:ext>
            </a:extLst>
          </p:cNvPr>
          <p:cNvSpPr txBox="1"/>
          <p:nvPr/>
        </p:nvSpPr>
        <p:spPr>
          <a:xfrm>
            <a:off x="1524000" y="657282"/>
            <a:ext cx="9144000" cy="1200329"/>
          </a:xfrm>
          <a:prstGeom prst="rect">
            <a:avLst/>
          </a:prstGeom>
          <a:noFill/>
        </p:spPr>
        <p:txBody>
          <a:bodyPr wrap="square">
            <a:spAutoFit/>
          </a:bodyPr>
          <a:lstStyle/>
          <a:p>
            <a:r>
              <a:rPr lang="en-US" sz="7200" u="sng" dirty="0">
                <a:latin typeface="Poppins Bold" panose="00000800000000000000" charset="0"/>
                <a:cs typeface="Poppins Bold" panose="00000800000000000000" charset="0"/>
              </a:rPr>
              <a:t>OBJECTIVES</a:t>
            </a:r>
            <a:endParaRPr lang="en-IN" sz="7200" u="sng" dirty="0">
              <a:latin typeface="Poppins Bold" panose="00000800000000000000" charset="0"/>
              <a:cs typeface="Poppins Bold" panose="00000800000000000000" charset="0"/>
            </a:endParaRPr>
          </a:p>
        </p:txBody>
      </p:sp>
    </p:spTree>
    <p:extLst>
      <p:ext uri="{BB962C8B-B14F-4D97-AF65-F5344CB8AC3E}">
        <p14:creationId xmlns:p14="http://schemas.microsoft.com/office/powerpoint/2010/main" val="3881875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44465CA2-6482-5109-BC24-8E803154DC46}"/>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A59828D4-E7F8-E961-4F23-F0A37FC37AE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A2EBD163-603D-EE8E-103D-33606A1A7203}"/>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975EA98E-1CC4-156D-24E2-640E0BDE258E}"/>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4D1CBCC9-3FA6-F484-7A5B-B192B0020EBF}"/>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0FF43E7C-4890-2463-9ECF-75F0D41ECE0E}"/>
              </a:ext>
            </a:extLst>
          </p:cNvPr>
          <p:cNvSpPr txBox="1"/>
          <p:nvPr/>
        </p:nvSpPr>
        <p:spPr>
          <a:xfrm>
            <a:off x="6248400" y="4543335"/>
            <a:ext cx="7543800" cy="1200329"/>
          </a:xfrm>
          <a:prstGeom prst="rect">
            <a:avLst/>
          </a:prstGeom>
          <a:noFill/>
        </p:spPr>
        <p:txBody>
          <a:bodyPr wrap="square" rtlCol="0">
            <a:spAutoFit/>
          </a:bodyPr>
          <a:lstStyle/>
          <a:p>
            <a:r>
              <a:rPr lang="en-US" sz="7200" dirty="0">
                <a:effectLst>
                  <a:outerShdw blurRad="38100" dist="38100" dir="2700000" algn="tl">
                    <a:srgbClr val="000000">
                      <a:alpha val="43137"/>
                    </a:srgbClr>
                  </a:outerShdw>
                </a:effectLst>
                <a:latin typeface="Poppins Bold" panose="020B0604020202020204" charset="0"/>
                <a:cs typeface="Poppins Bold" panose="020B0604020202020204" charset="0"/>
              </a:rPr>
              <a:t>THANK YOU</a:t>
            </a:r>
            <a:endParaRPr lang="en-IN" sz="7200" dirty="0">
              <a:effectLst>
                <a:outerShdw blurRad="38100" dist="38100" dir="2700000" algn="tl">
                  <a:srgbClr val="000000">
                    <a:alpha val="43137"/>
                  </a:srgbClr>
                </a:outerShdw>
              </a:effectLst>
              <a:latin typeface="Poppins Bold" panose="020B0604020202020204" charset="0"/>
              <a:cs typeface="Poppins Bold" panose="020B0604020202020204" charset="0"/>
            </a:endParaRPr>
          </a:p>
        </p:txBody>
      </p:sp>
    </p:spTree>
    <p:extLst>
      <p:ext uri="{BB962C8B-B14F-4D97-AF65-F5344CB8AC3E}">
        <p14:creationId xmlns:p14="http://schemas.microsoft.com/office/powerpoint/2010/main" val="321385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491371BE-E0A9-0428-8C0A-11760D3A1AD1}"/>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47910A15-29F0-3B6D-C493-C2DCE552AD7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DBF94D53-1228-778D-5496-F3A39D8B8D98}"/>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C3D2A450-CF98-A7E4-78AE-0436FD4499EF}"/>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DD1CB1CB-AE8C-F085-0E42-577CA47174EA}"/>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54C7A45F-8DB3-E3C6-EC05-08EBF3E54D43}"/>
              </a:ext>
            </a:extLst>
          </p:cNvPr>
          <p:cNvSpPr txBox="1"/>
          <p:nvPr/>
        </p:nvSpPr>
        <p:spPr>
          <a:xfrm>
            <a:off x="533400" y="1029648"/>
            <a:ext cx="15773400" cy="523220"/>
          </a:xfrm>
          <a:prstGeom prst="rect">
            <a:avLst/>
          </a:prstGeom>
          <a:noFill/>
        </p:spPr>
        <p:txBody>
          <a:bodyPr wrap="square">
            <a:spAutoFit/>
          </a:bodyPr>
          <a:lstStyle/>
          <a:p>
            <a:pPr marL="514350" indent="-514350">
              <a:buAutoNum type="arabicPeriod"/>
            </a:pPr>
            <a:r>
              <a:rPr lang="en-US" sz="2800" u="sng" dirty="0">
                <a:latin typeface="Poppins Bold" panose="020B0604020202020204" charset="0"/>
                <a:cs typeface="Poppins Bold" panose="020B0604020202020204" charset="0"/>
              </a:rPr>
              <a:t>DATA COLLECTION</a:t>
            </a:r>
            <a:endParaRPr lang="en-US" sz="2800" dirty="0">
              <a:latin typeface="Poppins Bold" panose="00000800000000000000" charset="0"/>
              <a:cs typeface="Poppins Bold" panose="00000800000000000000" charset="0"/>
            </a:endParaRPr>
          </a:p>
        </p:txBody>
      </p:sp>
      <p:sp>
        <p:nvSpPr>
          <p:cNvPr id="8" name="TextBox 7">
            <a:extLst>
              <a:ext uri="{FF2B5EF4-FFF2-40B4-BE49-F238E27FC236}">
                <a16:creationId xmlns:a16="http://schemas.microsoft.com/office/drawing/2014/main" id="{D79B2925-ED3C-CA40-AFC4-6D64106BD124}"/>
              </a:ext>
            </a:extLst>
          </p:cNvPr>
          <p:cNvSpPr txBox="1"/>
          <p:nvPr/>
        </p:nvSpPr>
        <p:spPr>
          <a:xfrm>
            <a:off x="1016937" y="1552868"/>
            <a:ext cx="16237560" cy="1938992"/>
          </a:xfrm>
          <a:prstGeom prst="rect">
            <a:avLst/>
          </a:prstGeom>
          <a:noFill/>
        </p:spPr>
        <p:txBody>
          <a:bodyPr wrap="square">
            <a:spAutoFit/>
          </a:bodyPr>
          <a:lstStyle/>
          <a:p>
            <a:r>
              <a:rPr lang="en-US" sz="2400" dirty="0"/>
              <a:t>This study utilizes secondary data obtained from </a:t>
            </a:r>
            <a:r>
              <a:rPr lang="en-US" sz="2400" b="1" dirty="0"/>
              <a:t>Kaggle</a:t>
            </a:r>
            <a:r>
              <a:rPr lang="en-US" sz="2400" dirty="0"/>
              <a:t>, containing records of </a:t>
            </a:r>
            <a:r>
              <a:rPr lang="en-US" sz="2400" b="1" dirty="0"/>
              <a:t>rice</a:t>
            </a:r>
            <a:r>
              <a:rPr lang="en-US" sz="2400" dirty="0"/>
              <a:t> </a:t>
            </a:r>
            <a:r>
              <a:rPr lang="en-US" sz="2400" b="1" dirty="0"/>
              <a:t>farmers</a:t>
            </a:r>
            <a:r>
              <a:rPr lang="en-US" sz="2400" dirty="0"/>
              <a:t> from </a:t>
            </a:r>
            <a:r>
              <a:rPr lang="en-US" sz="2400" b="1" dirty="0"/>
              <a:t>West Bengal</a:t>
            </a:r>
            <a:r>
              <a:rPr lang="en-US" sz="2400" dirty="0"/>
              <a:t> who took loan and received subsidies from the government for the year </a:t>
            </a:r>
            <a:r>
              <a:rPr lang="en-US" sz="2400" b="1" dirty="0"/>
              <a:t>2022</a:t>
            </a:r>
            <a:r>
              <a:rPr lang="en-US" sz="2400" dirty="0"/>
              <a:t>. The dataset comprises a combination of categorical and numerical variables that capture various aspects of farmers' financial and agricultural conditions. The variables include </a:t>
            </a:r>
            <a:r>
              <a:rPr lang="en-US" sz="2400" b="1" dirty="0"/>
              <a:t>“Name”, “Age”, “Gender”, “Annual earnings”, “Farming experience”,  “Crop loss percentage”, “Land size in acres”, “Loan amount”, “Interest rate”, “Government subsidy” and “Market price per kg”, “Fertilizer usage”, “Irrigation type”, “Weather impact” .</a:t>
            </a:r>
            <a:endParaRPr lang="en-US" sz="2400" b="1" dirty="0">
              <a:cs typeface="Poppins Bold" panose="020B0604020202020204" charset="0"/>
            </a:endParaRPr>
          </a:p>
        </p:txBody>
      </p:sp>
      <p:sp>
        <p:nvSpPr>
          <p:cNvPr id="9" name="TextBox 8">
            <a:extLst>
              <a:ext uri="{FF2B5EF4-FFF2-40B4-BE49-F238E27FC236}">
                <a16:creationId xmlns:a16="http://schemas.microsoft.com/office/drawing/2014/main" id="{4E7464F1-E556-34D1-18AC-075FC97189DB}"/>
              </a:ext>
            </a:extLst>
          </p:cNvPr>
          <p:cNvSpPr txBox="1"/>
          <p:nvPr/>
        </p:nvSpPr>
        <p:spPr>
          <a:xfrm>
            <a:off x="3846276" y="121503"/>
            <a:ext cx="8776252" cy="830997"/>
          </a:xfrm>
          <a:prstGeom prst="rect">
            <a:avLst/>
          </a:prstGeom>
          <a:noFill/>
        </p:spPr>
        <p:txBody>
          <a:bodyPr wrap="square" rtlCol="0">
            <a:spAutoFit/>
          </a:bodyPr>
          <a:lstStyle/>
          <a:p>
            <a:r>
              <a:rPr lang="en-US" sz="4800" b="1" u="sng" dirty="0">
                <a:latin typeface="Poppins Bold" panose="020B0604020202020204" charset="0"/>
                <a:cs typeface="Poppins Bold" panose="020B0604020202020204" charset="0"/>
              </a:rPr>
              <a:t>METHODOLOGY AND DATA</a:t>
            </a:r>
            <a:endParaRPr lang="en-IN" sz="4800" b="1" u="sng" dirty="0">
              <a:latin typeface="Poppins Bold" panose="020B0604020202020204" charset="0"/>
              <a:cs typeface="Poppins Bold" panose="020B0604020202020204" charset="0"/>
            </a:endParaRPr>
          </a:p>
        </p:txBody>
      </p:sp>
      <p:pic>
        <p:nvPicPr>
          <p:cNvPr id="5" name="Picture 4">
            <a:extLst>
              <a:ext uri="{FF2B5EF4-FFF2-40B4-BE49-F238E27FC236}">
                <a16:creationId xmlns:a16="http://schemas.microsoft.com/office/drawing/2014/main" id="{C503BA61-6A84-AFC4-5F9F-797E27E3A8D3}"/>
              </a:ext>
            </a:extLst>
          </p:cNvPr>
          <p:cNvPicPr>
            <a:picLocks noChangeAspect="1"/>
          </p:cNvPicPr>
          <p:nvPr/>
        </p:nvPicPr>
        <p:blipFill>
          <a:blip r:embed="rId2">
            <a:extLst>
              <a:ext uri="{28A0092B-C50C-407E-A947-70E740481C1C}">
                <a14:useLocalDpi xmlns:a14="http://schemas.microsoft.com/office/drawing/2010/main" val="0"/>
              </a:ext>
            </a:extLst>
          </a:blip>
          <a:srcRect b="9322"/>
          <a:stretch/>
        </p:blipFill>
        <p:spPr>
          <a:xfrm>
            <a:off x="2273145" y="3865502"/>
            <a:ext cx="14017090" cy="6299995"/>
          </a:xfrm>
          <a:prstGeom prst="rect">
            <a:avLst/>
          </a:prstGeom>
        </p:spPr>
      </p:pic>
    </p:spTree>
    <p:extLst>
      <p:ext uri="{BB962C8B-B14F-4D97-AF65-F5344CB8AC3E}">
        <p14:creationId xmlns:p14="http://schemas.microsoft.com/office/powerpoint/2010/main" val="223783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BA6FD22C-F26B-2BDD-31C1-9E17C3F6AE9D}"/>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617743D1-421A-9BCE-D5C6-487593B3655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FC0BAE19-0D15-E249-A9E0-02439652A1F7}"/>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629C78CE-A4CB-1EF0-A85F-C2855A85CAA8}"/>
              </a:ext>
            </a:extLst>
          </p:cNvPr>
          <p:cNvSpPr>
            <a:spLocks noChangeArrowheads="1"/>
          </p:cNvSpPr>
          <p:nvPr/>
        </p:nvSpPr>
        <p:spPr bwMode="auto">
          <a:xfrm>
            <a:off x="-76200" y="1015471"/>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C4792844-C268-1C63-665A-DD314920E76F}"/>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E51E4E6B-19B8-926A-936B-6AC65E41E5D5}"/>
              </a:ext>
            </a:extLst>
          </p:cNvPr>
          <p:cNvSpPr txBox="1"/>
          <p:nvPr/>
        </p:nvSpPr>
        <p:spPr>
          <a:xfrm>
            <a:off x="911087" y="2541471"/>
            <a:ext cx="105918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3. DATA PREPROCESSING</a:t>
            </a:r>
            <a:endParaRPr lang="en-IN" sz="2800" u="sng" dirty="0">
              <a:latin typeface="Poppins Bold" panose="020B0604020202020204" charset="0"/>
              <a:cs typeface="Poppins Bold" panose="020B0604020202020204" charset="0"/>
            </a:endParaRPr>
          </a:p>
        </p:txBody>
      </p:sp>
      <p:sp>
        <p:nvSpPr>
          <p:cNvPr id="7" name="TextBox 6">
            <a:extLst>
              <a:ext uri="{FF2B5EF4-FFF2-40B4-BE49-F238E27FC236}">
                <a16:creationId xmlns:a16="http://schemas.microsoft.com/office/drawing/2014/main" id="{21F4A598-8B64-B809-2619-64F76F99A13C}"/>
              </a:ext>
            </a:extLst>
          </p:cNvPr>
          <p:cNvSpPr txBox="1"/>
          <p:nvPr/>
        </p:nvSpPr>
        <p:spPr>
          <a:xfrm>
            <a:off x="911087" y="326290"/>
            <a:ext cx="48006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2. RESEARCH DESIGN</a:t>
            </a:r>
            <a:endParaRPr lang="en-IN" sz="2800" u="sng" dirty="0">
              <a:latin typeface="Poppins Bold" panose="020B0604020202020204" charset="0"/>
              <a:cs typeface="Poppins Bold" panose="020B0604020202020204" charset="0"/>
            </a:endParaRPr>
          </a:p>
        </p:txBody>
      </p:sp>
      <p:sp>
        <p:nvSpPr>
          <p:cNvPr id="9" name="TextBox 8">
            <a:extLst>
              <a:ext uri="{FF2B5EF4-FFF2-40B4-BE49-F238E27FC236}">
                <a16:creationId xmlns:a16="http://schemas.microsoft.com/office/drawing/2014/main" id="{CA497FFC-5E86-3123-744C-AC320436098C}"/>
              </a:ext>
            </a:extLst>
          </p:cNvPr>
          <p:cNvSpPr txBox="1"/>
          <p:nvPr/>
        </p:nvSpPr>
        <p:spPr>
          <a:xfrm>
            <a:off x="911087" y="980411"/>
            <a:ext cx="13563600" cy="1200329"/>
          </a:xfrm>
          <a:prstGeom prst="rect">
            <a:avLst/>
          </a:prstGeom>
          <a:noFill/>
        </p:spPr>
        <p:txBody>
          <a:bodyPr wrap="square">
            <a:spAutoFit/>
          </a:bodyPr>
          <a:lstStyle/>
          <a:p>
            <a:r>
              <a:rPr lang="en-US" sz="2400" dirty="0">
                <a:cs typeface="Poppins Bold" panose="020B0604020202020204" charset="0"/>
              </a:rPr>
              <a:t>This study employs a </a:t>
            </a:r>
            <a:r>
              <a:rPr lang="en-US" sz="2400" b="1" dirty="0">
                <a:cs typeface="Poppins Bold" panose="020B0604020202020204" charset="0"/>
              </a:rPr>
              <a:t>quantitative research approach</a:t>
            </a:r>
            <a:r>
              <a:rPr lang="en-US" sz="2400" dirty="0">
                <a:cs typeface="Poppins Bold" panose="020B0604020202020204" charset="0"/>
              </a:rPr>
              <a:t> using a </a:t>
            </a:r>
            <a:r>
              <a:rPr lang="en-US" sz="2400" b="1" dirty="0">
                <a:cs typeface="Poppins Bold" panose="020B0604020202020204" charset="0"/>
              </a:rPr>
              <a:t>predictive modeling framework</a:t>
            </a:r>
            <a:r>
              <a:rPr lang="en-US" sz="2400" dirty="0">
                <a:cs typeface="Poppins Bold" panose="020B0604020202020204" charset="0"/>
              </a:rPr>
              <a:t> to analyze </a:t>
            </a:r>
            <a:r>
              <a:rPr lang="en-US" sz="2400" dirty="0"/>
              <a:t>the impact of financial support mechanisms, such as government subsidies and loans, on farmers' annual earnings.</a:t>
            </a:r>
            <a:endParaRPr lang="en-IN" sz="2400" dirty="0">
              <a:cs typeface="Poppins Bold" panose="020B0604020202020204" charset="0"/>
            </a:endParaRPr>
          </a:p>
        </p:txBody>
      </p:sp>
      <p:sp>
        <p:nvSpPr>
          <p:cNvPr id="11" name="Rectangle 1">
            <a:extLst>
              <a:ext uri="{FF2B5EF4-FFF2-40B4-BE49-F238E27FC236}">
                <a16:creationId xmlns:a16="http://schemas.microsoft.com/office/drawing/2014/main" id="{AFF00962-46A4-8F44-D903-2E38C19D2571}"/>
              </a:ext>
            </a:extLst>
          </p:cNvPr>
          <p:cNvSpPr>
            <a:spLocks noChangeArrowheads="1"/>
          </p:cNvSpPr>
          <p:nvPr/>
        </p:nvSpPr>
        <p:spPr bwMode="auto">
          <a:xfrm>
            <a:off x="911087" y="3042416"/>
            <a:ext cx="13563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rPr>
              <a:t>Handling Missing Values:</a:t>
            </a:r>
            <a:r>
              <a:rPr kumimoji="0" lang="en-US" altLang="en-US" sz="2400" b="0" i="0" u="none" strike="noStrike" cap="none" normalizeH="0" baseline="0" dirty="0">
                <a:ln>
                  <a:noFill/>
                </a:ln>
                <a:solidFill>
                  <a:schemeClr val="tx1"/>
                </a:solidFill>
                <a:effectLst/>
              </a:rPr>
              <a:t> Missing values are identified and treated using mean computation for numerical variables.</a:t>
            </a:r>
          </a:p>
          <a:p>
            <a:pPr eaLnBrk="0" fontAlgn="base" hangingPunct="0">
              <a:spcBef>
                <a:spcPct val="0"/>
              </a:spcBef>
              <a:spcAft>
                <a:spcPct val="0"/>
              </a:spcAft>
              <a:buFontTx/>
              <a:buChar char="•"/>
            </a:pPr>
            <a:r>
              <a:rPr lang="en-IN" sz="2400" b="1" dirty="0">
                <a:cs typeface="Poppins Bold" panose="020B0604020202020204" charset="0"/>
              </a:rPr>
              <a:t>Converting Categorical Variables: </a:t>
            </a:r>
            <a:r>
              <a:rPr lang="en-US" sz="2400" dirty="0"/>
              <a:t>categorical variables are converted into numerical representations to be included as predictors</a:t>
            </a: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lang="en-US" sz="2400" b="1" dirty="0"/>
              <a:t>Identifying and Correcting Inconsistent Data: </a:t>
            </a:r>
            <a:r>
              <a:rPr lang="en-US" sz="2400" dirty="0"/>
              <a:t>The logical inconsistencies in the data were identified and corrected if necessary.</a:t>
            </a:r>
          </a:p>
          <a:p>
            <a:pPr eaLnBrk="0" fontAlgn="base" hangingPunct="0">
              <a:spcBef>
                <a:spcPct val="0"/>
              </a:spcBef>
              <a:spcAft>
                <a:spcPct val="0"/>
              </a:spcAft>
              <a:buFontTx/>
              <a:buChar char="•"/>
            </a:pPr>
            <a:r>
              <a:rPr lang="en-IN" sz="2400" b="1" dirty="0"/>
              <a:t>Transforming Skewed Variables: </a:t>
            </a:r>
            <a:r>
              <a:rPr lang="en-US" sz="2400" dirty="0"/>
              <a:t>Transforming skewed data improves the accuracy of regression modeling by meeting normality assumptions.</a:t>
            </a:r>
            <a:endParaRPr kumimoji="0" lang="en-US" altLang="en-US" sz="2400" b="1"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rPr>
              <a:t>Outlier Detection &amp; Treatment:</a:t>
            </a:r>
            <a:r>
              <a:rPr kumimoji="0" lang="en-US" altLang="en-US" sz="2400" b="0" i="0" u="none" strike="noStrike" cap="none" normalizeH="0" baseline="0" dirty="0">
                <a:ln>
                  <a:noFill/>
                </a:ln>
                <a:solidFill>
                  <a:schemeClr val="tx1"/>
                </a:solidFill>
                <a:effectLst/>
              </a:rPr>
              <a:t> Outliers are identified using </a:t>
            </a:r>
            <a:r>
              <a:rPr kumimoji="0" lang="en-US" altLang="en-US" sz="2400" b="1" i="0" u="none" strike="noStrike" cap="none" normalizeH="0" baseline="0" dirty="0">
                <a:ln>
                  <a:noFill/>
                </a:ln>
                <a:solidFill>
                  <a:schemeClr val="tx1"/>
                </a:solidFill>
                <a:effectLst/>
              </a:rPr>
              <a:t>Z-score analysis</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Cook’s Distance method</a:t>
            </a:r>
            <a:r>
              <a:rPr kumimoji="0" lang="en-US" altLang="en-US" sz="2400" b="0" i="0" u="none" strike="noStrike" cap="none" normalizeH="0" baseline="0" dirty="0">
                <a:ln>
                  <a:noFill/>
                </a:ln>
                <a:solidFill>
                  <a:schemeClr val="tx1"/>
                </a:solidFill>
                <a:effectLst/>
              </a:rPr>
              <a:t> and either transformed or removed if necessary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2" name="TextBox 11">
            <a:extLst>
              <a:ext uri="{FF2B5EF4-FFF2-40B4-BE49-F238E27FC236}">
                <a16:creationId xmlns:a16="http://schemas.microsoft.com/office/drawing/2014/main" id="{77EE1EC1-422B-DD6D-9373-350BD95B0DED}"/>
              </a:ext>
            </a:extLst>
          </p:cNvPr>
          <p:cNvSpPr txBox="1"/>
          <p:nvPr/>
        </p:nvSpPr>
        <p:spPr>
          <a:xfrm>
            <a:off x="911087" y="7274440"/>
            <a:ext cx="7699513"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4. EXPLORATORY DATA ANALYSIS (EDA)</a:t>
            </a:r>
            <a:endParaRPr lang="en-IN" sz="2800" u="sng" dirty="0">
              <a:latin typeface="Poppins Bold" panose="020B0604020202020204" charset="0"/>
              <a:cs typeface="Poppins Bold" panose="020B0604020202020204" charset="0"/>
            </a:endParaRPr>
          </a:p>
        </p:txBody>
      </p:sp>
      <p:sp>
        <p:nvSpPr>
          <p:cNvPr id="13" name="Rectangle 2">
            <a:extLst>
              <a:ext uri="{FF2B5EF4-FFF2-40B4-BE49-F238E27FC236}">
                <a16:creationId xmlns:a16="http://schemas.microsoft.com/office/drawing/2014/main" id="{DA9ADB4A-6D03-FD69-3F46-3A4438D8A948}"/>
              </a:ext>
            </a:extLst>
          </p:cNvPr>
          <p:cNvSpPr>
            <a:spLocks noChangeArrowheads="1"/>
          </p:cNvSpPr>
          <p:nvPr/>
        </p:nvSpPr>
        <p:spPr bwMode="auto">
          <a:xfrm>
            <a:off x="911087" y="7937032"/>
            <a:ext cx="12725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Summary statistics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mean,standard</a:t>
            </a:r>
            <a:r>
              <a:rPr kumimoji="0" lang="en-US" altLang="en-US" sz="2400" b="0" i="0" u="none" strike="noStrike" cap="none" normalizeH="0" baseline="0" dirty="0">
                <a:ln>
                  <a:noFill/>
                </a:ln>
                <a:solidFill>
                  <a:schemeClr val="tx1"/>
                </a:solidFill>
                <a:effectLst/>
              </a:rPr>
              <a:t> deviation) are computed.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Correlation analysis</a:t>
            </a:r>
            <a:r>
              <a:rPr kumimoji="0" lang="en-US" altLang="en-US" sz="2400" b="0" i="0" u="none" strike="noStrike" cap="none" normalizeH="0" baseline="0" dirty="0">
                <a:ln>
                  <a:noFill/>
                </a:ln>
                <a:solidFill>
                  <a:schemeClr val="tx1"/>
                </a:solidFill>
                <a:effectLst/>
              </a:rPr>
              <a:t> is performed to check multicollinearity between predictors.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t>H</a:t>
            </a:r>
            <a:r>
              <a:rPr kumimoji="0" lang="en-US" altLang="en-US" sz="2400" b="1" i="0" u="none" strike="noStrike" cap="none" normalizeH="0" baseline="0" dirty="0">
                <a:ln>
                  <a:noFill/>
                </a:ln>
                <a:solidFill>
                  <a:schemeClr val="tx1"/>
                </a:solidFill>
                <a:effectLst/>
              </a:rPr>
              <a:t>istograms</a:t>
            </a:r>
            <a:r>
              <a:rPr kumimoji="0" lang="en-US" altLang="en-US" sz="2400" b="0" i="0" u="none" strike="noStrike" cap="none" normalizeH="0" baseline="0" dirty="0">
                <a:ln>
                  <a:noFill/>
                </a:ln>
                <a:solidFill>
                  <a:schemeClr val="tx1"/>
                </a:solidFill>
                <a:effectLst/>
              </a:rPr>
              <a:t> are used to visualize variable distributions and detect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Scatter plots</a:t>
            </a:r>
            <a:r>
              <a:rPr kumimoji="0" lang="en-US" altLang="en-US" sz="2400" b="0" i="0" u="none" strike="noStrike" cap="none" normalizeH="0" baseline="0" dirty="0">
                <a:ln>
                  <a:noFill/>
                </a:ln>
                <a:solidFill>
                  <a:schemeClr val="tx1"/>
                </a:solidFill>
                <a:effectLst/>
              </a:rPr>
              <a:t> are created to explore the relationships between variables.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25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EA978DF9-D35B-42BF-2090-9445219F2892}"/>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8C9D095A-B84C-61C6-E49E-390E8F83764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F2E368FA-9352-5565-5CB8-795B6F63C9B3}"/>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9860ECC8-B7D7-42CA-C710-F19EFFDB3A0D}"/>
              </a:ext>
            </a:extLst>
          </p:cNvPr>
          <p:cNvSpPr>
            <a:spLocks noChangeArrowheads="1"/>
          </p:cNvSpPr>
          <p:nvPr/>
        </p:nvSpPr>
        <p:spPr bwMode="auto">
          <a:xfrm>
            <a:off x="-76200" y="1015471"/>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80713A35-C246-3E91-2BB6-469630EF0B5D}"/>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0BC0273-0777-CFD5-327A-299D1A2890C7}"/>
              </a:ext>
            </a:extLst>
          </p:cNvPr>
          <p:cNvSpPr txBox="1"/>
          <p:nvPr/>
        </p:nvSpPr>
        <p:spPr>
          <a:xfrm>
            <a:off x="911087" y="326290"/>
            <a:ext cx="4800600" cy="954107"/>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6. </a:t>
            </a:r>
            <a:r>
              <a:rPr lang="en-IN" sz="2800" b="1" u="sng" dirty="0">
                <a:latin typeface="Poppins Bold" panose="020B0604020202020204" charset="0"/>
                <a:cs typeface="Poppins Bold" panose="020B0604020202020204" charset="0"/>
              </a:rPr>
              <a:t>MODEL DEVELOPMENT</a:t>
            </a:r>
            <a:endParaRPr lang="en-IN" sz="2800" u="sng" dirty="0">
              <a:latin typeface="Poppins Bold" panose="020B0604020202020204" charset="0"/>
              <a:cs typeface="Poppins Bold" panose="020B0604020202020204" charset="0"/>
            </a:endParaRPr>
          </a:p>
          <a:p>
            <a:endParaRPr lang="en-IN" sz="2800" u="sng" dirty="0">
              <a:latin typeface="Poppins Bold" panose="020B0604020202020204" charset="0"/>
              <a:cs typeface="Poppins Bold" panose="020B0604020202020204" charset="0"/>
            </a:endParaRPr>
          </a:p>
        </p:txBody>
      </p:sp>
      <p:sp>
        <p:nvSpPr>
          <p:cNvPr id="4" name="TextBox 3">
            <a:extLst>
              <a:ext uri="{FF2B5EF4-FFF2-40B4-BE49-F238E27FC236}">
                <a16:creationId xmlns:a16="http://schemas.microsoft.com/office/drawing/2014/main" id="{D9929231-1D7F-D47C-9326-BCC6A6F9F45A}"/>
              </a:ext>
            </a:extLst>
          </p:cNvPr>
          <p:cNvSpPr txBox="1"/>
          <p:nvPr/>
        </p:nvSpPr>
        <p:spPr>
          <a:xfrm>
            <a:off x="891208" y="847938"/>
            <a:ext cx="13414513" cy="3046988"/>
          </a:xfrm>
          <a:prstGeom prst="rect">
            <a:avLst/>
          </a:prstGeom>
          <a:noFill/>
        </p:spPr>
        <p:txBody>
          <a:bodyPr wrap="square">
            <a:spAutoFit/>
          </a:bodyPr>
          <a:lstStyle/>
          <a:p>
            <a:pPr>
              <a:buFont typeface="Arial" panose="020B0604020202020204" pitchFamily="34" charset="0"/>
              <a:buChar char="•"/>
            </a:pPr>
            <a:r>
              <a:rPr lang="en-US" sz="2400" dirty="0"/>
              <a:t>A </a:t>
            </a:r>
            <a:r>
              <a:rPr lang="en-US" sz="2400" b="1" dirty="0"/>
              <a:t>multiple linear regression model </a:t>
            </a:r>
            <a:r>
              <a:rPr lang="en-US" sz="2400" dirty="0"/>
              <a:t>was constructed to assess the influence of independent variables, including land size, farming experience, loan amount, interest rate, government subsidy, and market price per kilogram, on farmers' earnings.</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dataset was split into </a:t>
            </a:r>
            <a:r>
              <a:rPr lang="en-US" sz="2400" b="1" dirty="0"/>
              <a:t>training (90%) and test (10%) </a:t>
            </a:r>
            <a:r>
              <a:rPr lang="en-US" sz="2400" dirty="0"/>
              <a:t>sets to validate model performance.</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regression model was built using the training dataset, and the estimated coefficients were used to </a:t>
            </a:r>
            <a:r>
              <a:rPr lang="en-US" sz="2400" b="1" dirty="0"/>
              <a:t>predict farmers' earnings in the test dataset</a:t>
            </a:r>
            <a:r>
              <a:rPr lang="en-US" sz="2400" dirty="0"/>
              <a:t>.</a:t>
            </a:r>
          </a:p>
        </p:txBody>
      </p:sp>
      <p:sp>
        <p:nvSpPr>
          <p:cNvPr id="5" name="TextBox 4">
            <a:extLst>
              <a:ext uri="{FF2B5EF4-FFF2-40B4-BE49-F238E27FC236}">
                <a16:creationId xmlns:a16="http://schemas.microsoft.com/office/drawing/2014/main" id="{860E0F4E-27E3-3BBA-FC20-5D599E24C46C}"/>
              </a:ext>
            </a:extLst>
          </p:cNvPr>
          <p:cNvSpPr txBox="1"/>
          <p:nvPr/>
        </p:nvSpPr>
        <p:spPr>
          <a:xfrm>
            <a:off x="911086" y="4273148"/>
            <a:ext cx="8001000" cy="523220"/>
          </a:xfrm>
          <a:prstGeom prst="rect">
            <a:avLst/>
          </a:prstGeom>
          <a:noFill/>
        </p:spPr>
        <p:txBody>
          <a:bodyPr wrap="square" rtlCol="0">
            <a:spAutoFit/>
          </a:bodyPr>
          <a:lstStyle/>
          <a:p>
            <a:r>
              <a:rPr lang="en-US" sz="2800" b="1" u="sng" dirty="0">
                <a:latin typeface="Poppins Bold" panose="020B0604020202020204" charset="0"/>
                <a:cs typeface="Poppins Bold" panose="020B0604020202020204" charset="0"/>
              </a:rPr>
              <a:t>6. EVALUATION OF MODEL PERFORMANCE</a:t>
            </a:r>
            <a:endParaRPr lang="en-IN" sz="2800" b="1" u="sng" dirty="0">
              <a:latin typeface="Poppins Bold" panose="020B0604020202020204" charset="0"/>
              <a:cs typeface="Poppins Bold" panose="020B0604020202020204" charset="0"/>
            </a:endParaRPr>
          </a:p>
        </p:txBody>
      </p:sp>
      <p:sp>
        <p:nvSpPr>
          <p:cNvPr id="8" name="TextBox 7">
            <a:extLst>
              <a:ext uri="{FF2B5EF4-FFF2-40B4-BE49-F238E27FC236}">
                <a16:creationId xmlns:a16="http://schemas.microsoft.com/office/drawing/2014/main" id="{262DB97E-9E62-8BD9-A90C-0DA9B3CAF2BE}"/>
              </a:ext>
            </a:extLst>
          </p:cNvPr>
          <p:cNvSpPr txBox="1"/>
          <p:nvPr/>
        </p:nvSpPr>
        <p:spPr>
          <a:xfrm>
            <a:off x="911086" y="4818905"/>
            <a:ext cx="13769010" cy="2308324"/>
          </a:xfrm>
          <a:prstGeom prst="rect">
            <a:avLst/>
          </a:prstGeom>
          <a:noFill/>
        </p:spPr>
        <p:txBody>
          <a:bodyPr wrap="square">
            <a:spAutoFit/>
          </a:bodyPr>
          <a:lstStyle/>
          <a:p>
            <a:pPr>
              <a:buFont typeface="Arial" panose="020B0604020202020204" pitchFamily="34" charset="0"/>
              <a:buChar char="•"/>
            </a:pPr>
            <a:r>
              <a:rPr lang="en-US" sz="2400" b="1" dirty="0"/>
              <a:t>Residual analysis </a:t>
            </a:r>
            <a:r>
              <a:rPr lang="en-US" sz="2400" dirty="0"/>
              <a:t>was conducted to check the normality, homoscedasticity, and independence of residuals.</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a:t>
            </a:r>
            <a:r>
              <a:rPr lang="en-US" sz="2400" b="1" dirty="0"/>
              <a:t>histogram and Q-Q plot </a:t>
            </a:r>
            <a:r>
              <a:rPr lang="en-US" sz="2400" dirty="0"/>
              <a:t>confirmed that the residuals were approximately normally distributed.</a:t>
            </a:r>
          </a:p>
          <a:p>
            <a:pPr>
              <a:buFont typeface="Arial" panose="020B0604020202020204" pitchFamily="34" charset="0"/>
              <a:buChar char="•"/>
            </a:pPr>
            <a:endParaRPr lang="en-US" sz="2400" dirty="0"/>
          </a:p>
          <a:p>
            <a:pPr>
              <a:buFont typeface="Arial" panose="020B0604020202020204" pitchFamily="34" charset="0"/>
              <a:buChar char="•"/>
            </a:pPr>
            <a:r>
              <a:rPr lang="en-US" sz="2400" dirty="0"/>
              <a:t>The model was applied to the test dataset, and the predicted values were compared with actual values to assess its </a:t>
            </a:r>
            <a:r>
              <a:rPr lang="en-US" sz="2400" b="1" dirty="0"/>
              <a:t>predictive accuracy</a:t>
            </a:r>
            <a:r>
              <a:rPr lang="en-US" sz="2400" dirty="0"/>
              <a:t>.</a:t>
            </a:r>
          </a:p>
        </p:txBody>
      </p:sp>
      <p:sp>
        <p:nvSpPr>
          <p:cNvPr id="10" name="TextBox 9">
            <a:extLst>
              <a:ext uri="{FF2B5EF4-FFF2-40B4-BE49-F238E27FC236}">
                <a16:creationId xmlns:a16="http://schemas.microsoft.com/office/drawing/2014/main" id="{6046FDF2-5709-DB40-3A61-F5C81407B189}"/>
              </a:ext>
            </a:extLst>
          </p:cNvPr>
          <p:cNvSpPr txBox="1"/>
          <p:nvPr/>
        </p:nvSpPr>
        <p:spPr>
          <a:xfrm>
            <a:off x="911086" y="7538908"/>
            <a:ext cx="9143999"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7. FINDINGS AND POLICY RECOMMENDATIONS</a:t>
            </a:r>
            <a:endParaRPr lang="en-IN" sz="2800" u="sng" dirty="0">
              <a:latin typeface="Poppins Bold" panose="020B0604020202020204" charset="0"/>
              <a:cs typeface="Poppins Bold" panose="020B0604020202020204" charset="0"/>
            </a:endParaRPr>
          </a:p>
        </p:txBody>
      </p:sp>
      <p:sp>
        <p:nvSpPr>
          <p:cNvPr id="17" name="TextBox 16">
            <a:extLst>
              <a:ext uri="{FF2B5EF4-FFF2-40B4-BE49-F238E27FC236}">
                <a16:creationId xmlns:a16="http://schemas.microsoft.com/office/drawing/2014/main" id="{20330BB8-FF8C-A887-7574-59311EF3C592}"/>
              </a:ext>
            </a:extLst>
          </p:cNvPr>
          <p:cNvSpPr txBox="1"/>
          <p:nvPr/>
        </p:nvSpPr>
        <p:spPr>
          <a:xfrm>
            <a:off x="911086" y="8120894"/>
            <a:ext cx="12268200" cy="1200329"/>
          </a:xfrm>
          <a:prstGeom prst="rect">
            <a:avLst/>
          </a:prstGeom>
          <a:noFill/>
        </p:spPr>
        <p:txBody>
          <a:bodyPr wrap="square">
            <a:spAutoFit/>
          </a:bodyPr>
          <a:lstStyle/>
          <a:p>
            <a:pPr>
              <a:buFont typeface="Arial" panose="020B0604020202020204" pitchFamily="34" charset="0"/>
              <a:buChar char="•"/>
            </a:pPr>
            <a:r>
              <a:rPr lang="en-US" sz="2400" b="1" dirty="0"/>
              <a:t>Data-driven recommendations </a:t>
            </a:r>
            <a:r>
              <a:rPr lang="en-US" sz="2400" dirty="0"/>
              <a:t>will be provided for policymakers to improve farmers' income stability by optimizing subsidy allocations, refining loan policies, and identifying alternative measures to enhance economic resilience.</a:t>
            </a:r>
          </a:p>
        </p:txBody>
      </p:sp>
    </p:spTree>
    <p:extLst>
      <p:ext uri="{BB962C8B-B14F-4D97-AF65-F5344CB8AC3E}">
        <p14:creationId xmlns:p14="http://schemas.microsoft.com/office/powerpoint/2010/main" val="330439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270E6448-1CBD-9370-5EFA-34D290330B04}"/>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D0470A93-C4AE-2641-399C-F1E04A5DB2F1}"/>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DEEED884-F0ED-EC27-F677-2AC5E1D30C3B}"/>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A0484A63-BA3A-07B7-7928-D1089807D11F}"/>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83178F51-A5DF-8250-B409-B26FB2AB6F91}"/>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935BE15D-F1E7-3A67-D0C0-47593769F797}"/>
              </a:ext>
            </a:extLst>
          </p:cNvPr>
          <p:cNvGrpSpPr/>
          <p:nvPr/>
        </p:nvGrpSpPr>
        <p:grpSpPr>
          <a:xfrm>
            <a:off x="533401" y="329648"/>
            <a:ext cx="17449799" cy="9410693"/>
            <a:chOff x="0" y="0"/>
            <a:chExt cx="6964336" cy="3693145"/>
          </a:xfrm>
        </p:grpSpPr>
        <p:sp>
          <p:nvSpPr>
            <p:cNvPr id="3" name="Freeform 3">
              <a:extLst>
                <a:ext uri="{FF2B5EF4-FFF2-40B4-BE49-F238E27FC236}">
                  <a16:creationId xmlns:a16="http://schemas.microsoft.com/office/drawing/2014/main" id="{83306162-EB2D-CE6E-0FBB-3A6221ACA792}"/>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25517562-9750-CC15-B665-8F11EC9714A3}"/>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7" name="TextBox 6">
            <a:extLst>
              <a:ext uri="{FF2B5EF4-FFF2-40B4-BE49-F238E27FC236}">
                <a16:creationId xmlns:a16="http://schemas.microsoft.com/office/drawing/2014/main" id="{DD73D42F-03C9-795B-89E3-4B66E0BEB5DA}"/>
              </a:ext>
            </a:extLst>
          </p:cNvPr>
          <p:cNvSpPr txBox="1"/>
          <p:nvPr/>
        </p:nvSpPr>
        <p:spPr>
          <a:xfrm>
            <a:off x="1283801" y="545837"/>
            <a:ext cx="5410200" cy="523220"/>
          </a:xfrm>
          <a:prstGeom prst="rect">
            <a:avLst/>
          </a:prstGeom>
          <a:noFill/>
        </p:spPr>
        <p:txBody>
          <a:bodyPr wrap="square" rtlCol="0">
            <a:spAutoFit/>
          </a:bodyPr>
          <a:lstStyle/>
          <a:p>
            <a:r>
              <a:rPr lang="en-US" sz="2800" u="sng" dirty="0">
                <a:latin typeface="Poppins Bold" panose="020B0604020202020204" charset="0"/>
                <a:cs typeface="Poppins Bold" panose="020B0604020202020204" charset="0"/>
              </a:rPr>
              <a:t>Handling missing values</a:t>
            </a:r>
            <a:endParaRPr lang="en-IN" sz="2800" u="sng" dirty="0">
              <a:latin typeface="Poppins Bold" panose="020B0604020202020204" charset="0"/>
              <a:cs typeface="Poppins Bold" panose="020B0604020202020204" charset="0"/>
            </a:endParaRPr>
          </a:p>
        </p:txBody>
      </p:sp>
      <p:sp>
        <p:nvSpPr>
          <p:cNvPr id="9" name="Rectangle 1">
            <a:extLst>
              <a:ext uri="{FF2B5EF4-FFF2-40B4-BE49-F238E27FC236}">
                <a16:creationId xmlns:a16="http://schemas.microsoft.com/office/drawing/2014/main" id="{77FDF6BD-EBA6-C249-A20B-D24DADE85717}"/>
              </a:ext>
            </a:extLst>
          </p:cNvPr>
          <p:cNvSpPr>
            <a:spLocks noChangeArrowheads="1"/>
          </p:cNvSpPr>
          <p:nvPr/>
        </p:nvSpPr>
        <p:spPr bwMode="auto">
          <a:xfrm rot="10800000" flipV="1">
            <a:off x="1507435" y="3952659"/>
            <a:ext cx="93726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Annual Earnings</a:t>
            </a:r>
            <a:r>
              <a:rPr kumimoji="0" lang="en-US" altLang="en-US" sz="2400" b="0" i="0" u="none" strike="noStrike" cap="none" normalizeH="0" baseline="0" dirty="0">
                <a:ln>
                  <a:noFill/>
                </a:ln>
                <a:solidFill>
                  <a:schemeClr val="tx1"/>
                </a:solidFill>
                <a:effectLst/>
              </a:rPr>
              <a:t> has 7618 valid values</a:t>
            </a:r>
            <a:r>
              <a:rPr lang="en-US" altLang="en-US" sz="2400" dirty="0"/>
              <a:t> and</a:t>
            </a:r>
            <a:r>
              <a:rPr kumimoji="0" lang="en-US" altLang="en-US" sz="2400" b="0" i="0" u="none" strike="noStrike" cap="none" normalizeH="0" baseline="0" dirty="0">
                <a:ln>
                  <a:noFill/>
                </a:ln>
                <a:solidFill>
                  <a:schemeClr val="tx1"/>
                </a:solidFill>
                <a:effectLst/>
              </a:rPr>
              <a:t> 6 values were missing.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Loan Amount</a:t>
            </a:r>
            <a:r>
              <a:rPr kumimoji="0" lang="en-US" altLang="en-US" sz="2400" b="0" i="0" u="none" strike="noStrike" cap="none" normalizeH="0" baseline="0" dirty="0">
                <a:ln>
                  <a:noFill/>
                </a:ln>
                <a:solidFill>
                  <a:schemeClr val="tx1"/>
                </a:solidFill>
                <a:effectLst/>
              </a:rPr>
              <a:t> has 7603 valid values</a:t>
            </a:r>
            <a:r>
              <a:rPr lang="en-US" altLang="en-US" sz="2400" dirty="0"/>
              <a:t> and </a:t>
            </a:r>
            <a:r>
              <a:rPr kumimoji="0" lang="en-US" altLang="en-US" sz="2400" b="0" i="0" u="none" strike="noStrike" cap="none" normalizeH="0" baseline="0" dirty="0">
                <a:ln>
                  <a:noFill/>
                </a:ln>
                <a:solidFill>
                  <a:schemeClr val="tx1"/>
                </a:solidFill>
                <a:effectLst/>
              </a:rPr>
              <a:t>21 values were missing.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err="1"/>
              <a:t>GovernmentSubsidy</a:t>
            </a:r>
            <a:r>
              <a:rPr lang="en-US" altLang="en-US" sz="2400" dirty="0"/>
              <a:t> has 7586 values and 38 values were missing.</a:t>
            </a:r>
            <a:endParaRPr kumimoji="0" lang="en-US" altLang="en-US" sz="2400" b="0" i="0" u="none" strike="noStrike" cap="none" normalizeH="0" baseline="0" dirty="0">
              <a:ln>
                <a:noFill/>
              </a:ln>
              <a:solidFill>
                <a:schemeClr val="tx1"/>
              </a:solidFill>
              <a:effectLst/>
            </a:endParaRPr>
          </a:p>
        </p:txBody>
      </p:sp>
      <p:sp>
        <p:nvSpPr>
          <p:cNvPr id="17" name="TextBox 16">
            <a:extLst>
              <a:ext uri="{FF2B5EF4-FFF2-40B4-BE49-F238E27FC236}">
                <a16:creationId xmlns:a16="http://schemas.microsoft.com/office/drawing/2014/main" id="{FF03D0EA-DAFF-FAB3-7C5B-5F864BD97E7B}"/>
              </a:ext>
            </a:extLst>
          </p:cNvPr>
          <p:cNvSpPr txBox="1"/>
          <p:nvPr/>
        </p:nvSpPr>
        <p:spPr>
          <a:xfrm>
            <a:off x="1507435" y="5199280"/>
            <a:ext cx="11621887" cy="461665"/>
          </a:xfrm>
          <a:prstGeom prst="rect">
            <a:avLst/>
          </a:prstGeom>
          <a:noFill/>
        </p:spPr>
        <p:txBody>
          <a:bodyPr wrap="square">
            <a:spAutoFit/>
          </a:bodyPr>
          <a:lstStyle/>
          <a:p>
            <a:r>
              <a:rPr lang="en-US" sz="2400" b="1" dirty="0"/>
              <a:t>Since these are numerical variables, the missing values can be replaced using the mean</a:t>
            </a:r>
            <a:r>
              <a:rPr lang="en-US" dirty="0"/>
              <a:t>.</a:t>
            </a:r>
            <a:endParaRPr lang="en-IN" dirty="0"/>
          </a:p>
        </p:txBody>
      </p:sp>
      <p:graphicFrame>
        <p:nvGraphicFramePr>
          <p:cNvPr id="11" name="Table 10">
            <a:extLst>
              <a:ext uri="{FF2B5EF4-FFF2-40B4-BE49-F238E27FC236}">
                <a16:creationId xmlns:a16="http://schemas.microsoft.com/office/drawing/2014/main" id="{5BE9B5C6-7CDD-32F7-0DAF-823B8D36F3B1}"/>
              </a:ext>
            </a:extLst>
          </p:cNvPr>
          <p:cNvGraphicFramePr>
            <a:graphicFrameLocks noGrp="1"/>
          </p:cNvGraphicFramePr>
          <p:nvPr>
            <p:extLst>
              <p:ext uri="{D42A27DB-BD31-4B8C-83A1-F6EECF244321}">
                <p14:modId xmlns:p14="http://schemas.microsoft.com/office/powerpoint/2010/main" val="261233842"/>
              </p:ext>
            </p:extLst>
          </p:nvPr>
        </p:nvGraphicFramePr>
        <p:xfrm>
          <a:off x="2057400" y="1423301"/>
          <a:ext cx="14325603" cy="2309891"/>
        </p:xfrm>
        <a:graphic>
          <a:graphicData uri="http://schemas.openxmlformats.org/drawingml/2006/table">
            <a:tbl>
              <a:tblPr>
                <a:tableStyleId>{5C22544A-7EE6-4342-B048-85BDC9FD1C3A}</a:tableStyleId>
              </a:tblPr>
              <a:tblGrid>
                <a:gridCol w="619790">
                  <a:extLst>
                    <a:ext uri="{9D8B030D-6E8A-4147-A177-3AD203B41FA5}">
                      <a16:colId xmlns:a16="http://schemas.microsoft.com/office/drawing/2014/main" val="1784080408"/>
                    </a:ext>
                  </a:extLst>
                </a:gridCol>
                <a:gridCol w="670349">
                  <a:extLst>
                    <a:ext uri="{9D8B030D-6E8A-4147-A177-3AD203B41FA5}">
                      <a16:colId xmlns:a16="http://schemas.microsoft.com/office/drawing/2014/main" val="2962749271"/>
                    </a:ext>
                  </a:extLst>
                </a:gridCol>
                <a:gridCol w="670349">
                  <a:extLst>
                    <a:ext uri="{9D8B030D-6E8A-4147-A177-3AD203B41FA5}">
                      <a16:colId xmlns:a16="http://schemas.microsoft.com/office/drawing/2014/main" val="2833818022"/>
                    </a:ext>
                  </a:extLst>
                </a:gridCol>
                <a:gridCol w="670349">
                  <a:extLst>
                    <a:ext uri="{9D8B030D-6E8A-4147-A177-3AD203B41FA5}">
                      <a16:colId xmlns:a16="http://schemas.microsoft.com/office/drawing/2014/main" val="3730834230"/>
                    </a:ext>
                  </a:extLst>
                </a:gridCol>
                <a:gridCol w="965190">
                  <a:extLst>
                    <a:ext uri="{9D8B030D-6E8A-4147-A177-3AD203B41FA5}">
                      <a16:colId xmlns:a16="http://schemas.microsoft.com/office/drawing/2014/main" val="241006935"/>
                    </a:ext>
                  </a:extLst>
                </a:gridCol>
                <a:gridCol w="975416">
                  <a:extLst>
                    <a:ext uri="{9D8B030D-6E8A-4147-A177-3AD203B41FA5}">
                      <a16:colId xmlns:a16="http://schemas.microsoft.com/office/drawing/2014/main" val="2996840448"/>
                    </a:ext>
                  </a:extLst>
                </a:gridCol>
                <a:gridCol w="975416">
                  <a:extLst>
                    <a:ext uri="{9D8B030D-6E8A-4147-A177-3AD203B41FA5}">
                      <a16:colId xmlns:a16="http://schemas.microsoft.com/office/drawing/2014/main" val="1630794424"/>
                    </a:ext>
                  </a:extLst>
                </a:gridCol>
                <a:gridCol w="975416">
                  <a:extLst>
                    <a:ext uri="{9D8B030D-6E8A-4147-A177-3AD203B41FA5}">
                      <a16:colId xmlns:a16="http://schemas.microsoft.com/office/drawing/2014/main" val="2087035502"/>
                    </a:ext>
                  </a:extLst>
                </a:gridCol>
                <a:gridCol w="975416">
                  <a:extLst>
                    <a:ext uri="{9D8B030D-6E8A-4147-A177-3AD203B41FA5}">
                      <a16:colId xmlns:a16="http://schemas.microsoft.com/office/drawing/2014/main" val="1728450820"/>
                    </a:ext>
                  </a:extLst>
                </a:gridCol>
                <a:gridCol w="975416">
                  <a:extLst>
                    <a:ext uri="{9D8B030D-6E8A-4147-A177-3AD203B41FA5}">
                      <a16:colId xmlns:a16="http://schemas.microsoft.com/office/drawing/2014/main" val="3735974682"/>
                    </a:ext>
                  </a:extLst>
                </a:gridCol>
                <a:gridCol w="975416">
                  <a:extLst>
                    <a:ext uri="{9D8B030D-6E8A-4147-A177-3AD203B41FA5}">
                      <a16:colId xmlns:a16="http://schemas.microsoft.com/office/drawing/2014/main" val="170722410"/>
                    </a:ext>
                  </a:extLst>
                </a:gridCol>
                <a:gridCol w="975416">
                  <a:extLst>
                    <a:ext uri="{9D8B030D-6E8A-4147-A177-3AD203B41FA5}">
                      <a16:colId xmlns:a16="http://schemas.microsoft.com/office/drawing/2014/main" val="300063828"/>
                    </a:ext>
                  </a:extLst>
                </a:gridCol>
                <a:gridCol w="975416">
                  <a:extLst>
                    <a:ext uri="{9D8B030D-6E8A-4147-A177-3AD203B41FA5}">
                      <a16:colId xmlns:a16="http://schemas.microsoft.com/office/drawing/2014/main" val="3611952310"/>
                    </a:ext>
                  </a:extLst>
                </a:gridCol>
                <a:gridCol w="975416">
                  <a:extLst>
                    <a:ext uri="{9D8B030D-6E8A-4147-A177-3AD203B41FA5}">
                      <a16:colId xmlns:a16="http://schemas.microsoft.com/office/drawing/2014/main" val="1936805881"/>
                    </a:ext>
                  </a:extLst>
                </a:gridCol>
                <a:gridCol w="975416">
                  <a:extLst>
                    <a:ext uri="{9D8B030D-6E8A-4147-A177-3AD203B41FA5}">
                      <a16:colId xmlns:a16="http://schemas.microsoft.com/office/drawing/2014/main" val="34758834"/>
                    </a:ext>
                  </a:extLst>
                </a:gridCol>
                <a:gridCol w="975416">
                  <a:extLst>
                    <a:ext uri="{9D8B030D-6E8A-4147-A177-3AD203B41FA5}">
                      <a16:colId xmlns:a16="http://schemas.microsoft.com/office/drawing/2014/main" val="3467867001"/>
                    </a:ext>
                  </a:extLst>
                </a:gridCol>
              </a:tblGrid>
              <a:tr h="352390">
                <a:tc gridSpan="16">
                  <a:txBody>
                    <a:bodyPr/>
                    <a:lstStyle/>
                    <a:p>
                      <a:pPr marL="38100" marR="38100" algn="ctr">
                        <a:lnSpc>
                          <a:spcPts val="1600"/>
                        </a:lnSpc>
                        <a:spcAft>
                          <a:spcPts val="800"/>
                        </a:spcAft>
                        <a:buNone/>
                      </a:pPr>
                      <a:r>
                        <a:rPr lang="en-IN" sz="2000" kern="0">
                          <a:effectLst/>
                        </a:rPr>
                        <a:t>Statistics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6585838"/>
                  </a:ext>
                </a:extLst>
              </a:tr>
              <a:tr h="1182455">
                <a:tc gridSpan="2">
                  <a:txBody>
                    <a:bodyPr/>
                    <a:lstStyle/>
                    <a:p>
                      <a:pPr marL="38100" marR="38100">
                        <a:lnSpc>
                          <a:spcPts val="1600"/>
                        </a:lnSpc>
                        <a:spcAft>
                          <a:spcPts val="800"/>
                        </a:spcAft>
                        <a:buNone/>
                      </a:pPr>
                      <a:r>
                        <a:rPr lang="en-IN" sz="2000" kern="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IN"/>
                    </a:p>
                  </a:txBody>
                  <a:tcPr/>
                </a:tc>
                <a:tc>
                  <a:txBody>
                    <a:bodyPr/>
                    <a:lstStyle/>
                    <a:p>
                      <a:pPr marL="38100" marR="38100" algn="ctr">
                        <a:lnSpc>
                          <a:spcPts val="1600"/>
                        </a:lnSpc>
                        <a:spcAft>
                          <a:spcPts val="800"/>
                        </a:spcAft>
                        <a:buNone/>
                      </a:pPr>
                      <a:r>
                        <a:rPr lang="en-IN" sz="2000" kern="0" dirty="0">
                          <a:effectLst/>
                        </a:rPr>
                        <a:t>Name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Age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Gender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Irrigation Type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Weather Impact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Land Size (Acres)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Farming Experience (Years)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Fertilizer Usage (kg/acre)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Annual Earnings (INR)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Loan Amount (INR)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Interest Rate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Government Subsidy (INR)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Crop Loss Percentage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800"/>
                        </a:spcAft>
                        <a:buNone/>
                      </a:pPr>
                      <a:r>
                        <a:rPr lang="en-IN" sz="2000" kern="0">
                          <a:effectLst/>
                        </a:rPr>
                        <a:t>Market Price per Kg (INR)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79299216"/>
                  </a:ext>
                </a:extLst>
              </a:tr>
              <a:tr h="352390">
                <a:tc rowSpan="2">
                  <a:txBody>
                    <a:bodyPr/>
                    <a:lstStyle/>
                    <a:p>
                      <a:pPr marL="38100" marR="38100">
                        <a:lnSpc>
                          <a:spcPts val="1600"/>
                        </a:lnSpc>
                        <a:spcAft>
                          <a:spcPts val="800"/>
                        </a:spcAft>
                        <a:buNone/>
                      </a:pPr>
                      <a:r>
                        <a:rPr lang="en-IN" sz="2000" kern="0" dirty="0">
                          <a:effectLst/>
                        </a:rPr>
                        <a:t>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nSpc>
                          <a:spcPts val="1600"/>
                        </a:lnSpc>
                        <a:spcAft>
                          <a:spcPts val="800"/>
                        </a:spcAft>
                        <a:buNone/>
                      </a:pPr>
                      <a:r>
                        <a:rPr lang="en-IN" sz="2000" kern="0">
                          <a:effectLst/>
                        </a:rPr>
                        <a:t>Valid</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7</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624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618</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603</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586</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lvl="0" indent="0" algn="r" defTabSz="914400" rtl="0" eaLnBrk="1" fontAlgn="auto" latinLnBrk="0" hangingPunct="1">
                        <a:lnSpc>
                          <a:spcPts val="16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a:t>
                      </a:r>
                      <a:r>
                        <a:rPr kumimoji="0" lang="en-IN" sz="20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624</a:t>
                      </a:r>
                      <a:endParaRPr kumimoji="0" lang="en-IN" sz="20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30893467"/>
                  </a:ext>
                </a:extLst>
              </a:tr>
              <a:tr h="352390">
                <a:tc vMerge="1">
                  <a:txBody>
                    <a:bodyPr/>
                    <a:lstStyle/>
                    <a:p>
                      <a:endParaRPr lang="en-IN"/>
                    </a:p>
                  </a:txBody>
                  <a:tcPr/>
                </a:tc>
                <a:tc>
                  <a:txBody>
                    <a:bodyPr/>
                    <a:lstStyle/>
                    <a:p>
                      <a:pPr marL="38100" marR="38100">
                        <a:lnSpc>
                          <a:spcPts val="1600"/>
                        </a:lnSpc>
                        <a:spcAft>
                          <a:spcPts val="800"/>
                        </a:spcAft>
                        <a:buNone/>
                      </a:pPr>
                      <a:r>
                        <a:rPr lang="en-IN" sz="2000" kern="0" dirty="0">
                          <a:effectLst/>
                        </a:rPr>
                        <a:t>Missing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2</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US" sz="2000" kern="0" dirty="0">
                          <a:effectLst/>
                          <a:latin typeface="Calibri" panose="020F0502020204030204" pitchFamily="34" charset="0"/>
                          <a:ea typeface="Calibri" panose="020F0502020204030204" pitchFamily="34" charset="0"/>
                          <a:cs typeface="Times New Roman" panose="02020603050405020304" pitchFamily="18" charset="0"/>
                        </a:rPr>
                        <a:t>3</a:t>
                      </a:r>
                      <a:r>
                        <a:rPr lang="en-IN" sz="2000" kern="0" dirty="0">
                          <a:effectLst/>
                          <a:latin typeface="Calibri" panose="020F0502020204030204" pitchFamily="34" charset="0"/>
                          <a:ea typeface="Calibri" panose="020F0502020204030204" pitchFamily="34" charset="0"/>
                          <a:cs typeface="Times New Roman" panose="02020603050405020304" pitchFamily="18" charset="0"/>
                        </a:rPr>
                        <a:t>8</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r">
                        <a:lnSpc>
                          <a:spcPts val="1600"/>
                        </a:lnSpc>
                        <a:spcAft>
                          <a:spcPts val="800"/>
                        </a:spcAft>
                        <a:buNone/>
                      </a:pPr>
                      <a:r>
                        <a:rPr lang="en-IN" sz="2000" kern="0" dirty="0">
                          <a:effectLst/>
                        </a:rPr>
                        <a:t>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33923048"/>
                  </a:ext>
                </a:extLst>
              </a:tr>
            </a:tbl>
          </a:graphicData>
        </a:graphic>
      </p:graphicFrame>
      <p:pic>
        <p:nvPicPr>
          <p:cNvPr id="14" name="Picture 13">
            <a:extLst>
              <a:ext uri="{FF2B5EF4-FFF2-40B4-BE49-F238E27FC236}">
                <a16:creationId xmlns:a16="http://schemas.microsoft.com/office/drawing/2014/main" id="{F8CD65A8-6E77-93F7-9809-4DF66246F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5976493"/>
            <a:ext cx="4838701" cy="3334639"/>
          </a:xfrm>
          <a:prstGeom prst="rect">
            <a:avLst/>
          </a:prstGeom>
        </p:spPr>
      </p:pic>
    </p:spTree>
    <p:extLst>
      <p:ext uri="{BB962C8B-B14F-4D97-AF65-F5344CB8AC3E}">
        <p14:creationId xmlns:p14="http://schemas.microsoft.com/office/powerpoint/2010/main" val="298803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A2010769-3631-42C7-8B57-ACA43BB8C3C5}"/>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4AF98D0F-E549-E43E-163F-06D2EF546F3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E82C8EAD-252F-0D72-91B7-9C2A8D077A5A}"/>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EA2E2EFB-C441-80AD-DCBC-68E1396C844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1985335A-000D-FB72-381A-745CA1BBAABE}"/>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26EEED47-1FA5-20C7-6B2D-EC59A787CA85}"/>
              </a:ext>
            </a:extLst>
          </p:cNvPr>
          <p:cNvGrpSpPr/>
          <p:nvPr/>
        </p:nvGrpSpPr>
        <p:grpSpPr>
          <a:xfrm>
            <a:off x="571500" y="286578"/>
            <a:ext cx="17449799" cy="9410693"/>
            <a:chOff x="0" y="0"/>
            <a:chExt cx="6964336" cy="3693145"/>
          </a:xfrm>
        </p:grpSpPr>
        <p:sp>
          <p:nvSpPr>
            <p:cNvPr id="3" name="Freeform 3">
              <a:extLst>
                <a:ext uri="{FF2B5EF4-FFF2-40B4-BE49-F238E27FC236}">
                  <a16:creationId xmlns:a16="http://schemas.microsoft.com/office/drawing/2014/main" id="{1BA12D76-133F-6EA0-5A67-8AFFBEC68ACE}"/>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29CEB014-201E-17E6-3EE0-387A30C98C1F}"/>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7" name="TextBox 6">
            <a:extLst>
              <a:ext uri="{FF2B5EF4-FFF2-40B4-BE49-F238E27FC236}">
                <a16:creationId xmlns:a16="http://schemas.microsoft.com/office/drawing/2014/main" id="{16E8B449-8B6D-DAD0-84EE-B78DC67BDE5F}"/>
              </a:ext>
            </a:extLst>
          </p:cNvPr>
          <p:cNvSpPr txBox="1"/>
          <p:nvPr/>
        </p:nvSpPr>
        <p:spPr>
          <a:xfrm>
            <a:off x="1295400" y="690890"/>
            <a:ext cx="6640999" cy="523220"/>
          </a:xfrm>
          <a:prstGeom prst="rect">
            <a:avLst/>
          </a:prstGeom>
          <a:noFill/>
        </p:spPr>
        <p:txBody>
          <a:bodyPr wrap="square" rtlCol="0">
            <a:spAutoFit/>
          </a:bodyPr>
          <a:lstStyle/>
          <a:p>
            <a:r>
              <a:rPr lang="en-IN" sz="2800" u="sng" dirty="0">
                <a:latin typeface="Poppins Bold" panose="020B0604020202020204" charset="0"/>
                <a:cs typeface="Poppins Bold" panose="020B0604020202020204" charset="0"/>
              </a:rPr>
              <a:t>Converting Categorical Variables </a:t>
            </a:r>
          </a:p>
        </p:txBody>
      </p:sp>
      <p:sp>
        <p:nvSpPr>
          <p:cNvPr id="6" name="TextBox 5">
            <a:extLst>
              <a:ext uri="{FF2B5EF4-FFF2-40B4-BE49-F238E27FC236}">
                <a16:creationId xmlns:a16="http://schemas.microsoft.com/office/drawing/2014/main" id="{5AA0C14C-8952-EE3A-9FFD-560FC47B5258}"/>
              </a:ext>
            </a:extLst>
          </p:cNvPr>
          <p:cNvSpPr txBox="1"/>
          <p:nvPr/>
        </p:nvSpPr>
        <p:spPr>
          <a:xfrm>
            <a:off x="1285460" y="1475720"/>
            <a:ext cx="14487939" cy="1200329"/>
          </a:xfrm>
          <a:prstGeom prst="rect">
            <a:avLst/>
          </a:prstGeom>
          <a:noFill/>
        </p:spPr>
        <p:txBody>
          <a:bodyPr wrap="square">
            <a:spAutoFit/>
          </a:bodyPr>
          <a:lstStyle/>
          <a:p>
            <a:r>
              <a:rPr lang="en-US" sz="2400" dirty="0"/>
              <a:t>In this study, two categorical variables—</a:t>
            </a:r>
            <a:r>
              <a:rPr lang="en-US" sz="2400" b="1" dirty="0"/>
              <a:t>Weather Impact</a:t>
            </a:r>
            <a:r>
              <a:rPr lang="en-US" sz="2400" dirty="0"/>
              <a:t> and </a:t>
            </a:r>
            <a:r>
              <a:rPr lang="en-US" sz="2400" b="1" dirty="0"/>
              <a:t>Irrigation Type</a:t>
            </a:r>
            <a:r>
              <a:rPr lang="en-US" sz="2400" dirty="0"/>
              <a:t>—are included in the dataset. Since regression analysis requires numerical inputs, these categorical variables were converted into numerical form using </a:t>
            </a:r>
            <a:r>
              <a:rPr lang="en-US" sz="2400" b="1" dirty="0"/>
              <a:t>dummy coding</a:t>
            </a:r>
            <a:r>
              <a:rPr lang="en-US" sz="2400" dirty="0"/>
              <a:t> in SPSS.</a:t>
            </a:r>
            <a:endParaRPr lang="en-IN" sz="2400" dirty="0"/>
          </a:p>
        </p:txBody>
      </p:sp>
      <p:sp>
        <p:nvSpPr>
          <p:cNvPr id="10" name="TextBox 9">
            <a:extLst>
              <a:ext uri="{FF2B5EF4-FFF2-40B4-BE49-F238E27FC236}">
                <a16:creationId xmlns:a16="http://schemas.microsoft.com/office/drawing/2014/main" id="{BFBB8860-9AF3-A6B5-6C72-FE733C4104BA}"/>
              </a:ext>
            </a:extLst>
          </p:cNvPr>
          <p:cNvSpPr txBox="1"/>
          <p:nvPr/>
        </p:nvSpPr>
        <p:spPr>
          <a:xfrm>
            <a:off x="1311965" y="3086100"/>
            <a:ext cx="2514599" cy="2677656"/>
          </a:xfrm>
          <a:prstGeom prst="rect">
            <a:avLst/>
          </a:prstGeom>
          <a:noFill/>
          <a:ln>
            <a:solidFill>
              <a:schemeClr val="tx1"/>
            </a:solidFill>
          </a:ln>
        </p:spPr>
        <p:txBody>
          <a:bodyPr wrap="square" rtlCol="0">
            <a:spAutoFit/>
          </a:bodyPr>
          <a:lstStyle/>
          <a:p>
            <a:r>
              <a:rPr lang="en-US" sz="2400" b="1" dirty="0"/>
              <a:t>Weather Impact</a:t>
            </a:r>
          </a:p>
          <a:p>
            <a:endParaRPr lang="en-US" sz="2400" dirty="0"/>
          </a:p>
          <a:p>
            <a:r>
              <a:rPr lang="en-IN" sz="2400" dirty="0"/>
              <a:t>Flood : 1</a:t>
            </a:r>
          </a:p>
          <a:p>
            <a:r>
              <a:rPr lang="en-IN" sz="2400" dirty="0"/>
              <a:t>Drought : 2</a:t>
            </a:r>
          </a:p>
          <a:p>
            <a:r>
              <a:rPr lang="en-IN" sz="2400" dirty="0"/>
              <a:t>Excess Rainfall : 3</a:t>
            </a:r>
          </a:p>
          <a:p>
            <a:r>
              <a:rPr lang="en-IN" sz="2400" dirty="0"/>
              <a:t>Normal : 4</a:t>
            </a:r>
          </a:p>
          <a:p>
            <a:r>
              <a:rPr lang="en-IN" sz="2400" dirty="0"/>
              <a:t>Pest Attack : 5</a:t>
            </a:r>
          </a:p>
        </p:txBody>
      </p:sp>
      <p:sp>
        <p:nvSpPr>
          <p:cNvPr id="11" name="TextBox 10">
            <a:extLst>
              <a:ext uri="{FF2B5EF4-FFF2-40B4-BE49-F238E27FC236}">
                <a16:creationId xmlns:a16="http://schemas.microsoft.com/office/drawing/2014/main" id="{6E0657F4-C3C2-7AEE-314C-126C29B08342}"/>
              </a:ext>
            </a:extLst>
          </p:cNvPr>
          <p:cNvSpPr txBox="1"/>
          <p:nvPr/>
        </p:nvSpPr>
        <p:spPr>
          <a:xfrm>
            <a:off x="1311965" y="6362700"/>
            <a:ext cx="2514600" cy="1938992"/>
          </a:xfrm>
          <a:prstGeom prst="rect">
            <a:avLst/>
          </a:prstGeom>
          <a:noFill/>
          <a:ln>
            <a:solidFill>
              <a:schemeClr val="tx1"/>
            </a:solidFill>
          </a:ln>
        </p:spPr>
        <p:txBody>
          <a:bodyPr wrap="square" rtlCol="0">
            <a:spAutoFit/>
          </a:bodyPr>
          <a:lstStyle/>
          <a:p>
            <a:r>
              <a:rPr lang="en-US" sz="2400" b="1" dirty="0"/>
              <a:t>Irrigation Type</a:t>
            </a:r>
          </a:p>
          <a:p>
            <a:endParaRPr lang="en-US" sz="2400" dirty="0"/>
          </a:p>
          <a:p>
            <a:r>
              <a:rPr lang="en-US" sz="2400" dirty="0"/>
              <a:t>Tube Well : 1</a:t>
            </a:r>
          </a:p>
          <a:p>
            <a:r>
              <a:rPr lang="en-US" sz="2400" dirty="0"/>
              <a:t>Drip Irrigation : 2</a:t>
            </a:r>
          </a:p>
          <a:p>
            <a:r>
              <a:rPr lang="en-US" sz="2400" dirty="0"/>
              <a:t>Canal : 3</a:t>
            </a:r>
            <a:endParaRPr lang="en-IN" sz="2400" dirty="0"/>
          </a:p>
        </p:txBody>
      </p:sp>
      <p:pic>
        <p:nvPicPr>
          <p:cNvPr id="14" name="Picture 13">
            <a:extLst>
              <a:ext uri="{FF2B5EF4-FFF2-40B4-BE49-F238E27FC236}">
                <a16:creationId xmlns:a16="http://schemas.microsoft.com/office/drawing/2014/main" id="{0717392F-5778-12A4-D062-BA222C9CD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392" y="3834486"/>
            <a:ext cx="6486678" cy="3719809"/>
          </a:xfrm>
          <a:prstGeom prst="rect">
            <a:avLst/>
          </a:prstGeom>
          <a:ln>
            <a:solidFill>
              <a:schemeClr val="tx1"/>
            </a:solidFill>
          </a:ln>
        </p:spPr>
      </p:pic>
      <p:pic>
        <p:nvPicPr>
          <p:cNvPr id="16" name="Picture 15">
            <a:extLst>
              <a:ext uri="{FF2B5EF4-FFF2-40B4-BE49-F238E27FC236}">
                <a16:creationId xmlns:a16="http://schemas.microsoft.com/office/drawing/2014/main" id="{0D9869EC-2977-7C91-C111-96E2ABCA6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900" y="2676049"/>
            <a:ext cx="3505199" cy="6612749"/>
          </a:xfrm>
          <a:prstGeom prst="rect">
            <a:avLst/>
          </a:prstGeom>
          <a:ln>
            <a:solidFill>
              <a:schemeClr val="tx1"/>
            </a:solidFill>
          </a:ln>
        </p:spPr>
      </p:pic>
    </p:spTree>
    <p:extLst>
      <p:ext uri="{BB962C8B-B14F-4D97-AF65-F5344CB8AC3E}">
        <p14:creationId xmlns:p14="http://schemas.microsoft.com/office/powerpoint/2010/main" val="51332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a:extLst>
            <a:ext uri="{FF2B5EF4-FFF2-40B4-BE49-F238E27FC236}">
              <a16:creationId xmlns:a16="http://schemas.microsoft.com/office/drawing/2014/main" id="{65FF7D2E-9CD7-66E4-0A17-CED4AA269AE3}"/>
            </a:ext>
          </a:extLst>
        </p:cNvPr>
        <p:cNvGrpSpPr/>
        <p:nvPr/>
      </p:nvGrpSpPr>
      <p:grpSpPr>
        <a:xfrm>
          <a:off x="0" y="0"/>
          <a:ext cx="0" cy="0"/>
          <a:chOff x="0" y="0"/>
          <a:chExt cx="0" cy="0"/>
        </a:xfrm>
      </p:grpSpPr>
      <p:sp>
        <p:nvSpPr>
          <p:cNvPr id="30" name="Rectangle 1">
            <a:extLst>
              <a:ext uri="{FF2B5EF4-FFF2-40B4-BE49-F238E27FC236}">
                <a16:creationId xmlns:a16="http://schemas.microsoft.com/office/drawing/2014/main" id="{1067B207-C75A-EE39-06B3-1ECDDEA8EBD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
            <a:extLst>
              <a:ext uri="{FF2B5EF4-FFF2-40B4-BE49-F238E27FC236}">
                <a16:creationId xmlns:a16="http://schemas.microsoft.com/office/drawing/2014/main" id="{E2B60832-F466-02D3-0431-919B9A6C2BC7}"/>
              </a:ext>
            </a:extLst>
          </p:cNvPr>
          <p:cNvSpPr>
            <a:spLocks noChangeArrowheads="1"/>
          </p:cNvSpPr>
          <p:nvPr/>
        </p:nvSpPr>
        <p:spPr bwMode="auto">
          <a:xfrm>
            <a:off x="7162800" y="9525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
            <a:extLst>
              <a:ext uri="{FF2B5EF4-FFF2-40B4-BE49-F238E27FC236}">
                <a16:creationId xmlns:a16="http://schemas.microsoft.com/office/drawing/2014/main" id="{86E7330D-6180-524E-ED32-83FC2A3795FD}"/>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4">
            <a:extLst>
              <a:ext uri="{FF2B5EF4-FFF2-40B4-BE49-F238E27FC236}">
                <a16:creationId xmlns:a16="http://schemas.microsoft.com/office/drawing/2014/main" id="{0F06077A-BDD6-EFEE-5421-01D0FAAEB9F3}"/>
              </a:ext>
            </a:extLst>
          </p:cNvPr>
          <p:cNvSpPr>
            <a:spLocks noChangeArrowheads="1"/>
          </p:cNvSpPr>
          <p:nvPr/>
        </p:nvSpPr>
        <p:spPr bwMode="auto">
          <a:xfrm>
            <a:off x="304800" y="304800"/>
            <a:ext cx="18288000" cy="0"/>
          </a:xfrm>
          <a:prstGeom prst="rect">
            <a:avLst/>
          </a:prstGeom>
          <a:solidFill>
            <a:srgbClr val="EFEFEE"/>
          </a:solidFill>
          <a:ln>
            <a:noFill/>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2">
            <a:extLst>
              <a:ext uri="{FF2B5EF4-FFF2-40B4-BE49-F238E27FC236}">
                <a16:creationId xmlns:a16="http://schemas.microsoft.com/office/drawing/2014/main" id="{F164D44C-AB63-FD48-DC34-B5C6D71C61B9}"/>
              </a:ext>
            </a:extLst>
          </p:cNvPr>
          <p:cNvGrpSpPr/>
          <p:nvPr/>
        </p:nvGrpSpPr>
        <p:grpSpPr>
          <a:xfrm>
            <a:off x="419100" y="457200"/>
            <a:ext cx="17449799" cy="9410693"/>
            <a:chOff x="0" y="0"/>
            <a:chExt cx="6964336" cy="3693145"/>
          </a:xfrm>
        </p:grpSpPr>
        <p:sp>
          <p:nvSpPr>
            <p:cNvPr id="3" name="Freeform 3">
              <a:extLst>
                <a:ext uri="{FF2B5EF4-FFF2-40B4-BE49-F238E27FC236}">
                  <a16:creationId xmlns:a16="http://schemas.microsoft.com/office/drawing/2014/main" id="{919454BA-6671-6419-4F41-573D4CDE49F3}"/>
                </a:ext>
              </a:extLst>
            </p:cNvPr>
            <p:cNvSpPr/>
            <p:nvPr/>
          </p:nvSpPr>
          <p:spPr>
            <a:xfrm>
              <a:off x="12700" y="12700"/>
              <a:ext cx="6897026" cy="3624565"/>
            </a:xfrm>
            <a:custGeom>
              <a:avLst/>
              <a:gdLst/>
              <a:ahLst/>
              <a:cxnLst/>
              <a:rect l="l" t="t" r="r" b="b"/>
              <a:pathLst>
                <a:path w="6897026" h="3624565">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id="4" name="Freeform 4">
              <a:extLst>
                <a:ext uri="{FF2B5EF4-FFF2-40B4-BE49-F238E27FC236}">
                  <a16:creationId xmlns:a16="http://schemas.microsoft.com/office/drawing/2014/main" id="{02A5A327-7610-B851-4533-3BB8CF2661FB}"/>
                </a:ext>
              </a:extLst>
            </p:cNvPr>
            <p:cNvSpPr/>
            <p:nvPr/>
          </p:nvSpPr>
          <p:spPr>
            <a:xfrm>
              <a:off x="0" y="0"/>
              <a:ext cx="6964336" cy="3693145"/>
            </a:xfrm>
            <a:custGeom>
              <a:avLst/>
              <a:gdLst/>
              <a:ahLst/>
              <a:cxnLst/>
              <a:rect l="l" t="t" r="r" b="b"/>
              <a:pathLst>
                <a:path w="6964336" h="3693145">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id="7" name="TextBox 6">
            <a:extLst>
              <a:ext uri="{FF2B5EF4-FFF2-40B4-BE49-F238E27FC236}">
                <a16:creationId xmlns:a16="http://schemas.microsoft.com/office/drawing/2014/main" id="{97094CC8-890F-6FEE-23A8-25DC7A7EA4A8}"/>
              </a:ext>
            </a:extLst>
          </p:cNvPr>
          <p:cNvSpPr txBox="1"/>
          <p:nvPr/>
        </p:nvSpPr>
        <p:spPr>
          <a:xfrm>
            <a:off x="1066800" y="892219"/>
            <a:ext cx="10058400" cy="584775"/>
          </a:xfrm>
          <a:prstGeom prst="rect">
            <a:avLst/>
          </a:prstGeom>
          <a:noFill/>
        </p:spPr>
        <p:txBody>
          <a:bodyPr wrap="square" rtlCol="0">
            <a:spAutoFit/>
          </a:bodyPr>
          <a:lstStyle/>
          <a:p>
            <a:r>
              <a:rPr lang="en-US" sz="3200" b="1" u="sng" dirty="0">
                <a:latin typeface="Poppins Bold" panose="020B0604020202020204" charset="0"/>
                <a:cs typeface="Poppins Bold" panose="020B0604020202020204" charset="0"/>
              </a:rPr>
              <a:t>Identifying and Correcting Inconsistent Data</a:t>
            </a:r>
            <a:endParaRPr lang="en-IN" sz="3200" b="1" u="sng" dirty="0">
              <a:latin typeface="Poppins Bold" panose="020B0604020202020204" charset="0"/>
              <a:cs typeface="Poppins Bold" panose="020B0604020202020204" charset="0"/>
            </a:endParaRPr>
          </a:p>
        </p:txBody>
      </p:sp>
      <p:sp>
        <p:nvSpPr>
          <p:cNvPr id="6" name="TextBox 5">
            <a:extLst>
              <a:ext uri="{FF2B5EF4-FFF2-40B4-BE49-F238E27FC236}">
                <a16:creationId xmlns:a16="http://schemas.microsoft.com/office/drawing/2014/main" id="{A469D096-822C-A09B-754D-5DDDC57B4266}"/>
              </a:ext>
            </a:extLst>
          </p:cNvPr>
          <p:cNvSpPr txBox="1"/>
          <p:nvPr/>
        </p:nvSpPr>
        <p:spPr>
          <a:xfrm>
            <a:off x="1066800" y="1686340"/>
            <a:ext cx="13792200" cy="830997"/>
          </a:xfrm>
          <a:prstGeom prst="rect">
            <a:avLst/>
          </a:prstGeom>
          <a:noFill/>
        </p:spPr>
        <p:txBody>
          <a:bodyPr wrap="square">
            <a:spAutoFit/>
          </a:bodyPr>
          <a:lstStyle/>
          <a:p>
            <a:r>
              <a:rPr lang="en-US" sz="2400" dirty="0"/>
              <a:t>A logical inconsistency was identified in </a:t>
            </a:r>
            <a:r>
              <a:rPr lang="en-US" sz="2400" b="1" dirty="0"/>
              <a:t>Farming Experience</a:t>
            </a:r>
            <a:r>
              <a:rPr lang="en-US" sz="2400" dirty="0"/>
              <a:t>, where in some cases, the reported farming experience exceeded the farmer’s age, which is not possible.</a:t>
            </a:r>
            <a:endParaRPr lang="en-IN" sz="2400" dirty="0"/>
          </a:p>
        </p:txBody>
      </p:sp>
      <p:sp>
        <p:nvSpPr>
          <p:cNvPr id="14" name="TextBox 13">
            <a:extLst>
              <a:ext uri="{FF2B5EF4-FFF2-40B4-BE49-F238E27FC236}">
                <a16:creationId xmlns:a16="http://schemas.microsoft.com/office/drawing/2014/main" id="{21AAF826-17BA-70A9-7DC4-1201B35C23AC}"/>
              </a:ext>
            </a:extLst>
          </p:cNvPr>
          <p:cNvSpPr txBox="1"/>
          <p:nvPr/>
        </p:nvSpPr>
        <p:spPr>
          <a:xfrm>
            <a:off x="3352799" y="8366687"/>
            <a:ext cx="11029346" cy="830997"/>
          </a:xfrm>
          <a:prstGeom prst="rect">
            <a:avLst/>
          </a:prstGeom>
          <a:noFill/>
        </p:spPr>
        <p:txBody>
          <a:bodyPr wrap="square">
            <a:spAutoFit/>
          </a:bodyPr>
          <a:lstStyle/>
          <a:p>
            <a:r>
              <a:rPr lang="en-US" sz="2400" dirty="0"/>
              <a:t>This command will filter out the cases where </a:t>
            </a:r>
            <a:r>
              <a:rPr lang="en-US" sz="2400" b="1" dirty="0"/>
              <a:t>Farming Experience</a:t>
            </a:r>
            <a:r>
              <a:rPr lang="en-US" sz="2400" dirty="0"/>
              <a:t> is greater than </a:t>
            </a:r>
            <a:r>
              <a:rPr lang="en-US" sz="2400" b="1" dirty="0"/>
              <a:t>Age</a:t>
            </a:r>
            <a:r>
              <a:rPr lang="en-US" sz="2400" dirty="0"/>
              <a:t> and keep only valid records.</a:t>
            </a:r>
            <a:endParaRPr lang="en-IN" sz="2400" dirty="0"/>
          </a:p>
        </p:txBody>
      </p:sp>
      <p:pic>
        <p:nvPicPr>
          <p:cNvPr id="9" name="Picture 8">
            <a:extLst>
              <a:ext uri="{FF2B5EF4-FFF2-40B4-BE49-F238E27FC236}">
                <a16:creationId xmlns:a16="http://schemas.microsoft.com/office/drawing/2014/main" id="{75C6BA91-6A3E-1D18-546E-CD86834C5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779" y="2743294"/>
            <a:ext cx="7775386" cy="5397436"/>
          </a:xfrm>
          <a:prstGeom prst="rect">
            <a:avLst/>
          </a:prstGeom>
        </p:spPr>
      </p:pic>
    </p:spTree>
    <p:extLst>
      <p:ext uri="{BB962C8B-B14F-4D97-AF65-F5344CB8AC3E}">
        <p14:creationId xmlns:p14="http://schemas.microsoft.com/office/powerpoint/2010/main" val="1591548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2616</TotalTime>
  <Words>3650</Words>
  <Application>Microsoft Office PowerPoint</Application>
  <PresentationFormat>Custom</PresentationFormat>
  <Paragraphs>686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Dilruba P M</cp:lastModifiedBy>
  <cp:revision>12</cp:revision>
  <dcterms:created xsi:type="dcterms:W3CDTF">2006-08-16T00:00:00Z</dcterms:created>
  <dcterms:modified xsi:type="dcterms:W3CDTF">2025-03-25T19:06:31Z</dcterms:modified>
  <dc:identifier>DAGibVGdlmQ</dc:identifier>
</cp:coreProperties>
</file>