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8" r:id="rId2"/>
    <p:sldId id="353" r:id="rId3"/>
    <p:sldId id="340" r:id="rId4"/>
    <p:sldId id="351" r:id="rId5"/>
    <p:sldId id="352" r:id="rId6"/>
    <p:sldId id="350" r:id="rId7"/>
    <p:sldId id="344" r:id="rId8"/>
    <p:sldId id="347" r:id="rId9"/>
    <p:sldId id="348" r:id="rId10"/>
    <p:sldId id="363" r:id="rId11"/>
    <p:sldId id="364" r:id="rId12"/>
    <p:sldId id="355" r:id="rId13"/>
    <p:sldId id="356" r:id="rId14"/>
    <p:sldId id="357" r:id="rId15"/>
    <p:sldId id="362" r:id="rId16"/>
    <p:sldId id="361" r:id="rId17"/>
    <p:sldId id="358" r:id="rId18"/>
    <p:sldId id="359" r:id="rId19"/>
    <p:sldId id="315" r:id="rId20"/>
    <p:sldId id="298" r:id="rId21"/>
    <p:sldId id="299" r:id="rId22"/>
    <p:sldId id="300" r:id="rId23"/>
    <p:sldId id="301" r:id="rId24"/>
    <p:sldId id="303" r:id="rId25"/>
    <p:sldId id="304" r:id="rId26"/>
    <p:sldId id="305" r:id="rId27"/>
    <p:sldId id="335" r:id="rId28"/>
    <p:sldId id="306" r:id="rId29"/>
    <p:sldId id="317" r:id="rId30"/>
    <p:sldId id="262" r:id="rId31"/>
    <p:sldId id="308" r:id="rId32"/>
    <p:sldId id="309" r:id="rId33"/>
    <p:sldId id="311" r:id="rId34"/>
    <p:sldId id="319" r:id="rId35"/>
    <p:sldId id="267" r:id="rId36"/>
    <p:sldId id="266" r:id="rId37"/>
  </p:sldIdLst>
  <p:sldSz cx="12801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505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185" autoAdjust="0"/>
  </p:normalViewPr>
  <p:slideViewPr>
    <p:cSldViewPr snapToGrid="0">
      <p:cViewPr>
        <p:scale>
          <a:sx n="62" d="100"/>
          <a:sy n="62" d="100"/>
        </p:scale>
        <p:origin x="-900" y="-204"/>
      </p:cViewPr>
      <p:guideLst>
        <p:guide orient="horz" pos="2160"/>
        <p:guide pos="40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753C4-70E4-4049-B922-7FC59741B212}" type="datetimeFigureOut">
              <a:rPr lang="en-US" smtClean="0"/>
              <a:t>11/12/2016</a:t>
            </a:fld>
            <a:endParaRPr lang="en-US"/>
          </a:p>
        </p:txBody>
      </p:sp>
      <p:sp>
        <p:nvSpPr>
          <p:cNvPr id="4" name="Slide Image Placeholder 3"/>
          <p:cNvSpPr>
            <a:spLocks noGrp="1" noRot="1" noChangeAspect="1"/>
          </p:cNvSpPr>
          <p:nvPr>
            <p:ph type="sldImg" idx="2"/>
          </p:nvPr>
        </p:nvSpPr>
        <p:spPr>
          <a:xfrm>
            <a:off x="549275" y="1143000"/>
            <a:ext cx="5759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2E490-C72E-4062-B79B-91D28377434B}" type="slidenum">
              <a:rPr lang="en-US" smtClean="0"/>
              <a:t>‹#›</a:t>
            </a:fld>
            <a:endParaRPr lang="en-US"/>
          </a:p>
        </p:txBody>
      </p:sp>
    </p:spTree>
    <p:extLst>
      <p:ext uri="{BB962C8B-B14F-4D97-AF65-F5344CB8AC3E}">
        <p14:creationId xmlns:p14="http://schemas.microsoft.com/office/powerpoint/2010/main" val="142063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esearch.ibm.com/haifa/projects/image/glt/binar1.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yclic_redundancy_check#tabl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F2E490-C72E-4062-B79B-91D28377434B}" type="slidenum">
              <a:rPr lang="en-US" smtClean="0"/>
              <a:t>5</a:t>
            </a:fld>
            <a:endParaRPr lang="en-US"/>
          </a:p>
        </p:txBody>
      </p:sp>
    </p:spTree>
    <p:extLst>
      <p:ext uri="{BB962C8B-B14F-4D97-AF65-F5344CB8AC3E}">
        <p14:creationId xmlns:p14="http://schemas.microsoft.com/office/powerpoint/2010/main" val="2528367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1" dirty="0" smtClean="0">
                <a:solidFill>
                  <a:srgbClr val="0000FF"/>
                </a:solidFill>
                <a:latin typeface="Times New Roman" panose="02020603050405020304" pitchFamily="18" charset="0"/>
                <a:cs typeface="Times New Roman" panose="02020603050405020304" pitchFamily="18" charset="0"/>
              </a:rPr>
              <a:t>Disadvantages</a:t>
            </a:r>
          </a:p>
          <a:p>
            <a:pPr lvl="1"/>
            <a:r>
              <a:rPr lang="en-US" sz="2200" dirty="0" smtClean="0">
                <a:latin typeface="Times New Roman" panose="02020603050405020304" pitchFamily="18" charset="0"/>
                <a:cs typeface="Times New Roman" panose="02020603050405020304" pitchFamily="18" charset="0"/>
              </a:rPr>
              <a:t>Low update rate, resulting from the low speed of sound in air.</a:t>
            </a:r>
          </a:p>
          <a:p>
            <a:pPr lvl="1"/>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Affect </a:t>
            </a:r>
            <a:r>
              <a:rPr lang="en-US" sz="2200" dirty="0" smtClean="0">
                <a:solidFill>
                  <a:srgbClr val="0000FF"/>
                </a:solidFill>
                <a:latin typeface="Times New Roman" panose="02020603050405020304" pitchFamily="18" charset="0"/>
                <a:cs typeface="Times New Roman" panose="02020603050405020304" pitchFamily="18" charset="0"/>
              </a:rPr>
              <a:t>environmental factors </a:t>
            </a:r>
            <a:r>
              <a:rPr lang="en-US" sz="2200" dirty="0" smtClean="0">
                <a:latin typeface="Times New Roman" panose="02020603050405020304" pitchFamily="18" charset="0"/>
                <a:cs typeface="Times New Roman" panose="02020603050405020304" pitchFamily="18" charset="0"/>
              </a:rPr>
              <a:t>such as </a:t>
            </a:r>
            <a:r>
              <a:rPr lang="en-US" sz="2200" dirty="0" smtClean="0">
                <a:solidFill>
                  <a:srgbClr val="FF0000"/>
                </a:solidFill>
                <a:latin typeface="Times New Roman" panose="02020603050405020304" pitchFamily="18" charset="0"/>
                <a:cs typeface="Times New Roman" panose="02020603050405020304" pitchFamily="18" charset="0"/>
              </a:rPr>
              <a:t>temperature, barometric pressure, and humidity </a:t>
            </a:r>
            <a:r>
              <a:rPr lang="en-US" sz="2200" dirty="0" smtClean="0">
                <a:latin typeface="Times New Roman" panose="02020603050405020304" pitchFamily="18" charset="0"/>
                <a:cs typeface="Times New Roman" panose="02020603050405020304" pitchFamily="18" charset="0"/>
              </a:rPr>
              <a:t>to propagate sound in the air.</a:t>
            </a:r>
          </a:p>
        </p:txBody>
      </p:sp>
      <p:sp>
        <p:nvSpPr>
          <p:cNvPr id="4" name="Slide Number Placeholder 3"/>
          <p:cNvSpPr>
            <a:spLocks noGrp="1"/>
          </p:cNvSpPr>
          <p:nvPr>
            <p:ph type="sldNum" sz="quarter" idx="10"/>
          </p:nvPr>
        </p:nvSpPr>
        <p:spPr/>
        <p:txBody>
          <a:bodyPr/>
          <a:lstStyle/>
          <a:p>
            <a:fld id="{7EF2E490-C72E-4062-B79B-91D28377434B}" type="slidenum">
              <a:rPr lang="en-US" smtClean="0"/>
              <a:t>6</a:t>
            </a:fld>
            <a:endParaRPr lang="en-US"/>
          </a:p>
        </p:txBody>
      </p:sp>
    </p:spTree>
    <p:extLst>
      <p:ext uri="{BB962C8B-B14F-4D97-AF65-F5344CB8AC3E}">
        <p14:creationId xmlns:p14="http://schemas.microsoft.com/office/powerpoint/2010/main" val="160657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u="sng" dirty="0" smtClean="0">
                <a:solidFill>
                  <a:srgbClr val="0000FF"/>
                </a:solidFill>
                <a:latin typeface="Times New Roman" panose="02020603050405020304" pitchFamily="18" charset="0"/>
                <a:cs typeface="Times New Roman" panose="02020603050405020304" pitchFamily="18" charset="0"/>
              </a:rPr>
              <a:t>Template Tracking</a:t>
            </a:r>
          </a:p>
          <a:p>
            <a:r>
              <a:rPr lang="en-US" sz="1200" dirty="0" smtClean="0">
                <a:latin typeface="Times New Roman" panose="02020603050405020304" pitchFamily="18" charset="0"/>
                <a:cs typeface="Times New Roman" panose="02020603050405020304" pitchFamily="18" charset="0"/>
              </a:rPr>
              <a:t>popular for tracking the position based on a piece of real-world scenery.</a:t>
            </a: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Templates are </a:t>
            </a:r>
            <a:r>
              <a:rPr lang="en-US" sz="1200" b="1" dirty="0" smtClean="0">
                <a:solidFill>
                  <a:srgbClr val="0000FF"/>
                </a:solidFill>
                <a:latin typeface="Times New Roman" panose="02020603050405020304" pitchFamily="18" charset="0"/>
                <a:cs typeface="Times New Roman" panose="02020603050405020304" pitchFamily="18" charset="0"/>
              </a:rPr>
              <a:t>small image patches </a:t>
            </a:r>
            <a:r>
              <a:rPr lang="en-US" sz="1200" dirty="0" smtClean="0">
                <a:latin typeface="Times New Roman" panose="02020603050405020304" pitchFamily="18" charset="0"/>
                <a:cs typeface="Times New Roman" panose="02020603050405020304" pitchFamily="18" charset="0"/>
              </a:rPr>
              <a:t>that can be used over a </a:t>
            </a:r>
            <a:r>
              <a:rPr lang="en-US" sz="1200" b="1" dirty="0" smtClean="0">
                <a:solidFill>
                  <a:srgbClr val="0000FF"/>
                </a:solidFill>
                <a:latin typeface="Times New Roman" panose="02020603050405020304" pitchFamily="18" charset="0"/>
                <a:cs typeface="Times New Roman" panose="02020603050405020304" pitchFamily="18" charset="0"/>
              </a:rPr>
              <a:t>wide range of camera positions</a:t>
            </a:r>
            <a:r>
              <a:rPr lang="en-US" sz="1200" dirty="0" smtClean="0">
                <a:latin typeface="Times New Roman" panose="02020603050405020304" pitchFamily="18" charset="0"/>
                <a:cs typeface="Times New Roman" panose="02020603050405020304" pitchFamily="18" charset="0"/>
              </a:rPr>
              <a:t>. </a:t>
            </a: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Reliable templates can be </a:t>
            </a:r>
            <a:r>
              <a:rPr lang="en-US" sz="1200" b="1" dirty="0" smtClean="0">
                <a:solidFill>
                  <a:srgbClr val="0000FF"/>
                </a:solidFill>
                <a:latin typeface="Times New Roman" panose="02020603050405020304" pitchFamily="18" charset="0"/>
                <a:cs typeface="Times New Roman" panose="02020603050405020304" pitchFamily="18" charset="0"/>
              </a:rPr>
              <a:t>extracted automatically </a:t>
            </a:r>
            <a:r>
              <a:rPr lang="en-US" sz="1200" dirty="0" smtClean="0">
                <a:latin typeface="Times New Roman" panose="02020603050405020304" pitchFamily="18" charset="0"/>
                <a:cs typeface="Times New Roman" panose="02020603050405020304" pitchFamily="18" charset="0"/>
              </a:rPr>
              <a:t>and their position can also be estimated. </a:t>
            </a:r>
          </a:p>
          <a:p>
            <a:endParaRPr lang="en-US" sz="1200" dirty="0" smtClean="0">
              <a:latin typeface="Times New Roman" panose="02020603050405020304" pitchFamily="18" charset="0"/>
              <a:cs typeface="Times New Roman" panose="02020603050405020304" pitchFamily="18" charset="0"/>
            </a:endParaRPr>
          </a:p>
          <a:p>
            <a:pPr marL="0" indent="0">
              <a:buNone/>
            </a:pPr>
            <a:r>
              <a:rPr lang="en-US" sz="1200" b="1" u="sng" dirty="0" smtClean="0">
                <a:solidFill>
                  <a:srgbClr val="0000FF"/>
                </a:solidFill>
                <a:latin typeface="Times New Roman" panose="02020603050405020304" pitchFamily="18" charset="0"/>
                <a:cs typeface="Times New Roman" panose="02020603050405020304" pitchFamily="18" charset="0"/>
              </a:rPr>
              <a:t>Point on an edge</a:t>
            </a:r>
          </a:p>
          <a:p>
            <a:r>
              <a:rPr lang="en-US" sz="1200" dirty="0" smtClean="0">
                <a:latin typeface="Times New Roman" panose="02020603050405020304" pitchFamily="18" charset="0"/>
                <a:cs typeface="Times New Roman" panose="02020603050405020304" pitchFamily="18" charset="0"/>
              </a:rPr>
              <a:t>known orientation is very fast, probably the first </a:t>
            </a:r>
            <a:r>
              <a:rPr lang="en-US" sz="1200" b="1" dirty="0" smtClean="0">
                <a:solidFill>
                  <a:srgbClr val="0000FF"/>
                </a:solidFill>
                <a:latin typeface="Times New Roman" panose="02020603050405020304" pitchFamily="18" charset="0"/>
                <a:cs typeface="Times New Roman" panose="02020603050405020304" pitchFamily="18" charset="0"/>
              </a:rPr>
              <a:t>real-world camera tracking algorithm </a:t>
            </a:r>
            <a:r>
              <a:rPr lang="en-US" sz="1200" dirty="0" smtClean="0">
                <a:latin typeface="Times New Roman" panose="02020603050405020304" pitchFamily="18" charset="0"/>
                <a:cs typeface="Times New Roman" panose="02020603050405020304" pitchFamily="18" charset="0"/>
              </a:rPr>
              <a:t>that could run in real-time on a standard desktop compute. </a:t>
            </a: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The original Harris paper already indicated an accuracy of 0.5% using photos taken from an airplane, which is of the same order as the feature tracking system.  </a:t>
            </a:r>
          </a:p>
          <a:p>
            <a:endParaRPr lang="en-US" dirty="0"/>
          </a:p>
        </p:txBody>
      </p:sp>
      <p:sp>
        <p:nvSpPr>
          <p:cNvPr id="4" name="Slide Number Placeholder 3"/>
          <p:cNvSpPr>
            <a:spLocks noGrp="1"/>
          </p:cNvSpPr>
          <p:nvPr>
            <p:ph type="sldNum" sz="quarter" idx="10"/>
          </p:nvPr>
        </p:nvSpPr>
        <p:spPr/>
        <p:txBody>
          <a:bodyPr/>
          <a:lstStyle/>
          <a:p>
            <a:fld id="{7EF2E490-C72E-4062-B79B-91D28377434B}" type="slidenum">
              <a:rPr lang="en-US" smtClean="0"/>
              <a:t>8</a:t>
            </a:fld>
            <a:endParaRPr lang="en-US"/>
          </a:p>
        </p:txBody>
      </p:sp>
    </p:spTree>
    <p:extLst>
      <p:ext uri="{BB962C8B-B14F-4D97-AF65-F5344CB8AC3E}">
        <p14:creationId xmlns:p14="http://schemas.microsoft.com/office/powerpoint/2010/main" val="414134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a:t>
            </a:r>
            <a:r>
              <a:rPr lang="en-US" dirty="0" err="1" smtClean="0"/>
              <a:t>binarization</a:t>
            </a:r>
            <a:r>
              <a:rPr lang="en-US" dirty="0" smtClean="0"/>
              <a:t> converts an image of up to 256 gray levels to a black and white image. Frequently, </a:t>
            </a:r>
            <a:r>
              <a:rPr lang="en-US" dirty="0" err="1" smtClean="0"/>
              <a:t>binarization</a:t>
            </a:r>
            <a:r>
              <a:rPr lang="en-US" dirty="0" smtClean="0"/>
              <a:t> is used as a pre-processor before OCR. In fact, most OCR packages on the market work only on bi-level (black &amp; white) images. </a:t>
            </a:r>
          </a:p>
          <a:p>
            <a:endParaRPr lang="en-US" dirty="0" smtClean="0"/>
          </a:p>
          <a:p>
            <a:r>
              <a:rPr lang="en-US" dirty="0" smtClean="0"/>
              <a:t>The simplest way to use image </a:t>
            </a:r>
            <a:r>
              <a:rPr lang="en-US" dirty="0" err="1" smtClean="0"/>
              <a:t>binarization</a:t>
            </a:r>
            <a:r>
              <a:rPr lang="en-US" dirty="0" smtClean="0"/>
              <a:t> is to choose a threshold value, and classify all pixels with values above this threshold as white, and all other pixels as black. The problem then is how to select the correct threshold. In many cases, finding one threshold compatible to the entire image is very difficult, and in many cases even impossible. Therefore, adaptive image </a:t>
            </a:r>
            <a:r>
              <a:rPr lang="en-US" dirty="0" err="1" smtClean="0"/>
              <a:t>binarization</a:t>
            </a:r>
            <a:r>
              <a:rPr lang="en-US" dirty="0" smtClean="0"/>
              <a:t> is needed where an optimal threshold is chosen for each image area. </a:t>
            </a:r>
          </a:p>
          <a:p>
            <a:endParaRPr lang="en-US" dirty="0" smtClean="0"/>
          </a:p>
          <a:p>
            <a:r>
              <a:rPr lang="en-US" dirty="0" smtClean="0"/>
              <a:t>Follow the link here for some </a:t>
            </a:r>
            <a:r>
              <a:rPr lang="en-US" dirty="0" smtClean="0">
                <a:hlinkClick r:id="rId3"/>
              </a:rPr>
              <a:t>examples</a:t>
            </a:r>
            <a:r>
              <a:rPr lang="en-US" dirty="0" smtClean="0"/>
              <a:t> of interesting gray level images, and the results of our use of adaptive </a:t>
            </a:r>
            <a:r>
              <a:rPr lang="en-US" dirty="0" err="1" smtClean="0"/>
              <a:t>binarization</a:t>
            </a:r>
            <a:r>
              <a:rPr lang="en-US" dirty="0" smtClean="0"/>
              <a:t>. </a:t>
            </a:r>
          </a:p>
          <a:p>
            <a:endParaRPr lang="en-US" dirty="0"/>
          </a:p>
        </p:txBody>
      </p:sp>
      <p:sp>
        <p:nvSpPr>
          <p:cNvPr id="4" name="Slide Number Placeholder 3"/>
          <p:cNvSpPr>
            <a:spLocks noGrp="1"/>
          </p:cNvSpPr>
          <p:nvPr>
            <p:ph type="sldNum" sz="quarter" idx="10"/>
          </p:nvPr>
        </p:nvSpPr>
        <p:spPr/>
        <p:txBody>
          <a:bodyPr/>
          <a:lstStyle/>
          <a:p>
            <a:fld id="{7EF2E490-C72E-4062-B79B-91D28377434B}" type="slidenum">
              <a:rPr lang="en-US" smtClean="0"/>
              <a:t>14</a:t>
            </a:fld>
            <a:endParaRPr lang="en-US"/>
          </a:p>
        </p:txBody>
      </p:sp>
    </p:spTree>
    <p:extLst>
      <p:ext uri="{BB962C8B-B14F-4D97-AF65-F5344CB8AC3E}">
        <p14:creationId xmlns:p14="http://schemas.microsoft.com/office/powerpoint/2010/main" val="3663926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CRC is called an </a:t>
            </a:r>
            <a:r>
              <a:rPr lang="en-US" i="1" dirty="0" smtClean="0"/>
              <a:t>n</a:t>
            </a:r>
            <a:r>
              <a:rPr lang="en-US" dirty="0" smtClean="0"/>
              <a:t>-bit CRC when its check value is </a:t>
            </a:r>
            <a:r>
              <a:rPr lang="en-US" i="1" dirty="0" smtClean="0"/>
              <a:t>n</a:t>
            </a:r>
            <a:r>
              <a:rPr lang="en-US" dirty="0" smtClean="0"/>
              <a:t> bits long. For a given </a:t>
            </a:r>
            <a:r>
              <a:rPr lang="en-US" i="1" dirty="0" smtClean="0"/>
              <a:t>n</a:t>
            </a:r>
            <a:r>
              <a:rPr lang="en-US" dirty="0" smtClean="0"/>
              <a:t>, multiple CRCs are possible, each with a different polynomial. Such a polynomial has highest degree </a:t>
            </a:r>
            <a:r>
              <a:rPr lang="en-US" i="1" dirty="0" smtClean="0"/>
              <a:t>n</a:t>
            </a:r>
            <a:r>
              <a:rPr lang="en-US" dirty="0" smtClean="0"/>
              <a:t>, which means it has </a:t>
            </a:r>
            <a:r>
              <a:rPr lang="en-US" i="1" dirty="0" smtClean="0"/>
              <a:t>n</a:t>
            </a:r>
            <a:r>
              <a:rPr lang="en-US" dirty="0" smtClean="0"/>
              <a:t> + 1 terms. In other words, the polynomial has a length of </a:t>
            </a:r>
            <a:r>
              <a:rPr lang="en-US" i="1" dirty="0" smtClean="0"/>
              <a:t>n</a:t>
            </a:r>
            <a:r>
              <a:rPr lang="en-US" dirty="0" smtClean="0"/>
              <a:t> + 1; its encoding requires </a:t>
            </a:r>
            <a:r>
              <a:rPr lang="en-US" i="1" dirty="0" smtClean="0"/>
              <a:t>n</a:t>
            </a:r>
            <a:r>
              <a:rPr lang="en-US" dirty="0" smtClean="0"/>
              <a:t> + 1 bits. Note that most polynomial specifications either drop the MSB or LSB, since they are always 1. The CRC and associated polynomial typically have a name of the form CRC-</a:t>
            </a:r>
            <a:r>
              <a:rPr lang="en-US" i="1" dirty="0" smtClean="0"/>
              <a:t>n</a:t>
            </a:r>
            <a:r>
              <a:rPr lang="en-US" dirty="0" smtClean="0"/>
              <a:t>-XXX as in the </a:t>
            </a:r>
            <a:r>
              <a:rPr lang="en-US" dirty="0" smtClean="0">
                <a:hlinkClick r:id="rId3"/>
              </a:rPr>
              <a:t>table</a:t>
            </a:r>
            <a:r>
              <a:rPr lang="en-US" dirty="0" smtClean="0"/>
              <a:t> below.</a:t>
            </a:r>
            <a:endParaRPr lang="en-US" dirty="0"/>
          </a:p>
        </p:txBody>
      </p:sp>
      <p:sp>
        <p:nvSpPr>
          <p:cNvPr id="4" name="Slide Number Placeholder 3"/>
          <p:cNvSpPr>
            <a:spLocks noGrp="1"/>
          </p:cNvSpPr>
          <p:nvPr>
            <p:ph type="sldNum" sz="quarter" idx="10"/>
          </p:nvPr>
        </p:nvSpPr>
        <p:spPr/>
        <p:txBody>
          <a:bodyPr/>
          <a:lstStyle/>
          <a:p>
            <a:fld id="{7EF2E490-C72E-4062-B79B-91D28377434B}" type="slidenum">
              <a:rPr lang="en-US" smtClean="0"/>
              <a:t>17</a:t>
            </a:fld>
            <a:endParaRPr lang="en-US"/>
          </a:p>
        </p:txBody>
      </p:sp>
    </p:spTree>
    <p:extLst>
      <p:ext uri="{BB962C8B-B14F-4D97-AF65-F5344CB8AC3E}">
        <p14:creationId xmlns:p14="http://schemas.microsoft.com/office/powerpoint/2010/main" val="4038792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F2E490-C72E-4062-B79B-91D28377434B}" type="slidenum">
              <a:rPr lang="en-US" smtClean="0"/>
              <a:t>18</a:t>
            </a:fld>
            <a:endParaRPr lang="en-US"/>
          </a:p>
        </p:txBody>
      </p:sp>
    </p:spTree>
    <p:extLst>
      <p:ext uri="{BB962C8B-B14F-4D97-AF65-F5344CB8AC3E}">
        <p14:creationId xmlns:p14="http://schemas.microsoft.com/office/powerpoint/2010/main" val="105308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122363"/>
            <a:ext cx="9601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600200" y="3602038"/>
            <a:ext cx="9601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CAE144-6080-45B4-AAAE-3EB4D67A416C}"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65205-3F0C-48EC-8E33-3C22CE0C2D6E}" type="slidenum">
              <a:rPr lang="en-US" smtClean="0"/>
              <a:t>‹#›</a:t>
            </a:fld>
            <a:endParaRPr lang="en-US"/>
          </a:p>
        </p:txBody>
      </p:sp>
    </p:spTree>
    <p:extLst>
      <p:ext uri="{BB962C8B-B14F-4D97-AF65-F5344CB8AC3E}">
        <p14:creationId xmlns:p14="http://schemas.microsoft.com/office/powerpoint/2010/main" val="355378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CAE144-6080-45B4-AAAE-3EB4D67A416C}"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65205-3F0C-48EC-8E33-3C22CE0C2D6E}" type="slidenum">
              <a:rPr lang="en-US" smtClean="0"/>
              <a:t>‹#›</a:t>
            </a:fld>
            <a:endParaRPr lang="en-US"/>
          </a:p>
        </p:txBody>
      </p:sp>
    </p:spTree>
    <p:extLst>
      <p:ext uri="{BB962C8B-B14F-4D97-AF65-F5344CB8AC3E}">
        <p14:creationId xmlns:p14="http://schemas.microsoft.com/office/powerpoint/2010/main" val="86169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5" y="365125"/>
            <a:ext cx="276034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80110" y="365125"/>
            <a:ext cx="812101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CAE144-6080-45B4-AAAE-3EB4D67A416C}"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65205-3F0C-48EC-8E33-3C22CE0C2D6E}" type="slidenum">
              <a:rPr lang="en-US" smtClean="0"/>
              <a:t>‹#›</a:t>
            </a:fld>
            <a:endParaRPr lang="en-US"/>
          </a:p>
        </p:txBody>
      </p:sp>
    </p:spTree>
    <p:extLst>
      <p:ext uri="{BB962C8B-B14F-4D97-AF65-F5344CB8AC3E}">
        <p14:creationId xmlns:p14="http://schemas.microsoft.com/office/powerpoint/2010/main" val="247912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CAE144-6080-45B4-AAAE-3EB4D67A416C}"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65205-3F0C-48EC-8E33-3C22CE0C2D6E}" type="slidenum">
              <a:rPr lang="en-US" smtClean="0"/>
              <a:t>‹#›</a:t>
            </a:fld>
            <a:endParaRPr lang="en-US"/>
          </a:p>
        </p:txBody>
      </p:sp>
    </p:spTree>
    <p:extLst>
      <p:ext uri="{BB962C8B-B14F-4D97-AF65-F5344CB8AC3E}">
        <p14:creationId xmlns:p14="http://schemas.microsoft.com/office/powerpoint/2010/main" val="183531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1709739"/>
            <a:ext cx="1104138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73443" y="4589464"/>
            <a:ext cx="1104138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CAE144-6080-45B4-AAAE-3EB4D67A416C}"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65205-3F0C-48EC-8E33-3C22CE0C2D6E}" type="slidenum">
              <a:rPr lang="en-US" smtClean="0"/>
              <a:t>‹#›</a:t>
            </a:fld>
            <a:endParaRPr lang="en-US"/>
          </a:p>
        </p:txBody>
      </p:sp>
    </p:spTree>
    <p:extLst>
      <p:ext uri="{BB962C8B-B14F-4D97-AF65-F5344CB8AC3E}">
        <p14:creationId xmlns:p14="http://schemas.microsoft.com/office/powerpoint/2010/main" val="347243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80110" y="1825625"/>
            <a:ext cx="5440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80810" y="1825625"/>
            <a:ext cx="5440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CAE144-6080-45B4-AAAE-3EB4D67A416C}"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65205-3F0C-48EC-8E33-3C22CE0C2D6E}" type="slidenum">
              <a:rPr lang="en-US" smtClean="0"/>
              <a:t>‹#›</a:t>
            </a:fld>
            <a:endParaRPr lang="en-US"/>
          </a:p>
        </p:txBody>
      </p:sp>
    </p:spTree>
    <p:extLst>
      <p:ext uri="{BB962C8B-B14F-4D97-AF65-F5344CB8AC3E}">
        <p14:creationId xmlns:p14="http://schemas.microsoft.com/office/powerpoint/2010/main" val="84915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365126"/>
            <a:ext cx="1104138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1778" y="1681163"/>
            <a:ext cx="54156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81778" y="2505075"/>
            <a:ext cx="541567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80810" y="1681163"/>
            <a:ext cx="544234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80810" y="2505075"/>
            <a:ext cx="544234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CAE144-6080-45B4-AAAE-3EB4D67A416C}" type="datetimeFigureOut">
              <a:rPr lang="en-US" smtClean="0"/>
              <a:t>11/12/2016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665205-3F0C-48EC-8E33-3C22CE0C2D6E}" type="slidenum">
              <a:rPr lang="en-US" smtClean="0"/>
              <a:t>‹#›</a:t>
            </a:fld>
            <a:endParaRPr lang="en-US"/>
          </a:p>
        </p:txBody>
      </p:sp>
    </p:spTree>
    <p:extLst>
      <p:ext uri="{BB962C8B-B14F-4D97-AF65-F5344CB8AC3E}">
        <p14:creationId xmlns:p14="http://schemas.microsoft.com/office/powerpoint/2010/main" val="15426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CAE144-6080-45B4-AAAE-3EB4D67A416C}" type="datetimeFigureOut">
              <a:rPr lang="en-US" smtClean="0"/>
              <a:t>11/12/2016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665205-3F0C-48EC-8E33-3C22CE0C2D6E}" type="slidenum">
              <a:rPr lang="en-US" smtClean="0"/>
              <a:t>‹#›</a:t>
            </a:fld>
            <a:endParaRPr lang="en-US"/>
          </a:p>
        </p:txBody>
      </p:sp>
    </p:spTree>
    <p:extLst>
      <p:ext uri="{BB962C8B-B14F-4D97-AF65-F5344CB8AC3E}">
        <p14:creationId xmlns:p14="http://schemas.microsoft.com/office/powerpoint/2010/main" val="4192192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AE144-6080-45B4-AAAE-3EB4D67A416C}" type="datetimeFigureOut">
              <a:rPr lang="en-US" smtClean="0"/>
              <a:t>11/12/2016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665205-3F0C-48EC-8E33-3C22CE0C2D6E}" type="slidenum">
              <a:rPr lang="en-US" smtClean="0"/>
              <a:t>‹#›</a:t>
            </a:fld>
            <a:endParaRPr lang="en-US"/>
          </a:p>
        </p:txBody>
      </p:sp>
    </p:spTree>
    <p:extLst>
      <p:ext uri="{BB962C8B-B14F-4D97-AF65-F5344CB8AC3E}">
        <p14:creationId xmlns:p14="http://schemas.microsoft.com/office/powerpoint/2010/main" val="120212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457200"/>
            <a:ext cx="4128849"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442347" y="987426"/>
            <a:ext cx="648081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1778" y="2057400"/>
            <a:ext cx="412884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CAE144-6080-45B4-AAAE-3EB4D67A416C}"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65205-3F0C-48EC-8E33-3C22CE0C2D6E}" type="slidenum">
              <a:rPr lang="en-US" smtClean="0"/>
              <a:t>‹#›</a:t>
            </a:fld>
            <a:endParaRPr lang="en-US"/>
          </a:p>
        </p:txBody>
      </p:sp>
    </p:spTree>
    <p:extLst>
      <p:ext uri="{BB962C8B-B14F-4D97-AF65-F5344CB8AC3E}">
        <p14:creationId xmlns:p14="http://schemas.microsoft.com/office/powerpoint/2010/main" val="580476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457200"/>
            <a:ext cx="4128849"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42347" y="987426"/>
            <a:ext cx="648081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81778" y="2057400"/>
            <a:ext cx="412884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CAE144-6080-45B4-AAAE-3EB4D67A416C}"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65205-3F0C-48EC-8E33-3C22CE0C2D6E}" type="slidenum">
              <a:rPr lang="en-US" smtClean="0"/>
              <a:t>‹#›</a:t>
            </a:fld>
            <a:endParaRPr lang="en-US"/>
          </a:p>
        </p:txBody>
      </p:sp>
    </p:spTree>
    <p:extLst>
      <p:ext uri="{BB962C8B-B14F-4D97-AF65-F5344CB8AC3E}">
        <p14:creationId xmlns:p14="http://schemas.microsoft.com/office/powerpoint/2010/main" val="89587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365126"/>
            <a:ext cx="1104138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80110" y="1825625"/>
            <a:ext cx="1104138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0110" y="6356351"/>
            <a:ext cx="288036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AE144-6080-45B4-AAAE-3EB4D67A416C}" type="datetimeFigureOut">
              <a:rPr lang="en-US" smtClean="0"/>
              <a:t>11/12/2016</a:t>
            </a:fld>
            <a:endParaRPr lang="en-US"/>
          </a:p>
        </p:txBody>
      </p:sp>
      <p:sp>
        <p:nvSpPr>
          <p:cNvPr id="5" name="Footer Placeholder 4"/>
          <p:cNvSpPr>
            <a:spLocks noGrp="1"/>
          </p:cNvSpPr>
          <p:nvPr>
            <p:ph type="ftr" sz="quarter" idx="3"/>
          </p:nvPr>
        </p:nvSpPr>
        <p:spPr>
          <a:xfrm>
            <a:off x="4240530" y="6356351"/>
            <a:ext cx="43205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6356351"/>
            <a:ext cx="288036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65205-3F0C-48EC-8E33-3C22CE0C2D6E}" type="slidenum">
              <a:rPr lang="en-US" smtClean="0"/>
              <a:t>‹#›</a:t>
            </a:fld>
            <a:endParaRPr lang="en-US"/>
          </a:p>
        </p:txBody>
      </p:sp>
    </p:spTree>
    <p:extLst>
      <p:ext uri="{BB962C8B-B14F-4D97-AF65-F5344CB8AC3E}">
        <p14:creationId xmlns:p14="http://schemas.microsoft.com/office/powerpoint/2010/main" val="279872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britannica.com/EBchecked/topic/1196641/augmented-reality" TargetMode="External"/><Relationship Id="rId2" Type="http://schemas.openxmlformats.org/officeDocument/2006/relationships/hyperlink" Target="http://wp.nmc.org/horizon2010/chapters/simple-augmented-reality/" TargetMode="External"/><Relationship Id="rId1" Type="http://schemas.openxmlformats.org/officeDocument/2006/relationships/slideLayout" Target="../slideLayouts/slideLayout2.xml"/><Relationship Id="rId6" Type="http://schemas.openxmlformats.org/officeDocument/2006/relationships/hyperlink" Target="http://www.google.com/products" TargetMode="External"/><Relationship Id="rId5" Type="http://schemas.openxmlformats.org/officeDocument/2006/relationships/hyperlink" Target="http://www.newhorizons.org/strategies/technology/billinghurst.htm" TargetMode="External"/><Relationship Id="rId4" Type="http://schemas.openxmlformats.org/officeDocument/2006/relationships/hyperlink" Target="http://www.bing.com/images/search"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9462" y="1982798"/>
            <a:ext cx="10362013" cy="1531214"/>
          </a:xfrm>
        </p:spPr>
        <p:txBody>
          <a:bodyPr>
            <a:normAutofit/>
          </a:bodyPr>
          <a:lstStyle/>
          <a:p>
            <a:r>
              <a:rPr lang="en-US" b="1" dirty="0" smtClean="0">
                <a:solidFill>
                  <a:srgbClr val="0000FF"/>
                </a:solidFill>
                <a:latin typeface="Times New Roman" panose="02020603050405020304" pitchFamily="18" charset="0"/>
                <a:cs typeface="Times New Roman" panose="02020603050405020304" pitchFamily="18" charset="0"/>
              </a:rPr>
              <a:t>Augmented Reality</a:t>
            </a:r>
            <a:endParaRPr lang="en-US" b="1" dirty="0">
              <a:solidFill>
                <a:srgbClr val="0000FF"/>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By Udara Samaratunge</a:t>
            </a:r>
            <a:endParaRPr lang="en-US"/>
          </a:p>
        </p:txBody>
      </p:sp>
      <p:sp>
        <p:nvSpPr>
          <p:cNvPr id="6" name="Slide Number Placeholder 5"/>
          <p:cNvSpPr>
            <a:spLocks noGrp="1"/>
          </p:cNvSpPr>
          <p:nvPr>
            <p:ph type="sldNum" sz="quarter" idx="12"/>
          </p:nvPr>
        </p:nvSpPr>
        <p:spPr/>
        <p:txBody>
          <a:bodyPr/>
          <a:lstStyle/>
          <a:p>
            <a:fld id="{FB8C1340-9102-4D09-A15D-7BFC7FFDA4C6}" type="slidenum">
              <a:rPr lang="en-US" smtClean="0"/>
              <a:t>1</a:t>
            </a:fld>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976" y="274320"/>
            <a:ext cx="1625058" cy="15941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cstate="print"/>
          <a:srcRect/>
          <a:stretch>
            <a:fillRect/>
          </a:stretch>
        </p:blipFill>
        <p:spPr bwMode="auto">
          <a:xfrm>
            <a:off x="9998231" y="166698"/>
            <a:ext cx="2606489" cy="2285813"/>
          </a:xfrm>
          <a:prstGeom prst="rect">
            <a:avLst/>
          </a:prstGeom>
          <a:noFill/>
        </p:spPr>
      </p:pic>
      <p:sp>
        <p:nvSpPr>
          <p:cNvPr id="9" name="TextBox 8"/>
          <p:cNvSpPr txBox="1"/>
          <p:nvPr/>
        </p:nvSpPr>
        <p:spPr>
          <a:xfrm>
            <a:off x="3296193" y="3857156"/>
            <a:ext cx="6194169" cy="1569660"/>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Modern Topics in Information Technology</a:t>
            </a:r>
          </a:p>
          <a:p>
            <a:pPr algn="ctr"/>
            <a:r>
              <a:rPr lang="en-US" sz="2400" b="1" dirty="0" smtClean="0">
                <a:latin typeface="Times New Roman" panose="02020603050405020304" pitchFamily="18" charset="0"/>
                <a:cs typeface="Times New Roman" panose="02020603050405020304" pitchFamily="18" charset="0"/>
              </a:rPr>
              <a:t>4</a:t>
            </a:r>
            <a:r>
              <a:rPr lang="en-US" sz="2400" b="1" baseline="30000" dirty="0" smtClean="0">
                <a:latin typeface="Times New Roman" panose="02020603050405020304" pitchFamily="18" charset="0"/>
                <a:cs typeface="Times New Roman" panose="02020603050405020304" pitchFamily="18" charset="0"/>
              </a:rPr>
              <a:t>th</a:t>
            </a:r>
            <a:r>
              <a:rPr lang="en-US" sz="2400" b="1" dirty="0" smtClean="0">
                <a:latin typeface="Times New Roman" panose="02020603050405020304" pitchFamily="18" charset="0"/>
                <a:cs typeface="Times New Roman" panose="02020603050405020304" pitchFamily="18" charset="0"/>
              </a:rPr>
              <a:t> Year – Semester </a:t>
            </a:r>
            <a:r>
              <a:rPr lang="en-US" sz="2400" b="1" dirty="0">
                <a:latin typeface="Times New Roman" panose="02020603050405020304" pitchFamily="18" charset="0"/>
                <a:cs typeface="Times New Roman" panose="02020603050405020304" pitchFamily="18" charset="0"/>
              </a:rPr>
              <a:t>1</a:t>
            </a:r>
            <a:endParaRPr lang="en-US" sz="2400" b="1" dirty="0" smtClean="0">
              <a:latin typeface="Times New Roman" panose="02020603050405020304" pitchFamily="18" charset="0"/>
              <a:cs typeface="Times New Roman" panose="02020603050405020304" pitchFamily="18" charset="0"/>
            </a:endParaRPr>
          </a:p>
          <a:p>
            <a:pPr algn="ctr"/>
            <a:r>
              <a:rPr lang="en-US" sz="2400" b="1" dirty="0" smtClean="0">
                <a:latin typeface="Times New Roman" panose="02020603050405020304" pitchFamily="18" charset="0"/>
                <a:cs typeface="Times New Roman" panose="02020603050405020304" pitchFamily="18" charset="0"/>
              </a:rPr>
              <a:t>Lecture 02   -    Part II</a:t>
            </a:r>
          </a:p>
          <a:p>
            <a:pPr algn="ctr"/>
            <a:r>
              <a:rPr lang="en-US" sz="2400" b="1" dirty="0" smtClean="0">
                <a:latin typeface="Times New Roman" panose="02020603050405020304" pitchFamily="18" charset="0"/>
                <a:cs typeface="Times New Roman" panose="02020603050405020304" pitchFamily="18" charset="0"/>
              </a:rPr>
              <a:t>By </a:t>
            </a:r>
            <a:r>
              <a:rPr lang="en-US" sz="2400" b="1" dirty="0" err="1" smtClean="0">
                <a:latin typeface="Times New Roman" panose="02020603050405020304" pitchFamily="18" charset="0"/>
                <a:cs typeface="Times New Roman" panose="02020603050405020304" pitchFamily="18" charset="0"/>
              </a:rPr>
              <a:t>Udara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Samaratunge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206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13635" y="45720"/>
            <a:ext cx="6547485" cy="655957"/>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5. Indoor Tracking System</a:t>
            </a:r>
            <a:endParaRPr lang="en-US"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0" y="905620"/>
            <a:ext cx="4194810" cy="2577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835" y="3312111"/>
            <a:ext cx="535305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90" y="3642893"/>
            <a:ext cx="4194810" cy="3031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9735" y="508559"/>
            <a:ext cx="23431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4863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842"/>
            <a:ext cx="10271760" cy="6843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88595" y="121921"/>
            <a:ext cx="3194685" cy="1935480"/>
          </a:xfrm>
        </p:spPr>
        <p:txBody>
          <a:bodyPr>
            <a:normAutofit/>
          </a:bodyPr>
          <a:lstStyle/>
          <a:p>
            <a:r>
              <a:rPr lang="en-US" b="1" dirty="0" smtClean="0">
                <a:latin typeface="Times New Roman" panose="02020603050405020304" pitchFamily="18" charset="0"/>
                <a:cs typeface="Times New Roman" panose="02020603050405020304" pitchFamily="18" charset="0"/>
              </a:rPr>
              <a:t>Usage of Beacons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010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924" y="133307"/>
            <a:ext cx="12359372" cy="1104042"/>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A Real-time Object Identification &amp; Registration for AR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1925" y="1565843"/>
            <a:ext cx="3854284" cy="3289491"/>
          </a:xfrm>
        </p:spPr>
        <p:txBody>
          <a:bodyPr/>
          <a:lstStyle/>
          <a:p>
            <a:r>
              <a:rPr lang="en-US" dirty="0">
                <a:latin typeface="Times New Roman" panose="02020603050405020304" pitchFamily="18" charset="0"/>
                <a:cs typeface="Times New Roman" panose="02020603050405020304" pitchFamily="18" charset="0"/>
              </a:rPr>
              <a:t>AR systems normally measure the </a:t>
            </a:r>
            <a:r>
              <a:rPr lang="en-US" dirty="0" smtClean="0">
                <a:latin typeface="Times New Roman" panose="02020603050405020304" pitchFamily="18" charset="0"/>
                <a:cs typeface="Times New Roman" panose="02020603050405020304" pitchFamily="18" charset="0"/>
              </a:rPr>
              <a:t>position and </a:t>
            </a:r>
            <a:r>
              <a:rPr lang="en-US" dirty="0">
                <a:latin typeface="Times New Roman" panose="02020603050405020304" pitchFamily="18" charset="0"/>
                <a:cs typeface="Times New Roman" panose="02020603050405020304" pitchFamily="18" charset="0"/>
              </a:rPr>
              <a:t>orientation of a device with 3D sensors (either </a:t>
            </a:r>
            <a:r>
              <a:rPr lang="en-US" dirty="0" smtClean="0">
                <a:latin typeface="Times New Roman" panose="02020603050405020304" pitchFamily="18" charset="0"/>
                <a:cs typeface="Times New Roman" panose="02020603050405020304" pitchFamily="18" charset="0"/>
              </a:rPr>
              <a:t>magnetic or </a:t>
            </a:r>
            <a:r>
              <a:rPr lang="en-US" dirty="0">
                <a:latin typeface="Times New Roman" panose="02020603050405020304" pitchFamily="18" charset="0"/>
                <a:cs typeface="Times New Roman" panose="02020603050405020304" pitchFamily="18" charset="0"/>
              </a:rPr>
              <a:t>ultrasonic);</a:t>
            </a:r>
          </a:p>
        </p:txBody>
      </p:sp>
      <p:pic>
        <p:nvPicPr>
          <p:cNvPr id="4" name="Picture 3"/>
          <p:cNvPicPr>
            <a:picLocks noChangeAspect="1"/>
          </p:cNvPicPr>
          <p:nvPr/>
        </p:nvPicPr>
        <p:blipFill>
          <a:blip r:embed="rId2"/>
          <a:stretch>
            <a:fillRect/>
          </a:stretch>
        </p:blipFill>
        <p:spPr>
          <a:xfrm>
            <a:off x="3983233" y="1777219"/>
            <a:ext cx="8638063" cy="4093073"/>
          </a:xfrm>
          <a:prstGeom prst="rect">
            <a:avLst/>
          </a:prstGeom>
        </p:spPr>
      </p:pic>
      <p:sp>
        <p:nvSpPr>
          <p:cNvPr id="5" name="Content Placeholder 2"/>
          <p:cNvSpPr txBox="1">
            <a:spLocks/>
          </p:cNvSpPr>
          <p:nvPr/>
        </p:nvSpPr>
        <p:spPr>
          <a:xfrm>
            <a:off x="261924" y="4152250"/>
            <a:ext cx="3854283" cy="242885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By analyzing the </a:t>
            </a:r>
            <a:r>
              <a:rPr lang="en-US" dirty="0" smtClean="0">
                <a:solidFill>
                  <a:srgbClr val="FF0000"/>
                </a:solidFill>
                <a:latin typeface="Times New Roman" panose="02020603050405020304" pitchFamily="18" charset="0"/>
                <a:cs typeface="Times New Roman" panose="02020603050405020304" pitchFamily="18" charset="0"/>
              </a:rPr>
              <a:t>distortion of the rectangular shape </a:t>
            </a:r>
            <a:r>
              <a:rPr lang="en-US" dirty="0" smtClean="0">
                <a:latin typeface="Times New Roman" panose="02020603050405020304" pitchFamily="18" charset="0"/>
                <a:cs typeface="Times New Roman" panose="02020603050405020304" pitchFamily="18" charset="0"/>
              </a:rPr>
              <a:t>of the matrix code frame, the system estimates the position and orientation of the video camera.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481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Binarization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Connected Component </a:t>
            </a:r>
            <a:r>
              <a:rPr lang="en-US" dirty="0" smtClean="0">
                <a:latin typeface="Times New Roman" panose="02020603050405020304" pitchFamily="18" charset="0"/>
                <a:cs typeface="Times New Roman" panose="02020603050405020304" pitchFamily="18" charset="0"/>
              </a:rPr>
              <a:t>Analysis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Code Frame </a:t>
            </a:r>
            <a:r>
              <a:rPr lang="en-US" dirty="0" smtClean="0">
                <a:latin typeface="Times New Roman" panose="02020603050405020304" pitchFamily="18" charset="0"/>
                <a:cs typeface="Times New Roman" panose="02020603050405020304" pitchFamily="18" charset="0"/>
              </a:rPr>
              <a:t>Fitting</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Decoding and Error </a:t>
            </a:r>
            <a:r>
              <a:rPr lang="en-US" dirty="0" smtClean="0">
                <a:latin typeface="Times New Roman" panose="02020603050405020304" pitchFamily="18" charset="0"/>
                <a:cs typeface="Times New Roman" panose="02020603050405020304" pitchFamily="18" charset="0"/>
              </a:rPr>
              <a:t>Check</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Camera Position and Pose </a:t>
            </a:r>
            <a:r>
              <a:rPr lang="en-US" dirty="0" smtClean="0">
                <a:latin typeface="Times New Roman" panose="02020603050405020304" pitchFamily="18" charset="0"/>
                <a:cs typeface="Times New Roman" panose="02020603050405020304" pitchFamily="18" charset="0"/>
              </a:rPr>
              <a:t>Estimation</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261924" y="133307"/>
            <a:ext cx="12359372" cy="1104042"/>
          </a:xfrm>
        </p:spPr>
        <p:txBody>
          <a:bodyPr>
            <a:normAutofit/>
          </a:bodyPr>
          <a:lstStyle/>
          <a:p>
            <a:r>
              <a:rPr lang="en-US" b="1" dirty="0" smtClean="0">
                <a:latin typeface="Times New Roman" panose="02020603050405020304" pitchFamily="18" charset="0"/>
                <a:cs typeface="Times New Roman" panose="02020603050405020304" pitchFamily="18" charset="0"/>
              </a:rPr>
              <a:t>Steps in Recognition Algorithm</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91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92" y="41082"/>
            <a:ext cx="4606288" cy="927646"/>
          </a:xfrm>
        </p:spPr>
        <p:txBody>
          <a:bodyPr/>
          <a:lstStyle/>
          <a:p>
            <a:r>
              <a:rPr lang="en-US" b="1" dirty="0" smtClean="0">
                <a:latin typeface="Times New Roman" panose="02020603050405020304" pitchFamily="18" charset="0"/>
                <a:cs typeface="Times New Roman" panose="02020603050405020304" pitchFamily="18" charset="0"/>
              </a:rPr>
              <a:t>Binarization</a:t>
            </a:r>
            <a:endParaRPr lang="en-US" b="1" dirty="0"/>
          </a:p>
        </p:txBody>
      </p:sp>
      <p:pic>
        <p:nvPicPr>
          <p:cNvPr id="4" name="Picture 3"/>
          <p:cNvPicPr>
            <a:picLocks noChangeAspect="1"/>
          </p:cNvPicPr>
          <p:nvPr/>
        </p:nvPicPr>
        <p:blipFill rotWithShape="1">
          <a:blip r:embed="rId3"/>
          <a:srcRect b="52192"/>
          <a:stretch/>
        </p:blipFill>
        <p:spPr>
          <a:xfrm>
            <a:off x="3845290" y="407963"/>
            <a:ext cx="7535473" cy="3141370"/>
          </a:xfrm>
          <a:prstGeom prst="rect">
            <a:avLst/>
          </a:prstGeom>
        </p:spPr>
      </p:pic>
      <p:sp>
        <p:nvSpPr>
          <p:cNvPr id="5" name="Content Placeholder 5"/>
          <p:cNvSpPr>
            <a:spLocks noGrp="1"/>
          </p:cNvSpPr>
          <p:nvPr>
            <p:ph idx="1"/>
          </p:nvPr>
        </p:nvSpPr>
        <p:spPr>
          <a:xfrm>
            <a:off x="556447" y="3702121"/>
            <a:ext cx="11991935" cy="2938313"/>
          </a:xfrm>
        </p:spPr>
        <p:txBody>
          <a:bodyPr>
            <a:normAutofit/>
          </a:bodyPr>
          <a:lstStyle/>
          <a:p>
            <a:r>
              <a:rPr lang="en-US" sz="2000" b="1" dirty="0">
                <a:solidFill>
                  <a:srgbClr val="0000FF"/>
                </a:solidFill>
                <a:latin typeface="Times New Roman" panose="02020603050405020304" pitchFamily="18" charset="0"/>
                <a:cs typeface="Times New Roman" panose="02020603050405020304" pitchFamily="18" charset="0"/>
              </a:rPr>
              <a:t>Image </a:t>
            </a:r>
            <a:r>
              <a:rPr lang="en-US" sz="2000" b="1" dirty="0" err="1">
                <a:solidFill>
                  <a:srgbClr val="0000FF"/>
                </a:solidFill>
                <a:latin typeface="Times New Roman" panose="02020603050405020304" pitchFamily="18" charset="0"/>
                <a:cs typeface="Times New Roman" panose="02020603050405020304" pitchFamily="18" charset="0"/>
              </a:rPr>
              <a:t>binarization</a:t>
            </a:r>
            <a:r>
              <a:rPr lang="en-US" sz="2000" b="1" dirty="0">
                <a:solidFill>
                  <a:srgbClr val="0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converts an image of up to 256 gray levels to a </a:t>
            </a:r>
            <a:r>
              <a:rPr lang="en-US" sz="2000" b="1" dirty="0">
                <a:latin typeface="Times New Roman" panose="02020603050405020304" pitchFamily="18" charset="0"/>
                <a:cs typeface="Times New Roman" panose="02020603050405020304" pitchFamily="18" charset="0"/>
              </a:rPr>
              <a:t>black and white image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endParaRPr lang="en-US" sz="2000" dirty="0" smtClean="0">
              <a:solidFill>
                <a:srgbClr val="0000FF"/>
              </a:solidFill>
              <a:latin typeface="Times New Roman" panose="02020603050405020304" pitchFamily="18" charset="0"/>
              <a:cs typeface="Times New Roman" panose="02020603050405020304" pitchFamily="18" charset="0"/>
            </a:endParaRPr>
          </a:p>
          <a:p>
            <a:r>
              <a:rPr lang="en-US" sz="2000" dirty="0" smtClean="0">
                <a:solidFill>
                  <a:srgbClr val="0000FF"/>
                </a:solidFill>
                <a:latin typeface="Times New Roman" panose="02020603050405020304" pitchFamily="18" charset="0"/>
                <a:cs typeface="Times New Roman" panose="02020603050405020304" pitchFamily="18" charset="0"/>
              </a:rPr>
              <a:t>Thresholding</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the simplest method of </a:t>
            </a:r>
            <a:r>
              <a:rPr lang="en-US" sz="2000" dirty="0">
                <a:solidFill>
                  <a:srgbClr val="0000FF"/>
                </a:solidFill>
                <a:latin typeface="Times New Roman" panose="02020603050405020304" pitchFamily="18" charset="0"/>
                <a:cs typeface="Times New Roman" panose="02020603050405020304" pitchFamily="18" charset="0"/>
              </a:rPr>
              <a:t>image segmentation</a:t>
            </a:r>
            <a:r>
              <a:rPr lang="en-US" sz="2000" dirty="0">
                <a:latin typeface="Times New Roman" panose="02020603050405020304" pitchFamily="18" charset="0"/>
                <a:cs typeface="Times New Roman" panose="02020603050405020304" pitchFamily="18" charset="0"/>
              </a:rPr>
              <a:t>. From a </a:t>
            </a:r>
            <a:r>
              <a:rPr lang="en-US" sz="2000" dirty="0">
                <a:solidFill>
                  <a:srgbClr val="FF0000"/>
                </a:solidFill>
                <a:latin typeface="Times New Roman" panose="02020603050405020304" pitchFamily="18" charset="0"/>
                <a:cs typeface="Times New Roman" panose="02020603050405020304" pitchFamily="18" charset="0"/>
              </a:rPr>
              <a:t>grayscale image</a:t>
            </a:r>
            <a:r>
              <a:rPr lang="en-US" sz="2000" dirty="0">
                <a:latin typeface="Times New Roman" panose="02020603050405020304" pitchFamily="18" charset="0"/>
                <a:cs typeface="Times New Roman" panose="02020603050405020304" pitchFamily="18" charset="0"/>
              </a:rPr>
              <a:t>, thresholding can be used to </a:t>
            </a:r>
            <a:r>
              <a:rPr lang="en-US" sz="2000" b="1" dirty="0">
                <a:solidFill>
                  <a:srgbClr val="0000FF"/>
                </a:solidFill>
                <a:latin typeface="Times New Roman" panose="02020603050405020304" pitchFamily="18" charset="0"/>
                <a:cs typeface="Times New Roman" panose="02020603050405020304" pitchFamily="18" charset="0"/>
              </a:rPr>
              <a:t>create binary </a:t>
            </a:r>
            <a:r>
              <a:rPr lang="en-US" sz="2000" b="1" dirty="0" smtClean="0">
                <a:solidFill>
                  <a:srgbClr val="0000FF"/>
                </a:solidFill>
                <a:latin typeface="Times New Roman" panose="02020603050405020304" pitchFamily="18" charset="0"/>
                <a:cs typeface="Times New Roman" panose="02020603050405020304" pitchFamily="18" charset="0"/>
              </a:rPr>
              <a:t>images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simplest thresholding methods </a:t>
            </a:r>
            <a:r>
              <a:rPr lang="en-US" sz="2000" b="1" dirty="0">
                <a:solidFill>
                  <a:srgbClr val="0000FF"/>
                </a:solidFill>
                <a:latin typeface="Times New Roman" panose="02020603050405020304" pitchFamily="18" charset="0"/>
                <a:cs typeface="Times New Roman" panose="02020603050405020304" pitchFamily="18" charset="0"/>
              </a:rPr>
              <a:t>replace each pixel in an image </a:t>
            </a:r>
            <a:r>
              <a:rPr lang="en-US" sz="2000" dirty="0">
                <a:latin typeface="Times New Roman" panose="02020603050405020304" pitchFamily="18" charset="0"/>
                <a:cs typeface="Times New Roman" panose="02020603050405020304" pitchFamily="18" charset="0"/>
              </a:rPr>
              <a:t>with a black pixel if the image </a:t>
            </a:r>
            <a:r>
              <a:rPr lang="en-US" sz="2000" b="1" dirty="0">
                <a:solidFill>
                  <a:srgbClr val="0000FF"/>
                </a:solidFill>
                <a:latin typeface="Times New Roman" panose="02020603050405020304" pitchFamily="18" charset="0"/>
                <a:cs typeface="Times New Roman" panose="02020603050405020304" pitchFamily="18" charset="0"/>
              </a:rPr>
              <a:t>intensity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i,j</a:t>
            </a:r>
            <a:r>
              <a:rPr lang="en-US" sz="2000" dirty="0">
                <a:latin typeface="Times New Roman" panose="02020603050405020304" pitchFamily="18" charset="0"/>
                <a:cs typeface="Times New Roman" panose="02020603050405020304" pitchFamily="18" charset="0"/>
              </a:rPr>
              <a:t>} is less than some fixed constant </a:t>
            </a:r>
            <a:r>
              <a:rPr lang="en-US" sz="2000" dirty="0" smtClean="0">
                <a:latin typeface="Times New Roman" panose="02020603050405020304" pitchFamily="18" charset="0"/>
                <a:cs typeface="Times New Roman" panose="02020603050405020304" pitchFamily="18" charset="0"/>
              </a:rPr>
              <a:t>T=&gt; </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i,j</a:t>
            </a:r>
            <a:r>
              <a:rPr lang="en-US" sz="2000" dirty="0" smtClean="0">
                <a:latin typeface="Times New Roman" panose="02020603050405020304" pitchFamily="18" charset="0"/>
                <a:cs typeface="Times New Roman" panose="02020603050405020304" pitchFamily="18" charset="0"/>
              </a:rPr>
              <a:t>} &lt; T</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593557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48343" y="1825624"/>
            <a:ext cx="7518399" cy="3994605"/>
          </a:xfrm>
        </p:spPr>
        <p:txBody>
          <a:bodyPr>
            <a:normAutofit/>
          </a:bodyPr>
          <a:lstStyle/>
          <a:p>
            <a:r>
              <a:rPr lang="en-US" sz="2400" dirty="0">
                <a:solidFill>
                  <a:srgbClr val="0000FF"/>
                </a:solidFill>
                <a:latin typeface="Times New Roman" panose="02020603050405020304" pitchFamily="18" charset="0"/>
                <a:cs typeface="Times New Roman" panose="02020603050405020304" pitchFamily="18" charset="0"/>
              </a:rPr>
              <a:t>Connected regions</a:t>
            </a:r>
            <a:r>
              <a:rPr lang="en-US" sz="2400" dirty="0">
                <a:latin typeface="Times New Roman" panose="02020603050405020304" pitchFamily="18" charset="0"/>
                <a:cs typeface="Times New Roman" panose="02020603050405020304" pitchFamily="18" charset="0"/>
              </a:rPr>
              <a:t> =&gt; </a:t>
            </a:r>
            <a:r>
              <a:rPr lang="en-US" sz="2400" dirty="0">
                <a:solidFill>
                  <a:srgbClr val="0000FF"/>
                </a:solidFill>
                <a:latin typeface="Times New Roman" panose="02020603050405020304" pitchFamily="18" charset="0"/>
                <a:cs typeface="Times New Roman" panose="02020603050405020304" pitchFamily="18" charset="0"/>
              </a:rPr>
              <a:t>binary-1 (</a:t>
            </a:r>
            <a:r>
              <a:rPr lang="en-US" sz="2400" b="1" dirty="0">
                <a:latin typeface="Times New Roman" panose="02020603050405020304" pitchFamily="18" charset="0"/>
                <a:cs typeface="Times New Roman" panose="02020603050405020304" pitchFamily="18" charset="0"/>
              </a:rPr>
              <a:t>black</a:t>
            </a:r>
            <a:r>
              <a:rPr lang="en-US" sz="2400" dirty="0">
                <a:solidFill>
                  <a:srgbClr val="0000FF"/>
                </a:solidFill>
                <a:latin typeface="Times New Roman" panose="02020603050405020304" pitchFamily="18" charset="0"/>
                <a:cs typeface="Times New Roman" panose="02020603050405020304" pitchFamily="18" charset="0"/>
              </a:rPr>
              <a:t>) pixels</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Identify </a:t>
            </a:r>
            <a:r>
              <a:rPr lang="en-US" sz="2400" dirty="0" smtClean="0">
                <a:latin typeface="Times New Roman" panose="02020603050405020304" pitchFamily="18" charset="0"/>
                <a:cs typeface="Times New Roman" panose="02020603050405020304" pitchFamily="18" charset="0"/>
              </a:rPr>
              <a:t>connected region </a:t>
            </a:r>
          </a:p>
          <a:p>
            <a:endParaRPr lang="en-US" sz="2400" dirty="0" smtClean="0">
              <a:latin typeface="Times New Roman" panose="02020603050405020304" pitchFamily="18" charset="0"/>
              <a:cs typeface="Times New Roman" panose="02020603050405020304" pitchFamily="18" charset="0"/>
            </a:endParaRPr>
          </a:p>
          <a:p>
            <a:r>
              <a:rPr lang="en-US" sz="2400" dirty="0" smtClean="0">
                <a:solidFill>
                  <a:srgbClr val="0000FF"/>
                </a:solidFill>
                <a:latin typeface="Times New Roman" panose="02020603050405020304" pitchFamily="18" charset="0"/>
                <a:cs typeface="Times New Roman" panose="02020603050405020304" pitchFamily="18" charset="0"/>
              </a:rPr>
              <a:t>heuristic </a:t>
            </a:r>
            <a:r>
              <a:rPr lang="en-US" sz="2400" dirty="0">
                <a:solidFill>
                  <a:srgbClr val="0000FF"/>
                </a:solidFill>
                <a:latin typeface="Times New Roman" panose="02020603050405020304" pitchFamily="18" charset="0"/>
                <a:cs typeface="Times New Roman" panose="02020603050405020304" pitchFamily="18" charset="0"/>
              </a:rPr>
              <a:t>check </a:t>
            </a:r>
            <a:r>
              <a:rPr lang="en-US" sz="2400" dirty="0">
                <a:latin typeface="Times New Roman" panose="02020603050405020304" pitchFamily="18" charset="0"/>
                <a:cs typeface="Times New Roman" panose="02020603050405020304" pitchFamily="18" charset="0"/>
              </a:rPr>
              <a:t>(based on the </a:t>
            </a:r>
            <a:r>
              <a:rPr lang="en-US" sz="2400" dirty="0">
                <a:solidFill>
                  <a:srgbClr val="FF0000"/>
                </a:solidFill>
                <a:latin typeface="Times New Roman" panose="02020603050405020304" pitchFamily="18" charset="0"/>
                <a:cs typeface="Times New Roman" panose="02020603050405020304" pitchFamily="18" charset="0"/>
              </a:rPr>
              <a:t>size</a:t>
            </a:r>
            <a:r>
              <a:rPr lang="en-US" sz="2400" dirty="0">
                <a:latin typeface="Times New Roman" panose="02020603050405020304" pitchFamily="18" charset="0"/>
                <a:cs typeface="Times New Roman" panose="02020603050405020304" pitchFamily="18" charset="0"/>
              </a:rPr>
              <a:t> and the </a:t>
            </a:r>
            <a:r>
              <a:rPr lang="en-US" sz="2400" dirty="0">
                <a:solidFill>
                  <a:srgbClr val="FF0000"/>
                </a:solidFill>
                <a:latin typeface="Times New Roman" panose="02020603050405020304" pitchFamily="18" charset="0"/>
                <a:cs typeface="Times New Roman" panose="02020603050405020304" pitchFamily="18" charset="0"/>
              </a:rPr>
              <a:t>aspect-ratio </a:t>
            </a:r>
            <a:r>
              <a:rPr lang="en-US" sz="2400" dirty="0">
                <a:latin typeface="Times New Roman" panose="02020603050405020304" pitchFamily="18" charset="0"/>
                <a:cs typeface="Times New Roman" panose="02020603050405020304" pitchFamily="18" charset="0"/>
              </a:rPr>
              <a:t>of the </a:t>
            </a:r>
            <a:r>
              <a:rPr lang="en-US" sz="2400" dirty="0">
                <a:solidFill>
                  <a:srgbClr val="0000FF"/>
                </a:solidFill>
                <a:latin typeface="Times New Roman" panose="02020603050405020304" pitchFamily="18" charset="0"/>
                <a:cs typeface="Times New Roman" panose="02020603050405020304" pitchFamily="18" charset="0"/>
              </a:rPr>
              <a:t>region bounding </a:t>
            </a:r>
            <a:r>
              <a:rPr lang="en-US" sz="2400" dirty="0" smtClean="0">
                <a:solidFill>
                  <a:srgbClr val="0000FF"/>
                </a:solidFill>
                <a:latin typeface="Times New Roman" panose="02020603050405020304" pitchFamily="18" charset="0"/>
                <a:cs typeface="Times New Roman" panose="02020603050405020304" pitchFamily="18" charset="0"/>
              </a:rPr>
              <a:t>rectangle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7" name="Title 1"/>
          <p:cNvSpPr txBox="1">
            <a:spLocks/>
          </p:cNvSpPr>
          <p:nvPr/>
        </p:nvSpPr>
        <p:spPr>
          <a:xfrm>
            <a:off x="1083309" y="423185"/>
            <a:ext cx="7815944" cy="52863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latin typeface="Times New Roman" panose="02020603050405020304" pitchFamily="18" charset="0"/>
                <a:cs typeface="Times New Roman" panose="02020603050405020304" pitchFamily="18" charset="0"/>
              </a:rPr>
              <a:t>Connected Component Analysis</a:t>
            </a:r>
            <a:endParaRPr lang="en-US" b="1" dirty="0"/>
          </a:p>
        </p:txBody>
      </p:sp>
      <p:pic>
        <p:nvPicPr>
          <p:cNvPr id="8" name="Picture 7"/>
          <p:cNvPicPr>
            <a:picLocks noChangeAspect="1"/>
          </p:cNvPicPr>
          <p:nvPr/>
        </p:nvPicPr>
        <p:blipFill rotWithShape="1">
          <a:blip r:embed="rId2"/>
          <a:srcRect l="1" t="46397" r="49710" b="4392"/>
          <a:stretch/>
        </p:blipFill>
        <p:spPr>
          <a:xfrm>
            <a:off x="7570206" y="1360652"/>
            <a:ext cx="5013679" cy="4459578"/>
          </a:xfrm>
          <a:prstGeom prst="rect">
            <a:avLst/>
          </a:prstGeom>
        </p:spPr>
      </p:pic>
    </p:spTree>
    <p:extLst>
      <p:ext uri="{BB962C8B-B14F-4D97-AF65-F5344CB8AC3E}">
        <p14:creationId xmlns:p14="http://schemas.microsoft.com/office/powerpoint/2010/main" val="1424896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196" y="30390"/>
            <a:ext cx="11041380" cy="1043667"/>
          </a:xfrm>
        </p:spPr>
        <p:txBody>
          <a:bodyPr/>
          <a:lstStyle/>
          <a:p>
            <a:r>
              <a:rPr lang="en-US" b="1" dirty="0" smtClean="0">
                <a:latin typeface="Times New Roman" panose="02020603050405020304" pitchFamily="18" charset="0"/>
                <a:cs typeface="Times New Roman" panose="02020603050405020304" pitchFamily="18" charset="0"/>
              </a:rPr>
              <a:t>Code Frame Fitting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1077" y="3860800"/>
            <a:ext cx="11376751" cy="2481943"/>
          </a:xfrm>
        </p:spPr>
        <p:txBody>
          <a:bodyPr>
            <a:normAutofit/>
          </a:bodyPr>
          <a:lstStyle/>
          <a:p>
            <a:r>
              <a:rPr lang="en-US" sz="2000" dirty="0" smtClean="0">
                <a:latin typeface="Times New Roman" panose="02020603050405020304" pitchFamily="18" charset="0"/>
                <a:cs typeface="Times New Roman" panose="02020603050405020304" pitchFamily="18" charset="0"/>
              </a:rPr>
              <a:t>For each selected region a rectangle is fitted on the </a:t>
            </a:r>
            <a:r>
              <a:rPr lang="en-US" sz="2000" b="1" dirty="0" smtClean="0">
                <a:solidFill>
                  <a:srgbClr val="0000FF"/>
                </a:solidFill>
                <a:latin typeface="Times New Roman" panose="02020603050405020304" pitchFamily="18" charset="0"/>
                <a:cs typeface="Times New Roman" panose="02020603050405020304" pitchFamily="18" charset="0"/>
              </a:rPr>
              <a:t>outline</a:t>
            </a:r>
            <a:r>
              <a:rPr lang="en-US" sz="2000" dirty="0" smtClean="0">
                <a:latin typeface="Times New Roman" panose="02020603050405020304" pitchFamily="18" charset="0"/>
                <a:cs typeface="Times New Roman" panose="02020603050405020304" pitchFamily="18" charset="0"/>
              </a:rPr>
              <a:t> of region using </a:t>
            </a:r>
            <a:r>
              <a:rPr lang="en-US" sz="2000" b="1" dirty="0" smtClean="0">
                <a:solidFill>
                  <a:srgbClr val="0000FF"/>
                </a:solidFill>
                <a:latin typeface="Times New Roman" panose="02020603050405020304" pitchFamily="18" charset="0"/>
                <a:cs typeface="Times New Roman" panose="02020603050405020304" pitchFamily="18" charset="0"/>
              </a:rPr>
              <a:t>least-square method</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a:rPr>
              <a:t>Then, transformation parameters are calculated </a:t>
            </a:r>
            <a:r>
              <a:rPr lang="en-US" sz="2000" dirty="0" smtClean="0">
                <a:latin typeface="Times New Roman"/>
              </a:rPr>
              <a:t>based on </a:t>
            </a:r>
            <a:r>
              <a:rPr lang="en-US" sz="2000" dirty="0">
                <a:latin typeface="Times New Roman"/>
              </a:rPr>
              <a:t>the positions of the </a:t>
            </a:r>
            <a:r>
              <a:rPr lang="en-US" sz="2000" b="1" dirty="0">
                <a:solidFill>
                  <a:srgbClr val="0000FF"/>
                </a:solidFill>
                <a:latin typeface="Times New Roman"/>
              </a:rPr>
              <a:t>4 corners of this quad-tangle</a:t>
            </a:r>
            <a:r>
              <a:rPr lang="en-US" sz="2000" b="1" dirty="0" smtClean="0">
                <a:solidFill>
                  <a:srgbClr val="0000FF"/>
                </a:solidFill>
                <a:latin typeface="Times New Roman"/>
              </a:rPr>
              <a:t>.</a:t>
            </a:r>
          </a:p>
          <a:p>
            <a:endParaRPr lang="en-US" sz="2000" dirty="0" smtClean="0">
              <a:latin typeface="Times New Roman"/>
            </a:endParaRPr>
          </a:p>
          <a:p>
            <a:r>
              <a:rPr lang="en-US" sz="2000" dirty="0" smtClean="0">
                <a:latin typeface="Times New Roman"/>
                <a:cs typeface="Times New Roman" panose="02020603050405020304" pitchFamily="18" charset="0"/>
              </a:rPr>
              <a:t>Then </a:t>
            </a:r>
            <a:r>
              <a:rPr lang="en-US" sz="2000" b="1" dirty="0" smtClean="0">
                <a:solidFill>
                  <a:srgbClr val="0000FF"/>
                </a:solidFill>
                <a:latin typeface="Times New Roman"/>
                <a:cs typeface="Times New Roman" panose="02020603050405020304" pitchFamily="18" charset="0"/>
              </a:rPr>
              <a:t>Distortion-compensation matrix</a:t>
            </a:r>
            <a:r>
              <a:rPr lang="en-US" sz="2000" b="1" dirty="0" smtClean="0">
                <a:latin typeface="Times New Roman"/>
                <a:cs typeface="Times New Roman" panose="02020603050405020304" pitchFamily="18" charset="0"/>
              </a:rPr>
              <a:t> </a:t>
            </a:r>
            <a:r>
              <a:rPr lang="en-US" sz="2000" dirty="0" smtClean="0">
                <a:latin typeface="Times New Roman"/>
                <a:cs typeface="Times New Roman" panose="02020603050405020304" pitchFamily="18" charset="0"/>
              </a:rPr>
              <a:t>is calculated based on the </a:t>
            </a:r>
            <a:r>
              <a:rPr lang="en-US" sz="2000" b="1" dirty="0" smtClean="0">
                <a:solidFill>
                  <a:srgbClr val="0000FF"/>
                </a:solidFill>
                <a:latin typeface="Times New Roman"/>
                <a:cs typeface="Times New Roman" panose="02020603050405020304" pitchFamily="18" charset="0"/>
              </a:rPr>
              <a:t>4 corners of quad-tangle</a:t>
            </a:r>
            <a:r>
              <a:rPr lang="en-US" sz="2000" dirty="0" smtClean="0">
                <a:latin typeface="Times New Roman"/>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9" y="1397728"/>
            <a:ext cx="1799772" cy="2263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253" y="1305394"/>
            <a:ext cx="7684861" cy="2371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4121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1" y="1424113"/>
            <a:ext cx="10145486" cy="4250973"/>
          </a:xfrm>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a:rPr>
              <a:t>Using the obtained parameters, the </a:t>
            </a:r>
            <a:r>
              <a:rPr lang="en-US" sz="2400" dirty="0">
                <a:solidFill>
                  <a:srgbClr val="0000FF"/>
                </a:solidFill>
                <a:latin typeface="Times New Roman"/>
              </a:rPr>
              <a:t>system projects </a:t>
            </a:r>
            <a:r>
              <a:rPr lang="en-US" sz="2400" dirty="0" smtClean="0">
                <a:solidFill>
                  <a:srgbClr val="0000FF"/>
                </a:solidFill>
                <a:latin typeface="Times New Roman"/>
              </a:rPr>
              <a:t>the corresponding </a:t>
            </a:r>
            <a:r>
              <a:rPr lang="en-US" sz="2400" dirty="0">
                <a:solidFill>
                  <a:srgbClr val="0000FF"/>
                </a:solidFill>
                <a:latin typeface="Times New Roman"/>
              </a:rPr>
              <a:t>image region </a:t>
            </a:r>
            <a:r>
              <a:rPr lang="en-US" sz="2400" dirty="0">
                <a:latin typeface="Times New Roman"/>
              </a:rPr>
              <a:t>to the code rectangle </a:t>
            </a:r>
            <a:r>
              <a:rPr lang="en-US" sz="2400" dirty="0" smtClean="0">
                <a:latin typeface="Times New Roman"/>
              </a:rPr>
              <a:t>space.</a:t>
            </a:r>
          </a:p>
          <a:p>
            <a:endParaRPr lang="en-US" sz="2400" dirty="0" smtClean="0">
              <a:latin typeface="Times New Roman"/>
            </a:endParaRPr>
          </a:p>
          <a:p>
            <a:r>
              <a:rPr lang="en-US" sz="2400" dirty="0" smtClean="0">
                <a:latin typeface="Times New Roman"/>
              </a:rPr>
              <a:t>The </a:t>
            </a:r>
            <a:r>
              <a:rPr lang="en-US" sz="2400" dirty="0">
                <a:solidFill>
                  <a:srgbClr val="0000FF"/>
                </a:solidFill>
                <a:latin typeface="Times New Roman"/>
              </a:rPr>
              <a:t>number of black </a:t>
            </a:r>
            <a:r>
              <a:rPr lang="en-US" sz="2400" dirty="0">
                <a:latin typeface="Times New Roman"/>
              </a:rPr>
              <a:t>and </a:t>
            </a:r>
            <a:r>
              <a:rPr lang="en-US" sz="2400" dirty="0">
                <a:solidFill>
                  <a:srgbClr val="0000FF"/>
                </a:solidFill>
                <a:latin typeface="Times New Roman"/>
              </a:rPr>
              <a:t>white </a:t>
            </a:r>
            <a:r>
              <a:rPr lang="en-US" sz="2400" dirty="0" smtClean="0">
                <a:solidFill>
                  <a:srgbClr val="0000FF"/>
                </a:solidFill>
                <a:latin typeface="Times New Roman"/>
              </a:rPr>
              <a:t>pixels =&gt; </a:t>
            </a:r>
            <a:r>
              <a:rPr lang="en-US" sz="2400" dirty="0" smtClean="0">
                <a:latin typeface="Times New Roman"/>
              </a:rPr>
              <a:t>determine </a:t>
            </a:r>
            <a:r>
              <a:rPr lang="en-US" sz="2400" b="1" dirty="0" smtClean="0">
                <a:latin typeface="Times New Roman"/>
              </a:rPr>
              <a:t>cell bit (1,0)</a:t>
            </a:r>
            <a:r>
              <a:rPr lang="en-US" sz="2400" dirty="0" smtClean="0">
                <a:latin typeface="Times New Roman"/>
              </a:rPr>
              <a:t> </a:t>
            </a:r>
          </a:p>
          <a:p>
            <a:endParaRPr lang="en-US" sz="2400" dirty="0" smtClean="0">
              <a:latin typeface="Times New Roman"/>
            </a:endParaRPr>
          </a:p>
          <a:p>
            <a:r>
              <a:rPr lang="en-US" sz="2400" dirty="0">
                <a:latin typeface="Times New Roman" panose="02020603050405020304" pitchFamily="18" charset="0"/>
                <a:cs typeface="Times New Roman" panose="02020603050405020304" pitchFamily="18" charset="0"/>
              </a:rPr>
              <a:t>Finally, the </a:t>
            </a:r>
            <a:r>
              <a:rPr lang="en-US" sz="2400" b="1" dirty="0">
                <a:solidFill>
                  <a:srgbClr val="0000FF"/>
                </a:solidFill>
                <a:latin typeface="Times New Roman" panose="02020603050405020304" pitchFamily="18" charset="0"/>
                <a:cs typeface="Times New Roman" panose="02020603050405020304" pitchFamily="18" charset="0"/>
              </a:rPr>
              <a:t>CRC-error check </a:t>
            </a:r>
            <a:r>
              <a:rPr lang="en-US" sz="2400" dirty="0">
                <a:latin typeface="Times New Roman" panose="02020603050405020304" pitchFamily="18" charset="0"/>
                <a:cs typeface="Times New Roman" panose="02020603050405020304" pitchFamily="18" charset="0"/>
              </a:rPr>
              <a:t>is applied on the </a:t>
            </a:r>
            <a:r>
              <a:rPr lang="en-US" sz="2400" dirty="0">
                <a:solidFill>
                  <a:srgbClr val="0000FF"/>
                </a:solidFill>
                <a:latin typeface="Times New Roman" panose="02020603050405020304" pitchFamily="18" charset="0"/>
                <a:cs typeface="Times New Roman" panose="02020603050405020304" pitchFamily="18" charset="0"/>
              </a:rPr>
              <a:t>decoded </a:t>
            </a:r>
            <a:r>
              <a:rPr lang="en-US" sz="2400" dirty="0" smtClean="0">
                <a:solidFill>
                  <a:srgbClr val="0000FF"/>
                </a:solidFill>
                <a:latin typeface="Times New Roman" panose="02020603050405020304" pitchFamily="18" charset="0"/>
                <a:cs typeface="Times New Roman" panose="02020603050405020304" pitchFamily="18" charset="0"/>
              </a:rPr>
              <a:t>bit Pattern</a:t>
            </a:r>
            <a:r>
              <a:rPr lang="en-US" sz="2400" dirty="0" smtClean="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the certificated </a:t>
            </a:r>
            <a:r>
              <a:rPr lang="en-US" sz="2400" b="1" dirty="0">
                <a:solidFill>
                  <a:srgbClr val="0000FF"/>
                </a:solidFill>
                <a:latin typeface="Times New Roman" panose="02020603050405020304" pitchFamily="18" charset="0"/>
                <a:cs typeface="Times New Roman" panose="02020603050405020304" pitchFamily="18" charset="0"/>
              </a:rPr>
              <a:t>cell value </a:t>
            </a:r>
            <a:r>
              <a:rPr lang="en-US" sz="2400" dirty="0">
                <a:latin typeface="Times New Roman" panose="02020603050405020304" pitchFamily="18" charset="0"/>
                <a:cs typeface="Times New Roman" panose="02020603050405020304" pitchFamily="18" charset="0"/>
              </a:rPr>
              <a:t>is regarded as a recognized code ID.</a:t>
            </a:r>
          </a:p>
          <a:p>
            <a:endParaRPr lang="en-US" sz="2400" dirty="0" smtClean="0">
              <a:latin typeface="Times New Roman"/>
            </a:endParaRPr>
          </a:p>
        </p:txBody>
      </p:sp>
      <p:sp>
        <p:nvSpPr>
          <p:cNvPr id="5" name="Title 1"/>
          <p:cNvSpPr txBox="1">
            <a:spLocks/>
          </p:cNvSpPr>
          <p:nvPr/>
        </p:nvSpPr>
        <p:spPr>
          <a:xfrm>
            <a:off x="473708" y="279407"/>
            <a:ext cx="8075205" cy="7976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Times New Roman" panose="02020603050405020304" pitchFamily="18" charset="0"/>
                <a:cs typeface="Times New Roman" panose="02020603050405020304" pitchFamily="18" charset="0"/>
              </a:rPr>
              <a:t>Decoding &amp; Error check</a:t>
            </a:r>
            <a:endParaRPr lang="en-US" sz="4000" b="1" dirty="0"/>
          </a:p>
        </p:txBody>
      </p:sp>
    </p:spTree>
    <p:extLst>
      <p:ext uri="{BB962C8B-B14F-4D97-AF65-F5344CB8AC3E}">
        <p14:creationId xmlns:p14="http://schemas.microsoft.com/office/powerpoint/2010/main" val="392857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Camera Position and Code Estimation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a:rPr>
              <a:t>The recognized </a:t>
            </a:r>
            <a:r>
              <a:rPr lang="en-US" sz="2400" dirty="0">
                <a:solidFill>
                  <a:srgbClr val="0000FF"/>
                </a:solidFill>
                <a:latin typeface="Times New Roman"/>
              </a:rPr>
              <a:t>code frame </a:t>
            </a:r>
            <a:r>
              <a:rPr lang="en-US" sz="2400" dirty="0">
                <a:latin typeface="Times New Roman"/>
              </a:rPr>
              <a:t>is </a:t>
            </a:r>
            <a:r>
              <a:rPr lang="en-US" sz="2400" dirty="0" smtClean="0">
                <a:latin typeface="Times New Roman"/>
              </a:rPr>
              <a:t>used </a:t>
            </a:r>
            <a:r>
              <a:rPr lang="en-US" sz="2400" dirty="0">
                <a:latin typeface="Times New Roman"/>
              </a:rPr>
              <a:t>for camera </a:t>
            </a:r>
            <a:r>
              <a:rPr lang="en-US" sz="2400" dirty="0" smtClean="0">
                <a:latin typeface="Times New Roman"/>
              </a:rPr>
              <a:t>pose estimation</a:t>
            </a:r>
            <a:r>
              <a:rPr lang="en-US" sz="2400" dirty="0">
                <a:latin typeface="Times New Roman"/>
              </a:rPr>
              <a:t>. </a:t>
            </a:r>
            <a:endParaRPr lang="en-US" sz="2400" dirty="0" smtClean="0">
              <a:latin typeface="Times New Roman"/>
            </a:endParaRPr>
          </a:p>
          <a:p>
            <a:endParaRPr lang="en-US" sz="2400" dirty="0" smtClean="0">
              <a:latin typeface="Times New Roman"/>
            </a:endParaRPr>
          </a:p>
          <a:p>
            <a:r>
              <a:rPr lang="en-US" sz="2400" dirty="0" smtClean="0">
                <a:latin typeface="Times New Roman"/>
              </a:rPr>
              <a:t>From </a:t>
            </a:r>
            <a:r>
              <a:rPr lang="en-US" sz="2400" dirty="0">
                <a:solidFill>
                  <a:srgbClr val="0000FF"/>
                </a:solidFill>
                <a:latin typeface="Times New Roman"/>
              </a:rPr>
              <a:t>4 known </a:t>
            </a:r>
            <a:r>
              <a:rPr lang="en-US" sz="2400" dirty="0" smtClean="0">
                <a:solidFill>
                  <a:srgbClr val="0000FF"/>
                </a:solidFill>
                <a:latin typeface="Times New Roman"/>
              </a:rPr>
              <a:t>points </a:t>
            </a:r>
            <a:r>
              <a:rPr lang="en-US" sz="2400" dirty="0" smtClean="0">
                <a:latin typeface="Times New Roman"/>
              </a:rPr>
              <a:t>on </a:t>
            </a:r>
            <a:r>
              <a:rPr lang="en-US" sz="2400" dirty="0">
                <a:latin typeface="Times New Roman"/>
              </a:rPr>
              <a:t>the </a:t>
            </a:r>
            <a:r>
              <a:rPr lang="en-US" sz="2400" dirty="0" smtClean="0">
                <a:latin typeface="Times New Roman"/>
              </a:rPr>
              <a:t>(real-world) </a:t>
            </a:r>
            <a:r>
              <a:rPr lang="en-US" sz="2400" dirty="0" smtClean="0">
                <a:solidFill>
                  <a:srgbClr val="0000FF"/>
                </a:solidFill>
                <a:latin typeface="Times New Roman"/>
              </a:rPr>
              <a:t>image plane</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possible to calculate a matrix representing the </a:t>
            </a:r>
            <a:r>
              <a:rPr lang="en-US" sz="2400" dirty="0">
                <a:solidFill>
                  <a:srgbClr val="0000FF"/>
                </a:solidFill>
                <a:latin typeface="Times New Roman" panose="02020603050405020304" pitchFamily="18" charset="0"/>
                <a:cs typeface="Times New Roman" panose="02020603050405020304" pitchFamily="18" charset="0"/>
              </a:rPr>
              <a:t>translation and rotation of the camera at a real-world coordinate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use </a:t>
            </a:r>
            <a:r>
              <a:rPr lang="en-US" sz="2400" b="1" dirty="0">
                <a:solidFill>
                  <a:srgbClr val="0000FF"/>
                </a:solidFill>
                <a:latin typeface="Times New Roman" panose="02020603050405020304" pitchFamily="18" charset="0"/>
                <a:cs typeface="Times New Roman" panose="02020603050405020304" pitchFamily="18" charset="0"/>
              </a:rPr>
              <a:t>4 corners of the 2D-code frame </a:t>
            </a:r>
            <a:r>
              <a:rPr lang="en-US" sz="2400" dirty="0">
                <a:latin typeface="Times New Roman" panose="02020603050405020304" pitchFamily="18" charset="0"/>
                <a:cs typeface="Times New Roman" panose="02020603050405020304" pitchFamily="18" charset="0"/>
              </a:rPr>
              <a:t>as these reference points.</a:t>
            </a:r>
          </a:p>
          <a:p>
            <a:endParaRPr lang="en-US" sz="2400" dirty="0"/>
          </a:p>
        </p:txBody>
      </p:sp>
    </p:spTree>
    <p:extLst>
      <p:ext uri="{BB962C8B-B14F-4D97-AF65-F5344CB8AC3E}">
        <p14:creationId xmlns:p14="http://schemas.microsoft.com/office/powerpoint/2010/main" val="1968744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9632" y="2648527"/>
            <a:ext cx="10035540" cy="871538"/>
          </a:xfrm>
        </p:spPr>
        <p:txBody>
          <a:bodyPr>
            <a:noAutofit/>
          </a:bodyPr>
          <a:lstStyle/>
          <a:p>
            <a:pPr algn="ctr"/>
            <a:r>
              <a:rPr lang="en-US" b="1" dirty="0" smtClean="0">
                <a:solidFill>
                  <a:srgbClr val="0000FF"/>
                </a:solidFill>
                <a:latin typeface="Times New Roman" panose="02020603050405020304" pitchFamily="18" charset="0"/>
                <a:cs typeface="Times New Roman" panose="02020603050405020304" pitchFamily="18" charset="0"/>
              </a:rPr>
              <a:t>Tools, Techniques and Approaches</a:t>
            </a:r>
            <a:endParaRPr lang="en-US"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640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Tracking system classification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i="1" dirty="0" smtClean="0">
                <a:latin typeface="Times New Roman" panose="02020603050405020304" pitchFamily="18" charset="0"/>
                <a:cs typeface="Times New Roman" panose="02020603050405020304" pitchFamily="18" charset="0"/>
              </a:rPr>
              <a:t>Magnetic Trackers</a:t>
            </a:r>
          </a:p>
          <a:p>
            <a:pPr marL="514350" indent="-514350">
              <a:buFont typeface="+mj-lt"/>
              <a:buAutoNum type="arabicPeriod"/>
            </a:pPr>
            <a:r>
              <a:rPr lang="en-US" i="1" dirty="0" smtClean="0">
                <a:latin typeface="Times New Roman" panose="02020603050405020304" pitchFamily="18" charset="0"/>
                <a:cs typeface="Times New Roman" panose="02020603050405020304" pitchFamily="18" charset="0"/>
              </a:rPr>
              <a:t>Mechanical Trackers</a:t>
            </a:r>
          </a:p>
          <a:p>
            <a:pPr marL="514350" indent="-514350">
              <a:buFont typeface="+mj-lt"/>
              <a:buAutoNum type="arabicPeriod"/>
            </a:pPr>
            <a:r>
              <a:rPr lang="en-US" i="1" dirty="0" smtClean="0">
                <a:latin typeface="Times New Roman" panose="02020603050405020304" pitchFamily="18" charset="0"/>
                <a:cs typeface="Times New Roman" panose="02020603050405020304" pitchFamily="18" charset="0"/>
              </a:rPr>
              <a:t>Acoustic Trackers</a:t>
            </a:r>
          </a:p>
          <a:p>
            <a:pPr marL="514350" indent="-514350">
              <a:buFont typeface="+mj-lt"/>
              <a:buAutoNum type="arabicPeriod"/>
            </a:pPr>
            <a:r>
              <a:rPr lang="en-US" i="1" dirty="0" smtClean="0">
                <a:latin typeface="Times New Roman" panose="02020603050405020304" pitchFamily="18" charset="0"/>
                <a:cs typeface="Times New Roman" panose="02020603050405020304" pitchFamily="18" charset="0"/>
              </a:rPr>
              <a:t>Trackers using Vision</a:t>
            </a:r>
          </a:p>
          <a:p>
            <a:pPr marL="514350" indent="-514350">
              <a:buFont typeface="+mj-lt"/>
              <a:buAutoNum type="arabicPeriod"/>
            </a:pPr>
            <a:r>
              <a:rPr lang="en-US" i="1" dirty="0" smtClean="0">
                <a:latin typeface="Times New Roman" panose="02020603050405020304" pitchFamily="18" charset="0"/>
                <a:cs typeface="Times New Roman" panose="02020603050405020304" pitchFamily="18" charset="0"/>
              </a:rPr>
              <a:t>Indoor-Tracking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993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010" y="286090"/>
            <a:ext cx="11041380" cy="914400"/>
          </a:xfrm>
        </p:spPr>
        <p:txBody>
          <a:bodyPr/>
          <a:lstStyle/>
          <a:p>
            <a:r>
              <a:rPr lang="en-US" b="1" dirty="0" smtClean="0">
                <a:latin typeface="Times New Roman" panose="02020603050405020304" pitchFamily="18" charset="0"/>
                <a:cs typeface="Times New Roman" panose="02020603050405020304" pitchFamily="18" charset="0"/>
              </a:rPr>
              <a:t>Tools, Techniques and Approaches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4960" y="1430676"/>
            <a:ext cx="11965940" cy="828675"/>
          </a:xfrm>
        </p:spPr>
        <p:txBody>
          <a:bodyPr>
            <a:normAutofit/>
          </a:bodyPr>
          <a:lstStyle/>
          <a:p>
            <a:r>
              <a:rPr lang="en-US" sz="2000" dirty="0">
                <a:latin typeface="Times New Roman" panose="02020603050405020304" pitchFamily="18" charset="0"/>
                <a:cs typeface="Times New Roman" panose="02020603050405020304" pitchFamily="18" charset="0"/>
              </a:rPr>
              <a:t>Identifying and selecting the appropriate tools that are going to be implemented during the </a:t>
            </a:r>
            <a:r>
              <a:rPr lang="en-US" sz="2000" dirty="0" smtClean="0">
                <a:latin typeface="Times New Roman" panose="02020603050405020304" pitchFamily="18" charset="0"/>
                <a:cs typeface="Times New Roman" panose="02020603050405020304" pitchFamily="18" charset="0"/>
              </a:rPr>
              <a:t>Augmented Reality project</a:t>
            </a:r>
            <a:r>
              <a:rPr lang="en-US" sz="2000" dirty="0">
                <a:latin typeface="Times New Roman" panose="02020603050405020304" pitchFamily="18" charset="0"/>
                <a:cs typeface="Times New Roman" panose="02020603050405020304" pitchFamily="18" charset="0"/>
              </a:rPr>
              <a:t>. </a:t>
            </a:r>
          </a:p>
        </p:txBody>
      </p:sp>
      <p:graphicFrame>
        <p:nvGraphicFramePr>
          <p:cNvPr id="4" name="Content Placeholder 3"/>
          <p:cNvGraphicFramePr>
            <a:graphicFrameLocks/>
          </p:cNvGraphicFramePr>
          <p:nvPr>
            <p:extLst>
              <p:ext uri="{D42A27DB-BD31-4B8C-83A1-F6EECF244321}">
                <p14:modId xmlns:p14="http://schemas.microsoft.com/office/powerpoint/2010/main" val="1204250836"/>
              </p:ext>
            </p:extLst>
          </p:nvPr>
        </p:nvGraphicFramePr>
        <p:xfrm>
          <a:off x="524510" y="2832100"/>
          <a:ext cx="11756390" cy="3566160"/>
        </p:xfrm>
        <a:graphic>
          <a:graphicData uri="http://schemas.openxmlformats.org/drawingml/2006/table">
            <a:tbl>
              <a:tblPr firstRow="1" bandRow="1">
                <a:tableStyleId>{93296810-A885-4BE3-A3E7-6D5BEEA58F35}</a:tableStyleId>
              </a:tblPr>
              <a:tblGrid>
                <a:gridCol w="1727291"/>
                <a:gridCol w="3704717"/>
                <a:gridCol w="3822906"/>
                <a:gridCol w="2501476"/>
              </a:tblGrid>
              <a:tr h="495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Platform</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Price of development</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Equipment owned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Ability to create AR apps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iOS 	</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u="none" strike="noStrike" kern="1200" baseline="0" dirty="0" smtClean="0"/>
                        <a:t>Positive </a:t>
                      </a:r>
                    </a:p>
                    <a:p>
                      <a:r>
                        <a:rPr lang="en-US" sz="1800" u="none" strike="noStrike" kern="1200" baseline="0" dirty="0" smtClean="0"/>
                        <a:t>– X-Code is free </a:t>
                      </a:r>
                    </a:p>
                    <a:p>
                      <a:r>
                        <a:rPr lang="en-US" sz="1800" u="none" strike="noStrike" kern="1200" baseline="0" dirty="0" err="1" smtClean="0"/>
                        <a:t>Negitive</a:t>
                      </a:r>
                      <a:r>
                        <a:rPr lang="en-US" sz="1800" u="none" strike="noStrike" kern="1200" baseline="0" dirty="0" smtClean="0"/>
                        <a:t> </a:t>
                      </a:r>
                    </a:p>
                    <a:p>
                      <a:r>
                        <a:rPr lang="en-US" sz="1800" u="none" strike="noStrike" kern="1200" baseline="0" dirty="0" smtClean="0"/>
                        <a:t>- £90 development license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800" u="none" strike="noStrike" kern="1200" baseline="0" dirty="0" smtClean="0"/>
                        <a:t>Positive </a:t>
                      </a:r>
                    </a:p>
                    <a:p>
                      <a:r>
                        <a:rPr lang="en-US" sz="1800" u="none" strike="noStrike" kern="1200" baseline="0" dirty="0" smtClean="0"/>
                        <a:t>- iPod Touch </a:t>
                      </a:r>
                    </a:p>
                    <a:p>
                      <a:r>
                        <a:rPr lang="en-US" sz="1800" u="none" strike="noStrike" kern="1200" baseline="0" dirty="0" smtClean="0"/>
                        <a:t>- Mac provided by university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dirty="0" smtClean="0"/>
                        <a:t>Yes</a:t>
                      </a:r>
                    </a:p>
                    <a:p>
                      <a:endParaRPr lang="en-US" dirty="0">
                        <a:latin typeface="Times New Roman" panose="02020603050405020304" pitchFamily="18" charset="0"/>
                        <a:cs typeface="Times New Roman" panose="0202060305040502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Android 	</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u="none" strike="noStrike" kern="1200" baseline="0" dirty="0" smtClean="0"/>
                        <a:t>Positive </a:t>
                      </a:r>
                    </a:p>
                    <a:p>
                      <a:r>
                        <a:rPr lang="en-US" sz="1800" u="none" strike="noStrike" kern="1200" baseline="0" dirty="0" smtClean="0"/>
                        <a:t>- Android Studio is free </a:t>
                      </a:r>
                    </a:p>
                    <a:p>
                      <a:r>
                        <a:rPr lang="en-US" sz="1800" u="none" strike="noStrike" kern="1200" baseline="0" dirty="0" smtClean="0"/>
                        <a:t>- No developer license required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800" u="none" strike="noStrike" kern="1200" baseline="0" dirty="0" smtClean="0"/>
                        <a:t>Positive </a:t>
                      </a:r>
                    </a:p>
                    <a:p>
                      <a:r>
                        <a:rPr lang="en-US" sz="1800" u="none" strike="noStrike" kern="1200" baseline="0" dirty="0" smtClean="0"/>
                        <a:t>- Laptop capable of running Android Studio </a:t>
                      </a:r>
                    </a:p>
                    <a:p>
                      <a:r>
                        <a:rPr lang="en-US" sz="1800" u="none" strike="noStrike" kern="1200" baseline="0" dirty="0" smtClean="0"/>
                        <a:t>Negative </a:t>
                      </a:r>
                    </a:p>
                    <a:p>
                      <a:r>
                        <a:rPr lang="en-US" sz="1800" u="none" strike="noStrike" kern="1200" baseline="0" dirty="0" smtClean="0"/>
                        <a:t>- HTC One Android Device incompatible with Android Studio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p>
                    <a:p>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TextBox 4"/>
          <p:cNvSpPr txBox="1"/>
          <p:nvPr/>
        </p:nvSpPr>
        <p:spPr>
          <a:xfrm>
            <a:off x="4753821" y="2201804"/>
            <a:ext cx="2582758"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Platform Comparison</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996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557004960"/>
              </p:ext>
            </p:extLst>
          </p:nvPr>
        </p:nvGraphicFramePr>
        <p:xfrm>
          <a:off x="469900" y="1841500"/>
          <a:ext cx="11756390" cy="3416300"/>
        </p:xfrm>
        <a:graphic>
          <a:graphicData uri="http://schemas.openxmlformats.org/drawingml/2006/table">
            <a:tbl>
              <a:tblPr firstRow="1" bandRow="1">
                <a:tableStyleId>{93296810-A885-4BE3-A3E7-6D5BEEA58F35}</a:tableStyleId>
              </a:tblPr>
              <a:tblGrid>
                <a:gridCol w="1727291"/>
                <a:gridCol w="3975009"/>
                <a:gridCol w="4102100"/>
                <a:gridCol w="1951990"/>
              </a:tblGrid>
              <a:tr h="495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Platform</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Price of development</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Equipment owned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Ability to create AR apps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r>
              <a:tr h="1587500">
                <a:tc>
                  <a:txBody>
                    <a:bodyPr/>
                    <a:lstStyle/>
                    <a:p>
                      <a:r>
                        <a:rPr lang="en-US" sz="1800" u="none" strike="noStrike" kern="1200" baseline="0" dirty="0" smtClean="0"/>
                        <a:t>Windows 	</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u="none" strike="noStrike" kern="1200" baseline="0" dirty="0" smtClean="0"/>
                        <a:t>Positive </a:t>
                      </a:r>
                    </a:p>
                    <a:p>
                      <a:r>
                        <a:rPr lang="en-US" sz="1800" u="none" strike="noStrike" kern="1200" baseline="0" dirty="0" smtClean="0"/>
                        <a:t>-Visual Studio Express 2013 free basic version </a:t>
                      </a:r>
                    </a:p>
                    <a:p>
                      <a:r>
                        <a:rPr lang="en-US" sz="1800" u="none" strike="noStrike" kern="1200" baseline="0" dirty="0" smtClean="0"/>
                        <a:t>Negative </a:t>
                      </a:r>
                    </a:p>
                    <a:p>
                      <a:r>
                        <a:rPr lang="en-US" sz="1800" u="none" strike="noStrike" kern="1200" baseline="0" dirty="0" smtClean="0"/>
                        <a:t>- Pay for full version of visual studio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800" u="none" strike="noStrike" kern="1200" baseline="0" dirty="0" smtClean="0"/>
                        <a:t>Positive </a:t>
                      </a:r>
                    </a:p>
                    <a:p>
                      <a:r>
                        <a:rPr lang="en-US" sz="1800" u="none" strike="noStrike" kern="1200" baseline="0" dirty="0" smtClean="0"/>
                        <a:t>- Laptop capable of running Visual Studio </a:t>
                      </a:r>
                    </a:p>
                    <a:p>
                      <a:r>
                        <a:rPr lang="en-US" sz="1800" u="none" strike="noStrike" kern="1200" baseline="0" dirty="0" smtClean="0"/>
                        <a:t>Negative </a:t>
                      </a:r>
                    </a:p>
                    <a:p>
                      <a:r>
                        <a:rPr lang="en-US" sz="1800" u="none" strike="noStrike" kern="1200" baseline="0" dirty="0" smtClean="0"/>
                        <a:t>- No mobile device owned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dirty="0" smtClean="0"/>
                        <a:t>Yes</a:t>
                      </a:r>
                    </a:p>
                    <a:p>
                      <a:endParaRPr lang="en-US" dirty="0">
                        <a:latin typeface="Times New Roman" panose="02020603050405020304" pitchFamily="18" charset="0"/>
                        <a:cs typeface="Times New Roman" panose="0202060305040502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BlackBerry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	</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u="none" strike="noStrike" kern="1200" baseline="0" dirty="0" smtClean="0"/>
                        <a:t>Positive </a:t>
                      </a:r>
                    </a:p>
                    <a:p>
                      <a:r>
                        <a:rPr lang="en-US" sz="1800" u="none" strike="noStrike" kern="1200" baseline="0" dirty="0" smtClean="0"/>
                        <a:t>- </a:t>
                      </a:r>
                      <a:r>
                        <a:rPr lang="en-US" sz="1800" u="none" strike="noStrike" kern="1200" baseline="0" dirty="0" err="1" smtClean="0"/>
                        <a:t>Momentics</a:t>
                      </a:r>
                      <a:r>
                        <a:rPr lang="en-US" sz="1800" u="none" strike="noStrike" kern="1200" baseline="0" dirty="0" smtClean="0"/>
                        <a:t> is free </a:t>
                      </a:r>
                    </a:p>
                    <a:p>
                      <a:r>
                        <a:rPr lang="en-US" sz="1800" u="none" strike="noStrike" kern="1200" baseline="0" dirty="0" smtClean="0"/>
                        <a:t>- Developer license free</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800" u="none" strike="noStrike" kern="1200" baseline="0" dirty="0" smtClean="0"/>
                        <a:t>Positive </a:t>
                      </a:r>
                    </a:p>
                    <a:p>
                      <a:pPr marL="285750" indent="-285750">
                        <a:buFontTx/>
                        <a:buChar char="-"/>
                      </a:pPr>
                      <a:r>
                        <a:rPr lang="en-US" sz="1800" u="none" strike="noStrike" kern="1200" baseline="0" dirty="0" smtClean="0"/>
                        <a:t>Laptop capable of running </a:t>
                      </a:r>
                    </a:p>
                    <a:p>
                      <a:pPr marL="0" indent="0">
                        <a:buFontTx/>
                        <a:buNone/>
                      </a:pPr>
                      <a:r>
                        <a:rPr lang="en-US" sz="1800" u="none" strike="noStrike" kern="1200" baseline="0" dirty="0" err="1" smtClean="0"/>
                        <a:t>Momentics</a:t>
                      </a:r>
                      <a:r>
                        <a:rPr lang="en-US" sz="1800" u="none" strike="noStrike" kern="1200" baseline="0" dirty="0" smtClean="0"/>
                        <a:t> Negative </a:t>
                      </a:r>
                    </a:p>
                    <a:p>
                      <a:r>
                        <a:rPr lang="en-US" sz="1800" u="none" strike="noStrike" kern="1200" baseline="0" dirty="0" smtClean="0"/>
                        <a:t>- No mobile device owned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p>
                    <a:p>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Title 1"/>
          <p:cNvSpPr txBox="1">
            <a:spLocks/>
          </p:cNvSpPr>
          <p:nvPr/>
        </p:nvSpPr>
        <p:spPr>
          <a:xfrm>
            <a:off x="1273810" y="495301"/>
            <a:ext cx="1104138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Tools, Techniques and Approaches cont.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960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15" y="444501"/>
            <a:ext cx="11041380" cy="1016000"/>
          </a:xfrm>
        </p:spPr>
        <p:txBody>
          <a:bodyPr/>
          <a:lstStyle/>
          <a:p>
            <a:r>
              <a:rPr lang="en-US" b="1" dirty="0">
                <a:latin typeface="Times New Roman" panose="02020603050405020304" pitchFamily="18" charset="0"/>
                <a:cs typeface="Times New Roman" panose="02020603050405020304" pitchFamily="18" charset="0"/>
              </a:rPr>
              <a:t>Integrated Development Environments (IDE) </a:t>
            </a:r>
            <a:r>
              <a:rPr lang="en-US" dirty="0" smtClean="0">
                <a:solidFill>
                  <a:schemeClr val="dk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3844253941"/>
              </p:ext>
            </p:extLst>
          </p:nvPr>
        </p:nvGraphicFramePr>
        <p:xfrm>
          <a:off x="600074" y="2155825"/>
          <a:ext cx="11310620" cy="3291840"/>
        </p:xfrm>
        <a:graphic>
          <a:graphicData uri="http://schemas.openxmlformats.org/drawingml/2006/table">
            <a:tbl>
              <a:tblPr firstRow="1" bandRow="1">
                <a:tableStyleId>{93296810-A885-4BE3-A3E7-6D5BEEA58F35}</a:tableStyleId>
              </a:tblPr>
              <a:tblGrid>
                <a:gridCol w="972363"/>
                <a:gridCol w="1615263"/>
                <a:gridCol w="2413000"/>
                <a:gridCol w="1320800"/>
                <a:gridCol w="2400300"/>
                <a:gridCol w="2588894"/>
              </a:tblGrid>
              <a:tr h="1390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IDE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Capability with Equipment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Developer Experience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Price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Capability with an independent AR SDK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Online Tutorials and Videos 	</a:t>
                      </a:r>
                    </a:p>
                    <a:p>
                      <a:endParaRPr lang="en-US" dirty="0">
                        <a:latin typeface="Times New Roman" panose="02020603050405020304" pitchFamily="18" charset="0"/>
                        <a:cs typeface="Times New Roman" panose="0202060305040502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X-Code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Yes 	</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Positive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Beginner (3 months experience)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Free 	</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Positive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Yes numerous 	</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Positive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Lots, University paid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subscription to Lynda.com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Unity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Yes 	</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Positive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Beginner (previous project)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Free (Basic version) 	</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Positive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Yes numerous 	</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Positive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Lots 	</a:t>
                      </a:r>
                    </a:p>
                  </a:txBody>
                  <a:tcPr/>
                </a:tc>
              </a:tr>
            </a:tbl>
          </a:graphicData>
        </a:graphic>
      </p:graphicFrame>
    </p:spTree>
    <p:extLst>
      <p:ext uri="{BB962C8B-B14F-4D97-AF65-F5344CB8AC3E}">
        <p14:creationId xmlns:p14="http://schemas.microsoft.com/office/powerpoint/2010/main" val="715429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p:cNvGraphicFramePr>
          <p:nvPr>
            <p:extLst>
              <p:ext uri="{D42A27DB-BD31-4B8C-83A1-F6EECF244321}">
                <p14:modId xmlns:p14="http://schemas.microsoft.com/office/powerpoint/2010/main" val="1324933155"/>
              </p:ext>
            </p:extLst>
          </p:nvPr>
        </p:nvGraphicFramePr>
        <p:xfrm>
          <a:off x="333374" y="682625"/>
          <a:ext cx="12265025" cy="5621655"/>
        </p:xfrm>
        <a:graphic>
          <a:graphicData uri="http://schemas.openxmlformats.org/drawingml/2006/table">
            <a:tbl>
              <a:tblPr firstRow="1" bandRow="1">
                <a:tableStyleId>{93296810-A885-4BE3-A3E7-6D5BEEA58F35}</a:tableStyleId>
              </a:tblPr>
              <a:tblGrid>
                <a:gridCol w="1978026"/>
                <a:gridCol w="1282700"/>
                <a:gridCol w="1828800"/>
                <a:gridCol w="1981200"/>
                <a:gridCol w="2463800"/>
                <a:gridCol w="2730499"/>
              </a:tblGrid>
              <a:tr h="1390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IDE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Capability with Equipment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Developer Experience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Price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Capability with an independent AR SDK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Online Tutorials and Videos 	</a:t>
                      </a:r>
                    </a:p>
                    <a:p>
                      <a:endParaRPr lang="en-US" dirty="0">
                        <a:latin typeface="Times New Roman" panose="02020603050405020304" pitchFamily="18" charset="0"/>
                        <a:cs typeface="Times New Roman" panose="02020603050405020304" pitchFamily="18" charset="0"/>
                      </a:endParaRPr>
                    </a:p>
                  </a:txBody>
                  <a:tcPr/>
                </a:tc>
              </a:tr>
              <a:tr h="1024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Visual Studio with Marmalade SDK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Yes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Positive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Moderate (2 Years)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Free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Positive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Yes numerous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Positive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Lots, University paid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subscription to Lynda.com </a:t>
                      </a:r>
                    </a:p>
                  </a:txBody>
                  <a:tcPr/>
                </a:tc>
              </a:tr>
              <a:tr h="1117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DAQRI 4D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Yes 	</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Negative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None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Negative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Paid - £440 month is the cheapest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N/A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Dedicated AR Studio</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Negative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Minimal 	</a:t>
                      </a:r>
                    </a:p>
                  </a:txBody>
                  <a:tcPr/>
                </a:tc>
              </a:tr>
              <a:tr h="838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Aurasuma</a:t>
                      </a: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Studio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Yes 	</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Negative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None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Free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N/A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Dedicated AR Studio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Negative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Minimal 	</a:t>
                      </a:r>
                    </a:p>
                  </a:txBody>
                  <a:tcPr/>
                </a:tc>
              </a:tr>
              <a:tr h="812800">
                <a:tc>
                  <a:txBody>
                    <a:bodyPr/>
                    <a:lstStyle/>
                    <a:p>
                      <a:r>
                        <a:rPr lang="en-US"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Metaio</a:t>
                      </a: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Creator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Yes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Negative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None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Free (Basic version)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N/A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Dedicated AR Studio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Negative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Minimal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smtClean="0">
                          <a:solidFill>
                            <a:schemeClr val="dk1"/>
                          </a:solidFill>
                          <a:latin typeface="Times New Roman" panose="02020603050405020304" pitchFamily="18" charset="0"/>
                          <a:ea typeface="+mn-ea"/>
                          <a:cs typeface="Times New Roman" panose="02020603050405020304" pitchFamily="18" charset="0"/>
                        </a:rPr>
                        <a:t>Layar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smtClean="0">
                          <a:solidFill>
                            <a:schemeClr val="dk1"/>
                          </a:solidFill>
                          <a:latin typeface="Times New Roman" panose="02020603050405020304" pitchFamily="18" charset="0"/>
                          <a:ea typeface="+mn-ea"/>
                          <a:cs typeface="Times New Roman" panose="02020603050405020304" pitchFamily="18" charset="0"/>
                        </a:rPr>
                        <a:t>Yes 	</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Negative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None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Free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N/A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Dedicated AR Studio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Negative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Minimal 	</a:t>
                      </a:r>
                    </a:p>
                  </a:txBody>
                  <a:tcPr/>
                </a:tc>
              </a:tr>
            </a:tbl>
          </a:graphicData>
        </a:graphic>
      </p:graphicFrame>
    </p:spTree>
    <p:extLst>
      <p:ext uri="{BB962C8B-B14F-4D97-AF65-F5344CB8AC3E}">
        <p14:creationId xmlns:p14="http://schemas.microsoft.com/office/powerpoint/2010/main" val="4851367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410" y="254001"/>
            <a:ext cx="11041380" cy="1079500"/>
          </a:xfrm>
        </p:spPr>
        <p:txBody>
          <a:bodyPr/>
          <a:lstStyle/>
          <a:p>
            <a:r>
              <a:rPr lang="en-US" b="1" dirty="0">
                <a:latin typeface="Times New Roman" panose="02020603050405020304" pitchFamily="18" charset="0"/>
                <a:cs typeface="Times New Roman" panose="02020603050405020304" pitchFamily="18" charset="0"/>
              </a:rPr>
              <a:t>Augmented Reality </a:t>
            </a:r>
            <a:r>
              <a:rPr lang="en-US" b="1" dirty="0" smtClean="0">
                <a:latin typeface="Times New Roman" panose="02020603050405020304" pitchFamily="18" charset="0"/>
                <a:cs typeface="Times New Roman" panose="02020603050405020304" pitchFamily="18" charset="0"/>
              </a:rPr>
              <a:t>SDKs</a:t>
            </a:r>
            <a:endParaRPr lang="en-US" b="1" dirty="0">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1283003497"/>
              </p:ext>
            </p:extLst>
          </p:nvPr>
        </p:nvGraphicFramePr>
        <p:xfrm>
          <a:off x="721360" y="1584325"/>
          <a:ext cx="11187430" cy="4780915"/>
        </p:xfrm>
        <a:graphic>
          <a:graphicData uri="http://schemas.openxmlformats.org/drawingml/2006/table">
            <a:tbl>
              <a:tblPr firstRow="1" bandRow="1">
                <a:tableStyleId>{93296810-A885-4BE3-A3E7-6D5BEEA58F35}</a:tableStyleId>
              </a:tblPr>
              <a:tblGrid>
                <a:gridCol w="1221714"/>
                <a:gridCol w="2147600"/>
                <a:gridCol w="2230803"/>
                <a:gridCol w="2460434"/>
                <a:gridCol w="3126879"/>
              </a:tblGrid>
              <a:tr h="1390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mn-lt"/>
                          <a:ea typeface="+mn-ea"/>
                          <a:cs typeface="+mn-cs"/>
                        </a:rPr>
                        <a:t>AR SDK </a:t>
                      </a: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mn-lt"/>
                          <a:ea typeface="+mn-ea"/>
                          <a:cs typeface="+mn-cs"/>
                        </a:rPr>
                        <a:t>Price 	</a:t>
                      </a:r>
                    </a:p>
                  </a:txBody>
                  <a:tcPr/>
                </a:tc>
                <a:tc>
                  <a:txBody>
                    <a:bodyPr/>
                    <a:lstStyle/>
                    <a:p>
                      <a:r>
                        <a:rPr lang="en-US" sz="1800" b="0" i="0" u="none" strike="noStrike" kern="1200" baseline="0" dirty="0" smtClean="0">
                          <a:solidFill>
                            <a:schemeClr val="lt1"/>
                          </a:solidFill>
                          <a:latin typeface="+mn-lt"/>
                          <a:ea typeface="+mn-ea"/>
                          <a:cs typeface="+mn-cs"/>
                        </a:rPr>
                        <a:t>Compatibility with </a:t>
                      </a:r>
                    </a:p>
                    <a:p>
                      <a:r>
                        <a:rPr lang="en-US" sz="1800" b="0" i="0" u="none" strike="noStrike" kern="1200" baseline="0" dirty="0" smtClean="0">
                          <a:solidFill>
                            <a:schemeClr val="lt1"/>
                          </a:solidFill>
                          <a:latin typeface="+mn-lt"/>
                          <a:ea typeface="+mn-ea"/>
                          <a:cs typeface="+mn-cs"/>
                        </a:rPr>
                        <a:t>iOS/X-Code </a:t>
                      </a: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mn-lt"/>
                          <a:ea typeface="+mn-ea"/>
                          <a:cs typeface="+mn-cs"/>
                        </a:rPr>
                        <a:t>Developer Experience </a:t>
                      </a:r>
                      <a:endPar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lt1"/>
                          </a:solidFill>
                          <a:latin typeface="+mn-lt"/>
                          <a:ea typeface="+mn-ea"/>
                          <a:cs typeface="+mn-cs"/>
                        </a:rPr>
                        <a:t>Online </a:t>
                      </a:r>
                    </a:p>
                    <a:p>
                      <a:r>
                        <a:rPr lang="en-US" sz="1800" b="0" i="0" u="none" strike="noStrike" kern="1200" baseline="0" dirty="0" smtClean="0">
                          <a:solidFill>
                            <a:schemeClr val="lt1"/>
                          </a:solidFill>
                          <a:latin typeface="+mn-lt"/>
                          <a:ea typeface="+mn-ea"/>
                          <a:cs typeface="+mn-cs"/>
                        </a:rPr>
                        <a:t>Support 	</a:t>
                      </a: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txBody>
                  <a:tcPr/>
                </a:tc>
              </a:tr>
              <a:tr h="12147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err="1" smtClean="0">
                          <a:solidFill>
                            <a:schemeClr val="dk1"/>
                          </a:solidFill>
                          <a:latin typeface="+mn-lt"/>
                          <a:ea typeface="+mn-ea"/>
                          <a:cs typeface="+mn-cs"/>
                        </a:rPr>
                        <a:t>Metaio</a:t>
                      </a:r>
                      <a:r>
                        <a:rPr lang="en-US" sz="1800" b="0" i="0" u="none" strike="noStrike" kern="1200" baseline="0" dirty="0" smtClean="0">
                          <a:solidFill>
                            <a:schemeClr val="dk1"/>
                          </a:solidFill>
                          <a:latin typeface="+mn-lt"/>
                          <a:ea typeface="+mn-ea"/>
                          <a:cs typeface="+mn-cs"/>
                        </a:rPr>
                        <a:t>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mn-lt"/>
                          <a:ea typeface="+mn-ea"/>
                          <a:cs typeface="+mn-cs"/>
                        </a:rPr>
                        <a:t>Positive </a:t>
                      </a:r>
                    </a:p>
                    <a:p>
                      <a:r>
                        <a:rPr lang="en-US" sz="1800" b="0" i="0" u="none" strike="noStrike" kern="1200" baseline="0" dirty="0" smtClean="0">
                          <a:solidFill>
                            <a:schemeClr val="dk1"/>
                          </a:solidFill>
                          <a:latin typeface="+mn-lt"/>
                          <a:ea typeface="+mn-ea"/>
                          <a:cs typeface="+mn-cs"/>
                        </a:rPr>
                        <a:t>- Free (Watermarked)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mn-lt"/>
                          <a:ea typeface="+mn-ea"/>
                          <a:cs typeface="+mn-cs"/>
                        </a:rPr>
                        <a:t>Yes 	</a:t>
                      </a:r>
                    </a:p>
                  </a:txBody>
                  <a:tcPr/>
                </a:tc>
                <a:tc>
                  <a:txBody>
                    <a:bodyPr/>
                    <a:lstStyle/>
                    <a:p>
                      <a:r>
                        <a:rPr lang="en-US" sz="1800" b="0" i="0" u="none" strike="noStrike" kern="1200" baseline="0" dirty="0" smtClean="0">
                          <a:solidFill>
                            <a:schemeClr val="dk1"/>
                          </a:solidFill>
                          <a:latin typeface="+mn-lt"/>
                          <a:ea typeface="+mn-ea"/>
                          <a:cs typeface="+mn-cs"/>
                        </a:rPr>
                        <a:t>None 	</a:t>
                      </a:r>
                    </a:p>
                  </a:txBody>
                  <a:tcPr/>
                </a:tc>
                <a:tc>
                  <a:txBody>
                    <a:bodyPr/>
                    <a:lstStyle/>
                    <a:p>
                      <a:r>
                        <a:rPr lang="en-US" sz="1800" b="0" i="0" u="none" strike="noStrike" kern="1200" baseline="0" dirty="0" smtClean="0">
                          <a:solidFill>
                            <a:schemeClr val="dk1"/>
                          </a:solidFill>
                          <a:latin typeface="+mn-lt"/>
                          <a:ea typeface="+mn-ea"/>
                          <a:cs typeface="+mn-cs"/>
                        </a:rPr>
                        <a:t>Positive </a:t>
                      </a:r>
                    </a:p>
                    <a:p>
                      <a:r>
                        <a:rPr lang="en-US" sz="1800" b="0" i="0" u="none" strike="noStrike" kern="1200" baseline="0" dirty="0" smtClean="0">
                          <a:solidFill>
                            <a:schemeClr val="dk1"/>
                          </a:solidFill>
                          <a:latin typeface="+mn-lt"/>
                          <a:ea typeface="+mn-ea"/>
                          <a:cs typeface="+mn-cs"/>
                        </a:rPr>
                        <a:t>- Lots of Documentation </a:t>
                      </a:r>
                    </a:p>
                    <a:p>
                      <a:r>
                        <a:rPr lang="en-US" sz="1800" b="0" i="0" u="none" strike="noStrike" kern="1200" baseline="0" dirty="0" smtClean="0">
                          <a:solidFill>
                            <a:schemeClr val="dk1"/>
                          </a:solidFill>
                          <a:latin typeface="+mn-lt"/>
                          <a:ea typeface="+mn-ea"/>
                          <a:cs typeface="+mn-cs"/>
                        </a:rPr>
                        <a:t>- </a:t>
                      </a:r>
                      <a:r>
                        <a:rPr lang="en-US" sz="1800" b="0" i="0" u="none" strike="noStrike" kern="1200" baseline="0" dirty="0" err="1" smtClean="0">
                          <a:solidFill>
                            <a:schemeClr val="dk1"/>
                          </a:solidFill>
                          <a:latin typeface="+mn-lt"/>
                          <a:ea typeface="+mn-ea"/>
                          <a:cs typeface="+mn-cs"/>
                        </a:rPr>
                        <a:t>Metaio</a:t>
                      </a:r>
                      <a:r>
                        <a:rPr lang="en-US" sz="1800" b="0" i="0" u="none" strike="noStrike" kern="1200" baseline="0" dirty="0" smtClean="0">
                          <a:solidFill>
                            <a:schemeClr val="dk1"/>
                          </a:solidFill>
                          <a:latin typeface="+mn-lt"/>
                          <a:ea typeface="+mn-ea"/>
                          <a:cs typeface="+mn-cs"/>
                        </a:rPr>
                        <a:t> </a:t>
                      </a:r>
                      <a:r>
                        <a:rPr lang="en-US" sz="1800" b="0" i="0" u="none" strike="noStrike" kern="1200" baseline="0" dirty="0" err="1" smtClean="0">
                          <a:solidFill>
                            <a:schemeClr val="dk1"/>
                          </a:solidFill>
                          <a:latin typeface="+mn-lt"/>
                          <a:ea typeface="+mn-ea"/>
                          <a:cs typeface="+mn-cs"/>
                        </a:rPr>
                        <a:t>HelpDesk</a:t>
                      </a:r>
                      <a:r>
                        <a:rPr lang="en-US" sz="1800" b="0" i="0" u="none" strike="noStrike" kern="1200" baseline="0" dirty="0" smtClean="0">
                          <a:solidFill>
                            <a:schemeClr val="dk1"/>
                          </a:solidFill>
                          <a:latin typeface="+mn-lt"/>
                          <a:ea typeface="+mn-ea"/>
                          <a:cs typeface="+mn-cs"/>
                        </a:rPr>
                        <a:t> </a:t>
                      </a:r>
                    </a:p>
                    <a:p>
                      <a:r>
                        <a:rPr lang="en-US" sz="1800" b="0" i="0" u="none" strike="noStrike" kern="1200" baseline="0" dirty="0" smtClean="0">
                          <a:solidFill>
                            <a:schemeClr val="dk1"/>
                          </a:solidFill>
                          <a:latin typeface="+mn-lt"/>
                          <a:ea typeface="+mn-ea"/>
                          <a:cs typeface="+mn-cs"/>
                        </a:rPr>
                        <a:t>- Numerous Tutorials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err="1" smtClean="0">
                          <a:solidFill>
                            <a:schemeClr val="dk1"/>
                          </a:solidFill>
                          <a:latin typeface="+mn-lt"/>
                          <a:ea typeface="+mn-ea"/>
                          <a:cs typeface="+mn-cs"/>
                        </a:rPr>
                        <a:t>Wikitude</a:t>
                      </a:r>
                      <a:r>
                        <a:rPr lang="en-US" sz="1800" b="0" i="0" u="none" strike="noStrike" kern="1200" baseline="0" dirty="0" smtClean="0">
                          <a:solidFill>
                            <a:schemeClr val="dk1"/>
                          </a:solidFill>
                          <a:latin typeface="+mn-lt"/>
                          <a:ea typeface="+mn-ea"/>
                          <a:cs typeface="+mn-cs"/>
                        </a:rPr>
                        <a:t>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mn-lt"/>
                          <a:ea typeface="+mn-ea"/>
                          <a:cs typeface="+mn-cs"/>
                        </a:rPr>
                        <a:t>Positive </a:t>
                      </a:r>
                    </a:p>
                    <a:p>
                      <a:r>
                        <a:rPr lang="en-US" sz="1800" b="0" i="0" u="none" strike="noStrike" kern="1200" baseline="0" dirty="0" smtClean="0">
                          <a:solidFill>
                            <a:schemeClr val="dk1"/>
                          </a:solidFill>
                          <a:latin typeface="+mn-lt"/>
                          <a:ea typeface="+mn-ea"/>
                          <a:cs typeface="+mn-cs"/>
                        </a:rPr>
                        <a:t>- Free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mn-lt"/>
                          <a:ea typeface="+mn-ea"/>
                          <a:cs typeface="+mn-cs"/>
                        </a:rPr>
                        <a:t>Yes 	</a:t>
                      </a:r>
                    </a:p>
                  </a:txBody>
                  <a:tcPr/>
                </a:tc>
                <a:tc>
                  <a:txBody>
                    <a:bodyPr/>
                    <a:lstStyle/>
                    <a:p>
                      <a:r>
                        <a:rPr lang="en-US" sz="1800" b="0" i="0" u="none" strike="noStrike" kern="1200" baseline="0" dirty="0" smtClean="0">
                          <a:solidFill>
                            <a:schemeClr val="dk1"/>
                          </a:solidFill>
                          <a:latin typeface="+mn-lt"/>
                          <a:ea typeface="+mn-ea"/>
                          <a:cs typeface="+mn-cs"/>
                        </a:rPr>
                        <a:t>None </a:t>
                      </a: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p>
                  </a:txBody>
                  <a:tcPr/>
                </a:tc>
                <a:tc>
                  <a:txBody>
                    <a:bodyPr/>
                    <a:lstStyle/>
                    <a:p>
                      <a:r>
                        <a:rPr lang="en-US" sz="1800" b="0" i="0" u="none" strike="noStrike" kern="1200" baseline="0" dirty="0" smtClean="0">
                          <a:solidFill>
                            <a:schemeClr val="dk1"/>
                          </a:solidFill>
                          <a:latin typeface="+mn-lt"/>
                          <a:ea typeface="+mn-ea"/>
                          <a:cs typeface="+mn-cs"/>
                        </a:rPr>
                        <a:t>Positive </a:t>
                      </a:r>
                    </a:p>
                    <a:p>
                      <a:r>
                        <a:rPr lang="en-US" sz="1800" b="0" i="0" u="none" strike="noStrike" kern="1200" baseline="0" dirty="0" smtClean="0">
                          <a:solidFill>
                            <a:schemeClr val="dk1"/>
                          </a:solidFill>
                          <a:latin typeface="+mn-lt"/>
                          <a:ea typeface="+mn-ea"/>
                          <a:cs typeface="+mn-cs"/>
                        </a:rPr>
                        <a:t>- Lots of Documentation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err="1" smtClean="0">
                          <a:solidFill>
                            <a:schemeClr val="dk1"/>
                          </a:solidFill>
                          <a:latin typeface="+mn-lt"/>
                          <a:ea typeface="+mn-ea"/>
                          <a:cs typeface="+mn-cs"/>
                        </a:rPr>
                        <a:t>Vuforia</a:t>
                      </a:r>
                      <a:r>
                        <a:rPr lang="en-US" sz="1800" b="0" i="0" u="none" strike="noStrike" kern="1200" baseline="0" dirty="0" smtClean="0">
                          <a:solidFill>
                            <a:schemeClr val="dk1"/>
                          </a:solidFill>
                          <a:latin typeface="+mn-lt"/>
                          <a:ea typeface="+mn-ea"/>
                          <a:cs typeface="+mn-cs"/>
                        </a:rPr>
                        <a:t> 	</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mn-lt"/>
                          <a:ea typeface="+mn-ea"/>
                          <a:cs typeface="+mn-cs"/>
                        </a:rPr>
                        <a:t>Positive </a:t>
                      </a:r>
                    </a:p>
                    <a:p>
                      <a:r>
                        <a:rPr lang="en-US" sz="1800" b="0" i="0" u="none" strike="noStrike" kern="1200" baseline="0" dirty="0" smtClean="0">
                          <a:solidFill>
                            <a:schemeClr val="dk1"/>
                          </a:solidFill>
                          <a:latin typeface="+mn-lt"/>
                          <a:ea typeface="+mn-ea"/>
                          <a:cs typeface="+mn-cs"/>
                        </a:rPr>
                        <a:t>- Free (Watermarked)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Yes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None 	</a:t>
                      </a:r>
                    </a:p>
                    <a:p>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mn-lt"/>
                          <a:ea typeface="+mn-ea"/>
                          <a:cs typeface="+mn-cs"/>
                        </a:rPr>
                        <a:t>Positive </a:t>
                      </a:r>
                    </a:p>
                    <a:p>
                      <a:r>
                        <a:rPr lang="en-US" sz="1800" b="0" i="0" u="none" strike="noStrike" kern="1200" baseline="0" dirty="0" smtClean="0">
                          <a:solidFill>
                            <a:schemeClr val="dk1"/>
                          </a:solidFill>
                          <a:latin typeface="+mn-lt"/>
                          <a:ea typeface="+mn-ea"/>
                          <a:cs typeface="+mn-cs"/>
                        </a:rPr>
                        <a:t>- Lots of Documentation - Numerous Tutorials </a:t>
                      </a:r>
                    </a:p>
                    <a:p>
                      <a:r>
                        <a:rPr lang="en-US" sz="1800" b="0" i="0" u="none" strike="noStrike" kern="1200" baseline="0" dirty="0" smtClean="0">
                          <a:solidFill>
                            <a:schemeClr val="dk1"/>
                          </a:solidFill>
                          <a:latin typeface="+mn-lt"/>
                          <a:ea typeface="+mn-ea"/>
                          <a:cs typeface="+mn-cs"/>
                        </a:rPr>
                        <a:t>Negative </a:t>
                      </a:r>
                    </a:p>
                    <a:p>
                      <a:r>
                        <a:rPr lang="en-US" sz="1800" b="0" i="0" u="none" strike="noStrike" kern="1200" baseline="0" dirty="0" smtClean="0">
                          <a:solidFill>
                            <a:schemeClr val="dk1"/>
                          </a:solidFill>
                          <a:latin typeface="+mn-lt"/>
                          <a:ea typeface="+mn-ea"/>
                          <a:cs typeface="+mn-cs"/>
                        </a:rPr>
                        <a:t>- Majority tutorials are for Unity 	</a:t>
                      </a:r>
                    </a:p>
                  </a:txBody>
                  <a:tcPr/>
                </a:tc>
              </a:tr>
            </a:tbl>
          </a:graphicData>
        </a:graphic>
      </p:graphicFrame>
    </p:spTree>
    <p:extLst>
      <p:ext uri="{BB962C8B-B14F-4D97-AF65-F5344CB8AC3E}">
        <p14:creationId xmlns:p14="http://schemas.microsoft.com/office/powerpoint/2010/main" val="3593858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67410" y="254001"/>
            <a:ext cx="11041380" cy="850899"/>
          </a:xfrm>
        </p:spPr>
        <p:txBody>
          <a:bodyPr/>
          <a:lstStyle/>
          <a:p>
            <a:r>
              <a:rPr lang="en-US" b="1" dirty="0" smtClean="0">
                <a:latin typeface="Times New Roman" panose="02020603050405020304" pitchFamily="18" charset="0"/>
                <a:cs typeface="Times New Roman" panose="02020603050405020304" pitchFamily="18" charset="0"/>
              </a:rPr>
              <a:t>Feature Comparison</a:t>
            </a:r>
            <a:endParaRPr lang="en-US" b="1" dirty="0">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2956643706"/>
              </p:ext>
            </p:extLst>
          </p:nvPr>
        </p:nvGraphicFramePr>
        <p:xfrm>
          <a:off x="695960" y="1333501"/>
          <a:ext cx="11508740" cy="4790439"/>
        </p:xfrm>
        <a:graphic>
          <a:graphicData uri="http://schemas.openxmlformats.org/drawingml/2006/table">
            <a:tbl>
              <a:tblPr firstRow="1" bandRow="1">
                <a:tableStyleId>{93296810-A885-4BE3-A3E7-6D5BEEA58F35}</a:tableStyleId>
              </a:tblPr>
              <a:tblGrid>
                <a:gridCol w="1932940"/>
                <a:gridCol w="3022600"/>
                <a:gridCol w="3594100"/>
                <a:gridCol w="2959100"/>
              </a:tblGrid>
              <a:tr h="4349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0" i="0" u="none" strike="noStrike" kern="1200" baseline="0" dirty="0" err="1" smtClean="0">
                          <a:solidFill>
                            <a:schemeClr val="lt1"/>
                          </a:solidFill>
                          <a:latin typeface="+mn-lt"/>
                          <a:ea typeface="+mn-ea"/>
                          <a:cs typeface="+mn-cs"/>
                        </a:rPr>
                        <a:t>Vuforia</a:t>
                      </a:r>
                      <a:r>
                        <a:rPr lang="en-US" sz="1800" b="0" i="0" u="none" strike="noStrike" kern="1200" baseline="0" dirty="0" smtClean="0">
                          <a:solidFill>
                            <a:schemeClr val="lt1"/>
                          </a:solidFill>
                          <a:latin typeface="+mn-lt"/>
                          <a:ea typeface="+mn-ea"/>
                          <a:cs typeface="+mn-cs"/>
                        </a:rPr>
                        <a:t> 	</a:t>
                      </a:r>
                    </a:p>
                  </a:txBody>
                  <a:tcPr/>
                </a:tc>
                <a:tc>
                  <a:txBody>
                    <a:bodyPr/>
                    <a:lstStyle/>
                    <a:p>
                      <a:r>
                        <a:rPr lang="en-US" sz="1800" b="0" i="0" u="none" strike="noStrike" kern="1200" baseline="0" dirty="0" err="1" smtClean="0">
                          <a:solidFill>
                            <a:schemeClr val="lt1"/>
                          </a:solidFill>
                          <a:latin typeface="+mn-lt"/>
                          <a:ea typeface="+mn-ea"/>
                          <a:cs typeface="+mn-cs"/>
                        </a:rPr>
                        <a:t>Metaio</a:t>
                      </a:r>
                      <a:r>
                        <a:rPr lang="en-US" sz="1800" b="0" i="0" u="none" strike="noStrike" kern="1200" baseline="0" dirty="0" smtClean="0">
                          <a:solidFill>
                            <a:schemeClr val="lt1"/>
                          </a:solidFill>
                          <a:latin typeface="+mn-lt"/>
                          <a:ea typeface="+mn-ea"/>
                          <a:cs typeface="+mn-cs"/>
                        </a:rPr>
                        <a:t> 	</a:t>
                      </a:r>
                    </a:p>
                  </a:txBody>
                  <a:tcPr/>
                </a:tc>
                <a:tc>
                  <a:txBody>
                    <a:bodyPr/>
                    <a:lstStyle/>
                    <a:p>
                      <a:r>
                        <a:rPr lang="en-US" sz="1800" b="0" i="0" u="none" strike="noStrike" kern="1200" baseline="0" dirty="0" err="1" smtClean="0">
                          <a:solidFill>
                            <a:schemeClr val="lt1"/>
                          </a:solidFill>
                          <a:latin typeface="+mn-lt"/>
                          <a:ea typeface="+mn-ea"/>
                          <a:cs typeface="+mn-cs"/>
                        </a:rPr>
                        <a:t>Wikitude</a:t>
                      </a:r>
                      <a:r>
                        <a:rPr lang="en-US" sz="1800" b="0" i="0" u="none" strike="noStrike" kern="1200" baseline="0" dirty="0" smtClean="0">
                          <a:solidFill>
                            <a:schemeClr val="lt1"/>
                          </a:solidFill>
                          <a:latin typeface="+mn-lt"/>
                          <a:ea typeface="+mn-ea"/>
                          <a:cs typeface="+mn-cs"/>
                        </a:rPr>
                        <a:t> 	</a:t>
                      </a:r>
                    </a:p>
                    <a:p>
                      <a:endParaRPr lang="en-US" dirty="0">
                        <a:latin typeface="Times New Roman" panose="02020603050405020304" pitchFamily="18" charset="0"/>
                        <a:cs typeface="Times New Roman" panose="02020603050405020304" pitchFamily="18" charset="0"/>
                      </a:endParaRPr>
                    </a:p>
                  </a:txBody>
                  <a:tcPr/>
                </a:tc>
              </a:tr>
              <a:tr h="642619">
                <a:tc>
                  <a:txBody>
                    <a:bodyPr/>
                    <a:lstStyle/>
                    <a:p>
                      <a:r>
                        <a:rPr lang="en-US" sz="1800" b="0" i="0" u="none" strike="noStrike" kern="1200" baseline="0" dirty="0" smtClean="0">
                          <a:solidFill>
                            <a:schemeClr val="dk1"/>
                          </a:solidFill>
                          <a:latin typeface="+mn-lt"/>
                          <a:ea typeface="+mn-ea"/>
                          <a:cs typeface="+mn-cs"/>
                        </a:rPr>
                        <a:t>Marker 	</a:t>
                      </a:r>
                    </a:p>
                  </a:txBody>
                  <a:tcPr/>
                </a:tc>
                <a:tc>
                  <a:txBody>
                    <a:bodyPr/>
                    <a:lstStyle/>
                    <a:p>
                      <a:r>
                        <a:rPr lang="en-US" sz="1800" b="0" i="0" u="none" strike="noStrike" kern="1200" baseline="0" dirty="0" smtClean="0">
                          <a:solidFill>
                            <a:schemeClr val="dk1"/>
                          </a:solidFill>
                          <a:latin typeface="+mn-lt"/>
                          <a:ea typeface="+mn-ea"/>
                          <a:cs typeface="+mn-cs"/>
                        </a:rPr>
                        <a:t>Frame makers, image target, text target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ID, picture and LLA marker, QR and Barcode 	</a:t>
                      </a:r>
                    </a:p>
                  </a:txBody>
                  <a:tcPr/>
                </a:tc>
                <a:tc>
                  <a:txBody>
                    <a:bodyPr/>
                    <a:lstStyle/>
                    <a:p>
                      <a:r>
                        <a:rPr lang="en-US" sz="1800" b="0" i="0" u="none" strike="noStrike" kern="1200" baseline="0" dirty="0" smtClean="0">
                          <a:solidFill>
                            <a:schemeClr val="dk1"/>
                          </a:solidFill>
                          <a:latin typeface="+mn-lt"/>
                          <a:ea typeface="+mn-ea"/>
                          <a:cs typeface="+mn-cs"/>
                        </a:rPr>
                        <a:t>Image, Barcode tracking 	</a:t>
                      </a:r>
                    </a:p>
                  </a:txBody>
                  <a:tcPr/>
                </a:tc>
              </a:tr>
              <a:tr h="469900">
                <a:tc>
                  <a:txBody>
                    <a:bodyPr/>
                    <a:lstStyle/>
                    <a:p>
                      <a:r>
                        <a:rPr lang="en-US" sz="1800" b="0" i="0" u="none" strike="noStrike" kern="1200" baseline="0" dirty="0" smtClean="0">
                          <a:solidFill>
                            <a:schemeClr val="dk1"/>
                          </a:solidFill>
                          <a:latin typeface="+mn-lt"/>
                          <a:ea typeface="+mn-ea"/>
                          <a:cs typeface="+mn-cs"/>
                        </a:rPr>
                        <a:t>GPS 	</a:t>
                      </a:r>
                    </a:p>
                  </a:txBody>
                  <a:tcPr/>
                </a:tc>
                <a:tc>
                  <a:txBody>
                    <a:bodyPr/>
                    <a:lstStyle/>
                    <a:p>
                      <a:r>
                        <a:rPr lang="en-US" sz="1800" b="0" i="0" u="none" strike="noStrike" kern="1200" baseline="0" dirty="0" smtClean="0">
                          <a:solidFill>
                            <a:schemeClr val="dk1"/>
                          </a:solidFill>
                          <a:latin typeface="+mn-lt"/>
                          <a:ea typeface="+mn-ea"/>
                          <a:cs typeface="+mn-cs"/>
                        </a:rPr>
                        <a:t>No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mn-lt"/>
                          <a:ea typeface="+mn-ea"/>
                          <a:cs typeface="+mn-cs"/>
                        </a:rPr>
                        <a:t>Yes 	</a:t>
                      </a:r>
                    </a:p>
                  </a:txBody>
                  <a:tcPr/>
                </a:tc>
                <a:tc>
                  <a:txBody>
                    <a:bodyPr/>
                    <a:lstStyle/>
                    <a:p>
                      <a:r>
                        <a:rPr lang="en-US" sz="1800" b="0" i="0" u="none" strike="noStrike" kern="1200" baseline="0" dirty="0" smtClean="0">
                          <a:solidFill>
                            <a:schemeClr val="dk1"/>
                          </a:solidFill>
                          <a:latin typeface="+mn-lt"/>
                          <a:ea typeface="+mn-ea"/>
                          <a:cs typeface="+mn-cs"/>
                        </a:rPr>
                        <a:t>Yes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IMU 	</a:t>
                      </a:r>
                    </a:p>
                  </a:txBody>
                  <a:tcPr/>
                </a:tc>
                <a:tc>
                  <a:txBody>
                    <a:bodyPr/>
                    <a:lstStyle/>
                    <a:p>
                      <a:r>
                        <a:rPr lang="en-US" sz="1800" b="0" i="0" u="none" strike="noStrike" kern="1200" baseline="0" dirty="0" smtClean="0">
                          <a:solidFill>
                            <a:schemeClr val="dk1"/>
                          </a:solidFill>
                          <a:latin typeface="+mn-lt"/>
                          <a:ea typeface="+mn-ea"/>
                          <a:cs typeface="+mn-cs"/>
                        </a:rPr>
                        <a:t>No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Yes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Yes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Face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No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Yes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No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Natural Features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Yes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Yes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Yes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3D Objects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Yes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Yes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No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Others 	</a:t>
                      </a:r>
                    </a:p>
                  </a:txBody>
                  <a:tcPr/>
                </a:tc>
                <a:tc>
                  <a:txBody>
                    <a:bodyPr/>
                    <a:lstStyle/>
                    <a:p>
                      <a:r>
                        <a:rPr lang="en-US" sz="1800" b="0" i="0" u="none" strike="noStrike" kern="1200" baseline="0" dirty="0" smtClean="0">
                          <a:solidFill>
                            <a:schemeClr val="dk1"/>
                          </a:solidFill>
                          <a:latin typeface="+mn-lt"/>
                          <a:ea typeface="+mn-ea"/>
                          <a:cs typeface="+mn-cs"/>
                        </a:rPr>
                        <a:t>Extended tracking, localize occlusion detection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Instant 3D maps tracking, 3D SLAM, extended image tracking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Hybrid tracking (Image and GPS), extended tracking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Marker Generation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Online Target Manger 	</a:t>
                      </a:r>
                    </a:p>
                    <a:p>
                      <a:endParaRPr lang="en-US" sz="18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No online tool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Provides ready made 512 different ID Markers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Online target manager tool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baseline="0" dirty="0" smtClean="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3231238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31762646"/>
              </p:ext>
            </p:extLst>
          </p:nvPr>
        </p:nvGraphicFramePr>
        <p:xfrm>
          <a:off x="290830" y="1741489"/>
          <a:ext cx="12066270" cy="4114800"/>
        </p:xfrm>
        <a:graphic>
          <a:graphicData uri="http://schemas.openxmlformats.org/drawingml/2006/table">
            <a:tbl>
              <a:tblPr firstRow="1" bandRow="1">
                <a:tableStyleId>{93296810-A885-4BE3-A3E7-6D5BEEA58F35}</a:tableStyleId>
              </a:tblPr>
              <a:tblGrid>
                <a:gridCol w="1327529"/>
                <a:gridCol w="3315495"/>
                <a:gridCol w="3994572"/>
                <a:gridCol w="3428674"/>
              </a:tblGrid>
              <a:tr h="4349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0" i="0" u="none" strike="noStrike" kern="1200" baseline="0" dirty="0" err="1" smtClean="0">
                          <a:solidFill>
                            <a:schemeClr val="lt1"/>
                          </a:solidFill>
                          <a:latin typeface="+mn-lt"/>
                          <a:ea typeface="+mn-ea"/>
                          <a:cs typeface="+mn-cs"/>
                        </a:rPr>
                        <a:t>Vuforia</a:t>
                      </a:r>
                      <a:r>
                        <a:rPr lang="en-US" sz="1800" b="0" i="0" u="none" strike="noStrike" kern="1200" baseline="0" dirty="0" smtClean="0">
                          <a:solidFill>
                            <a:schemeClr val="lt1"/>
                          </a:solidFill>
                          <a:latin typeface="+mn-lt"/>
                          <a:ea typeface="+mn-ea"/>
                          <a:cs typeface="+mn-cs"/>
                        </a:rPr>
                        <a:t> 	</a:t>
                      </a:r>
                    </a:p>
                  </a:txBody>
                  <a:tcPr/>
                </a:tc>
                <a:tc>
                  <a:txBody>
                    <a:bodyPr/>
                    <a:lstStyle/>
                    <a:p>
                      <a:r>
                        <a:rPr lang="en-US" sz="1800" b="0" i="0" u="none" strike="noStrike" kern="1200" baseline="0" dirty="0" err="1" smtClean="0">
                          <a:solidFill>
                            <a:schemeClr val="lt1"/>
                          </a:solidFill>
                          <a:latin typeface="+mn-lt"/>
                          <a:ea typeface="+mn-ea"/>
                          <a:cs typeface="+mn-cs"/>
                        </a:rPr>
                        <a:t>Metaio</a:t>
                      </a:r>
                      <a:r>
                        <a:rPr lang="en-US" sz="1800" b="0" i="0" u="none" strike="noStrike" kern="1200" baseline="0" dirty="0" smtClean="0">
                          <a:solidFill>
                            <a:schemeClr val="lt1"/>
                          </a:solidFill>
                          <a:latin typeface="+mn-lt"/>
                          <a:ea typeface="+mn-ea"/>
                          <a:cs typeface="+mn-cs"/>
                        </a:rPr>
                        <a:t> 	</a:t>
                      </a:r>
                    </a:p>
                  </a:txBody>
                  <a:tcPr/>
                </a:tc>
                <a:tc>
                  <a:txBody>
                    <a:bodyPr/>
                    <a:lstStyle/>
                    <a:p>
                      <a:r>
                        <a:rPr lang="en-US" sz="1800" b="0" i="0" u="none" strike="noStrike" kern="1200" baseline="0" dirty="0" err="1" smtClean="0">
                          <a:solidFill>
                            <a:schemeClr val="lt1"/>
                          </a:solidFill>
                          <a:latin typeface="+mn-lt"/>
                          <a:ea typeface="+mn-ea"/>
                          <a:cs typeface="+mn-cs"/>
                        </a:rPr>
                        <a:t>Wikitude</a:t>
                      </a:r>
                      <a:r>
                        <a:rPr lang="en-US" sz="1800" b="0" i="0" u="none" strike="noStrike" kern="1200" baseline="0" dirty="0" smtClean="0">
                          <a:solidFill>
                            <a:schemeClr val="lt1"/>
                          </a:solidFill>
                          <a:latin typeface="+mn-lt"/>
                          <a:ea typeface="+mn-ea"/>
                          <a:cs typeface="+mn-cs"/>
                        </a:rPr>
                        <a:t> 	</a:t>
                      </a:r>
                    </a:p>
                    <a:p>
                      <a:endParaRPr lang="en-US" dirty="0">
                        <a:latin typeface="Times New Roman" panose="02020603050405020304" pitchFamily="18" charset="0"/>
                        <a:cs typeface="Times New Roman" panose="02020603050405020304" pitchFamily="18" charset="0"/>
                      </a:endParaRPr>
                    </a:p>
                  </a:txBody>
                  <a:tcPr/>
                </a:tc>
              </a:tr>
              <a:tr h="642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Benefits 	</a:t>
                      </a:r>
                    </a:p>
                    <a:p>
                      <a:r>
                        <a:rPr lang="en-US" sz="1800" b="0" i="0" u="none" strike="noStrike" kern="1200" baseline="0" dirty="0" smtClean="0">
                          <a:solidFill>
                            <a:schemeClr val="dk1"/>
                          </a:solidFill>
                          <a:latin typeface="+mn-lt"/>
                          <a:ea typeface="+mn-ea"/>
                          <a:cs typeface="+mn-cs"/>
                        </a:rPr>
                        <a:t>	</a:t>
                      </a:r>
                    </a:p>
                  </a:txBody>
                  <a:tcPr/>
                </a:tc>
                <a:tc>
                  <a:txBody>
                    <a:bodyPr/>
                    <a:lstStyle/>
                    <a:p>
                      <a:r>
                        <a:rPr lang="en-US" sz="1800" b="0" i="0" u="none" strike="noStrike" kern="1200" baseline="0" dirty="0" smtClean="0">
                          <a:solidFill>
                            <a:schemeClr val="dk1"/>
                          </a:solidFill>
                          <a:latin typeface="+mn-lt"/>
                          <a:ea typeface="+mn-ea"/>
                          <a:cs typeface="+mn-cs"/>
                        </a:rPr>
                        <a:t>Enable to maintain tracking even when the target is out of view and view them from greater distance. 	</a:t>
                      </a:r>
                    </a:p>
                    <a:p>
                      <a:endParaRPr lang="en-US" sz="1800" b="0" i="0" u="none" strike="noStrike"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Cloud Database allows storing thousands of image targets. 	</a:t>
                      </a:r>
                    </a:p>
                  </a:txBody>
                  <a:tcPr/>
                </a:tc>
                <a:tc>
                  <a:txBody>
                    <a:bodyPr/>
                    <a:lstStyle/>
                    <a:p>
                      <a:r>
                        <a:rPr lang="en-US" sz="1800" b="0" i="0" u="none" strike="noStrike" kern="1200" baseline="0" dirty="0" smtClean="0">
                          <a:solidFill>
                            <a:schemeClr val="dk1"/>
                          </a:solidFill>
                          <a:latin typeface="+mn-lt"/>
                          <a:ea typeface="+mn-ea"/>
                          <a:cs typeface="+mn-cs"/>
                        </a:rPr>
                        <a:t>Powerful 3D rendering engine with capability load 3D model of .</a:t>
                      </a:r>
                      <a:r>
                        <a:rPr lang="en-US" sz="1800" b="0" i="0" u="none" strike="noStrike" kern="1200" baseline="0" dirty="0" err="1" smtClean="0">
                          <a:solidFill>
                            <a:schemeClr val="dk1"/>
                          </a:solidFill>
                          <a:latin typeface="+mn-lt"/>
                          <a:ea typeface="+mn-ea"/>
                          <a:cs typeface="+mn-cs"/>
                        </a:rPr>
                        <a:t>obj</a:t>
                      </a:r>
                      <a:r>
                        <a:rPr lang="en-US" sz="1800" b="0" i="0" u="none" strike="noStrike" kern="1200" baseline="0" dirty="0" smtClean="0">
                          <a:solidFill>
                            <a:schemeClr val="dk1"/>
                          </a:solidFill>
                          <a:latin typeface="+mn-lt"/>
                          <a:ea typeface="+mn-ea"/>
                          <a:cs typeface="+mn-cs"/>
                        </a:rPr>
                        <a:t> </a:t>
                      </a:r>
                    </a:p>
                    <a:p>
                      <a:r>
                        <a:rPr lang="en-US" sz="1800" b="0" i="0" u="none" strike="noStrike" kern="1200" baseline="0" dirty="0" smtClean="0">
                          <a:solidFill>
                            <a:schemeClr val="dk1"/>
                          </a:solidFill>
                          <a:latin typeface="+mn-lt"/>
                          <a:ea typeface="+mn-ea"/>
                          <a:cs typeface="+mn-cs"/>
                        </a:rPr>
                        <a:t>format.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No limit on number of trackable object depends on device memory. 		</a:t>
                      </a:r>
                    </a:p>
                  </a:txBody>
                  <a:tcPr/>
                </a:tc>
                <a:tc>
                  <a:txBody>
                    <a:bodyPr/>
                    <a:lstStyle/>
                    <a:p>
                      <a:r>
                        <a:rPr lang="en-US" sz="1800" b="0" i="0" u="none" strike="noStrike" kern="1200" baseline="0" dirty="0" smtClean="0">
                          <a:solidFill>
                            <a:schemeClr val="dk1"/>
                          </a:solidFill>
                          <a:latin typeface="+mn-lt"/>
                          <a:ea typeface="+mn-ea"/>
                          <a:cs typeface="+mn-cs"/>
                        </a:rPr>
                        <a:t>AR content can be programmed using basic HTML5, JavaScript and </a:t>
                      </a:r>
                    </a:p>
                    <a:p>
                      <a:r>
                        <a:rPr lang="en-US" sz="1800" b="0" i="0" u="none" strike="noStrike" kern="1200" baseline="0" dirty="0" smtClean="0">
                          <a:solidFill>
                            <a:schemeClr val="dk1"/>
                          </a:solidFill>
                          <a:latin typeface="+mn-lt"/>
                          <a:ea typeface="+mn-ea"/>
                          <a:cs typeface="+mn-cs"/>
                        </a:rPr>
                        <a:t>CSS. 	</a:t>
                      </a:r>
                    </a:p>
                    <a:p>
                      <a:endParaRPr lang="en-US" sz="1800" b="0" i="0" u="none" strike="noStrike"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Easy portability of AR apps from one platform to another. 	</a:t>
                      </a:r>
                    </a:p>
                  </a:txBody>
                  <a:tcPr/>
                </a:tc>
              </a:tr>
              <a:tr h="469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Limitations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Majority of Tutorials for the Unity platform 			</a:t>
                      </a: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mn-lt"/>
                          <a:ea typeface="+mn-ea"/>
                          <a:cs typeface="+mn-cs"/>
                        </a:rPr>
                        <a:t>Difficult to render complex 3D objects also limitation is associated with </a:t>
                      </a:r>
                    </a:p>
                    <a:p>
                      <a:r>
                        <a:rPr lang="en-US" sz="1800" b="0" i="0" u="none" strike="noStrike" kern="1200" baseline="0" dirty="0" smtClean="0">
                          <a:solidFill>
                            <a:schemeClr val="dk1"/>
                          </a:solidFill>
                          <a:latin typeface="+mn-lt"/>
                          <a:ea typeface="+mn-ea"/>
                          <a:cs typeface="+mn-cs"/>
                        </a:rPr>
                        <a:t>model size. 	</a:t>
                      </a:r>
                    </a:p>
                  </a:txBody>
                  <a:tcPr/>
                </a:tc>
                <a:tc>
                  <a:txBody>
                    <a:bodyPr/>
                    <a:lstStyle/>
                    <a:p>
                      <a:r>
                        <a:rPr lang="en-US" sz="1800" b="0" i="0" u="none" strike="noStrike" kern="1200" baseline="0" dirty="0" smtClean="0">
                          <a:solidFill>
                            <a:schemeClr val="dk1"/>
                          </a:solidFill>
                          <a:latin typeface="+mn-lt"/>
                          <a:ea typeface="+mn-ea"/>
                          <a:cs typeface="+mn-cs"/>
                        </a:rPr>
                        <a:t>Doesn’t track 3D model which limits is use to only 2D tracking.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Target image to track need to be of solid colors to be recognized </a:t>
                      </a:r>
                    </a:p>
                  </a:txBody>
                  <a:tcPr/>
                </a:tc>
              </a:tr>
            </a:tbl>
          </a:graphicData>
        </a:graphic>
      </p:graphicFrame>
      <p:sp>
        <p:nvSpPr>
          <p:cNvPr id="5" name="Title 1"/>
          <p:cNvSpPr>
            <a:spLocks noGrp="1"/>
          </p:cNvSpPr>
          <p:nvPr>
            <p:ph type="title"/>
          </p:nvPr>
        </p:nvSpPr>
        <p:spPr>
          <a:xfrm>
            <a:off x="892810" y="368301"/>
            <a:ext cx="11041380" cy="850899"/>
          </a:xfrm>
        </p:spPr>
        <p:txBody>
          <a:bodyPr/>
          <a:lstStyle/>
          <a:p>
            <a:r>
              <a:rPr lang="en-US" b="1" dirty="0" smtClean="0">
                <a:latin typeface="Times New Roman" panose="02020603050405020304" pitchFamily="18" charset="0"/>
                <a:cs typeface="Times New Roman" panose="02020603050405020304" pitchFamily="18" charset="0"/>
              </a:rPr>
              <a:t>Feature Comparison Cont.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811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10" y="90487"/>
            <a:ext cx="11041380" cy="1325563"/>
          </a:xfrm>
        </p:spPr>
        <p:txBody>
          <a:bodyPr/>
          <a:lstStyle/>
          <a:p>
            <a:r>
              <a:rPr lang="en-US" b="1" dirty="0">
                <a:latin typeface="Times New Roman" panose="02020603050405020304" pitchFamily="18" charset="0"/>
                <a:cs typeface="Times New Roman" panose="02020603050405020304" pitchFamily="18" charset="0"/>
              </a:rPr>
              <a:t>Existing Technologies for Augmented </a:t>
            </a:r>
            <a:r>
              <a:rPr lang="en-US" b="1" dirty="0" smtClean="0">
                <a:latin typeface="Times New Roman" panose="02020603050405020304" pitchFamily="18" charset="0"/>
                <a:cs typeface="Times New Roman" panose="02020603050405020304" pitchFamily="18" charset="0"/>
              </a:rPr>
              <a:t>Reality</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416050"/>
            <a:ext cx="9309100" cy="4644181"/>
          </a:xfrm>
          <a:prstGeom prst="rect">
            <a:avLst/>
          </a:prstGeom>
        </p:spPr>
      </p:pic>
    </p:spTree>
    <p:extLst>
      <p:ext uri="{BB962C8B-B14F-4D97-AF65-F5344CB8AC3E}">
        <p14:creationId xmlns:p14="http://schemas.microsoft.com/office/powerpoint/2010/main" val="54311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03275" y="-12699"/>
            <a:ext cx="11041380" cy="850899"/>
          </a:xfrm>
        </p:spPr>
        <p:txBody>
          <a:bodyPr/>
          <a:lstStyle/>
          <a:p>
            <a:r>
              <a:rPr lang="en-US" b="1" dirty="0" smtClean="0">
                <a:latin typeface="Times New Roman" panose="02020603050405020304" pitchFamily="18" charset="0"/>
                <a:cs typeface="Times New Roman" panose="02020603050405020304" pitchFamily="18" charset="0"/>
              </a:rPr>
              <a:t>Comparison</a:t>
            </a:r>
            <a:endParaRPr lang="en-US" b="1" dirty="0">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756124001"/>
              </p:ext>
            </p:extLst>
          </p:nvPr>
        </p:nvGraphicFramePr>
        <p:xfrm>
          <a:off x="50800" y="814389"/>
          <a:ext cx="12687300" cy="5543231"/>
        </p:xfrm>
        <a:graphic>
          <a:graphicData uri="http://schemas.openxmlformats.org/drawingml/2006/table">
            <a:tbl>
              <a:tblPr firstRow="1" bandRow="1">
                <a:tableStyleId>{93296810-A885-4BE3-A3E7-6D5BEEA58F35}</a:tableStyleId>
              </a:tblPr>
              <a:tblGrid>
                <a:gridCol w="1333500"/>
                <a:gridCol w="3548492"/>
                <a:gridCol w="5192720"/>
                <a:gridCol w="2612588"/>
              </a:tblGrid>
              <a:tr h="4349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Advantages 	</a:t>
                      </a:r>
                    </a:p>
                    <a:p>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Disadvantages 		</a:t>
                      </a:r>
                    </a:p>
                  </a:txBody>
                  <a:tcPr/>
                </a:tc>
                <a:tc>
                  <a:txBody>
                    <a:bodyPr/>
                    <a:lstStyle/>
                    <a:p>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Potential Concepts </a:t>
                      </a:r>
                    </a:p>
                    <a:p>
                      <a:r>
                        <a:rPr lang="en-US" sz="18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Uses 	</a:t>
                      </a:r>
                    </a:p>
                  </a:txBody>
                  <a:tcPr/>
                </a:tc>
              </a:tr>
              <a:tr h="1745931">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Marker Based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(QR, Image)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Simple to implement (AR Standard for visual applications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Cheap in terms of processing power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Limited range (the distance from tracer to device)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Tracking challenges; unfocused camera, dark/unevenly lit environments, image noise (poor lens, block compression), occlusion (tracker and environment blending)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Usually works only when fully in view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Laser Quest App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Chemistry App 	</a:t>
                      </a:r>
                    </a:p>
                  </a:txBody>
                  <a:tcPr/>
                </a:tc>
              </a:tr>
              <a:tr h="1231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Assisted GPS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Augmentation can dynamically change depending where the user is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Signal blocking (trees, buildings, mountains, indoors)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Inaccuracy/ Bad data from satellites (misreporting their own position) 	</a:t>
                      </a: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Which Plane?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Laser Quest App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History App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Runner Heart Rate App </a:t>
                      </a:r>
                    </a:p>
                  </a:txBody>
                  <a:tcPr/>
                </a:tc>
              </a:tr>
              <a:tr h="736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Face Recognition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New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Difficultly remembering/recognizing different faces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Facebook App 	</a:t>
                      </a:r>
                    </a:p>
                  </a:txBody>
                  <a:tcPr/>
                </a:tc>
              </a:tr>
              <a:tr h="469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Natural Feature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Works if partially viewed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Targets are potentially everywhere </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targets may catch attention less (blend into the environment)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More difficult, markers are designed for their purpose, the natural environment is not 	</a:t>
                      </a:r>
                    </a:p>
                    <a:p>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Braille App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1443111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9632" y="2648527"/>
            <a:ext cx="10035540" cy="871538"/>
          </a:xfrm>
        </p:spPr>
        <p:txBody>
          <a:bodyPr>
            <a:noAutofit/>
          </a:bodyPr>
          <a:lstStyle/>
          <a:p>
            <a:pPr algn="ctr"/>
            <a:r>
              <a:rPr lang="en-US" b="1" dirty="0" smtClean="0">
                <a:solidFill>
                  <a:srgbClr val="0000FF"/>
                </a:solidFill>
                <a:latin typeface="Times New Roman" panose="02020603050405020304" pitchFamily="18" charset="0"/>
                <a:cs typeface="Times New Roman" panose="02020603050405020304" pitchFamily="18" charset="0"/>
              </a:rPr>
              <a:t>What is not Augmented Reality &amp; Rejected Ideas</a:t>
            </a:r>
            <a:endParaRPr lang="en-US"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426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110" y="111127"/>
            <a:ext cx="11041380" cy="987156"/>
          </a:xfrm>
        </p:spPr>
        <p:txBody>
          <a:bodyPr/>
          <a:lstStyle/>
          <a:p>
            <a:r>
              <a:rPr lang="en-US" b="1" dirty="0" smtClean="0">
                <a:latin typeface="Times New Roman" panose="02020603050405020304" pitchFamily="18" charset="0"/>
                <a:cs typeface="Times New Roman" panose="02020603050405020304" pitchFamily="18" charset="0"/>
              </a:rPr>
              <a:t>Tracking Systems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106" y="1194558"/>
            <a:ext cx="12127553" cy="5296394"/>
          </a:xfrm>
        </p:spPr>
        <p:txBody>
          <a:bodyPr>
            <a:normAutofit/>
          </a:bodyPr>
          <a:lstStyle/>
          <a:p>
            <a:r>
              <a:rPr lang="en-US" sz="2200" dirty="0" smtClean="0">
                <a:latin typeface="Times New Roman" panose="02020603050405020304" pitchFamily="18" charset="0"/>
                <a:cs typeface="Times New Roman" panose="02020603050405020304" pitchFamily="18" charset="0"/>
              </a:rPr>
              <a:t>Track user’s </a:t>
            </a:r>
            <a:r>
              <a:rPr lang="en-US" sz="2200" dirty="0" smtClean="0">
                <a:solidFill>
                  <a:srgbClr val="FF0000"/>
                </a:solidFill>
                <a:latin typeface="Times New Roman" panose="02020603050405020304" pitchFamily="18" charset="0"/>
                <a:cs typeface="Times New Roman" panose="02020603050405020304" pitchFamily="18" charset="0"/>
              </a:rPr>
              <a:t>Body, Head, Hands and etc</a:t>
            </a:r>
            <a:r>
              <a:rPr lang="en-US" sz="2200" dirty="0" smtClean="0">
                <a:latin typeface="Times New Roman" panose="02020603050405020304" pitchFamily="18" charset="0"/>
                <a:cs typeface="Times New Roman" panose="02020603050405020304" pitchFamily="18" charset="0"/>
              </a:rPr>
              <a:t>. Examples of tracking systems </a:t>
            </a:r>
            <a:r>
              <a:rPr lang="en-US" sz="2200" dirty="0">
                <a:latin typeface="Times New Roman" panose="02020603050405020304" pitchFamily="18" charset="0"/>
                <a:cs typeface="Times New Roman" panose="02020603050405020304" pitchFamily="18" charset="0"/>
              </a:rPr>
              <a:t>are </a:t>
            </a:r>
            <a:r>
              <a:rPr lang="en-US" sz="2200" b="1" i="1" dirty="0">
                <a:solidFill>
                  <a:srgbClr val="0000FF"/>
                </a:solidFill>
                <a:latin typeface="Times New Roman" panose="02020603050405020304" pitchFamily="18" charset="0"/>
                <a:cs typeface="Times New Roman" panose="02020603050405020304" pitchFamily="18" charset="0"/>
              </a:rPr>
              <a:t>mechanical, magnetic, acoustic and vision</a:t>
            </a:r>
            <a:r>
              <a:rPr lang="en-US" sz="2200" b="1" i="1" dirty="0" smtClean="0">
                <a:solidFill>
                  <a:srgbClr val="0000FF"/>
                </a:solidFill>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When track </a:t>
            </a:r>
            <a:r>
              <a:rPr lang="en-US" sz="2200" dirty="0">
                <a:latin typeface="Times New Roman" panose="02020603050405020304" pitchFamily="18" charset="0"/>
                <a:cs typeface="Times New Roman" panose="02020603050405020304" pitchFamily="18" charset="0"/>
              </a:rPr>
              <a:t>the user within the monitored area, the </a:t>
            </a:r>
            <a:r>
              <a:rPr lang="en-US" sz="2200" b="1" dirty="0">
                <a:solidFill>
                  <a:srgbClr val="0000FF"/>
                </a:solidFill>
                <a:latin typeface="Times New Roman" panose="02020603050405020304" pitchFamily="18" charset="0"/>
                <a:cs typeface="Times New Roman" panose="02020603050405020304" pitchFamily="18" charset="0"/>
              </a:rPr>
              <a:t>position, direction (orientation) of movement and the speed</a:t>
            </a:r>
            <a:r>
              <a:rPr lang="en-US" sz="2200" dirty="0">
                <a:latin typeface="Times New Roman" panose="02020603050405020304" pitchFamily="18" charset="0"/>
                <a:cs typeface="Times New Roman" panose="02020603050405020304" pitchFamily="18" charset="0"/>
              </a:rPr>
              <a:t> has to be determined. </a:t>
            </a:r>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Different techniques </a:t>
            </a:r>
            <a:r>
              <a:rPr lang="en-US" sz="2200" dirty="0" smtClean="0">
                <a:latin typeface="Times New Roman" panose="02020603050405020304" pitchFamily="18" charset="0"/>
                <a:cs typeface="Times New Roman" panose="02020603050405020304" pitchFamily="18" charset="0"/>
              </a:rPr>
              <a:t>were developed </a:t>
            </a:r>
            <a:r>
              <a:rPr lang="en-US" sz="2200" dirty="0">
                <a:latin typeface="Times New Roman" panose="02020603050405020304" pitchFamily="18" charset="0"/>
                <a:cs typeface="Times New Roman" panose="02020603050405020304" pitchFamily="18" charset="0"/>
              </a:rPr>
              <a:t>to </a:t>
            </a:r>
            <a:r>
              <a:rPr lang="en-US" sz="2200" dirty="0" smtClean="0">
                <a:latin typeface="Times New Roman" panose="02020603050405020304" pitchFamily="18" charset="0"/>
                <a:cs typeface="Times New Roman" panose="02020603050405020304" pitchFamily="18" charset="0"/>
              </a:rPr>
              <a:t>determine object position. </a:t>
            </a:r>
          </a:p>
          <a:p>
            <a:r>
              <a:rPr lang="en-US" sz="2200" b="1" dirty="0" smtClean="0">
                <a:latin typeface="Times New Roman" panose="02020603050405020304" pitchFamily="18" charset="0"/>
                <a:cs typeface="Times New Roman" panose="02020603050405020304" pitchFamily="18" charset="0"/>
              </a:rPr>
              <a:t>Relative Localization – </a:t>
            </a:r>
          </a:p>
          <a:p>
            <a:pPr lvl="1"/>
            <a:r>
              <a:rPr lang="en-US" sz="2200" dirty="0" smtClean="0">
                <a:latin typeface="Times New Roman" panose="02020603050405020304" pitchFamily="18" charset="0"/>
                <a:cs typeface="Times New Roman" panose="02020603050405020304" pitchFamily="18" charset="0"/>
              </a:rPr>
              <a:t>Evaluating </a:t>
            </a:r>
            <a:r>
              <a:rPr lang="en-US" sz="2200" dirty="0">
                <a:latin typeface="Times New Roman" panose="02020603050405020304" pitchFamily="18" charset="0"/>
                <a:cs typeface="Times New Roman" panose="02020603050405020304" pitchFamily="18" charset="0"/>
              </a:rPr>
              <a:t>the </a:t>
            </a:r>
            <a:r>
              <a:rPr lang="en-US" sz="2200" b="1" dirty="0">
                <a:solidFill>
                  <a:srgbClr val="0000FF"/>
                </a:solidFill>
                <a:latin typeface="Times New Roman" panose="02020603050405020304" pitchFamily="18" charset="0"/>
                <a:cs typeface="Times New Roman" panose="02020603050405020304" pitchFamily="18" charset="0"/>
              </a:rPr>
              <a:t>position</a:t>
            </a:r>
            <a:r>
              <a:rPr lang="en-US" sz="2200" dirty="0">
                <a:latin typeface="Times New Roman" panose="02020603050405020304" pitchFamily="18" charset="0"/>
                <a:cs typeface="Times New Roman" panose="02020603050405020304" pitchFamily="18" charset="0"/>
              </a:rPr>
              <a:t> </a:t>
            </a:r>
            <a:r>
              <a:rPr lang="en-US" sz="2200" b="1" dirty="0">
                <a:solidFill>
                  <a:srgbClr val="0000FF"/>
                </a:solidFill>
                <a:latin typeface="Times New Roman" panose="02020603050405020304" pitchFamily="18" charset="0"/>
                <a:cs typeface="Times New Roman" panose="02020603050405020304" pitchFamily="18" charset="0"/>
              </a:rPr>
              <a:t>and orientation </a:t>
            </a:r>
            <a:r>
              <a:rPr lang="en-US" sz="2200" dirty="0">
                <a:latin typeface="Times New Roman" panose="02020603050405020304" pitchFamily="18" charset="0"/>
                <a:cs typeface="Times New Roman" panose="02020603050405020304" pitchFamily="18" charset="0"/>
              </a:rPr>
              <a:t>by integrating information provided by diverse (usually encoder or inertial) sensors. </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integration is started from the initial position and is </a:t>
            </a:r>
            <a:r>
              <a:rPr lang="en-US" sz="2200" b="1" dirty="0">
                <a:solidFill>
                  <a:srgbClr val="0000FF"/>
                </a:solidFill>
                <a:latin typeface="Times New Roman" panose="02020603050405020304" pitchFamily="18" charset="0"/>
                <a:cs typeface="Times New Roman" panose="02020603050405020304" pitchFamily="18" charset="0"/>
              </a:rPr>
              <a:t>continuously </a:t>
            </a:r>
            <a:r>
              <a:rPr lang="en-US" sz="2200" b="1" dirty="0" smtClean="0">
                <a:solidFill>
                  <a:srgbClr val="0000FF"/>
                </a:solidFill>
                <a:latin typeface="Times New Roman" panose="02020603050405020304" pitchFamily="18" charset="0"/>
                <a:cs typeface="Times New Roman" panose="02020603050405020304" pitchFamily="18" charset="0"/>
              </a:rPr>
              <a:t>updated</a:t>
            </a:r>
          </a:p>
          <a:p>
            <a:pPr marL="457200" lvl="1"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Absolute Localization </a:t>
            </a:r>
            <a:r>
              <a:rPr lang="en-US" sz="2200" b="1" dirty="0" smtClean="0">
                <a:latin typeface="Times New Roman" panose="02020603050405020304" pitchFamily="18" charset="0"/>
                <a:cs typeface="Times New Roman" panose="02020603050405020304" pitchFamily="18" charset="0"/>
              </a:rPr>
              <a:t>- </a:t>
            </a:r>
          </a:p>
          <a:p>
            <a:pPr lvl="1"/>
            <a:r>
              <a:rPr lang="en-US" sz="2200" dirty="0" smtClean="0">
                <a:latin typeface="Times New Roman" panose="02020603050405020304" pitchFamily="18" charset="0"/>
                <a:cs typeface="Times New Roman" panose="02020603050405020304" pitchFamily="18" charset="0"/>
              </a:rPr>
              <a:t>Technique </a:t>
            </a:r>
            <a:r>
              <a:rPr lang="en-US" sz="2200" dirty="0">
                <a:latin typeface="Times New Roman" panose="02020603050405020304" pitchFamily="18" charset="0"/>
                <a:cs typeface="Times New Roman" panose="02020603050405020304" pitchFamily="18" charset="0"/>
              </a:rPr>
              <a:t>that permits the vehicle to </a:t>
            </a:r>
            <a:r>
              <a:rPr lang="en-US" sz="2200" b="1" dirty="0">
                <a:solidFill>
                  <a:srgbClr val="0000FF"/>
                </a:solidFill>
                <a:latin typeface="Times New Roman" panose="02020603050405020304" pitchFamily="18" charset="0"/>
                <a:cs typeface="Times New Roman" panose="02020603050405020304" pitchFamily="18" charset="0"/>
              </a:rPr>
              <a:t>determine its position </a:t>
            </a:r>
            <a:r>
              <a:rPr lang="en-US" sz="2200" dirty="0">
                <a:latin typeface="Times New Roman" panose="02020603050405020304" pitchFamily="18" charset="0"/>
                <a:cs typeface="Times New Roman" panose="02020603050405020304" pitchFamily="18" charset="0"/>
              </a:rPr>
              <a:t>in the </a:t>
            </a:r>
            <a:r>
              <a:rPr lang="en-US" sz="2200" b="1" dirty="0">
                <a:solidFill>
                  <a:srgbClr val="0000FF"/>
                </a:solidFill>
                <a:latin typeface="Times New Roman" panose="02020603050405020304" pitchFamily="18" charset="0"/>
                <a:cs typeface="Times New Roman" panose="02020603050405020304" pitchFamily="18" charset="0"/>
              </a:rPr>
              <a:t>domain of motion</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These </a:t>
            </a:r>
            <a:r>
              <a:rPr lang="en-US" sz="2200" dirty="0">
                <a:latin typeface="Times New Roman" panose="02020603050405020304" pitchFamily="18" charset="0"/>
                <a:cs typeface="Times New Roman" panose="02020603050405020304" pitchFamily="18" charset="0"/>
              </a:rPr>
              <a:t>methods usually rely on </a:t>
            </a:r>
            <a:r>
              <a:rPr lang="en-US" sz="2200" b="1" dirty="0">
                <a:solidFill>
                  <a:srgbClr val="FF0000"/>
                </a:solidFill>
                <a:latin typeface="Times New Roman" panose="02020603050405020304" pitchFamily="18" charset="0"/>
                <a:cs typeface="Times New Roman" panose="02020603050405020304" pitchFamily="18" charset="0"/>
              </a:rPr>
              <a:t>navigation beacons</a:t>
            </a:r>
            <a:r>
              <a:rPr lang="en-US" sz="2200" dirty="0">
                <a:latin typeface="Times New Roman" panose="02020603050405020304" pitchFamily="18" charset="0"/>
                <a:cs typeface="Times New Roman" panose="02020603050405020304" pitchFamily="18" charset="0"/>
              </a:rPr>
              <a:t>, active or </a:t>
            </a:r>
            <a:r>
              <a:rPr lang="en-US" sz="2200" b="1" dirty="0">
                <a:solidFill>
                  <a:srgbClr val="FF0000"/>
                </a:solidFill>
                <a:latin typeface="Times New Roman" panose="02020603050405020304" pitchFamily="18" charset="0"/>
                <a:cs typeface="Times New Roman" panose="02020603050405020304" pitchFamily="18" charset="0"/>
              </a:rPr>
              <a:t>passive landmarks, maps</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matching or satellite-based signals like </a:t>
            </a:r>
            <a:r>
              <a:rPr lang="en-US" sz="2200" b="1" dirty="0">
                <a:solidFill>
                  <a:srgbClr val="FF0000"/>
                </a:solidFill>
                <a:latin typeface="Times New Roman" panose="02020603050405020304" pitchFamily="18" charset="0"/>
                <a:cs typeface="Times New Roman" panose="02020603050405020304" pitchFamily="18" charset="0"/>
              </a:rPr>
              <a:t>Global Positioning System (GPS).</a:t>
            </a:r>
          </a:p>
          <a:p>
            <a:pPr marL="0" indent="0">
              <a:buNone/>
            </a:pPr>
            <a:endParaRPr lang="en-US" sz="2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003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732" y="1246076"/>
            <a:ext cx="10934164" cy="5064572"/>
          </a:xfrm>
        </p:spPr>
        <p:txBody>
          <a:bodyPr>
            <a:normAutofit/>
          </a:bodyPr>
          <a:lstStyle/>
          <a:p>
            <a:r>
              <a:rPr lang="en-US" sz="2200" dirty="0">
                <a:latin typeface="Times New Roman" panose="02020603050405020304" pitchFamily="18" charset="0"/>
                <a:cs typeface="Times New Roman" panose="02020603050405020304" pitchFamily="18" charset="0"/>
              </a:rPr>
              <a:t>All the ways of doing augmented reality have a common point: </a:t>
            </a:r>
            <a:r>
              <a:rPr lang="en-US" sz="2200" dirty="0">
                <a:solidFill>
                  <a:srgbClr val="6600FF"/>
                </a:solidFill>
                <a:latin typeface="Times New Roman" panose="02020603050405020304" pitchFamily="18" charset="0"/>
                <a:cs typeface="Times New Roman" panose="02020603050405020304" pitchFamily="18" charset="0"/>
              </a:rPr>
              <a:t>The mix of </a:t>
            </a:r>
            <a:r>
              <a:rPr lang="en-US" sz="2200" dirty="0" smtClean="0">
                <a:solidFill>
                  <a:srgbClr val="6600FF"/>
                </a:solidFill>
                <a:latin typeface="Times New Roman" panose="02020603050405020304" pitchFamily="18" charset="0"/>
                <a:cs typeface="Times New Roman" panose="02020603050405020304" pitchFamily="18" charset="0"/>
              </a:rPr>
              <a:t>reality and </a:t>
            </a:r>
            <a:r>
              <a:rPr lang="en-US" sz="2200" dirty="0">
                <a:solidFill>
                  <a:srgbClr val="6600FF"/>
                </a:solidFill>
                <a:latin typeface="Times New Roman" panose="02020603050405020304" pitchFamily="18" charset="0"/>
                <a:cs typeface="Times New Roman" panose="02020603050405020304" pitchFamily="18" charset="0"/>
              </a:rPr>
              <a:t>virtual</a:t>
            </a:r>
            <a:r>
              <a:rPr lang="en-US" sz="2200" dirty="0" smtClean="0">
                <a:solidFill>
                  <a:srgbClr val="6600FF"/>
                </a:solidFill>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What is not augmented reality?</a:t>
            </a:r>
          </a:p>
          <a:p>
            <a:pPr lvl="1" algn="just"/>
            <a:r>
              <a:rPr lang="en-US" sz="2200" dirty="0">
                <a:latin typeface="Times New Roman" panose="02020603050405020304" pitchFamily="18" charset="0"/>
                <a:cs typeface="Times New Roman" panose="02020603050405020304" pitchFamily="18" charset="0"/>
              </a:rPr>
              <a:t>For example, some cities provide QR Codes, which redirect to a website if you point at it with a smartphone. In these projects, </a:t>
            </a:r>
            <a:r>
              <a:rPr lang="en-US" sz="2200" b="1" dirty="0">
                <a:solidFill>
                  <a:srgbClr val="6600FF"/>
                </a:solidFill>
                <a:latin typeface="Times New Roman" panose="02020603050405020304" pitchFamily="18" charset="0"/>
                <a:cs typeface="Times New Roman" panose="02020603050405020304" pitchFamily="18" charset="0"/>
              </a:rPr>
              <a:t>QR Codes are placed on famous buildings and places, and the website you are redirected </a:t>
            </a:r>
            <a:r>
              <a:rPr lang="en-US" sz="2200" dirty="0">
                <a:latin typeface="Times New Roman" panose="02020603050405020304" pitchFamily="18" charset="0"/>
                <a:cs typeface="Times New Roman" panose="02020603050405020304" pitchFamily="18" charset="0"/>
              </a:rPr>
              <a:t>to explains you the building history, and some other extra information</a:t>
            </a:r>
            <a:r>
              <a:rPr lang="en-US" sz="2200" dirty="0" smtClean="0">
                <a:latin typeface="Times New Roman" panose="02020603050405020304" pitchFamily="18" charset="0"/>
                <a:cs typeface="Times New Roman" panose="02020603050405020304" pitchFamily="18" charset="0"/>
              </a:rPr>
              <a:t>.</a:t>
            </a:r>
          </a:p>
          <a:p>
            <a:pPr marL="457200" lvl="1" indent="0" algn="just">
              <a:buNone/>
            </a:pPr>
            <a:r>
              <a:rPr lang="en-US" sz="2200" dirty="0" smtClean="0">
                <a:latin typeface="Times New Roman" panose="02020603050405020304" pitchFamily="18" charset="0"/>
                <a:cs typeface="Times New Roman" panose="02020603050405020304" pitchFamily="18" charset="0"/>
              </a:rPr>
              <a:t> </a:t>
            </a:r>
          </a:p>
          <a:p>
            <a:pPr lvl="1" algn="just"/>
            <a:r>
              <a:rPr lang="en-US" sz="2200" dirty="0" smtClean="0">
                <a:solidFill>
                  <a:srgbClr val="FF0000"/>
                </a:solidFill>
                <a:latin typeface="Times New Roman" panose="02020603050405020304" pitchFamily="18" charset="0"/>
                <a:cs typeface="Times New Roman" panose="02020603050405020304" pitchFamily="18" charset="0"/>
              </a:rPr>
              <a:t>This </a:t>
            </a:r>
            <a:r>
              <a:rPr lang="en-US" sz="2200" dirty="0">
                <a:solidFill>
                  <a:srgbClr val="FF0000"/>
                </a:solidFill>
                <a:latin typeface="Times New Roman" panose="02020603050405020304" pitchFamily="18" charset="0"/>
                <a:cs typeface="Times New Roman" panose="02020603050405020304" pitchFamily="18" charset="0"/>
              </a:rPr>
              <a:t>kind of project is not augmented reality, because it does </a:t>
            </a:r>
            <a:r>
              <a:rPr lang="en-US" sz="2200" dirty="0" smtClean="0">
                <a:solidFill>
                  <a:srgbClr val="FF0000"/>
                </a:solidFill>
                <a:latin typeface="Times New Roman" panose="02020603050405020304" pitchFamily="18" charset="0"/>
                <a:cs typeface="Times New Roman" panose="02020603050405020304" pitchFamily="18" charset="0"/>
              </a:rPr>
              <a:t>not mix </a:t>
            </a:r>
            <a:r>
              <a:rPr lang="en-US" sz="2200" dirty="0">
                <a:solidFill>
                  <a:srgbClr val="FF0000"/>
                </a:solidFill>
                <a:latin typeface="Times New Roman" panose="02020603050405020304" pitchFamily="18" charset="0"/>
                <a:cs typeface="Times New Roman" panose="02020603050405020304" pitchFamily="18" charset="0"/>
              </a:rPr>
              <a:t>this extra information with the reality, it just links it.</a:t>
            </a: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Again</a:t>
            </a:r>
            <a:r>
              <a:rPr lang="en-US" sz="2200" dirty="0">
                <a:latin typeface="Times New Roman" panose="02020603050405020304" pitchFamily="18" charset="0"/>
                <a:cs typeface="Times New Roman" panose="02020603050405020304" pitchFamily="18" charset="0"/>
              </a:rPr>
              <a:t>, in </a:t>
            </a:r>
            <a:r>
              <a:rPr lang="en-US" sz="2200" dirty="0" smtClean="0">
                <a:latin typeface="Times New Roman" panose="02020603050405020304" pitchFamily="18" charset="0"/>
                <a:cs typeface="Times New Roman" panose="02020603050405020304" pitchFamily="18" charset="0"/>
              </a:rPr>
              <a:t>augmented reality </a:t>
            </a:r>
            <a:r>
              <a:rPr lang="en-US" sz="2200" dirty="0">
                <a:latin typeface="Times New Roman" panose="02020603050405020304" pitchFamily="18" charset="0"/>
                <a:cs typeface="Times New Roman" panose="02020603050405020304" pitchFamily="18" charset="0"/>
              </a:rPr>
              <a:t>applications, reality and virtual have to be mixed.</a:t>
            </a:r>
          </a:p>
        </p:txBody>
      </p:sp>
      <p:sp>
        <p:nvSpPr>
          <p:cNvPr id="4" name="Title 1"/>
          <p:cNvSpPr>
            <a:spLocks noGrp="1"/>
          </p:cNvSpPr>
          <p:nvPr>
            <p:ph type="title"/>
          </p:nvPr>
        </p:nvSpPr>
        <p:spPr>
          <a:xfrm>
            <a:off x="880110" y="90866"/>
            <a:ext cx="11041380" cy="1036518"/>
          </a:xfrm>
        </p:spPr>
        <p:txBody>
          <a:bodyPr/>
          <a:lstStyle/>
          <a:p>
            <a:r>
              <a:rPr lang="en-US" b="1" dirty="0" smtClean="0">
                <a:latin typeface="Times New Roman" panose="02020603050405020304" pitchFamily="18" charset="0"/>
                <a:cs typeface="Times New Roman" panose="02020603050405020304" pitchFamily="18" charset="0"/>
              </a:rPr>
              <a:t>What is and what is not </a:t>
            </a:r>
            <a:r>
              <a:rPr lang="en-US" b="1" dirty="0">
                <a:latin typeface="Times New Roman" panose="02020603050405020304" pitchFamily="18" charset="0"/>
                <a:cs typeface="Times New Roman" panose="02020603050405020304" pitchFamily="18" charset="0"/>
              </a:rPr>
              <a:t>A</a:t>
            </a:r>
            <a:r>
              <a:rPr lang="en-US" b="1" dirty="0" smtClean="0">
                <a:latin typeface="Times New Roman" panose="02020603050405020304" pitchFamily="18" charset="0"/>
                <a:cs typeface="Times New Roman" panose="02020603050405020304" pitchFamily="18" charset="0"/>
              </a:rPr>
              <a:t>ugmented Reality?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197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110" y="107550"/>
            <a:ext cx="11041380" cy="974275"/>
          </a:xfrm>
        </p:spPr>
        <p:txBody>
          <a:bodyPr/>
          <a:lstStyle/>
          <a:p>
            <a:r>
              <a:rPr lang="en-US" b="1" dirty="0" smtClean="0">
                <a:latin typeface="Times New Roman" panose="02020603050405020304" pitchFamily="18" charset="0"/>
                <a:cs typeface="Times New Roman" panose="02020603050405020304" pitchFamily="18" charset="0"/>
              </a:rPr>
              <a:t>Rejected ideas in Augmented Reality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4802" y="1361538"/>
            <a:ext cx="4773715" cy="5013504"/>
          </a:xfrm>
        </p:spPr>
        <p:txBody>
          <a:bodyPr>
            <a:normAutofit/>
          </a:bodyPr>
          <a:lstStyle/>
          <a:p>
            <a:r>
              <a:rPr lang="en-US" sz="2200" dirty="0" smtClean="0">
                <a:latin typeface="Times New Roman" panose="02020603050405020304" pitchFamily="18" charset="0"/>
                <a:cs typeface="Times New Roman" panose="02020603050405020304" pitchFamily="18" charset="0"/>
              </a:rPr>
              <a:t>History App design</a:t>
            </a:r>
          </a:p>
          <a:p>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 was rejected because the </a:t>
            </a:r>
            <a:r>
              <a:rPr lang="en-US" sz="2200" dirty="0">
                <a:solidFill>
                  <a:srgbClr val="0000FF"/>
                </a:solidFill>
                <a:latin typeface="Times New Roman" panose="02020603050405020304" pitchFamily="18" charset="0"/>
                <a:cs typeface="Times New Roman" panose="02020603050405020304" pitchFamily="18" charset="0"/>
              </a:rPr>
              <a:t>concept wasn’t stressing the boundaries of AR,</a:t>
            </a:r>
            <a:r>
              <a:rPr lang="en-US" sz="2200" dirty="0">
                <a:latin typeface="Times New Roman" panose="02020603050405020304" pitchFamily="18" charset="0"/>
                <a:cs typeface="Times New Roman" panose="02020603050405020304" pitchFamily="18" charset="0"/>
              </a:rPr>
              <a:t> and the concept </a:t>
            </a:r>
            <a:r>
              <a:rPr lang="en-US" sz="2200" dirty="0">
                <a:solidFill>
                  <a:srgbClr val="0000FF"/>
                </a:solidFill>
                <a:latin typeface="Times New Roman" panose="02020603050405020304" pitchFamily="18" charset="0"/>
                <a:cs typeface="Times New Roman" panose="02020603050405020304" pitchFamily="18" charset="0"/>
              </a:rPr>
              <a:t>resembled a 2D overlay more than AR application</a:t>
            </a:r>
            <a:r>
              <a:rPr lang="en-US" sz="2200" dirty="0">
                <a:latin typeface="Times New Roman" panose="02020603050405020304" pitchFamily="18" charset="0"/>
                <a:cs typeface="Times New Roman" panose="02020603050405020304" pitchFamily="18" charset="0"/>
              </a:rPr>
              <a:t> a user could interact with</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Azuma (1997) stated </a:t>
            </a:r>
            <a:r>
              <a:rPr lang="en-US" sz="2200" dirty="0">
                <a:solidFill>
                  <a:srgbClr val="0000FF"/>
                </a:solidFill>
                <a:latin typeface="Times New Roman" panose="02020603050405020304" pitchFamily="18" charset="0"/>
                <a:cs typeface="Times New Roman" panose="02020603050405020304" pitchFamily="18" charset="0"/>
              </a:rPr>
              <a:t>2D overlays could not be AR </a:t>
            </a:r>
            <a:r>
              <a:rPr lang="en-US" sz="2200" dirty="0">
                <a:latin typeface="Times New Roman" panose="02020603050405020304" pitchFamily="18" charset="0"/>
                <a:cs typeface="Times New Roman" panose="02020603050405020304" pitchFamily="18" charset="0"/>
              </a:rPr>
              <a:t>because the user interact with it, </a:t>
            </a:r>
            <a:r>
              <a:rPr lang="en-US" sz="2200" dirty="0">
                <a:solidFill>
                  <a:srgbClr val="0000FF"/>
                </a:solidFill>
                <a:latin typeface="Times New Roman" panose="02020603050405020304" pitchFamily="18" charset="0"/>
                <a:cs typeface="Times New Roman" panose="02020603050405020304" pitchFamily="18" charset="0"/>
              </a:rPr>
              <a:t>therefore this concept was rejected. </a:t>
            </a:r>
          </a:p>
        </p:txBody>
      </p:sp>
      <p:pic>
        <p:nvPicPr>
          <p:cNvPr id="4" name="Picture 3"/>
          <p:cNvPicPr>
            <a:picLocks noChangeAspect="1"/>
          </p:cNvPicPr>
          <p:nvPr/>
        </p:nvPicPr>
        <p:blipFill>
          <a:blip r:embed="rId2"/>
          <a:stretch>
            <a:fillRect/>
          </a:stretch>
        </p:blipFill>
        <p:spPr>
          <a:xfrm>
            <a:off x="5152622" y="1709267"/>
            <a:ext cx="7467600" cy="4057650"/>
          </a:xfrm>
          <a:prstGeom prst="rect">
            <a:avLst/>
          </a:prstGeom>
        </p:spPr>
      </p:pic>
    </p:spTree>
    <p:extLst>
      <p:ext uri="{BB962C8B-B14F-4D97-AF65-F5344CB8AC3E}">
        <p14:creationId xmlns:p14="http://schemas.microsoft.com/office/powerpoint/2010/main" val="17792863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409" y="1658145"/>
            <a:ext cx="4966898" cy="4351338"/>
          </a:xfrm>
        </p:spPr>
        <p:txBody>
          <a:bodyPr>
            <a:normAutofit/>
          </a:bodyPr>
          <a:lstStyle/>
          <a:p>
            <a:r>
              <a:rPr lang="en-US" sz="2400" dirty="0">
                <a:latin typeface="Times New Roman" panose="02020603050405020304" pitchFamily="18" charset="0"/>
                <a:cs typeface="Times New Roman" panose="02020603050405020304" pitchFamily="18" charset="0"/>
              </a:rPr>
              <a:t>While looking at future uses of AR, education is one of those areas AR could expand into.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was the first concept created as part of this project but in the end it was rejected because the idea acts in a similar way to a vast amount of </a:t>
            </a:r>
            <a:r>
              <a:rPr lang="en-US" sz="2400" dirty="0" smtClean="0">
                <a:latin typeface="Times New Roman" panose="02020603050405020304" pitchFamily="18" charset="0"/>
                <a:cs typeface="Times New Roman" panose="02020603050405020304" pitchFamily="18" charset="0"/>
              </a:rPr>
              <a:t>AR, </a:t>
            </a:r>
            <a:r>
              <a:rPr lang="en-US" sz="2400" dirty="0" smtClean="0">
                <a:solidFill>
                  <a:srgbClr val="0000FF"/>
                </a:solidFill>
                <a:latin typeface="Times New Roman" panose="02020603050405020304" pitchFamily="18" charset="0"/>
                <a:cs typeface="Times New Roman" panose="02020603050405020304" pitchFamily="18" charset="0"/>
              </a:rPr>
              <a:t>Where </a:t>
            </a:r>
            <a:r>
              <a:rPr lang="en-US" sz="2400" dirty="0">
                <a:solidFill>
                  <a:srgbClr val="0000FF"/>
                </a:solidFill>
                <a:latin typeface="Times New Roman" panose="02020603050405020304" pitchFamily="18" charset="0"/>
                <a:cs typeface="Times New Roman" panose="02020603050405020304" pitchFamily="18" charset="0"/>
              </a:rPr>
              <a:t>simply the user scans an image and a virtual object appears. </a:t>
            </a:r>
          </a:p>
        </p:txBody>
      </p:sp>
      <p:pic>
        <p:nvPicPr>
          <p:cNvPr id="6" name="Picture 5"/>
          <p:cNvPicPr>
            <a:picLocks noChangeAspect="1"/>
          </p:cNvPicPr>
          <p:nvPr/>
        </p:nvPicPr>
        <p:blipFill>
          <a:blip r:embed="rId2"/>
          <a:stretch>
            <a:fillRect/>
          </a:stretch>
        </p:blipFill>
        <p:spPr>
          <a:xfrm>
            <a:off x="5893658" y="1727199"/>
            <a:ext cx="5589757" cy="3237311"/>
          </a:xfrm>
          <a:prstGeom prst="rect">
            <a:avLst/>
          </a:prstGeom>
        </p:spPr>
      </p:pic>
      <p:sp>
        <p:nvSpPr>
          <p:cNvPr id="7" name="Title 1"/>
          <p:cNvSpPr txBox="1">
            <a:spLocks/>
          </p:cNvSpPr>
          <p:nvPr/>
        </p:nvSpPr>
        <p:spPr>
          <a:xfrm>
            <a:off x="4218565" y="279400"/>
            <a:ext cx="5180742" cy="81501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School Chemistry App</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847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855" y="444500"/>
            <a:ext cx="5009838" cy="558063"/>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Air Plane details APP</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851774" y="1752598"/>
            <a:ext cx="6721226" cy="3623029"/>
          </a:xfrm>
          <a:prstGeom prst="rect">
            <a:avLst/>
          </a:prstGeom>
        </p:spPr>
      </p:pic>
      <p:sp>
        <p:nvSpPr>
          <p:cNvPr id="8" name="Content Placeholder 2"/>
          <p:cNvSpPr>
            <a:spLocks noGrp="1"/>
          </p:cNvSpPr>
          <p:nvPr>
            <p:ph idx="1"/>
          </p:nvPr>
        </p:nvSpPr>
        <p:spPr>
          <a:xfrm>
            <a:off x="345153" y="1752598"/>
            <a:ext cx="5217447" cy="4686302"/>
          </a:xfrm>
        </p:spPr>
        <p:txBody>
          <a:bodyPr>
            <a:noAutofit/>
          </a:bodyPr>
          <a:lstStyle/>
          <a:p>
            <a:r>
              <a:rPr lang="en-US" sz="2400" dirty="0">
                <a:latin typeface="Times New Roman" panose="02020603050405020304" pitchFamily="18" charset="0"/>
                <a:cs typeface="Times New Roman" panose="02020603050405020304" pitchFamily="18" charset="0"/>
              </a:rPr>
              <a:t>Using flight data from </a:t>
            </a:r>
            <a:r>
              <a:rPr lang="en-US" sz="2400" dirty="0" smtClean="0">
                <a:latin typeface="Times New Roman" panose="02020603050405020304" pitchFamily="18" charset="0"/>
                <a:cs typeface="Times New Roman" panose="02020603050405020304" pitchFamily="18" charset="0"/>
              </a:rPr>
              <a:t>sources </a:t>
            </a:r>
            <a:r>
              <a:rPr lang="en-US" sz="2400" dirty="0">
                <a:latin typeface="Times New Roman" panose="02020603050405020304" pitchFamily="18" charset="0"/>
                <a:cs typeface="Times New Roman" panose="02020603050405020304" pitchFamily="18" charset="0"/>
              </a:rPr>
              <a:t>such as flightaware.com the user would be able to </a:t>
            </a:r>
            <a:r>
              <a:rPr lang="en-US" sz="2400" dirty="0">
                <a:solidFill>
                  <a:srgbClr val="0000FF"/>
                </a:solidFill>
                <a:latin typeface="Times New Roman" panose="02020603050405020304" pitchFamily="18" charset="0"/>
                <a:cs typeface="Times New Roman" panose="02020603050405020304" pitchFamily="18" charset="0"/>
              </a:rPr>
              <a:t>track airplanes in the sky by holding their device towards the plane in the sky</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app would </a:t>
            </a:r>
            <a:r>
              <a:rPr lang="en-US" sz="2400" dirty="0" smtClean="0">
                <a:solidFill>
                  <a:srgbClr val="0000FF"/>
                </a:solidFill>
                <a:latin typeface="Times New Roman" panose="02020603050405020304" pitchFamily="18" charset="0"/>
                <a:cs typeface="Times New Roman" panose="02020603050405020304" pitchFamily="18" charset="0"/>
              </a:rPr>
              <a:t>highlight the plane in the sky and display detail</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such as, which flight it was, departure/arrival locations, flight path, flight boundaries, and flight delay.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65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9632" y="2648527"/>
            <a:ext cx="10035540" cy="871538"/>
          </a:xfrm>
        </p:spPr>
        <p:txBody>
          <a:bodyPr>
            <a:noAutofit/>
          </a:bodyPr>
          <a:lstStyle/>
          <a:p>
            <a:pPr algn="ctr"/>
            <a:r>
              <a:rPr lang="en-US" b="1" dirty="0" smtClean="0">
                <a:solidFill>
                  <a:srgbClr val="0000FF"/>
                </a:solidFill>
                <a:latin typeface="Times New Roman" panose="02020603050405020304" pitchFamily="18" charset="0"/>
                <a:cs typeface="Times New Roman" panose="02020603050405020304" pitchFamily="18" charset="0"/>
              </a:rPr>
              <a:t>Drawbacks and Limitations</a:t>
            </a:r>
            <a:endParaRPr lang="en-US"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7377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0110" y="184995"/>
            <a:ext cx="11041380" cy="1036518"/>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Drawbacks &amp; Limitations in Augmented Reality</a:t>
            </a:r>
            <a:endParaRPr lang="en-US"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442912" y="1221513"/>
            <a:ext cx="11915775" cy="5308076"/>
          </a:xfrm>
        </p:spPr>
        <p:txBody>
          <a:bodyPr>
            <a:normAutofit fontScale="92500" lnSpcReduction="10000"/>
          </a:bodyPr>
          <a:lstStyle/>
          <a:p>
            <a:r>
              <a:rPr lang="en-US" b="1" dirty="0" smtClean="0">
                <a:solidFill>
                  <a:srgbClr val="0000FF"/>
                </a:solidFill>
                <a:latin typeface="Times New Roman" panose="02020603050405020304" pitchFamily="18" charset="0"/>
                <a:cs typeface="Times New Roman" panose="02020603050405020304" pitchFamily="18" charset="0"/>
              </a:rPr>
              <a:t>Accuracy</a:t>
            </a:r>
          </a:p>
          <a:p>
            <a:pPr lvl="1"/>
            <a:r>
              <a:rPr lang="en-US" dirty="0">
                <a:latin typeface="Times New Roman" panose="02020603050405020304" pitchFamily="18" charset="0"/>
                <a:cs typeface="Times New Roman" panose="02020603050405020304" pitchFamily="18" charset="0"/>
              </a:rPr>
              <a:t>When it comes to accuracy, currently the </a:t>
            </a:r>
            <a:r>
              <a:rPr lang="en-US" dirty="0">
                <a:solidFill>
                  <a:srgbClr val="FF0000"/>
                </a:solidFill>
                <a:latin typeface="Times New Roman" panose="02020603050405020304" pitchFamily="18" charset="0"/>
                <a:cs typeface="Times New Roman" panose="02020603050405020304" pitchFamily="18" charset="0"/>
              </a:rPr>
              <a:t>margin of error is large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For example, it is </a:t>
            </a:r>
            <a:r>
              <a:rPr lang="en-US" dirty="0">
                <a:solidFill>
                  <a:srgbClr val="FF0000"/>
                </a:solidFill>
                <a:latin typeface="Times New Roman" panose="02020603050405020304" pitchFamily="18" charset="0"/>
                <a:cs typeface="Times New Roman" panose="02020603050405020304" pitchFamily="18" charset="0"/>
              </a:rPr>
              <a:t>10 meters on today's GPS systems </a:t>
            </a:r>
            <a:r>
              <a:rPr lang="en-US" dirty="0">
                <a:latin typeface="Times New Roman" panose="02020603050405020304" pitchFamily="18" charset="0"/>
                <a:cs typeface="Times New Roman" panose="02020603050405020304" pitchFamily="18" charset="0"/>
              </a:rPr>
              <a:t>and when you're trying to superimpose an </a:t>
            </a:r>
            <a:r>
              <a:rPr lang="en-US" dirty="0">
                <a:solidFill>
                  <a:srgbClr val="0000FF"/>
                </a:solidFill>
                <a:latin typeface="Times New Roman" panose="02020603050405020304" pitchFamily="18" charset="0"/>
                <a:cs typeface="Times New Roman" panose="02020603050405020304" pitchFamily="18" charset="0"/>
              </a:rPr>
              <a:t>image on another at close range</a:t>
            </a:r>
            <a:r>
              <a:rPr lang="en-US" dirty="0">
                <a:latin typeface="Times New Roman" panose="02020603050405020304" pitchFamily="18" charset="0"/>
                <a:cs typeface="Times New Roman" panose="02020603050405020304" pitchFamily="18" charset="0"/>
              </a:rPr>
              <a:t>, that is </a:t>
            </a:r>
            <a:r>
              <a:rPr lang="en-US" dirty="0">
                <a:solidFill>
                  <a:srgbClr val="FF0000"/>
                </a:solidFill>
                <a:latin typeface="Times New Roman" panose="02020603050405020304" pitchFamily="18" charset="0"/>
                <a:cs typeface="Times New Roman" panose="02020603050405020304" pitchFamily="18" charset="0"/>
              </a:rPr>
              <a:t>not accurate enough</a:t>
            </a:r>
          </a:p>
          <a:p>
            <a:endParaRPr lang="en-US" dirty="0" smtClean="0">
              <a:latin typeface="Times New Roman" panose="02020603050405020304" pitchFamily="18" charset="0"/>
              <a:cs typeface="Times New Roman" panose="02020603050405020304" pitchFamily="18" charset="0"/>
            </a:endParaRPr>
          </a:p>
          <a:p>
            <a:r>
              <a:rPr lang="en-US" b="1" dirty="0" smtClean="0">
                <a:solidFill>
                  <a:srgbClr val="0000FF"/>
                </a:solidFill>
                <a:latin typeface="Times New Roman" panose="02020603050405020304" pitchFamily="18" charset="0"/>
                <a:cs typeface="Times New Roman" panose="02020603050405020304" pitchFamily="18" charset="0"/>
              </a:rPr>
              <a:t>Standards</a:t>
            </a:r>
          </a:p>
          <a:p>
            <a:pPr lvl="1"/>
            <a:r>
              <a:rPr lang="en-US" dirty="0" smtClean="0">
                <a:solidFill>
                  <a:srgbClr val="FF0000"/>
                </a:solidFill>
                <a:latin typeface="Times New Roman" panose="02020603050405020304" pitchFamily="18" charset="0"/>
                <a:cs typeface="Times New Roman" panose="02020603050405020304" pitchFamily="18" charset="0"/>
              </a:rPr>
              <a:t>No open standards </a:t>
            </a:r>
            <a:r>
              <a:rPr lang="en-US" dirty="0" smtClean="0">
                <a:latin typeface="Times New Roman" panose="02020603050405020304" pitchFamily="18" charset="0"/>
                <a:cs typeface="Times New Roman" panose="02020603050405020304" pitchFamily="18" charset="0"/>
              </a:rPr>
              <a:t>among Augmented Reality  browsers</a:t>
            </a:r>
          </a:p>
          <a:p>
            <a:endParaRPr lang="en-US" dirty="0" smtClean="0">
              <a:latin typeface="Times New Roman" panose="02020603050405020304" pitchFamily="18" charset="0"/>
              <a:cs typeface="Times New Roman" panose="02020603050405020304" pitchFamily="18" charset="0"/>
            </a:endParaRPr>
          </a:p>
          <a:p>
            <a:r>
              <a:rPr lang="en-US" b="1" dirty="0" smtClean="0">
                <a:solidFill>
                  <a:srgbClr val="0000FF"/>
                </a:solidFill>
                <a:latin typeface="Times New Roman" panose="02020603050405020304" pitchFamily="18" charset="0"/>
                <a:cs typeface="Times New Roman" panose="02020603050405020304" pitchFamily="18" charset="0"/>
              </a:rPr>
              <a:t>Availability of Augmented Reality -capable devices</a:t>
            </a:r>
          </a:p>
          <a:p>
            <a:pPr lvl="1"/>
            <a:r>
              <a:rPr lang="en-US" dirty="0" smtClean="0">
                <a:solidFill>
                  <a:srgbClr val="FF0000"/>
                </a:solidFill>
                <a:latin typeface="Times New Roman" panose="02020603050405020304" pitchFamily="18" charset="0"/>
                <a:cs typeface="Times New Roman" panose="02020603050405020304" pitchFamily="18" charset="0"/>
              </a:rPr>
              <a:t>Smart Phones only </a:t>
            </a:r>
            <a:r>
              <a:rPr lang="en-US" dirty="0" smtClean="0">
                <a:latin typeface="Times New Roman" panose="02020603050405020304" pitchFamily="18" charset="0"/>
                <a:cs typeface="Times New Roman" panose="02020603050405020304" pitchFamily="18" charset="0"/>
              </a:rPr>
              <a:t>due to availability of hardware </a:t>
            </a:r>
            <a:r>
              <a:rPr lang="en-US" dirty="0">
                <a:latin typeface="Times New Roman" panose="02020603050405020304" pitchFamily="18" charset="0"/>
                <a:cs typeface="Times New Roman" panose="02020603050405020304" pitchFamily="18" charset="0"/>
              </a:rPr>
              <a:t>components (GPS, camera, compass, 3D rendering capability, and more</a:t>
            </a:r>
            <a:r>
              <a:rPr lang="en-US" dirty="0" smtClean="0">
                <a:latin typeface="Times New Roman" panose="02020603050405020304" pitchFamily="18" charset="0"/>
                <a:cs typeface="Times New Roman" panose="02020603050405020304" pitchFamily="18" charset="0"/>
              </a:rPr>
              <a:t>)</a:t>
            </a:r>
          </a:p>
          <a:p>
            <a:pPr lvl="1"/>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a:t>
            </a:r>
            <a:r>
              <a:rPr lang="en-US" dirty="0">
                <a:solidFill>
                  <a:srgbClr val="0000FF"/>
                </a:solidFill>
                <a:latin typeface="Times New Roman" panose="02020603050405020304" pitchFamily="18" charset="0"/>
                <a:cs typeface="Times New Roman" panose="02020603050405020304" pitchFamily="18" charset="0"/>
              </a:rPr>
              <a:t>not that natural to walk with your phone </a:t>
            </a:r>
            <a:r>
              <a:rPr lang="en-US" dirty="0">
                <a:latin typeface="Times New Roman" panose="02020603050405020304" pitchFamily="18" charset="0"/>
                <a:cs typeface="Times New Roman" panose="02020603050405020304" pitchFamily="18" charset="0"/>
              </a:rPr>
              <a:t>camera pointing everywhere.</a:t>
            </a:r>
          </a:p>
          <a:p>
            <a:pPr lvl="1"/>
            <a:r>
              <a:rPr lang="en-US" dirty="0">
                <a:latin typeface="Times New Roman" panose="02020603050405020304" pitchFamily="18" charset="0"/>
                <a:cs typeface="Times New Roman" panose="02020603050405020304" pitchFamily="18" charset="0"/>
              </a:rPr>
              <a:t>Some tools exists to avoid this problem such as </a:t>
            </a:r>
            <a:r>
              <a:rPr lang="en-US" dirty="0">
                <a:solidFill>
                  <a:srgbClr val="0000FF"/>
                </a:solidFill>
                <a:latin typeface="Times New Roman" panose="02020603050405020304" pitchFamily="18" charset="0"/>
                <a:cs typeface="Times New Roman" panose="02020603050405020304" pitchFamily="18" charset="0"/>
              </a:rPr>
              <a:t>augmented reality glasses (e.g. 3D Visors)</a:t>
            </a:r>
          </a:p>
          <a:p>
            <a:pPr lvl="1"/>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5360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06" y="36507"/>
            <a:ext cx="11041380" cy="1325563"/>
          </a:xfrm>
        </p:spPr>
        <p:txBody>
          <a:bodyPr/>
          <a:lstStyle/>
          <a:p>
            <a:r>
              <a:rPr lang="en-US" b="1" dirty="0" smtClean="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535782" y="1362070"/>
            <a:ext cx="11665743" cy="5382846"/>
          </a:xfrm>
        </p:spPr>
        <p:txBody>
          <a:bodyPr>
            <a:normAutofit/>
          </a:bodyPr>
          <a:lstStyle/>
          <a:p>
            <a:r>
              <a:rPr lang="en-US" sz="2000" dirty="0" smtClean="0">
                <a:latin typeface="Times New Roman" panose="02020603050405020304" pitchFamily="18" charset="0"/>
                <a:cs typeface="Times New Roman" panose="02020603050405020304" pitchFamily="18" charset="0"/>
                <a:hlinkClick r:id="rId2"/>
              </a:rPr>
              <a:t>http://wp.nmc.org/horizon2010/chapters/simple-augmented-reality/</a:t>
            </a:r>
            <a:r>
              <a:rPr lang="en-US" sz="2000" dirty="0" smtClean="0">
                <a:latin typeface="Times New Roman" panose="02020603050405020304" pitchFamily="18" charset="0"/>
                <a:cs typeface="Times New Roman" panose="02020603050405020304" pitchFamily="18" charset="0"/>
              </a:rPr>
              <a:t> Retrieved September 25, 2010.</a:t>
            </a:r>
          </a:p>
          <a:p>
            <a:r>
              <a:rPr lang="en-US" sz="2000" dirty="0" smtClean="0">
                <a:latin typeface="Times New Roman" panose="02020603050405020304" pitchFamily="18" charset="0"/>
                <a:cs typeface="Times New Roman" panose="02020603050405020304" pitchFamily="18" charset="0"/>
                <a:hlinkClick r:id="rId3"/>
              </a:rPr>
              <a:t>http://www.bing.com/images/search?q=Augmented+reality+pictures&amp;FORM=IGRE&amp;qpvt=Augmented+reality+pictures</a:t>
            </a:r>
            <a:r>
              <a:rPr lang="en-US" sz="2000" dirty="0" smtClean="0">
                <a:latin typeface="Times New Roman" panose="02020603050405020304" pitchFamily="18" charset="0"/>
                <a:cs typeface="Times New Roman" panose="02020603050405020304" pitchFamily="18" charset="0"/>
              </a:rPr>
              <a:t>. Retrieved October 9, 2010</a:t>
            </a:r>
          </a:p>
          <a:p>
            <a:pPr lvl="0"/>
            <a:r>
              <a:rPr lang="en-US" sz="2000" dirty="0" smtClean="0">
                <a:solidFill>
                  <a:srgbClr val="000099"/>
                </a:solidFill>
                <a:latin typeface="Times New Roman" panose="02020603050405020304" pitchFamily="18" charset="0"/>
                <a:ea typeface="Arial" pitchFamily="34" charset="0"/>
                <a:cs typeface="Times New Roman" panose="02020603050405020304" pitchFamily="18" charset="0"/>
                <a:hlinkClick r:id="rId3"/>
              </a:rPr>
              <a:t>http://www.bing.com/images/search?q=Augmented+reality+pictures&amp;FORM=IGRE&amp;qpvt=Augmented+reality+pictures</a:t>
            </a:r>
            <a:r>
              <a:rPr lang="en-US" sz="2000" dirty="0" smtClean="0">
                <a:solidFill>
                  <a:srgbClr val="000000"/>
                </a:solidFill>
                <a:latin typeface="Times New Roman" panose="02020603050405020304" pitchFamily="18" charset="0"/>
                <a:ea typeface="Arial" pitchFamily="34" charset="0"/>
                <a:cs typeface="Times New Roman" panose="02020603050405020304" pitchFamily="18" charset="0"/>
              </a:rPr>
              <a:t> Retrieved October 9, 2010.</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hlinkClick r:id="rId4"/>
              </a:rPr>
              <a:t>http://www.howstuffworks.com/augmented-reality.htm</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Retrieved October 7, 2010.</a:t>
            </a:r>
          </a:p>
          <a:p>
            <a:r>
              <a:rPr lang="en-US" sz="2000" dirty="0" smtClean="0">
                <a:latin typeface="Times New Roman" panose="02020603050405020304" pitchFamily="18" charset="0"/>
                <a:cs typeface="Times New Roman" panose="02020603050405020304" pitchFamily="18" charset="0"/>
                <a:hlinkClick r:id="rId2"/>
              </a:rPr>
              <a:t>http://www.britannica.com/EBchecked/topic/1196641/augmented-reality</a:t>
            </a:r>
            <a:endParaRPr lang="en-US" sz="20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	Retrieved October 7, 2010.</a:t>
            </a:r>
          </a:p>
          <a:p>
            <a:r>
              <a:rPr lang="en-US" sz="2000" dirty="0" smtClean="0">
                <a:latin typeface="Times New Roman" panose="02020603050405020304" pitchFamily="18" charset="0"/>
                <a:cs typeface="Times New Roman" panose="02020603050405020304" pitchFamily="18" charset="0"/>
                <a:hlinkClick r:id="rId5"/>
              </a:rPr>
              <a:t>http://www.bing.com/images/search?q=Augmented+reality+pictures&amp;FORM=IGRE&amp;qpvt=Augmented+reality+pictures.#</a:t>
            </a:r>
            <a:r>
              <a:rPr lang="en-US" sz="2000" dirty="0" smtClean="0">
                <a:latin typeface="Times New Roman" panose="02020603050405020304" pitchFamily="18" charset="0"/>
                <a:cs typeface="Times New Roman" panose="02020603050405020304" pitchFamily="18" charset="0"/>
              </a:rPr>
              <a:t> Retrieved October 13, 2010.</a:t>
            </a:r>
          </a:p>
          <a:p>
            <a:r>
              <a:rPr lang="en-US" sz="2000" dirty="0" smtClean="0">
                <a:latin typeface="Times New Roman" panose="02020603050405020304" pitchFamily="18" charset="0"/>
                <a:cs typeface="Times New Roman" panose="02020603050405020304" pitchFamily="18" charset="0"/>
                <a:hlinkClick r:id="rId6"/>
              </a:rPr>
              <a:t>http://www.newhorizons.org/strategies/technology/billinghurst.htm</a:t>
            </a:r>
            <a:endParaRPr lang="en-US" sz="20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	Retrieved October 7, 2010.</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117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110" y="365127"/>
            <a:ext cx="11041380" cy="753014"/>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1. Magnetic </a:t>
            </a:r>
            <a:r>
              <a:rPr lang="en-US" b="1" dirty="0" smtClean="0">
                <a:latin typeface="Times New Roman" panose="02020603050405020304" pitchFamily="18" charset="0"/>
                <a:cs typeface="Times New Roman" panose="02020603050405020304" pitchFamily="18" charset="0"/>
              </a:rPr>
              <a:t>Trackers</a:t>
            </a: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0055" y="3789942"/>
            <a:ext cx="11921490" cy="2591829"/>
          </a:xfrm>
        </p:spPr>
        <p:txBody>
          <a:bodyPr>
            <a:normAutofit lnSpcReduction="10000"/>
          </a:bodyPr>
          <a:lstStyle/>
          <a:p>
            <a:r>
              <a:rPr lang="en-US" sz="2000" dirty="0">
                <a:solidFill>
                  <a:srgbClr val="FF0000"/>
                </a:solidFill>
                <a:latin typeface="Times New Roman" panose="02020603050405020304" pitchFamily="18" charset="0"/>
                <a:cs typeface="Times New Roman" panose="02020603050405020304" pitchFamily="18" charset="0"/>
              </a:rPr>
              <a:t>Magnetic trackers </a:t>
            </a:r>
            <a:r>
              <a:rPr lang="en-US" sz="2000" dirty="0">
                <a:latin typeface="Times New Roman" panose="02020603050405020304" pitchFamily="18" charset="0"/>
                <a:cs typeface="Times New Roman" panose="02020603050405020304" pitchFamily="18" charset="0"/>
              </a:rPr>
              <a:t>are used to capture translation coordinates </a:t>
            </a:r>
            <a:r>
              <a:rPr lang="en-US" sz="2000" dirty="0">
                <a:solidFill>
                  <a:srgbClr val="0000FF"/>
                </a:solidFill>
                <a:latin typeface="Times New Roman" panose="02020603050405020304" pitchFamily="18" charset="0"/>
                <a:cs typeface="Times New Roman" panose="02020603050405020304" pitchFamily="18" charset="0"/>
              </a:rPr>
              <a:t>(</a:t>
            </a:r>
            <a:r>
              <a:rPr lang="en-US" sz="2000" dirty="0" err="1">
                <a:solidFill>
                  <a:srgbClr val="0000FF"/>
                </a:solidFill>
                <a:latin typeface="Times New Roman" panose="02020603050405020304" pitchFamily="18" charset="0"/>
                <a:cs typeface="Times New Roman" panose="02020603050405020304" pitchFamily="18" charset="0"/>
              </a:rPr>
              <a:t>x,y,z</a:t>
            </a:r>
            <a:r>
              <a:rPr lang="en-US" sz="2000" dirty="0">
                <a:solidFill>
                  <a:srgbClr val="0000FF"/>
                </a:solidFill>
                <a:latin typeface="Times New Roman" panose="02020603050405020304" pitchFamily="18" charset="0"/>
                <a:cs typeface="Times New Roman" panose="02020603050405020304" pitchFamily="18" charset="0"/>
              </a:rPr>
              <a:t>) and yaw, pitch, roll (</a:t>
            </a:r>
            <a:r>
              <a:rPr lang="en-US" sz="2000" dirty="0" err="1">
                <a:solidFill>
                  <a:srgbClr val="0000FF"/>
                </a:solidFill>
                <a:latin typeface="Times New Roman" panose="02020603050405020304" pitchFamily="18" charset="0"/>
                <a:cs typeface="Times New Roman" panose="02020603050405020304" pitchFamily="18" charset="0"/>
              </a:rPr>
              <a:t>y,p,r</a:t>
            </a:r>
            <a:r>
              <a:rPr lang="en-US" sz="2000" dirty="0">
                <a:solidFill>
                  <a:srgbClr val="0000FF"/>
                </a:solidFill>
                <a:latin typeface="Times New Roman" panose="02020603050405020304" pitchFamily="18" charset="0"/>
                <a:cs typeface="Times New Roman" panose="02020603050405020304" pitchFamily="18" charset="0"/>
              </a:rPr>
              <a:t>) rotation </a:t>
            </a:r>
            <a:r>
              <a:rPr lang="en-US" sz="2000" dirty="0">
                <a:latin typeface="Times New Roman" panose="02020603050405020304" pitchFamily="18" charset="0"/>
                <a:cs typeface="Times New Roman" panose="02020603050405020304" pitchFamily="18" charset="0"/>
              </a:rPr>
              <a:t>coordinates </a:t>
            </a:r>
          </a:p>
          <a:p>
            <a:r>
              <a:rPr lang="en-US" sz="2000" dirty="0">
                <a:solidFill>
                  <a:srgbClr val="FF0000"/>
                </a:solidFill>
                <a:latin typeface="Times New Roman" panose="02020603050405020304" pitchFamily="18" charset="0"/>
                <a:cs typeface="Times New Roman" panose="02020603050405020304" pitchFamily="18" charset="0"/>
              </a:rPr>
              <a:t>Magnetic tracking</a:t>
            </a:r>
            <a:r>
              <a:rPr lang="en-US" sz="2000" dirty="0">
                <a:solidFill>
                  <a:srgbClr val="FF505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most commonly used as an interface to a virtual world, for instance, by tracking head, hand, or input device motion. </a:t>
            </a:r>
          </a:p>
          <a:p>
            <a:r>
              <a:rPr lang="en-US" sz="2000" dirty="0">
                <a:latin typeface="Times New Roman" panose="02020603050405020304" pitchFamily="18" charset="0"/>
                <a:cs typeface="Times New Roman" panose="02020603050405020304" pitchFamily="18" charset="0"/>
              </a:rPr>
              <a:t>Some magnetic trackers can follow a </a:t>
            </a:r>
            <a:r>
              <a:rPr lang="en-US" sz="2000" dirty="0">
                <a:solidFill>
                  <a:srgbClr val="0000FF"/>
                </a:solidFill>
                <a:latin typeface="Times New Roman" panose="02020603050405020304" pitchFamily="18" charset="0"/>
                <a:cs typeface="Times New Roman" panose="02020603050405020304" pitchFamily="18" charset="0"/>
              </a:rPr>
              <a:t>number of devices </a:t>
            </a:r>
            <a:r>
              <a:rPr lang="en-US" sz="2000" dirty="0" smtClean="0">
                <a:solidFill>
                  <a:srgbClr val="0000FF"/>
                </a:solidFill>
                <a:latin typeface="Times New Roman" panose="02020603050405020304" pitchFamily="18" charset="0"/>
                <a:cs typeface="Times New Roman" panose="02020603050405020304" pitchFamily="18" charset="0"/>
              </a:rPr>
              <a:t>simultaneously</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Magnetic </a:t>
            </a:r>
            <a:r>
              <a:rPr lang="en-US" sz="2000" dirty="0">
                <a:latin typeface="Times New Roman" panose="02020603050405020304" pitchFamily="18" charset="0"/>
                <a:cs typeface="Times New Roman" panose="02020603050405020304" pitchFamily="18" charset="0"/>
              </a:rPr>
              <a:t>tracking technology can be an option for </a:t>
            </a:r>
            <a:r>
              <a:rPr lang="en-US" sz="2000" dirty="0">
                <a:solidFill>
                  <a:srgbClr val="0000FF"/>
                </a:solidFill>
                <a:latin typeface="Times New Roman" panose="02020603050405020304" pitchFamily="18" charset="0"/>
                <a:cs typeface="Times New Roman" panose="02020603050405020304" pitchFamily="18" charset="0"/>
              </a:rPr>
              <a:t>full-motion body capture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b="1" dirty="0" smtClean="0">
                <a:solidFill>
                  <a:srgbClr val="0000FF"/>
                </a:solidFill>
                <a:latin typeface="Times New Roman" panose="02020603050405020304" pitchFamily="18" charset="0"/>
                <a:cs typeface="Times New Roman" panose="02020603050405020304" pitchFamily="18" charset="0"/>
              </a:rPr>
              <a:t>Real-time</a:t>
            </a:r>
            <a:r>
              <a:rPr lang="en-US" sz="2000" dirty="0">
                <a:latin typeface="Times New Roman" panose="02020603050405020304" pitchFamily="18" charset="0"/>
                <a:cs typeface="Times New Roman" panose="02020603050405020304" pitchFamily="18" charset="0"/>
              </a:rPr>
              <a:t>, perhaps to drive the motion of a virtual character, or can be recorded to give virtual actors </a:t>
            </a:r>
            <a:r>
              <a:rPr lang="en-US" sz="2000" dirty="0">
                <a:solidFill>
                  <a:srgbClr val="0000FF"/>
                </a:solidFill>
                <a:latin typeface="Times New Roman" panose="02020603050405020304" pitchFamily="18" charset="0"/>
                <a:cs typeface="Times New Roman" panose="02020603050405020304" pitchFamily="18" charset="0"/>
              </a:rPr>
              <a:t>realistic motion characteristics </a:t>
            </a:r>
            <a:r>
              <a:rPr lang="en-US" sz="2000" dirty="0" smtClean="0">
                <a:solidFill>
                  <a:srgbClr val="0000FF"/>
                </a:solidFill>
                <a:latin typeface="Times New Roman" panose="02020603050405020304" pitchFamily="18" charset="0"/>
                <a:cs typeface="Times New Roman" panose="02020603050405020304" pitchFamily="18" charset="0"/>
              </a:rPr>
              <a:t> </a:t>
            </a:r>
            <a:endParaRPr lang="en-US" sz="2000" dirty="0">
              <a:solidFill>
                <a:srgbClr val="0000FF"/>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71850" y="995312"/>
            <a:ext cx="7403809" cy="2600679"/>
          </a:xfrm>
          <a:prstGeom prst="rect">
            <a:avLst/>
          </a:prstGeom>
        </p:spPr>
      </p:pic>
    </p:spTree>
    <p:extLst>
      <p:ext uri="{BB962C8B-B14F-4D97-AF65-F5344CB8AC3E}">
        <p14:creationId xmlns:p14="http://schemas.microsoft.com/office/powerpoint/2010/main" val="224578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280" y="146761"/>
            <a:ext cx="11041380" cy="1325563"/>
          </a:xfrm>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2. Mechanical </a:t>
            </a:r>
            <a:r>
              <a:rPr lang="en-US" b="1" dirty="0" smtClean="0">
                <a:latin typeface="Times New Roman" panose="02020603050405020304" pitchFamily="18" charset="0"/>
                <a:cs typeface="Times New Roman" panose="02020603050405020304" pitchFamily="18" charset="0"/>
              </a:rPr>
              <a:t>Trackers </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6211" y="1472324"/>
            <a:ext cx="9000869" cy="4832942"/>
          </a:xfrm>
        </p:spPr>
        <p:txBody>
          <a:bodyPr>
            <a:normAutofit/>
          </a:bodyPr>
          <a:lstStyle/>
          <a:p>
            <a:r>
              <a:rPr lang="en-US" sz="2000" dirty="0" smtClean="0">
                <a:latin typeface="Times New Roman" panose="02020603050405020304" pitchFamily="18" charset="0"/>
                <a:cs typeface="Times New Roman" panose="02020603050405020304" pitchFamily="18" charset="0"/>
              </a:rPr>
              <a:t>Mechanical position trackers, also known as </a:t>
            </a:r>
            <a:r>
              <a:rPr lang="en-US" sz="2000" b="1" dirty="0" smtClean="0">
                <a:solidFill>
                  <a:srgbClr val="0000FF"/>
                </a:solidFill>
                <a:latin typeface="Times New Roman" panose="02020603050405020304" pitchFamily="18" charset="0"/>
                <a:cs typeface="Times New Roman" panose="02020603050405020304" pitchFamily="18" charset="0"/>
              </a:rPr>
              <a:t>goniometers or exoskeletons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b="1" dirty="0" smtClean="0">
                <a:solidFill>
                  <a:srgbClr val="FF0000"/>
                </a:solidFill>
                <a:latin typeface="Times New Roman" panose="02020603050405020304" pitchFamily="18" charset="0"/>
                <a:cs typeface="Times New Roman" panose="02020603050405020304" pitchFamily="18" charset="0"/>
              </a:rPr>
              <a:t>exoskeleton </a:t>
            </a:r>
            <a:r>
              <a:rPr lang="en-US" sz="2000" dirty="0" smtClean="0">
                <a:latin typeface="Times New Roman" panose="02020603050405020304" pitchFamily="18" charset="0"/>
                <a:cs typeface="Times New Roman" panose="02020603050405020304" pitchFamily="18" charset="0"/>
              </a:rPr>
              <a:t>must be </a:t>
            </a:r>
            <a:r>
              <a:rPr lang="en-US" sz="2000" dirty="0" smtClean="0">
                <a:solidFill>
                  <a:srgbClr val="0000FF"/>
                </a:solidFill>
                <a:latin typeface="Times New Roman" panose="02020603050405020304" pitchFamily="18" charset="0"/>
                <a:cs typeface="Times New Roman" panose="02020603050405020304" pitchFamily="18" charset="0"/>
              </a:rPr>
              <a:t>physically attached to the user</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can be </a:t>
            </a:r>
            <a:r>
              <a:rPr lang="en-US" sz="2000" dirty="0" smtClean="0">
                <a:solidFill>
                  <a:srgbClr val="0000FF"/>
                </a:solidFill>
                <a:latin typeface="Times New Roman" panose="02020603050405020304" pitchFamily="18" charset="0"/>
                <a:cs typeface="Times New Roman" panose="02020603050405020304" pitchFamily="18" charset="0"/>
              </a:rPr>
              <a:t>body-based</a:t>
            </a:r>
            <a:r>
              <a:rPr lang="en-US" sz="2000" dirty="0" smtClean="0">
                <a:latin typeface="Times New Roman" panose="02020603050405020304" pitchFamily="18" charset="0"/>
                <a:cs typeface="Times New Roman" panose="02020603050405020304" pitchFamily="18" charset="0"/>
              </a:rPr>
              <a:t>, user can freely move around. </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These trackers </a:t>
            </a:r>
            <a:r>
              <a:rPr lang="en-US" sz="2000" dirty="0" smtClean="0">
                <a:solidFill>
                  <a:srgbClr val="0000FF"/>
                </a:solidFill>
                <a:latin typeface="Times New Roman" panose="02020603050405020304" pitchFamily="18" charset="0"/>
                <a:cs typeface="Times New Roman" panose="02020603050405020304" pitchFamily="18" charset="0"/>
              </a:rPr>
              <a:t>uses couple of miniature gyroscopes to measure orientation changes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resistance can be measured, and </a:t>
            </a:r>
            <a:r>
              <a:rPr lang="en-US" sz="2000" dirty="0" smtClean="0">
                <a:solidFill>
                  <a:srgbClr val="0000FF"/>
                </a:solidFill>
                <a:latin typeface="Times New Roman" panose="02020603050405020304" pitchFamily="18" charset="0"/>
                <a:cs typeface="Times New Roman" panose="02020603050405020304" pitchFamily="18" charset="0"/>
              </a:rPr>
              <a:t>converted into yaw, pitch, and roll values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9783263" y="1472324"/>
            <a:ext cx="2731734" cy="3806515"/>
          </a:xfrm>
          <a:prstGeom prst="rect">
            <a:avLst/>
          </a:prstGeom>
        </p:spPr>
      </p:pic>
    </p:spTree>
    <p:extLst>
      <p:ext uri="{BB962C8B-B14F-4D97-AF65-F5344CB8AC3E}">
        <p14:creationId xmlns:p14="http://schemas.microsoft.com/office/powerpoint/2010/main" val="1205721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3. Acoustic </a:t>
            </a:r>
            <a:r>
              <a:rPr lang="en-US" b="1" dirty="0" smtClean="0">
                <a:latin typeface="Times New Roman" panose="02020603050405020304" pitchFamily="18" charset="0"/>
                <a:cs typeface="Times New Roman" panose="02020603050405020304" pitchFamily="18" charset="0"/>
              </a:rPr>
              <a:t>Trackers</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86919" y="4259123"/>
            <a:ext cx="10823763" cy="1913077"/>
          </a:xfrm>
        </p:spPr>
        <p:txBody>
          <a:bodyPr>
            <a:normAutofit/>
          </a:bodyPr>
          <a:lstStyle/>
          <a:p>
            <a:r>
              <a:rPr lang="en-US" sz="2200" b="1" dirty="0">
                <a:solidFill>
                  <a:srgbClr val="0000FF"/>
                </a:solidFill>
                <a:latin typeface="Times New Roman" panose="02020603050405020304" pitchFamily="18" charset="0"/>
                <a:cs typeface="Times New Roman" panose="02020603050405020304" pitchFamily="18" charset="0"/>
              </a:rPr>
              <a:t>Acoustic tracking </a:t>
            </a:r>
            <a:r>
              <a:rPr lang="en-US" sz="2200" dirty="0">
                <a:latin typeface="Times New Roman" panose="02020603050405020304" pitchFamily="18" charset="0"/>
                <a:cs typeface="Times New Roman" panose="02020603050405020304" pitchFamily="18" charset="0"/>
              </a:rPr>
              <a:t>devices use </a:t>
            </a:r>
            <a:r>
              <a:rPr lang="en-US" sz="2200" b="1" dirty="0">
                <a:solidFill>
                  <a:srgbClr val="FF0000"/>
                </a:solidFill>
                <a:latin typeface="Times New Roman" panose="02020603050405020304" pitchFamily="18" charset="0"/>
                <a:cs typeface="Times New Roman" panose="02020603050405020304" pitchFamily="18" charset="0"/>
              </a:rPr>
              <a:t>ultrasonic (high-frequency) </a:t>
            </a:r>
            <a:endParaRPr lang="en-US" sz="2200" b="1" dirty="0" smtClean="0">
              <a:solidFill>
                <a:srgbClr val="FF0000"/>
              </a:solidFill>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Sound </a:t>
            </a:r>
            <a:r>
              <a:rPr lang="en-US" sz="2200" dirty="0">
                <a:latin typeface="Times New Roman" panose="02020603050405020304" pitchFamily="18" charset="0"/>
                <a:cs typeface="Times New Roman" panose="02020603050405020304" pitchFamily="18" charset="0"/>
              </a:rPr>
              <a:t>waves for measuring the </a:t>
            </a:r>
            <a:r>
              <a:rPr lang="en-US" sz="2200" b="1" dirty="0">
                <a:solidFill>
                  <a:srgbClr val="FF0000"/>
                </a:solidFill>
                <a:latin typeface="Times New Roman" panose="02020603050405020304" pitchFamily="18" charset="0"/>
                <a:cs typeface="Times New Roman" panose="02020603050405020304" pitchFamily="18" charset="0"/>
              </a:rPr>
              <a:t>position</a:t>
            </a:r>
            <a:r>
              <a:rPr lang="en-US" sz="2200" dirty="0">
                <a:latin typeface="Times New Roman" panose="02020603050405020304" pitchFamily="18" charset="0"/>
                <a:cs typeface="Times New Roman" panose="02020603050405020304" pitchFamily="18" charset="0"/>
              </a:rPr>
              <a:t> and </a:t>
            </a:r>
            <a:r>
              <a:rPr lang="en-US" sz="2200" b="1" dirty="0">
                <a:solidFill>
                  <a:srgbClr val="FF0000"/>
                </a:solidFill>
                <a:latin typeface="Times New Roman" panose="02020603050405020304" pitchFamily="18" charset="0"/>
                <a:cs typeface="Times New Roman" panose="02020603050405020304" pitchFamily="18" charset="0"/>
              </a:rPr>
              <a:t>orientation </a:t>
            </a:r>
            <a:r>
              <a:rPr lang="en-US" sz="2200" dirty="0">
                <a:latin typeface="Times New Roman" panose="02020603050405020304" pitchFamily="18" charset="0"/>
                <a:cs typeface="Times New Roman" panose="02020603050405020304" pitchFamily="18" charset="0"/>
              </a:rPr>
              <a:t>of the target object </a:t>
            </a:r>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742077" y="2050304"/>
            <a:ext cx="5362888" cy="1306439"/>
          </a:xfrm>
          <a:prstGeom prst="rect">
            <a:avLst/>
          </a:prstGeom>
        </p:spPr>
      </p:pic>
      <p:pic>
        <p:nvPicPr>
          <p:cNvPr id="7" name="Picture 6"/>
          <p:cNvPicPr>
            <a:picLocks noChangeAspect="1"/>
          </p:cNvPicPr>
          <p:nvPr/>
        </p:nvPicPr>
        <p:blipFill>
          <a:blip r:embed="rId4"/>
          <a:stretch>
            <a:fillRect/>
          </a:stretch>
        </p:blipFill>
        <p:spPr>
          <a:xfrm>
            <a:off x="8266939" y="1255498"/>
            <a:ext cx="3472342" cy="2707790"/>
          </a:xfrm>
          <a:prstGeom prst="rect">
            <a:avLst/>
          </a:prstGeom>
        </p:spPr>
      </p:pic>
    </p:spTree>
    <p:extLst>
      <p:ext uri="{BB962C8B-B14F-4D97-AF65-F5344CB8AC3E}">
        <p14:creationId xmlns:p14="http://schemas.microsoft.com/office/powerpoint/2010/main" val="34910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42" y="94670"/>
            <a:ext cx="11041380" cy="655957"/>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4. Trackers </a:t>
            </a:r>
            <a:r>
              <a:rPr lang="en-US" b="1" dirty="0" smtClean="0">
                <a:latin typeface="Times New Roman" panose="02020603050405020304" pitchFamily="18" charset="0"/>
                <a:cs typeface="Times New Roman" panose="02020603050405020304" pitchFamily="18" charset="0"/>
              </a:rPr>
              <a:t>using vision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3895501"/>
            <a:ext cx="12801600" cy="2828684"/>
          </a:xfrm>
        </p:spPr>
        <p:txBody>
          <a:bodyPr>
            <a:normAutofit/>
          </a:bodyPr>
          <a:lstStyle/>
          <a:p>
            <a:r>
              <a:rPr lang="en-US" sz="2000" b="1" dirty="0">
                <a:solidFill>
                  <a:srgbClr val="0000FF"/>
                </a:solidFill>
                <a:latin typeface="Times New Roman" panose="02020603050405020304" pitchFamily="18" charset="0"/>
                <a:cs typeface="Times New Roman" panose="02020603050405020304" pitchFamily="18" charset="0"/>
              </a:rPr>
              <a:t>Vision</a:t>
            </a:r>
            <a:r>
              <a:rPr lang="en-US" sz="2000" dirty="0">
                <a:latin typeface="Times New Roman" panose="02020603050405020304" pitchFamily="18" charset="0"/>
                <a:cs typeface="Times New Roman" panose="02020603050405020304" pitchFamily="18" charset="0"/>
              </a:rPr>
              <a:t> is commonly used for </a:t>
            </a:r>
            <a:r>
              <a:rPr lang="en-US" sz="2000" b="1" dirty="0">
                <a:solidFill>
                  <a:srgbClr val="0000FF"/>
                </a:solidFill>
                <a:latin typeface="Times New Roman" panose="02020603050405020304" pitchFamily="18" charset="0"/>
                <a:cs typeface="Times New Roman" panose="02020603050405020304" pitchFamily="18" charset="0"/>
              </a:rPr>
              <a:t>AR tracking</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t>
            </a:r>
            <a:r>
              <a:rPr lang="en-US" sz="2000" dirty="0" smtClean="0">
                <a:latin typeface="Times New Roman" panose="02020603050405020304" pitchFamily="18" charset="0"/>
                <a:cs typeface="Times New Roman" panose="02020603050405020304" pitchFamily="18" charset="0"/>
              </a:rPr>
              <a:t>ision </a:t>
            </a:r>
            <a:r>
              <a:rPr lang="en-US" sz="2000" dirty="0">
                <a:latin typeface="Times New Roman" panose="02020603050405020304" pitchFamily="18" charset="0"/>
                <a:cs typeface="Times New Roman" panose="02020603050405020304" pitchFamily="18" charset="0"/>
              </a:rPr>
              <a:t>methods can estimate camera pose </a:t>
            </a:r>
            <a:r>
              <a:rPr lang="en-US" sz="2000" dirty="0" smtClean="0">
                <a:latin typeface="Times New Roman" panose="02020603050405020304" pitchFamily="18" charset="0"/>
                <a:cs typeface="Times New Roman" panose="02020603050405020304" pitchFamily="18" charset="0"/>
              </a:rPr>
              <a:t>directly. </a:t>
            </a:r>
          </a:p>
          <a:p>
            <a:r>
              <a:rPr lang="en-US" sz="2000" dirty="0" smtClean="0">
                <a:latin typeface="Times New Roman" panose="02020603050405020304" pitchFamily="18" charset="0"/>
                <a:cs typeface="Times New Roman" panose="02020603050405020304" pitchFamily="18" charset="0"/>
              </a:rPr>
              <a:t>The </a:t>
            </a:r>
            <a:r>
              <a:rPr lang="en-US" sz="2000" dirty="0" smtClean="0">
                <a:solidFill>
                  <a:srgbClr val="0000FF"/>
                </a:solidFill>
                <a:latin typeface="Times New Roman" panose="02020603050405020304" pitchFamily="18" charset="0"/>
                <a:cs typeface="Times New Roman" panose="02020603050405020304" pitchFamily="18" charset="0"/>
              </a:rPr>
              <a:t>position </a:t>
            </a:r>
            <a:r>
              <a:rPr lang="en-US" sz="2000" dirty="0">
                <a:solidFill>
                  <a:srgbClr val="0000FF"/>
                </a:solidFill>
                <a:latin typeface="Times New Roman" panose="02020603050405020304" pitchFamily="18" charset="0"/>
                <a:cs typeface="Times New Roman" panose="02020603050405020304" pitchFamily="18" charset="0"/>
              </a:rPr>
              <a:t>estimate is often relative to the object(s) </a:t>
            </a:r>
            <a:r>
              <a:rPr lang="en-US" sz="2000" dirty="0">
                <a:latin typeface="Times New Roman" panose="02020603050405020304" pitchFamily="18" charset="0"/>
                <a:cs typeface="Times New Roman" panose="02020603050405020304" pitchFamily="18" charset="0"/>
              </a:rPr>
              <a:t>of interest and not to a sensor or emitter attached to the environment</a:t>
            </a:r>
            <a:r>
              <a:rPr lang="en-US" sz="2000" dirty="0" smtClean="0">
                <a:latin typeface="Times New Roman" panose="02020603050405020304" pitchFamily="18" charset="0"/>
                <a:cs typeface="Times New Roman" panose="02020603050405020304" pitchFamily="18" charset="0"/>
              </a:rPr>
              <a:t>.</a:t>
            </a:r>
          </a:p>
          <a:p>
            <a:pPr marL="971550" lvl="1" indent="-514350">
              <a:buFont typeface="+mj-lt"/>
              <a:buAutoNum type="alphaLcParenR"/>
            </a:pPr>
            <a:r>
              <a:rPr lang="en-US" sz="2000" dirty="0" smtClean="0">
                <a:latin typeface="Times New Roman" panose="02020603050405020304" pitchFamily="18" charset="0"/>
                <a:cs typeface="Times New Roman" panose="02020603050405020304" pitchFamily="18" charset="0"/>
              </a:rPr>
              <a:t>Tracking </a:t>
            </a:r>
            <a:r>
              <a:rPr lang="en-US" sz="2000" dirty="0">
                <a:latin typeface="Times New Roman" panose="02020603050405020304" pitchFamily="18" charset="0"/>
                <a:cs typeface="Times New Roman" panose="02020603050405020304" pitchFamily="18" charset="0"/>
              </a:rPr>
              <a:t>may occur relative to </a:t>
            </a:r>
            <a:r>
              <a:rPr lang="en-US" sz="2000" b="1" dirty="0">
                <a:solidFill>
                  <a:srgbClr val="0000FF"/>
                </a:solidFill>
                <a:latin typeface="Times New Roman" panose="02020603050405020304" pitchFamily="18" charset="0"/>
                <a:cs typeface="Times New Roman" panose="02020603050405020304" pitchFamily="18" charset="0"/>
              </a:rPr>
              <a:t>moving objects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971550" lvl="1" indent="-514350">
              <a:buFont typeface="+mj-lt"/>
              <a:buAutoNum type="alphaLcParenR"/>
            </a:pPr>
            <a:r>
              <a:rPr lang="en-US" sz="2000" dirty="0" smtClean="0">
                <a:latin typeface="Times New Roman" panose="02020603050405020304" pitchFamily="18" charset="0"/>
                <a:cs typeface="Times New Roman" panose="02020603050405020304" pitchFamily="18" charset="0"/>
              </a:rPr>
              <a:t>Tracking </a:t>
            </a:r>
            <a:r>
              <a:rPr lang="en-US" sz="2000" dirty="0">
                <a:latin typeface="Times New Roman" panose="02020603050405020304" pitchFamily="18" charset="0"/>
                <a:cs typeface="Times New Roman" panose="02020603050405020304" pitchFamily="18" charset="0"/>
              </a:rPr>
              <a:t>measurements made from the </a:t>
            </a:r>
            <a:r>
              <a:rPr lang="en-US" sz="2000" b="1" dirty="0">
                <a:solidFill>
                  <a:srgbClr val="0000FF"/>
                </a:solidFill>
                <a:latin typeface="Times New Roman" panose="02020603050405020304" pitchFamily="18" charset="0"/>
                <a:cs typeface="Times New Roman" panose="02020603050405020304" pitchFamily="18" charset="0"/>
              </a:rPr>
              <a:t>viewing position often </a:t>
            </a:r>
            <a:r>
              <a:rPr lang="en-US" sz="2000" b="1" dirty="0" smtClean="0">
                <a:solidFill>
                  <a:srgbClr val="0000FF"/>
                </a:solidFill>
                <a:latin typeface="Times New Roman" panose="02020603050405020304" pitchFamily="18" charset="0"/>
                <a:cs typeface="Times New Roman" panose="02020603050405020304" pitchFamily="18" charset="0"/>
              </a:rPr>
              <a:t>minimize </a:t>
            </a:r>
            <a:r>
              <a:rPr lang="en-US" sz="2000" dirty="0">
                <a:solidFill>
                  <a:srgbClr val="0000FF"/>
                </a:solidFill>
                <a:latin typeface="Times New Roman" panose="02020603050405020304" pitchFamily="18" charset="0"/>
                <a:cs typeface="Times New Roman" panose="02020603050405020304" pitchFamily="18" charset="0"/>
              </a:rPr>
              <a:t>the visual alignment error</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971550" lvl="1" indent="-514350">
              <a:buFont typeface="+mj-lt"/>
              <a:buAutoNum type="alphaLcParenR"/>
            </a:pPr>
            <a:r>
              <a:rPr lang="en-US" sz="2000" dirty="0" smtClean="0">
                <a:latin typeface="Times New Roman" panose="02020603050405020304" pitchFamily="18" charset="0"/>
                <a:cs typeface="Times New Roman" panose="02020603050405020304" pitchFamily="18" charset="0"/>
              </a:rPr>
              <a:t>Tracking </a:t>
            </a:r>
            <a:r>
              <a:rPr lang="en-US" sz="2000" dirty="0">
                <a:latin typeface="Times New Roman" panose="02020603050405020304" pitchFamily="18" charset="0"/>
                <a:cs typeface="Times New Roman" panose="02020603050405020304" pitchFamily="18" charset="0"/>
              </a:rPr>
              <a:t>accuracy varies in proportion to the </a:t>
            </a:r>
            <a:r>
              <a:rPr lang="en-US" sz="2000" b="1" dirty="0">
                <a:solidFill>
                  <a:srgbClr val="0000FF"/>
                </a:solidFill>
                <a:latin typeface="Times New Roman" panose="02020603050405020304" pitchFamily="18" charset="0"/>
                <a:cs typeface="Times New Roman" panose="02020603050405020304" pitchFamily="18" charset="0"/>
              </a:rPr>
              <a:t>visual size (or range) </a:t>
            </a:r>
            <a:r>
              <a:rPr lang="en-US" sz="2000" dirty="0">
                <a:latin typeface="Times New Roman" panose="02020603050405020304" pitchFamily="18" charset="0"/>
                <a:cs typeface="Times New Roman" panose="02020603050405020304" pitchFamily="18" charset="0"/>
              </a:rPr>
              <a:t>of the object(s) in the </a:t>
            </a:r>
            <a:r>
              <a:rPr lang="en-US" sz="2000" b="1" dirty="0">
                <a:solidFill>
                  <a:srgbClr val="0000FF"/>
                </a:solidFill>
                <a:latin typeface="Times New Roman" panose="02020603050405020304" pitchFamily="18" charset="0"/>
                <a:cs typeface="Times New Roman" panose="02020603050405020304" pitchFamily="18" charset="0"/>
              </a:rPr>
              <a:t>image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2"/>
          <a:stretch>
            <a:fillRect/>
          </a:stretch>
        </p:blipFill>
        <p:spPr>
          <a:xfrm>
            <a:off x="1657108" y="750627"/>
            <a:ext cx="9718607" cy="3144874"/>
          </a:xfrm>
          <a:prstGeom prst="rect">
            <a:avLst/>
          </a:prstGeom>
        </p:spPr>
      </p:pic>
    </p:spTree>
    <p:extLst>
      <p:ext uri="{BB962C8B-B14F-4D97-AF65-F5344CB8AC3E}">
        <p14:creationId xmlns:p14="http://schemas.microsoft.com/office/powerpoint/2010/main" val="863475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77331" y="855912"/>
            <a:ext cx="10563603" cy="3092896"/>
          </a:xfrm>
          <a:prstGeom prst="rect">
            <a:avLst/>
          </a:prstGeom>
        </p:spPr>
      </p:pic>
      <p:sp>
        <p:nvSpPr>
          <p:cNvPr id="2" name="Content Placeholder 1"/>
          <p:cNvSpPr>
            <a:spLocks noGrp="1"/>
          </p:cNvSpPr>
          <p:nvPr>
            <p:ph idx="1"/>
          </p:nvPr>
        </p:nvSpPr>
        <p:spPr>
          <a:xfrm>
            <a:off x="628613" y="4487593"/>
            <a:ext cx="11261037" cy="562709"/>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Features can be tracked using </a:t>
            </a:r>
            <a:r>
              <a:rPr lang="en-US" b="1" dirty="0">
                <a:solidFill>
                  <a:srgbClr val="FF0000"/>
                </a:solidFill>
                <a:latin typeface="Times New Roman" panose="02020603050405020304" pitchFamily="18" charset="0"/>
                <a:cs typeface="Times New Roman" panose="02020603050405020304" pitchFamily="18" charset="0"/>
              </a:rPr>
              <a:t>template, point, lines, corners, color and combinations of them.</a:t>
            </a:r>
          </a:p>
          <a:p>
            <a:endParaRPr lang="en-US" dirty="0"/>
          </a:p>
        </p:txBody>
      </p:sp>
    </p:spTree>
    <p:extLst>
      <p:ext uri="{BB962C8B-B14F-4D97-AF65-F5344CB8AC3E}">
        <p14:creationId xmlns:p14="http://schemas.microsoft.com/office/powerpoint/2010/main" val="1807574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933" y="416389"/>
            <a:ext cx="11627029" cy="6155861"/>
          </a:xfrm>
        </p:spPr>
        <p:txBody>
          <a:bodyPr>
            <a:normAutofit fontScale="85000" lnSpcReduction="20000"/>
          </a:bodyPr>
          <a:lstStyle/>
          <a:p>
            <a:r>
              <a:rPr lang="en-US" b="1" i="1" dirty="0" smtClean="0">
                <a:solidFill>
                  <a:srgbClr val="FF0000"/>
                </a:solidFill>
                <a:latin typeface="Times New Roman" panose="02020603050405020304" pitchFamily="18" charset="0"/>
                <a:cs typeface="Times New Roman" panose="02020603050405020304" pitchFamily="18" charset="0"/>
              </a:rPr>
              <a:t>Tracking Corners</a:t>
            </a:r>
            <a:r>
              <a:rPr lang="en-US" b="1" i="1" dirty="0" smtClean="0">
                <a:solidFill>
                  <a:srgbClr val="0000FF"/>
                </a:solidFill>
                <a:latin typeface="Times New Roman" panose="02020603050405020304" pitchFamily="18" charset="0"/>
                <a:cs typeface="Times New Roman" panose="02020603050405020304" pitchFamily="18" charset="0"/>
              </a:rPr>
              <a:t> </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crossings of lines</a:t>
            </a:r>
            <a:r>
              <a:rPr lang="en-US" dirty="0">
                <a:latin typeface="Times New Roman" panose="02020603050405020304" pitchFamily="18" charset="0"/>
                <a:cs typeface="Times New Roman" panose="02020603050405020304" pitchFamily="18" charset="0"/>
              </a:rPr>
              <a:t>, or </a:t>
            </a:r>
            <a:r>
              <a:rPr lang="en-US" dirty="0">
                <a:solidFill>
                  <a:srgbClr val="0000FF"/>
                </a:solidFill>
                <a:latin typeface="Times New Roman" panose="02020603050405020304" pitchFamily="18" charset="0"/>
                <a:cs typeface="Times New Roman" panose="02020603050405020304" pitchFamily="18" charset="0"/>
              </a:rPr>
              <a:t>gradient and curvature </a:t>
            </a:r>
            <a:r>
              <a:rPr lang="en-US" dirty="0" smtClean="0">
                <a:solidFill>
                  <a:srgbClr val="0000FF"/>
                </a:solidFill>
                <a:latin typeface="Times New Roman" panose="02020603050405020304" pitchFamily="18" charset="0"/>
                <a:cs typeface="Times New Roman" panose="02020603050405020304" pitchFamily="18" charset="0"/>
              </a:rPr>
              <a:t>measurements </a:t>
            </a:r>
            <a:r>
              <a:rPr lang="en-US" dirty="0">
                <a:latin typeface="Times New Roman" panose="02020603050405020304" pitchFamily="18" charset="0"/>
                <a:cs typeface="Times New Roman" panose="02020603050405020304" pitchFamily="18" charset="0"/>
              </a:rPr>
              <a:t>can also be used to correct drift in their inertial tracking system using </a:t>
            </a:r>
            <a:r>
              <a:rPr lang="en-US" dirty="0">
                <a:solidFill>
                  <a:srgbClr val="0000FF"/>
                </a:solidFill>
                <a:latin typeface="Times New Roman" panose="02020603050405020304" pitchFamily="18" charset="0"/>
                <a:cs typeface="Times New Roman" panose="02020603050405020304" pitchFamily="18" charset="0"/>
              </a:rPr>
              <a:t>curvature corner </a:t>
            </a:r>
            <a:r>
              <a:rPr lang="en-US" dirty="0" smtClean="0">
                <a:solidFill>
                  <a:srgbClr val="0000FF"/>
                </a:solidFill>
                <a:latin typeface="Times New Roman" panose="02020603050405020304" pitchFamily="18" charset="0"/>
                <a:cs typeface="Times New Roman" panose="02020603050405020304" pitchFamily="18" charset="0"/>
              </a:rPr>
              <a:t>detectors.</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Matching </a:t>
            </a:r>
            <a:r>
              <a:rPr lang="en-US" dirty="0">
                <a:latin typeface="Times New Roman" panose="02020603050405020304" pitchFamily="18" charset="0"/>
                <a:cs typeface="Times New Roman" panose="02020603050405020304" pitchFamily="18" charset="0"/>
              </a:rPr>
              <a:t>those corners with a projection of stored geometry (You et al 1999).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b="1" i="1" dirty="0">
                <a:solidFill>
                  <a:srgbClr val="FF0000"/>
                </a:solidFill>
                <a:latin typeface="Times New Roman" panose="02020603050405020304" pitchFamily="18" charset="0"/>
                <a:cs typeface="Times New Roman" panose="02020603050405020304" pitchFamily="18" charset="0"/>
              </a:rPr>
              <a:t>Line </a:t>
            </a:r>
            <a:r>
              <a:rPr lang="en-US" b="1" i="1" dirty="0" smtClean="0">
                <a:solidFill>
                  <a:srgbClr val="FF0000"/>
                </a:solidFill>
                <a:latin typeface="Times New Roman" panose="02020603050405020304" pitchFamily="18" charset="0"/>
                <a:cs typeface="Times New Roman" panose="02020603050405020304" pitchFamily="18" charset="0"/>
              </a:rPr>
              <a:t>matching </a:t>
            </a:r>
          </a:p>
          <a:p>
            <a:pPr marL="514350" indent="-514350">
              <a:buFont typeface="+mj-lt"/>
              <a:buAutoNum type="arabicPeriod"/>
            </a:pPr>
            <a:r>
              <a:rPr lang="en-US" dirty="0" err="1" smtClean="0">
                <a:latin typeface="Times New Roman" panose="02020603050405020304" pitchFamily="18" charset="0"/>
                <a:cs typeface="Times New Roman" panose="02020603050405020304" pitchFamily="18" charset="0"/>
              </a:rPr>
              <a:t>Kosaka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dirty="0" err="1">
                <a:latin typeface="Times New Roman" panose="02020603050405020304" pitchFamily="18" charset="0"/>
                <a:cs typeface="Times New Roman" panose="02020603050405020304" pitchFamily="18" charset="0"/>
              </a:rPr>
              <a:t>Nakazawa</a:t>
            </a:r>
            <a:r>
              <a:rPr lang="en-US" dirty="0">
                <a:latin typeface="Times New Roman" panose="02020603050405020304" pitchFamily="18" charset="0"/>
                <a:cs typeface="Times New Roman" panose="02020603050405020304" pitchFamily="18" charset="0"/>
              </a:rPr>
              <a:t> 1995 </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Use </a:t>
            </a:r>
            <a:r>
              <a:rPr lang="en-US" dirty="0">
                <a:latin typeface="Times New Roman" panose="02020603050405020304" pitchFamily="18" charset="0"/>
                <a:cs typeface="Times New Roman" panose="02020603050405020304" pitchFamily="18" charset="0"/>
              </a:rPr>
              <a:t>a </a:t>
            </a:r>
            <a:r>
              <a:rPr lang="en-US" dirty="0">
                <a:solidFill>
                  <a:srgbClr val="0000FF"/>
                </a:solidFill>
                <a:latin typeface="Times New Roman" panose="02020603050405020304" pitchFamily="18" charset="0"/>
                <a:cs typeface="Times New Roman" panose="02020603050405020304" pitchFamily="18" charset="0"/>
              </a:rPr>
              <a:t>3D model of the environment </a:t>
            </a:r>
            <a:r>
              <a:rPr lang="en-US" dirty="0">
                <a:latin typeface="Times New Roman" panose="02020603050405020304" pitchFamily="18" charset="0"/>
                <a:cs typeface="Times New Roman" panose="02020603050405020304" pitchFamily="18" charset="0"/>
              </a:rPr>
              <a:t>and </a:t>
            </a:r>
            <a:r>
              <a:rPr lang="en-US" dirty="0">
                <a:solidFill>
                  <a:srgbClr val="0000FF"/>
                </a:solidFill>
                <a:latin typeface="Times New Roman" panose="02020603050405020304" pitchFamily="18" charset="0"/>
                <a:cs typeface="Times New Roman" panose="02020603050405020304" pitchFamily="18" charset="0"/>
              </a:rPr>
              <a:t>match lines from this database </a:t>
            </a:r>
            <a:r>
              <a:rPr lang="en-US" dirty="0">
                <a:latin typeface="Times New Roman" panose="02020603050405020304" pitchFamily="18" charset="0"/>
                <a:cs typeface="Times New Roman" panose="02020603050405020304" pitchFamily="18" charset="0"/>
              </a:rPr>
              <a:t>using a </a:t>
            </a:r>
            <a:r>
              <a:rPr lang="en-US" dirty="0" smtClean="0">
                <a:latin typeface="Times New Roman" panose="02020603050405020304" pitchFamily="18" charset="0"/>
                <a:cs typeface="Times New Roman" panose="02020603050405020304" pitchFamily="18" charset="0"/>
              </a:rPr>
              <a:t>rough </a:t>
            </a:r>
            <a:r>
              <a:rPr lang="en-US" dirty="0">
                <a:latin typeface="Times New Roman" panose="02020603050405020304" pitchFamily="18" charset="0"/>
                <a:cs typeface="Times New Roman" panose="02020603050405020304" pitchFamily="18" charset="0"/>
              </a:rPr>
              <a:t>transform of the image. </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reach sub-centimeter accuracy and </a:t>
            </a:r>
            <a:r>
              <a:rPr lang="en-US" dirty="0" smtClean="0">
                <a:latin typeface="Times New Roman" panose="02020603050405020304" pitchFamily="18" charset="0"/>
                <a:cs typeface="Times New Roman" panose="02020603050405020304" pitchFamily="18" charset="0"/>
              </a:rPr>
              <a:t>1degree orientation </a:t>
            </a:r>
            <a:r>
              <a:rPr lang="en-US" dirty="0">
                <a:latin typeface="Times New Roman" panose="02020603050405020304" pitchFamily="18" charset="0"/>
                <a:cs typeface="Times New Roman" panose="02020603050405020304" pitchFamily="18" charset="0"/>
              </a:rPr>
              <a:t>accuracy when the distance to a feature is about 20 </a:t>
            </a:r>
            <a:r>
              <a:rPr lang="en-US" dirty="0" smtClean="0">
                <a:latin typeface="Times New Roman" panose="02020603050405020304" pitchFamily="18" charset="0"/>
                <a:cs typeface="Times New Roman" panose="02020603050405020304" pitchFamily="18" charset="0"/>
              </a:rPr>
              <a:t>cm</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p>
          <a:p>
            <a:r>
              <a:rPr lang="en-US" b="1" i="1" dirty="0" smtClean="0">
                <a:solidFill>
                  <a:srgbClr val="FF0000"/>
                </a:solidFill>
                <a:latin typeface="Times New Roman" panose="02020603050405020304" pitchFamily="18" charset="0"/>
                <a:cs typeface="Times New Roman" panose="02020603050405020304" pitchFamily="18" charset="0"/>
              </a:rPr>
              <a:t>Color </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Powerful </a:t>
            </a:r>
            <a:r>
              <a:rPr lang="en-US" dirty="0">
                <a:latin typeface="Times New Roman" panose="02020603050405020304" pitchFamily="18" charset="0"/>
                <a:cs typeface="Times New Roman" panose="02020603050405020304" pitchFamily="18" charset="0"/>
              </a:rPr>
              <a:t>means to enhance tracking robustness. </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Color </a:t>
            </a:r>
            <a:r>
              <a:rPr lang="en-US" dirty="0">
                <a:latin typeface="Times New Roman" panose="02020603050405020304" pitchFamily="18" charset="0"/>
                <a:cs typeface="Times New Roman" panose="02020603050405020304" pitchFamily="18" charset="0"/>
              </a:rPr>
              <a:t>tracking is still </a:t>
            </a:r>
            <a:r>
              <a:rPr lang="en-US" dirty="0">
                <a:solidFill>
                  <a:srgbClr val="0000FF"/>
                </a:solidFill>
                <a:latin typeface="Times New Roman" panose="02020603050405020304" pitchFamily="18" charset="0"/>
                <a:cs typeface="Times New Roman" panose="02020603050405020304" pitchFamily="18" charset="0"/>
              </a:rPr>
              <a:t>not very well explored</a:t>
            </a:r>
            <a:r>
              <a:rPr lang="en-US" dirty="0">
                <a:latin typeface="Times New Roman" panose="02020603050405020304" pitchFamily="18" charset="0"/>
                <a:cs typeface="Times New Roman" panose="02020603050405020304" pitchFamily="18" charset="0"/>
              </a:rPr>
              <a:t>, perhaps due to the fact that </a:t>
            </a:r>
            <a:r>
              <a:rPr lang="en-US" dirty="0" smtClean="0">
                <a:solidFill>
                  <a:srgbClr val="0000FF"/>
                </a:solidFill>
                <a:latin typeface="Times New Roman" panose="02020603050405020304" pitchFamily="18" charset="0"/>
                <a:cs typeface="Times New Roman" panose="02020603050405020304" pitchFamily="18" charset="0"/>
              </a:rPr>
              <a:t>colors </a:t>
            </a:r>
            <a:r>
              <a:rPr lang="en-US" dirty="0">
                <a:solidFill>
                  <a:srgbClr val="0000FF"/>
                </a:solidFill>
                <a:latin typeface="Times New Roman" panose="02020603050405020304" pitchFamily="18" charset="0"/>
                <a:cs typeface="Times New Roman" panose="02020603050405020304" pitchFamily="18" charset="0"/>
              </a:rPr>
              <a:t>are highly </a:t>
            </a:r>
            <a:r>
              <a:rPr lang="en-US" dirty="0" smtClean="0">
                <a:solidFill>
                  <a:srgbClr val="0000FF"/>
                </a:solidFill>
                <a:latin typeface="Times New Roman" panose="02020603050405020304" pitchFamily="18" charset="0"/>
                <a:cs typeface="Times New Roman" panose="02020603050405020304" pitchFamily="18" charset="0"/>
              </a:rPr>
              <a:t>invariant. </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the user moves around or </a:t>
            </a:r>
            <a:r>
              <a:rPr lang="en-US" dirty="0">
                <a:solidFill>
                  <a:srgbClr val="0000FF"/>
                </a:solidFill>
                <a:latin typeface="Times New Roman" panose="02020603050405020304" pitchFamily="18" charset="0"/>
                <a:cs typeface="Times New Roman" panose="02020603050405020304" pitchFamily="18" charset="0"/>
              </a:rPr>
              <a:t>lighting conditions change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447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9503</TotalTime>
  <Words>2620</Words>
  <Application>Microsoft Office PowerPoint</Application>
  <PresentationFormat>Custom</PresentationFormat>
  <Paragraphs>446</Paragraphs>
  <Slides>36</Slides>
  <Notes>6</Notes>
  <HiddenSlides>1</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Augmented Reality</vt:lpstr>
      <vt:lpstr>Tracking system classification</vt:lpstr>
      <vt:lpstr>Tracking Systems</vt:lpstr>
      <vt:lpstr>1. Magnetic Trackers.  </vt:lpstr>
      <vt:lpstr> 2. Mechanical Trackers  </vt:lpstr>
      <vt:lpstr>3. Acoustic Trackers</vt:lpstr>
      <vt:lpstr>4. Trackers using vision</vt:lpstr>
      <vt:lpstr>PowerPoint Presentation</vt:lpstr>
      <vt:lpstr>PowerPoint Presentation</vt:lpstr>
      <vt:lpstr>5. Indoor Tracking System</vt:lpstr>
      <vt:lpstr>Usage of Beacons</vt:lpstr>
      <vt:lpstr>A Real-time Object Identification &amp; Registration for AR</vt:lpstr>
      <vt:lpstr>Steps in Recognition Algorithm</vt:lpstr>
      <vt:lpstr>Binarization</vt:lpstr>
      <vt:lpstr>PowerPoint Presentation</vt:lpstr>
      <vt:lpstr>Code Frame Fitting</vt:lpstr>
      <vt:lpstr>PowerPoint Presentation</vt:lpstr>
      <vt:lpstr>Camera Position and Code Estimation</vt:lpstr>
      <vt:lpstr>Tools, Techniques and Approaches</vt:lpstr>
      <vt:lpstr>Tools, Techniques and Approaches</vt:lpstr>
      <vt:lpstr>PowerPoint Presentation</vt:lpstr>
      <vt:lpstr>Integrated Development Environments (IDE)  </vt:lpstr>
      <vt:lpstr>PowerPoint Presentation</vt:lpstr>
      <vt:lpstr>Augmented Reality SDKs</vt:lpstr>
      <vt:lpstr>Feature Comparison</vt:lpstr>
      <vt:lpstr>Feature Comparison Cont.</vt:lpstr>
      <vt:lpstr>Existing Technologies for Augmented Reality</vt:lpstr>
      <vt:lpstr>Comparison</vt:lpstr>
      <vt:lpstr>What is not Augmented Reality &amp; Rejected Ideas</vt:lpstr>
      <vt:lpstr>What is and what is not Augmented Reality?</vt:lpstr>
      <vt:lpstr>Rejected ideas in Augmented Reality</vt:lpstr>
      <vt:lpstr>PowerPoint Presentation</vt:lpstr>
      <vt:lpstr>Air Plane details APP</vt:lpstr>
      <vt:lpstr>Drawbacks and Limitations</vt:lpstr>
      <vt:lpstr>Drawbacks &amp; Limitations in Augmented Reality</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 Lecture 01</dc:title>
  <dc:creator>SE</dc:creator>
  <cp:lastModifiedBy>Mr.Udara Samara</cp:lastModifiedBy>
  <cp:revision>591</cp:revision>
  <dcterms:created xsi:type="dcterms:W3CDTF">2015-11-19T04:57:19Z</dcterms:created>
  <dcterms:modified xsi:type="dcterms:W3CDTF">2016-11-12T11:42:29Z</dcterms:modified>
</cp:coreProperties>
</file>