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348" r:id="rId2"/>
    <p:sldId id="346" r:id="rId3"/>
    <p:sldId id="350" r:id="rId4"/>
    <p:sldId id="345" r:id="rId5"/>
    <p:sldId id="344" r:id="rId6"/>
    <p:sldId id="343" r:id="rId7"/>
    <p:sldId id="363" r:id="rId8"/>
    <p:sldId id="342" r:id="rId9"/>
    <p:sldId id="341" r:id="rId10"/>
    <p:sldId id="324" r:id="rId11"/>
    <p:sldId id="323" r:id="rId12"/>
    <p:sldId id="322" r:id="rId13"/>
    <p:sldId id="321" r:id="rId14"/>
    <p:sldId id="270" r:id="rId15"/>
    <p:sldId id="320" r:id="rId16"/>
    <p:sldId id="297" r:id="rId17"/>
    <p:sldId id="298" r:id="rId18"/>
    <p:sldId id="299" r:id="rId19"/>
    <p:sldId id="352"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 id="314" r:id="rId34"/>
    <p:sldId id="315" r:id="rId35"/>
    <p:sldId id="316" r:id="rId36"/>
    <p:sldId id="317" r:id="rId37"/>
    <p:sldId id="361" r:id="rId38"/>
    <p:sldId id="318" r:id="rId39"/>
    <p:sldId id="319" r:id="rId40"/>
    <p:sldId id="362" r:id="rId41"/>
    <p:sldId id="34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4674"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C12D97-001A-4FD7-B729-3321EAB1259A}" type="datetimeFigureOut">
              <a:rPr lang="en-US" smtClean="0"/>
              <a:t>4/19/2020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9FBB91-C9D9-49EB-AD70-4398E380A8AC}" type="slidenum">
              <a:rPr lang="en-US" smtClean="0"/>
              <a:t>‹#›</a:t>
            </a:fld>
            <a:endParaRPr lang="en-US"/>
          </a:p>
        </p:txBody>
      </p:sp>
    </p:spTree>
    <p:extLst>
      <p:ext uri="{BB962C8B-B14F-4D97-AF65-F5344CB8AC3E}">
        <p14:creationId xmlns:p14="http://schemas.microsoft.com/office/powerpoint/2010/main" val="643074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2</a:t>
            </a:fld>
            <a:endParaRPr lang="en-US"/>
          </a:p>
        </p:txBody>
      </p:sp>
    </p:spTree>
    <p:extLst>
      <p:ext uri="{BB962C8B-B14F-4D97-AF65-F5344CB8AC3E}">
        <p14:creationId xmlns:p14="http://schemas.microsoft.com/office/powerpoint/2010/main" val="356454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11</a:t>
            </a:fld>
            <a:endParaRPr lang="en-US"/>
          </a:p>
        </p:txBody>
      </p:sp>
    </p:spTree>
    <p:extLst>
      <p:ext uri="{BB962C8B-B14F-4D97-AF65-F5344CB8AC3E}">
        <p14:creationId xmlns:p14="http://schemas.microsoft.com/office/powerpoint/2010/main" val="3417046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12</a:t>
            </a:fld>
            <a:endParaRPr lang="en-US"/>
          </a:p>
        </p:txBody>
      </p:sp>
    </p:spTree>
    <p:extLst>
      <p:ext uri="{BB962C8B-B14F-4D97-AF65-F5344CB8AC3E}">
        <p14:creationId xmlns:p14="http://schemas.microsoft.com/office/powerpoint/2010/main" val="1218703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13</a:t>
            </a:fld>
            <a:endParaRPr lang="en-US"/>
          </a:p>
        </p:txBody>
      </p:sp>
    </p:spTree>
    <p:extLst>
      <p:ext uri="{BB962C8B-B14F-4D97-AF65-F5344CB8AC3E}">
        <p14:creationId xmlns:p14="http://schemas.microsoft.com/office/powerpoint/2010/main" val="887960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15</a:t>
            </a:fld>
            <a:endParaRPr lang="en-US"/>
          </a:p>
        </p:txBody>
      </p:sp>
    </p:spTree>
    <p:extLst>
      <p:ext uri="{BB962C8B-B14F-4D97-AF65-F5344CB8AC3E}">
        <p14:creationId xmlns:p14="http://schemas.microsoft.com/office/powerpoint/2010/main" val="239773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16</a:t>
            </a:fld>
            <a:endParaRPr lang="en-US"/>
          </a:p>
        </p:txBody>
      </p:sp>
    </p:spTree>
    <p:extLst>
      <p:ext uri="{BB962C8B-B14F-4D97-AF65-F5344CB8AC3E}">
        <p14:creationId xmlns:p14="http://schemas.microsoft.com/office/powerpoint/2010/main" val="679657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17</a:t>
            </a:fld>
            <a:endParaRPr lang="en-US"/>
          </a:p>
        </p:txBody>
      </p:sp>
    </p:spTree>
    <p:extLst>
      <p:ext uri="{BB962C8B-B14F-4D97-AF65-F5344CB8AC3E}">
        <p14:creationId xmlns:p14="http://schemas.microsoft.com/office/powerpoint/2010/main" val="2451317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18</a:t>
            </a:fld>
            <a:endParaRPr lang="en-US"/>
          </a:p>
        </p:txBody>
      </p:sp>
    </p:spTree>
    <p:extLst>
      <p:ext uri="{BB962C8B-B14F-4D97-AF65-F5344CB8AC3E}">
        <p14:creationId xmlns:p14="http://schemas.microsoft.com/office/powerpoint/2010/main" val="32589245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19</a:t>
            </a:fld>
            <a:endParaRPr lang="en-US"/>
          </a:p>
        </p:txBody>
      </p:sp>
    </p:spTree>
    <p:extLst>
      <p:ext uri="{BB962C8B-B14F-4D97-AF65-F5344CB8AC3E}">
        <p14:creationId xmlns:p14="http://schemas.microsoft.com/office/powerpoint/2010/main" val="75813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20</a:t>
            </a:fld>
            <a:endParaRPr lang="en-US"/>
          </a:p>
        </p:txBody>
      </p:sp>
    </p:spTree>
    <p:extLst>
      <p:ext uri="{BB962C8B-B14F-4D97-AF65-F5344CB8AC3E}">
        <p14:creationId xmlns:p14="http://schemas.microsoft.com/office/powerpoint/2010/main" val="427524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21</a:t>
            </a:fld>
            <a:endParaRPr lang="en-US"/>
          </a:p>
        </p:txBody>
      </p:sp>
    </p:spTree>
    <p:extLst>
      <p:ext uri="{BB962C8B-B14F-4D97-AF65-F5344CB8AC3E}">
        <p14:creationId xmlns:p14="http://schemas.microsoft.com/office/powerpoint/2010/main" val="439291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3</a:t>
            </a:fld>
            <a:endParaRPr lang="en-US"/>
          </a:p>
        </p:txBody>
      </p:sp>
    </p:spTree>
    <p:extLst>
      <p:ext uri="{BB962C8B-B14F-4D97-AF65-F5344CB8AC3E}">
        <p14:creationId xmlns:p14="http://schemas.microsoft.com/office/powerpoint/2010/main" val="2610476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22</a:t>
            </a:fld>
            <a:endParaRPr lang="en-US"/>
          </a:p>
        </p:txBody>
      </p:sp>
    </p:spTree>
    <p:extLst>
      <p:ext uri="{BB962C8B-B14F-4D97-AF65-F5344CB8AC3E}">
        <p14:creationId xmlns:p14="http://schemas.microsoft.com/office/powerpoint/2010/main" val="4292610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23</a:t>
            </a:fld>
            <a:endParaRPr lang="en-US"/>
          </a:p>
        </p:txBody>
      </p:sp>
    </p:spTree>
    <p:extLst>
      <p:ext uri="{BB962C8B-B14F-4D97-AF65-F5344CB8AC3E}">
        <p14:creationId xmlns:p14="http://schemas.microsoft.com/office/powerpoint/2010/main" val="1057335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24</a:t>
            </a:fld>
            <a:endParaRPr lang="en-US"/>
          </a:p>
        </p:txBody>
      </p:sp>
    </p:spTree>
    <p:extLst>
      <p:ext uri="{BB962C8B-B14F-4D97-AF65-F5344CB8AC3E}">
        <p14:creationId xmlns:p14="http://schemas.microsoft.com/office/powerpoint/2010/main" val="40326919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25</a:t>
            </a:fld>
            <a:endParaRPr lang="en-US"/>
          </a:p>
        </p:txBody>
      </p:sp>
    </p:spTree>
    <p:extLst>
      <p:ext uri="{BB962C8B-B14F-4D97-AF65-F5344CB8AC3E}">
        <p14:creationId xmlns:p14="http://schemas.microsoft.com/office/powerpoint/2010/main" val="23411015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26</a:t>
            </a:fld>
            <a:endParaRPr lang="en-US"/>
          </a:p>
        </p:txBody>
      </p:sp>
    </p:spTree>
    <p:extLst>
      <p:ext uri="{BB962C8B-B14F-4D97-AF65-F5344CB8AC3E}">
        <p14:creationId xmlns:p14="http://schemas.microsoft.com/office/powerpoint/2010/main" val="13033346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27</a:t>
            </a:fld>
            <a:endParaRPr lang="en-US"/>
          </a:p>
        </p:txBody>
      </p:sp>
    </p:spTree>
    <p:extLst>
      <p:ext uri="{BB962C8B-B14F-4D97-AF65-F5344CB8AC3E}">
        <p14:creationId xmlns:p14="http://schemas.microsoft.com/office/powerpoint/2010/main" val="24804753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28</a:t>
            </a:fld>
            <a:endParaRPr lang="en-US"/>
          </a:p>
        </p:txBody>
      </p:sp>
    </p:spTree>
    <p:extLst>
      <p:ext uri="{BB962C8B-B14F-4D97-AF65-F5344CB8AC3E}">
        <p14:creationId xmlns:p14="http://schemas.microsoft.com/office/powerpoint/2010/main" val="15227824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29</a:t>
            </a:fld>
            <a:endParaRPr lang="en-US"/>
          </a:p>
        </p:txBody>
      </p:sp>
    </p:spTree>
    <p:extLst>
      <p:ext uri="{BB962C8B-B14F-4D97-AF65-F5344CB8AC3E}">
        <p14:creationId xmlns:p14="http://schemas.microsoft.com/office/powerpoint/2010/main" val="35375236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30</a:t>
            </a:fld>
            <a:endParaRPr lang="en-US"/>
          </a:p>
        </p:txBody>
      </p:sp>
    </p:spTree>
    <p:extLst>
      <p:ext uri="{BB962C8B-B14F-4D97-AF65-F5344CB8AC3E}">
        <p14:creationId xmlns:p14="http://schemas.microsoft.com/office/powerpoint/2010/main" val="560434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31</a:t>
            </a:fld>
            <a:endParaRPr lang="en-US"/>
          </a:p>
        </p:txBody>
      </p:sp>
    </p:spTree>
    <p:extLst>
      <p:ext uri="{BB962C8B-B14F-4D97-AF65-F5344CB8AC3E}">
        <p14:creationId xmlns:p14="http://schemas.microsoft.com/office/powerpoint/2010/main" val="3364793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4</a:t>
            </a:fld>
            <a:endParaRPr lang="en-US"/>
          </a:p>
        </p:txBody>
      </p:sp>
    </p:spTree>
    <p:extLst>
      <p:ext uri="{BB962C8B-B14F-4D97-AF65-F5344CB8AC3E}">
        <p14:creationId xmlns:p14="http://schemas.microsoft.com/office/powerpoint/2010/main" val="9649562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32</a:t>
            </a:fld>
            <a:endParaRPr lang="en-US"/>
          </a:p>
        </p:txBody>
      </p:sp>
    </p:spTree>
    <p:extLst>
      <p:ext uri="{BB962C8B-B14F-4D97-AF65-F5344CB8AC3E}">
        <p14:creationId xmlns:p14="http://schemas.microsoft.com/office/powerpoint/2010/main" val="14990525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33</a:t>
            </a:fld>
            <a:endParaRPr lang="en-US"/>
          </a:p>
        </p:txBody>
      </p:sp>
    </p:spTree>
    <p:extLst>
      <p:ext uri="{BB962C8B-B14F-4D97-AF65-F5344CB8AC3E}">
        <p14:creationId xmlns:p14="http://schemas.microsoft.com/office/powerpoint/2010/main" val="31022678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34</a:t>
            </a:fld>
            <a:endParaRPr lang="en-US"/>
          </a:p>
        </p:txBody>
      </p:sp>
    </p:spTree>
    <p:extLst>
      <p:ext uri="{BB962C8B-B14F-4D97-AF65-F5344CB8AC3E}">
        <p14:creationId xmlns:p14="http://schemas.microsoft.com/office/powerpoint/2010/main" val="32861833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35</a:t>
            </a:fld>
            <a:endParaRPr lang="en-US"/>
          </a:p>
        </p:txBody>
      </p:sp>
    </p:spTree>
    <p:extLst>
      <p:ext uri="{BB962C8B-B14F-4D97-AF65-F5344CB8AC3E}">
        <p14:creationId xmlns:p14="http://schemas.microsoft.com/office/powerpoint/2010/main" val="14542698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36</a:t>
            </a:fld>
            <a:endParaRPr lang="en-US"/>
          </a:p>
        </p:txBody>
      </p:sp>
    </p:spTree>
    <p:extLst>
      <p:ext uri="{BB962C8B-B14F-4D97-AF65-F5344CB8AC3E}">
        <p14:creationId xmlns:p14="http://schemas.microsoft.com/office/powerpoint/2010/main" val="21468619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37</a:t>
            </a:fld>
            <a:endParaRPr lang="en-US"/>
          </a:p>
        </p:txBody>
      </p:sp>
    </p:spTree>
    <p:extLst>
      <p:ext uri="{BB962C8B-B14F-4D97-AF65-F5344CB8AC3E}">
        <p14:creationId xmlns:p14="http://schemas.microsoft.com/office/powerpoint/2010/main" val="14074696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38</a:t>
            </a:fld>
            <a:endParaRPr lang="en-US"/>
          </a:p>
        </p:txBody>
      </p:sp>
    </p:spTree>
    <p:extLst>
      <p:ext uri="{BB962C8B-B14F-4D97-AF65-F5344CB8AC3E}">
        <p14:creationId xmlns:p14="http://schemas.microsoft.com/office/powerpoint/2010/main" val="41217295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39</a:t>
            </a:fld>
            <a:endParaRPr lang="en-US"/>
          </a:p>
        </p:txBody>
      </p:sp>
    </p:spTree>
    <p:extLst>
      <p:ext uri="{BB962C8B-B14F-4D97-AF65-F5344CB8AC3E}">
        <p14:creationId xmlns:p14="http://schemas.microsoft.com/office/powerpoint/2010/main" val="32454626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40</a:t>
            </a:fld>
            <a:endParaRPr lang="en-US"/>
          </a:p>
        </p:txBody>
      </p:sp>
    </p:spTree>
    <p:extLst>
      <p:ext uri="{BB962C8B-B14F-4D97-AF65-F5344CB8AC3E}">
        <p14:creationId xmlns:p14="http://schemas.microsoft.com/office/powerpoint/2010/main" val="8735174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41</a:t>
            </a:fld>
            <a:endParaRPr lang="en-US"/>
          </a:p>
        </p:txBody>
      </p:sp>
    </p:spTree>
    <p:extLst>
      <p:ext uri="{BB962C8B-B14F-4D97-AF65-F5344CB8AC3E}">
        <p14:creationId xmlns:p14="http://schemas.microsoft.com/office/powerpoint/2010/main" val="2440495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5</a:t>
            </a:fld>
            <a:endParaRPr lang="en-US"/>
          </a:p>
        </p:txBody>
      </p:sp>
    </p:spTree>
    <p:extLst>
      <p:ext uri="{BB962C8B-B14F-4D97-AF65-F5344CB8AC3E}">
        <p14:creationId xmlns:p14="http://schemas.microsoft.com/office/powerpoint/2010/main" val="2404243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6</a:t>
            </a:fld>
            <a:endParaRPr lang="en-US"/>
          </a:p>
        </p:txBody>
      </p:sp>
    </p:spTree>
    <p:extLst>
      <p:ext uri="{BB962C8B-B14F-4D97-AF65-F5344CB8AC3E}">
        <p14:creationId xmlns:p14="http://schemas.microsoft.com/office/powerpoint/2010/main" val="183675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7</a:t>
            </a:fld>
            <a:endParaRPr lang="en-US"/>
          </a:p>
        </p:txBody>
      </p:sp>
    </p:spTree>
    <p:extLst>
      <p:ext uri="{BB962C8B-B14F-4D97-AF65-F5344CB8AC3E}">
        <p14:creationId xmlns:p14="http://schemas.microsoft.com/office/powerpoint/2010/main" val="523483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8</a:t>
            </a:fld>
            <a:endParaRPr lang="en-US"/>
          </a:p>
        </p:txBody>
      </p:sp>
    </p:spTree>
    <p:extLst>
      <p:ext uri="{BB962C8B-B14F-4D97-AF65-F5344CB8AC3E}">
        <p14:creationId xmlns:p14="http://schemas.microsoft.com/office/powerpoint/2010/main" val="2611617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9</a:t>
            </a:fld>
            <a:endParaRPr lang="en-US"/>
          </a:p>
        </p:txBody>
      </p:sp>
    </p:spTree>
    <p:extLst>
      <p:ext uri="{BB962C8B-B14F-4D97-AF65-F5344CB8AC3E}">
        <p14:creationId xmlns:p14="http://schemas.microsoft.com/office/powerpoint/2010/main" val="3268585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5DBE4D-FBC3-4836-A475-0B0A893647FD}" type="slidenum">
              <a:rPr lang="en-US" smtClean="0"/>
              <a:t>10</a:t>
            </a:fld>
            <a:endParaRPr lang="en-US"/>
          </a:p>
        </p:txBody>
      </p:sp>
    </p:spTree>
    <p:extLst>
      <p:ext uri="{BB962C8B-B14F-4D97-AF65-F5344CB8AC3E}">
        <p14:creationId xmlns:p14="http://schemas.microsoft.com/office/powerpoint/2010/main" val="1009169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CC87D-B120-477D-8DD2-16A6AC4D69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9674BD-D9AC-48B0-B675-E0CFBD3B78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5AAD9-534C-4E71-B89A-FEC4C38F0529}"/>
              </a:ext>
            </a:extLst>
          </p:cNvPr>
          <p:cNvSpPr>
            <a:spLocks noGrp="1"/>
          </p:cNvSpPr>
          <p:nvPr>
            <p:ph type="dt" sz="half" idx="10"/>
          </p:nvPr>
        </p:nvSpPr>
        <p:spPr/>
        <p:txBody>
          <a:bodyPr/>
          <a:lstStyle/>
          <a:p>
            <a:fld id="{27CC3171-FB19-43DF-8DD6-4EC0E81AB130}" type="datetimeFigureOut">
              <a:rPr lang="en-US" smtClean="0"/>
              <a:t>4/19/2020</a:t>
            </a:fld>
            <a:endParaRPr lang="en-US"/>
          </a:p>
        </p:txBody>
      </p:sp>
      <p:sp>
        <p:nvSpPr>
          <p:cNvPr id="5" name="Footer Placeholder 4">
            <a:extLst>
              <a:ext uri="{FF2B5EF4-FFF2-40B4-BE49-F238E27FC236}">
                <a16:creationId xmlns:a16="http://schemas.microsoft.com/office/drawing/2014/main" id="{45C67E7D-44D4-4A5C-9447-7BC8FD0B17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A5F59-CE70-4F41-AB0E-CC7F8B73F3CD}"/>
              </a:ext>
            </a:extLst>
          </p:cNvPr>
          <p:cNvSpPr>
            <a:spLocks noGrp="1"/>
          </p:cNvSpPr>
          <p:nvPr>
            <p:ph type="sldNum" sz="quarter" idx="12"/>
          </p:nvPr>
        </p:nvSpPr>
        <p:spPr/>
        <p:txBody>
          <a:bodyPr/>
          <a:lstStyle/>
          <a:p>
            <a:fld id="{80A8F9DB-C13D-4D92-BCAF-7E30942A2DE9}" type="slidenum">
              <a:rPr lang="en-US" smtClean="0"/>
              <a:t>‹#›</a:t>
            </a:fld>
            <a:endParaRPr lang="en-US"/>
          </a:p>
        </p:txBody>
      </p:sp>
    </p:spTree>
    <p:extLst>
      <p:ext uri="{BB962C8B-B14F-4D97-AF65-F5344CB8AC3E}">
        <p14:creationId xmlns:p14="http://schemas.microsoft.com/office/powerpoint/2010/main" val="4110916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4D08F-1491-47A7-A329-FFDC3B242C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E2F489-29A6-4F65-A523-9F5A22ABC6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117D0-9690-4B55-A552-4383AB378645}"/>
              </a:ext>
            </a:extLst>
          </p:cNvPr>
          <p:cNvSpPr>
            <a:spLocks noGrp="1"/>
          </p:cNvSpPr>
          <p:nvPr>
            <p:ph type="dt" sz="half" idx="10"/>
          </p:nvPr>
        </p:nvSpPr>
        <p:spPr/>
        <p:txBody>
          <a:bodyPr/>
          <a:lstStyle/>
          <a:p>
            <a:fld id="{27CC3171-FB19-43DF-8DD6-4EC0E81AB130}" type="datetimeFigureOut">
              <a:rPr lang="en-US" smtClean="0"/>
              <a:t>4/19/2020</a:t>
            </a:fld>
            <a:endParaRPr lang="en-US"/>
          </a:p>
        </p:txBody>
      </p:sp>
      <p:sp>
        <p:nvSpPr>
          <p:cNvPr id="5" name="Footer Placeholder 4">
            <a:extLst>
              <a:ext uri="{FF2B5EF4-FFF2-40B4-BE49-F238E27FC236}">
                <a16:creationId xmlns:a16="http://schemas.microsoft.com/office/drawing/2014/main" id="{E2C2461F-1F45-42E5-AFC9-C2D8485F88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84408A-BD8A-4C29-94E6-62ED60AA829F}"/>
              </a:ext>
            </a:extLst>
          </p:cNvPr>
          <p:cNvSpPr>
            <a:spLocks noGrp="1"/>
          </p:cNvSpPr>
          <p:nvPr>
            <p:ph type="sldNum" sz="quarter" idx="12"/>
          </p:nvPr>
        </p:nvSpPr>
        <p:spPr/>
        <p:txBody>
          <a:bodyPr/>
          <a:lstStyle/>
          <a:p>
            <a:fld id="{80A8F9DB-C13D-4D92-BCAF-7E30942A2DE9}" type="slidenum">
              <a:rPr lang="en-US" smtClean="0"/>
              <a:t>‹#›</a:t>
            </a:fld>
            <a:endParaRPr lang="en-US"/>
          </a:p>
        </p:txBody>
      </p:sp>
    </p:spTree>
    <p:extLst>
      <p:ext uri="{BB962C8B-B14F-4D97-AF65-F5344CB8AC3E}">
        <p14:creationId xmlns:p14="http://schemas.microsoft.com/office/powerpoint/2010/main" val="824352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D5DA13-4540-4280-9298-7C3265CAF9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788706-84F0-48F2-B151-7FEDE0F42B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BBF150-E9F1-4857-B0E9-81787760E82D}"/>
              </a:ext>
            </a:extLst>
          </p:cNvPr>
          <p:cNvSpPr>
            <a:spLocks noGrp="1"/>
          </p:cNvSpPr>
          <p:nvPr>
            <p:ph type="dt" sz="half" idx="10"/>
          </p:nvPr>
        </p:nvSpPr>
        <p:spPr/>
        <p:txBody>
          <a:bodyPr/>
          <a:lstStyle/>
          <a:p>
            <a:fld id="{27CC3171-FB19-43DF-8DD6-4EC0E81AB130}" type="datetimeFigureOut">
              <a:rPr lang="en-US" smtClean="0"/>
              <a:t>4/19/2020</a:t>
            </a:fld>
            <a:endParaRPr lang="en-US"/>
          </a:p>
        </p:txBody>
      </p:sp>
      <p:sp>
        <p:nvSpPr>
          <p:cNvPr id="5" name="Footer Placeholder 4">
            <a:extLst>
              <a:ext uri="{FF2B5EF4-FFF2-40B4-BE49-F238E27FC236}">
                <a16:creationId xmlns:a16="http://schemas.microsoft.com/office/drawing/2014/main" id="{8C7EC7DC-CC5E-401B-A7EC-EAC224F8C6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DC614D-F32C-44BC-9C93-29C2031E0ED4}"/>
              </a:ext>
            </a:extLst>
          </p:cNvPr>
          <p:cNvSpPr>
            <a:spLocks noGrp="1"/>
          </p:cNvSpPr>
          <p:nvPr>
            <p:ph type="sldNum" sz="quarter" idx="12"/>
          </p:nvPr>
        </p:nvSpPr>
        <p:spPr/>
        <p:txBody>
          <a:bodyPr/>
          <a:lstStyle/>
          <a:p>
            <a:fld id="{80A8F9DB-C13D-4D92-BCAF-7E30942A2DE9}" type="slidenum">
              <a:rPr lang="en-US" smtClean="0"/>
              <a:t>‹#›</a:t>
            </a:fld>
            <a:endParaRPr lang="en-US"/>
          </a:p>
        </p:txBody>
      </p:sp>
    </p:spTree>
    <p:extLst>
      <p:ext uri="{BB962C8B-B14F-4D97-AF65-F5344CB8AC3E}">
        <p14:creationId xmlns:p14="http://schemas.microsoft.com/office/powerpoint/2010/main" val="870140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24E20-6DA6-4241-936F-DAEF672524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267748-B306-4533-846E-F68598D91E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EF7929-A633-4EFF-9A9A-872769AC3D9A}"/>
              </a:ext>
            </a:extLst>
          </p:cNvPr>
          <p:cNvSpPr>
            <a:spLocks noGrp="1"/>
          </p:cNvSpPr>
          <p:nvPr>
            <p:ph type="dt" sz="half" idx="10"/>
          </p:nvPr>
        </p:nvSpPr>
        <p:spPr/>
        <p:txBody>
          <a:bodyPr/>
          <a:lstStyle/>
          <a:p>
            <a:fld id="{27CC3171-FB19-43DF-8DD6-4EC0E81AB130}" type="datetimeFigureOut">
              <a:rPr lang="en-US" smtClean="0"/>
              <a:t>4/19/2020</a:t>
            </a:fld>
            <a:endParaRPr lang="en-US"/>
          </a:p>
        </p:txBody>
      </p:sp>
      <p:sp>
        <p:nvSpPr>
          <p:cNvPr id="5" name="Footer Placeholder 4">
            <a:extLst>
              <a:ext uri="{FF2B5EF4-FFF2-40B4-BE49-F238E27FC236}">
                <a16:creationId xmlns:a16="http://schemas.microsoft.com/office/drawing/2014/main" id="{BD841453-A3AF-4B1A-866B-1B01DF7186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08D0A-B8AB-48E2-844D-063E0D2AFF18}"/>
              </a:ext>
            </a:extLst>
          </p:cNvPr>
          <p:cNvSpPr>
            <a:spLocks noGrp="1"/>
          </p:cNvSpPr>
          <p:nvPr>
            <p:ph type="sldNum" sz="quarter" idx="12"/>
          </p:nvPr>
        </p:nvSpPr>
        <p:spPr/>
        <p:txBody>
          <a:bodyPr/>
          <a:lstStyle/>
          <a:p>
            <a:fld id="{80A8F9DB-C13D-4D92-BCAF-7E30942A2DE9}" type="slidenum">
              <a:rPr lang="en-US" smtClean="0"/>
              <a:t>‹#›</a:t>
            </a:fld>
            <a:endParaRPr lang="en-US"/>
          </a:p>
        </p:txBody>
      </p:sp>
    </p:spTree>
    <p:extLst>
      <p:ext uri="{BB962C8B-B14F-4D97-AF65-F5344CB8AC3E}">
        <p14:creationId xmlns:p14="http://schemas.microsoft.com/office/powerpoint/2010/main" val="2225615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ED667-42F3-4D0F-A7D0-D6EA3A264F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A9DFE7-DA3B-493F-A148-C81A3DDD50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63ABCC-0E8B-4D11-B02C-E70CDDE04B90}"/>
              </a:ext>
            </a:extLst>
          </p:cNvPr>
          <p:cNvSpPr>
            <a:spLocks noGrp="1"/>
          </p:cNvSpPr>
          <p:nvPr>
            <p:ph type="dt" sz="half" idx="10"/>
          </p:nvPr>
        </p:nvSpPr>
        <p:spPr/>
        <p:txBody>
          <a:bodyPr/>
          <a:lstStyle/>
          <a:p>
            <a:fld id="{27CC3171-FB19-43DF-8DD6-4EC0E81AB130}" type="datetimeFigureOut">
              <a:rPr lang="en-US" smtClean="0"/>
              <a:t>4/19/2020</a:t>
            </a:fld>
            <a:endParaRPr lang="en-US"/>
          </a:p>
        </p:txBody>
      </p:sp>
      <p:sp>
        <p:nvSpPr>
          <p:cNvPr id="5" name="Footer Placeholder 4">
            <a:extLst>
              <a:ext uri="{FF2B5EF4-FFF2-40B4-BE49-F238E27FC236}">
                <a16:creationId xmlns:a16="http://schemas.microsoft.com/office/drawing/2014/main" id="{804CBF50-3DB0-4593-B55D-BBA2A0A39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AAB930-3F9E-448A-89D0-8069AB71463A}"/>
              </a:ext>
            </a:extLst>
          </p:cNvPr>
          <p:cNvSpPr>
            <a:spLocks noGrp="1"/>
          </p:cNvSpPr>
          <p:nvPr>
            <p:ph type="sldNum" sz="quarter" idx="12"/>
          </p:nvPr>
        </p:nvSpPr>
        <p:spPr/>
        <p:txBody>
          <a:bodyPr/>
          <a:lstStyle/>
          <a:p>
            <a:fld id="{80A8F9DB-C13D-4D92-BCAF-7E30942A2DE9}" type="slidenum">
              <a:rPr lang="en-US" smtClean="0"/>
              <a:t>‹#›</a:t>
            </a:fld>
            <a:endParaRPr lang="en-US"/>
          </a:p>
        </p:txBody>
      </p:sp>
    </p:spTree>
    <p:extLst>
      <p:ext uri="{BB962C8B-B14F-4D97-AF65-F5344CB8AC3E}">
        <p14:creationId xmlns:p14="http://schemas.microsoft.com/office/powerpoint/2010/main" val="3156983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4E33F-BD1E-482D-96B7-D9F4D8C2CF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6CC519-373B-4FDB-B377-B2B17EE08A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A3805A-AB23-4802-B110-08C56FA1A1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BD39C5-D21C-4C8B-BAD0-436D6295AD95}"/>
              </a:ext>
            </a:extLst>
          </p:cNvPr>
          <p:cNvSpPr>
            <a:spLocks noGrp="1"/>
          </p:cNvSpPr>
          <p:nvPr>
            <p:ph type="dt" sz="half" idx="10"/>
          </p:nvPr>
        </p:nvSpPr>
        <p:spPr/>
        <p:txBody>
          <a:bodyPr/>
          <a:lstStyle/>
          <a:p>
            <a:fld id="{27CC3171-FB19-43DF-8DD6-4EC0E81AB130}" type="datetimeFigureOut">
              <a:rPr lang="en-US" smtClean="0"/>
              <a:t>4/19/2020</a:t>
            </a:fld>
            <a:endParaRPr lang="en-US"/>
          </a:p>
        </p:txBody>
      </p:sp>
      <p:sp>
        <p:nvSpPr>
          <p:cNvPr id="6" name="Footer Placeholder 5">
            <a:extLst>
              <a:ext uri="{FF2B5EF4-FFF2-40B4-BE49-F238E27FC236}">
                <a16:creationId xmlns:a16="http://schemas.microsoft.com/office/drawing/2014/main" id="{1B48B980-07A1-4944-8223-F383D963FD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D929D2-38CD-48A7-91C6-4BC27C96F9FF}"/>
              </a:ext>
            </a:extLst>
          </p:cNvPr>
          <p:cNvSpPr>
            <a:spLocks noGrp="1"/>
          </p:cNvSpPr>
          <p:nvPr>
            <p:ph type="sldNum" sz="quarter" idx="12"/>
          </p:nvPr>
        </p:nvSpPr>
        <p:spPr/>
        <p:txBody>
          <a:bodyPr/>
          <a:lstStyle/>
          <a:p>
            <a:fld id="{80A8F9DB-C13D-4D92-BCAF-7E30942A2DE9}" type="slidenum">
              <a:rPr lang="en-US" smtClean="0"/>
              <a:t>‹#›</a:t>
            </a:fld>
            <a:endParaRPr lang="en-US"/>
          </a:p>
        </p:txBody>
      </p:sp>
    </p:spTree>
    <p:extLst>
      <p:ext uri="{BB962C8B-B14F-4D97-AF65-F5344CB8AC3E}">
        <p14:creationId xmlns:p14="http://schemas.microsoft.com/office/powerpoint/2010/main" val="1211122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5405B-49E6-461C-831D-7991348976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422C89-2A5D-430B-82A3-BC78F3F5CD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1ECEEF-6608-4B62-B120-90368D82F8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C0693C-C301-43F8-8BBC-8C64A85E68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35E9FF-30FB-47E5-AD3B-CFFCEA6CE9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F75160-91FD-474A-9D0C-E67DD7418FBC}"/>
              </a:ext>
            </a:extLst>
          </p:cNvPr>
          <p:cNvSpPr>
            <a:spLocks noGrp="1"/>
          </p:cNvSpPr>
          <p:nvPr>
            <p:ph type="dt" sz="half" idx="10"/>
          </p:nvPr>
        </p:nvSpPr>
        <p:spPr/>
        <p:txBody>
          <a:bodyPr/>
          <a:lstStyle/>
          <a:p>
            <a:fld id="{27CC3171-FB19-43DF-8DD6-4EC0E81AB130}" type="datetimeFigureOut">
              <a:rPr lang="en-US" smtClean="0"/>
              <a:t>4/19/2020</a:t>
            </a:fld>
            <a:endParaRPr lang="en-US"/>
          </a:p>
        </p:txBody>
      </p:sp>
      <p:sp>
        <p:nvSpPr>
          <p:cNvPr id="8" name="Footer Placeholder 7">
            <a:extLst>
              <a:ext uri="{FF2B5EF4-FFF2-40B4-BE49-F238E27FC236}">
                <a16:creationId xmlns:a16="http://schemas.microsoft.com/office/drawing/2014/main" id="{0B52E5AE-5ED3-4A84-A834-40AA048C67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5B3AC3-43FF-4C68-B145-80EB3A0D28D0}"/>
              </a:ext>
            </a:extLst>
          </p:cNvPr>
          <p:cNvSpPr>
            <a:spLocks noGrp="1"/>
          </p:cNvSpPr>
          <p:nvPr>
            <p:ph type="sldNum" sz="quarter" idx="12"/>
          </p:nvPr>
        </p:nvSpPr>
        <p:spPr/>
        <p:txBody>
          <a:bodyPr/>
          <a:lstStyle/>
          <a:p>
            <a:fld id="{80A8F9DB-C13D-4D92-BCAF-7E30942A2DE9}" type="slidenum">
              <a:rPr lang="en-US" smtClean="0"/>
              <a:t>‹#›</a:t>
            </a:fld>
            <a:endParaRPr lang="en-US"/>
          </a:p>
        </p:txBody>
      </p:sp>
    </p:spTree>
    <p:extLst>
      <p:ext uri="{BB962C8B-B14F-4D97-AF65-F5344CB8AC3E}">
        <p14:creationId xmlns:p14="http://schemas.microsoft.com/office/powerpoint/2010/main" val="1440350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77FF6-CA98-42B5-9C61-E59980A6B2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C9FCB8-0145-4F7A-9A3D-02DCF22F1C1B}"/>
              </a:ext>
            </a:extLst>
          </p:cNvPr>
          <p:cNvSpPr>
            <a:spLocks noGrp="1"/>
          </p:cNvSpPr>
          <p:nvPr>
            <p:ph type="dt" sz="half" idx="10"/>
          </p:nvPr>
        </p:nvSpPr>
        <p:spPr/>
        <p:txBody>
          <a:bodyPr/>
          <a:lstStyle/>
          <a:p>
            <a:fld id="{27CC3171-FB19-43DF-8DD6-4EC0E81AB130}" type="datetimeFigureOut">
              <a:rPr lang="en-US" smtClean="0"/>
              <a:t>4/19/2020</a:t>
            </a:fld>
            <a:endParaRPr lang="en-US"/>
          </a:p>
        </p:txBody>
      </p:sp>
      <p:sp>
        <p:nvSpPr>
          <p:cNvPr id="4" name="Footer Placeholder 3">
            <a:extLst>
              <a:ext uri="{FF2B5EF4-FFF2-40B4-BE49-F238E27FC236}">
                <a16:creationId xmlns:a16="http://schemas.microsoft.com/office/drawing/2014/main" id="{B8980297-6B3A-4952-9F9C-E392BAE758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0B1E16-EB50-4165-BD7E-DC0D2953A04D}"/>
              </a:ext>
            </a:extLst>
          </p:cNvPr>
          <p:cNvSpPr>
            <a:spLocks noGrp="1"/>
          </p:cNvSpPr>
          <p:nvPr>
            <p:ph type="sldNum" sz="quarter" idx="12"/>
          </p:nvPr>
        </p:nvSpPr>
        <p:spPr/>
        <p:txBody>
          <a:bodyPr/>
          <a:lstStyle/>
          <a:p>
            <a:fld id="{80A8F9DB-C13D-4D92-BCAF-7E30942A2DE9}" type="slidenum">
              <a:rPr lang="en-US" smtClean="0"/>
              <a:t>‹#›</a:t>
            </a:fld>
            <a:endParaRPr lang="en-US"/>
          </a:p>
        </p:txBody>
      </p:sp>
    </p:spTree>
    <p:extLst>
      <p:ext uri="{BB962C8B-B14F-4D97-AF65-F5344CB8AC3E}">
        <p14:creationId xmlns:p14="http://schemas.microsoft.com/office/powerpoint/2010/main" val="3694280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255705-5153-48CC-AB6B-7D5CB54AE779}"/>
              </a:ext>
            </a:extLst>
          </p:cNvPr>
          <p:cNvSpPr>
            <a:spLocks noGrp="1"/>
          </p:cNvSpPr>
          <p:nvPr>
            <p:ph type="dt" sz="half" idx="10"/>
          </p:nvPr>
        </p:nvSpPr>
        <p:spPr/>
        <p:txBody>
          <a:bodyPr/>
          <a:lstStyle/>
          <a:p>
            <a:fld id="{27CC3171-FB19-43DF-8DD6-4EC0E81AB130}" type="datetimeFigureOut">
              <a:rPr lang="en-US" smtClean="0"/>
              <a:t>4/19/2020</a:t>
            </a:fld>
            <a:endParaRPr lang="en-US"/>
          </a:p>
        </p:txBody>
      </p:sp>
      <p:sp>
        <p:nvSpPr>
          <p:cNvPr id="3" name="Footer Placeholder 2">
            <a:extLst>
              <a:ext uri="{FF2B5EF4-FFF2-40B4-BE49-F238E27FC236}">
                <a16:creationId xmlns:a16="http://schemas.microsoft.com/office/drawing/2014/main" id="{48CA9D18-E135-4EF7-B1E2-CC9CBB34B6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6134BA-FA42-40C5-A91A-1AEDB4EF7161}"/>
              </a:ext>
            </a:extLst>
          </p:cNvPr>
          <p:cNvSpPr>
            <a:spLocks noGrp="1"/>
          </p:cNvSpPr>
          <p:nvPr>
            <p:ph type="sldNum" sz="quarter" idx="12"/>
          </p:nvPr>
        </p:nvSpPr>
        <p:spPr/>
        <p:txBody>
          <a:bodyPr/>
          <a:lstStyle/>
          <a:p>
            <a:fld id="{80A8F9DB-C13D-4D92-BCAF-7E30942A2DE9}" type="slidenum">
              <a:rPr lang="en-US" smtClean="0"/>
              <a:t>‹#›</a:t>
            </a:fld>
            <a:endParaRPr lang="en-US"/>
          </a:p>
        </p:txBody>
      </p:sp>
    </p:spTree>
    <p:extLst>
      <p:ext uri="{BB962C8B-B14F-4D97-AF65-F5344CB8AC3E}">
        <p14:creationId xmlns:p14="http://schemas.microsoft.com/office/powerpoint/2010/main" val="522230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54CE3-A9EF-41F2-8272-F7B944FDC7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F1EC71-2C2A-4E66-97CA-FBE588A0C6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DB3387-D2F4-4733-A3B6-962AAF0A49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AF5BC3-D796-431C-A383-6BEAB31F6EAF}"/>
              </a:ext>
            </a:extLst>
          </p:cNvPr>
          <p:cNvSpPr>
            <a:spLocks noGrp="1"/>
          </p:cNvSpPr>
          <p:nvPr>
            <p:ph type="dt" sz="half" idx="10"/>
          </p:nvPr>
        </p:nvSpPr>
        <p:spPr/>
        <p:txBody>
          <a:bodyPr/>
          <a:lstStyle/>
          <a:p>
            <a:fld id="{27CC3171-FB19-43DF-8DD6-4EC0E81AB130}" type="datetimeFigureOut">
              <a:rPr lang="en-US" smtClean="0"/>
              <a:t>4/19/2020</a:t>
            </a:fld>
            <a:endParaRPr lang="en-US"/>
          </a:p>
        </p:txBody>
      </p:sp>
      <p:sp>
        <p:nvSpPr>
          <p:cNvPr id="6" name="Footer Placeholder 5">
            <a:extLst>
              <a:ext uri="{FF2B5EF4-FFF2-40B4-BE49-F238E27FC236}">
                <a16:creationId xmlns:a16="http://schemas.microsoft.com/office/drawing/2014/main" id="{9F96A7BA-74C1-4683-B79C-05C33BE385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781950-783E-4B2A-9B5E-C9D047DE358C}"/>
              </a:ext>
            </a:extLst>
          </p:cNvPr>
          <p:cNvSpPr>
            <a:spLocks noGrp="1"/>
          </p:cNvSpPr>
          <p:nvPr>
            <p:ph type="sldNum" sz="quarter" idx="12"/>
          </p:nvPr>
        </p:nvSpPr>
        <p:spPr/>
        <p:txBody>
          <a:bodyPr/>
          <a:lstStyle/>
          <a:p>
            <a:fld id="{80A8F9DB-C13D-4D92-BCAF-7E30942A2DE9}" type="slidenum">
              <a:rPr lang="en-US" smtClean="0"/>
              <a:t>‹#›</a:t>
            </a:fld>
            <a:endParaRPr lang="en-US"/>
          </a:p>
        </p:txBody>
      </p:sp>
    </p:spTree>
    <p:extLst>
      <p:ext uri="{BB962C8B-B14F-4D97-AF65-F5344CB8AC3E}">
        <p14:creationId xmlns:p14="http://schemas.microsoft.com/office/powerpoint/2010/main" val="1484286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57408-0151-41BF-9140-BCF490C2CD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DFECA4-A4B3-459F-A5B5-10ADB377B4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691722-9CEC-4E54-8B06-40E97EC850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DABFC8-234C-4FE9-A19C-E465A26D22E9}"/>
              </a:ext>
            </a:extLst>
          </p:cNvPr>
          <p:cNvSpPr>
            <a:spLocks noGrp="1"/>
          </p:cNvSpPr>
          <p:nvPr>
            <p:ph type="dt" sz="half" idx="10"/>
          </p:nvPr>
        </p:nvSpPr>
        <p:spPr/>
        <p:txBody>
          <a:bodyPr/>
          <a:lstStyle/>
          <a:p>
            <a:fld id="{27CC3171-FB19-43DF-8DD6-4EC0E81AB130}" type="datetimeFigureOut">
              <a:rPr lang="en-US" smtClean="0"/>
              <a:t>4/19/2020</a:t>
            </a:fld>
            <a:endParaRPr lang="en-US"/>
          </a:p>
        </p:txBody>
      </p:sp>
      <p:sp>
        <p:nvSpPr>
          <p:cNvPr id="6" name="Footer Placeholder 5">
            <a:extLst>
              <a:ext uri="{FF2B5EF4-FFF2-40B4-BE49-F238E27FC236}">
                <a16:creationId xmlns:a16="http://schemas.microsoft.com/office/drawing/2014/main" id="{8C6A2889-7FD3-4985-82F4-8F07C02ED9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977B63-F655-4A33-ABB1-FB1175420992}"/>
              </a:ext>
            </a:extLst>
          </p:cNvPr>
          <p:cNvSpPr>
            <a:spLocks noGrp="1"/>
          </p:cNvSpPr>
          <p:nvPr>
            <p:ph type="sldNum" sz="quarter" idx="12"/>
          </p:nvPr>
        </p:nvSpPr>
        <p:spPr/>
        <p:txBody>
          <a:bodyPr/>
          <a:lstStyle/>
          <a:p>
            <a:fld id="{80A8F9DB-C13D-4D92-BCAF-7E30942A2DE9}" type="slidenum">
              <a:rPr lang="en-US" smtClean="0"/>
              <a:t>‹#›</a:t>
            </a:fld>
            <a:endParaRPr lang="en-US"/>
          </a:p>
        </p:txBody>
      </p:sp>
    </p:spTree>
    <p:extLst>
      <p:ext uri="{BB962C8B-B14F-4D97-AF65-F5344CB8AC3E}">
        <p14:creationId xmlns:p14="http://schemas.microsoft.com/office/powerpoint/2010/main" val="3377353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20D2A3-4ACD-49CC-985F-DA895DF663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C1397D-B81A-4185-8700-E8146A051C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32E8A8-D9FA-4FAE-A6D2-0CDAEE7ADF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CC3171-FB19-43DF-8DD6-4EC0E81AB130}" type="datetimeFigureOut">
              <a:rPr lang="en-US" smtClean="0"/>
              <a:t>4/19/2020</a:t>
            </a:fld>
            <a:endParaRPr lang="en-US"/>
          </a:p>
        </p:txBody>
      </p:sp>
      <p:sp>
        <p:nvSpPr>
          <p:cNvPr id="5" name="Footer Placeholder 4">
            <a:extLst>
              <a:ext uri="{FF2B5EF4-FFF2-40B4-BE49-F238E27FC236}">
                <a16:creationId xmlns:a16="http://schemas.microsoft.com/office/drawing/2014/main" id="{C5892EB6-8690-4146-B8A5-80A1D20E16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9A715C-F545-40D6-BB90-3913AE32B1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A8F9DB-C13D-4D92-BCAF-7E30942A2DE9}" type="slidenum">
              <a:rPr lang="en-US" smtClean="0"/>
              <a:t>‹#›</a:t>
            </a:fld>
            <a:endParaRPr lang="en-US"/>
          </a:p>
        </p:txBody>
      </p:sp>
    </p:spTree>
    <p:extLst>
      <p:ext uri="{BB962C8B-B14F-4D97-AF65-F5344CB8AC3E}">
        <p14:creationId xmlns:p14="http://schemas.microsoft.com/office/powerpoint/2010/main" val="3454440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2.jpe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5.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4.png"/><Relationship Id="rId7" Type="http://schemas.openxmlformats.org/officeDocument/2006/relationships/image" Target="../media/image15.jpe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eg"/><Relationship Id="rId10" Type="http://schemas.openxmlformats.org/officeDocument/2006/relationships/image" Target="../media/image18.jpeg"/><Relationship Id="rId4" Type="http://schemas.openxmlformats.org/officeDocument/2006/relationships/image" Target="../media/image5.png"/><Relationship Id="rId9"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hyperlink" Target="https://aws.amazon.com/what-is-aws/?nc1=f_cc" TargetMode="External"/><Relationship Id="rId5" Type="http://schemas.openxmlformats.org/officeDocument/2006/relationships/hyperlink" Target="https://aws.amazon.com/"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F588A414-617F-4601-9AE3-621229A34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6" y="435547"/>
            <a:ext cx="6737283" cy="6182357"/>
          </a:xfrm>
          <a:custGeom>
            <a:avLst/>
            <a:gdLst>
              <a:gd name="connsiteX0" fmla="*/ 3069308 w 6737283"/>
              <a:gd name="connsiteY0" fmla="*/ 4700856 h 6182357"/>
              <a:gd name="connsiteX1" fmla="*/ 3741219 w 6737283"/>
              <a:gd name="connsiteY1" fmla="*/ 4700856 h 6182357"/>
              <a:gd name="connsiteX2" fmla="*/ 3772851 w 6737283"/>
              <a:gd name="connsiteY2" fmla="*/ 4705057 h 6182357"/>
              <a:gd name="connsiteX3" fmla="*/ 3794606 w 6737283"/>
              <a:gd name="connsiteY3" fmla="*/ 4714179 h 6182357"/>
              <a:gd name="connsiteX4" fmla="*/ 3781311 w 6737283"/>
              <a:gd name="connsiteY4" fmla="*/ 4737174 h 6182357"/>
              <a:gd name="connsiteX5" fmla="*/ 3310253 w 6737283"/>
              <a:gd name="connsiteY5" fmla="*/ 5551879 h 6182357"/>
              <a:gd name="connsiteX6" fmla="*/ 3029608 w 6737283"/>
              <a:gd name="connsiteY6" fmla="*/ 5714986 h 6182357"/>
              <a:gd name="connsiteX7" fmla="*/ 2804018 w 6737283"/>
              <a:gd name="connsiteY7" fmla="*/ 5714986 h 6182357"/>
              <a:gd name="connsiteX8" fmla="*/ 2777702 w 6737283"/>
              <a:gd name="connsiteY8" fmla="*/ 5714986 h 6182357"/>
              <a:gd name="connsiteX9" fmla="*/ 2752590 w 6737283"/>
              <a:gd name="connsiteY9" fmla="*/ 5671743 h 6182357"/>
              <a:gd name="connsiteX10" fmla="*/ 2629591 w 6737283"/>
              <a:gd name="connsiteY10" fmla="*/ 5459928 h 6182357"/>
              <a:gd name="connsiteX11" fmla="*/ 2629591 w 6737283"/>
              <a:gd name="connsiteY11" fmla="*/ 5341369 h 6182357"/>
              <a:gd name="connsiteX12" fmla="*/ 2966273 w 6737283"/>
              <a:gd name="connsiteY12" fmla="*/ 4761581 h 6182357"/>
              <a:gd name="connsiteX13" fmla="*/ 3069308 w 6737283"/>
              <a:gd name="connsiteY13" fmla="*/ 4700856 h 6182357"/>
              <a:gd name="connsiteX14" fmla="*/ 1224901 w 6737283"/>
              <a:gd name="connsiteY14" fmla="*/ 1955792 h 6182357"/>
              <a:gd name="connsiteX15" fmla="*/ 3029608 w 6737283"/>
              <a:gd name="connsiteY15" fmla="*/ 1955792 h 6182357"/>
              <a:gd name="connsiteX16" fmla="*/ 3310253 w 6737283"/>
              <a:gd name="connsiteY16" fmla="*/ 2118897 h 6182357"/>
              <a:gd name="connsiteX17" fmla="*/ 4210658 w 6737283"/>
              <a:gd name="connsiteY17" fmla="*/ 3676167 h 6182357"/>
              <a:gd name="connsiteX18" fmla="*/ 4210658 w 6737283"/>
              <a:gd name="connsiteY18" fmla="*/ 3994611 h 6182357"/>
              <a:gd name="connsiteX19" fmla="*/ 3876332 w 6737283"/>
              <a:gd name="connsiteY19" fmla="*/ 4572836 h 6182357"/>
              <a:gd name="connsiteX20" fmla="*/ 3848155 w 6737283"/>
              <a:gd name="connsiteY20" fmla="*/ 4621566 h 6182357"/>
              <a:gd name="connsiteX21" fmla="*/ 3849147 w 6737283"/>
              <a:gd name="connsiteY21" fmla="*/ 4621982 h 6182357"/>
              <a:gd name="connsiteX22" fmla="*/ 3898871 w 6737283"/>
              <a:gd name="connsiteY22" fmla="*/ 4672132 h 6182357"/>
              <a:gd name="connsiteX23" fmla="*/ 4277007 w 6737283"/>
              <a:gd name="connsiteY23" fmla="*/ 5326128 h 6182357"/>
              <a:gd name="connsiteX24" fmla="*/ 4277007 w 6737283"/>
              <a:gd name="connsiteY24" fmla="*/ 5459864 h 6182357"/>
              <a:gd name="connsiteX25" fmla="*/ 3898871 w 6737283"/>
              <a:gd name="connsiteY25" fmla="*/ 6113858 h 6182357"/>
              <a:gd name="connsiteX26" fmla="*/ 3781008 w 6737283"/>
              <a:gd name="connsiteY26" fmla="*/ 6182357 h 6182357"/>
              <a:gd name="connsiteX27" fmla="*/ 3023097 w 6737283"/>
              <a:gd name="connsiteY27" fmla="*/ 6182357 h 6182357"/>
              <a:gd name="connsiteX28" fmla="*/ 2906873 w 6737283"/>
              <a:gd name="connsiteY28" fmla="*/ 6113858 h 6182357"/>
              <a:gd name="connsiteX29" fmla="*/ 2703171 w 6737283"/>
              <a:gd name="connsiteY29" fmla="*/ 5763071 h 6182357"/>
              <a:gd name="connsiteX30" fmla="*/ 2680160 w 6737283"/>
              <a:gd name="connsiteY30" fmla="*/ 5723442 h 6182357"/>
              <a:gd name="connsiteX31" fmla="*/ 2698266 w 6737283"/>
              <a:gd name="connsiteY31" fmla="*/ 5723442 h 6182357"/>
              <a:gd name="connsiteX32" fmla="*/ 2783847 w 6737283"/>
              <a:gd name="connsiteY32" fmla="*/ 5723442 h 6182357"/>
              <a:gd name="connsiteX33" fmla="*/ 2821024 w 6737283"/>
              <a:gd name="connsiteY33" fmla="*/ 5787465 h 6182357"/>
              <a:gd name="connsiteX34" fmla="*/ 2963061 w 6737283"/>
              <a:gd name="connsiteY34" fmla="*/ 6032063 h 6182357"/>
              <a:gd name="connsiteX35" fmla="*/ 3066098 w 6737283"/>
              <a:gd name="connsiteY35" fmla="*/ 6092789 h 6182357"/>
              <a:gd name="connsiteX36" fmla="*/ 3738009 w 6737283"/>
              <a:gd name="connsiteY36" fmla="*/ 6092789 h 6182357"/>
              <a:gd name="connsiteX37" fmla="*/ 3842495 w 6737283"/>
              <a:gd name="connsiteY37" fmla="*/ 6032063 h 6182357"/>
              <a:gd name="connsiteX38" fmla="*/ 4177725 w 6737283"/>
              <a:gd name="connsiteY38" fmla="*/ 5452277 h 6182357"/>
              <a:gd name="connsiteX39" fmla="*/ 4177725 w 6737283"/>
              <a:gd name="connsiteY39" fmla="*/ 5333715 h 6182357"/>
              <a:gd name="connsiteX40" fmla="*/ 3842495 w 6737283"/>
              <a:gd name="connsiteY40" fmla="*/ 4753929 h 6182357"/>
              <a:gd name="connsiteX41" fmla="*/ 3798415 w 6737283"/>
              <a:gd name="connsiteY41" fmla="*/ 4709469 h 6182357"/>
              <a:gd name="connsiteX42" fmla="*/ 3793314 w 6737283"/>
              <a:gd name="connsiteY42" fmla="*/ 4707332 h 6182357"/>
              <a:gd name="connsiteX43" fmla="*/ 3820658 w 6737283"/>
              <a:gd name="connsiteY43" fmla="*/ 4660042 h 6182357"/>
              <a:gd name="connsiteX44" fmla="*/ 3840992 w 6737283"/>
              <a:gd name="connsiteY44" fmla="*/ 4624871 h 6182357"/>
              <a:gd name="connsiteX45" fmla="*/ 3819901 w 6737283"/>
              <a:gd name="connsiteY45" fmla="*/ 4616027 h 6182357"/>
              <a:gd name="connsiteX46" fmla="*/ 3784220 w 6737283"/>
              <a:gd name="connsiteY46" fmla="*/ 4611287 h 6182357"/>
              <a:gd name="connsiteX47" fmla="*/ 3026308 w 6737283"/>
              <a:gd name="connsiteY47" fmla="*/ 4611287 h 6182357"/>
              <a:gd name="connsiteX48" fmla="*/ 2910085 w 6737283"/>
              <a:gd name="connsiteY48" fmla="*/ 4679784 h 6182357"/>
              <a:gd name="connsiteX49" fmla="*/ 2530311 w 6737283"/>
              <a:gd name="connsiteY49" fmla="*/ 5333780 h 6182357"/>
              <a:gd name="connsiteX50" fmla="*/ 2530311 w 6737283"/>
              <a:gd name="connsiteY50" fmla="*/ 5467516 h 6182357"/>
              <a:gd name="connsiteX51" fmla="*/ 2655665 w 6737283"/>
              <a:gd name="connsiteY51" fmla="*/ 5683385 h 6182357"/>
              <a:gd name="connsiteX52" fmla="*/ 2674016 w 6737283"/>
              <a:gd name="connsiteY52" fmla="*/ 5714986 h 6182357"/>
              <a:gd name="connsiteX53" fmla="*/ 2589006 w 6737283"/>
              <a:gd name="connsiteY53" fmla="*/ 5714986 h 6182357"/>
              <a:gd name="connsiteX54" fmla="*/ 1224901 w 6737283"/>
              <a:gd name="connsiteY54" fmla="*/ 5714986 h 6182357"/>
              <a:gd name="connsiteX55" fmla="*/ 948152 w 6737283"/>
              <a:gd name="connsiteY55" fmla="*/ 5551879 h 6182357"/>
              <a:gd name="connsiteX56" fmla="*/ 43852 w 6737283"/>
              <a:gd name="connsiteY56" fmla="*/ 3994611 h 6182357"/>
              <a:gd name="connsiteX57" fmla="*/ 43852 w 6737283"/>
              <a:gd name="connsiteY57" fmla="*/ 3676167 h 6182357"/>
              <a:gd name="connsiteX58" fmla="*/ 948152 w 6737283"/>
              <a:gd name="connsiteY58" fmla="*/ 2118897 h 6182357"/>
              <a:gd name="connsiteX59" fmla="*/ 1224901 w 6737283"/>
              <a:gd name="connsiteY59" fmla="*/ 1955792 h 6182357"/>
              <a:gd name="connsiteX60" fmla="*/ 4371721 w 6737283"/>
              <a:gd name="connsiteY60" fmla="*/ 407983 h 6182357"/>
              <a:gd name="connsiteX61" fmla="*/ 5796147 w 6737283"/>
              <a:gd name="connsiteY61" fmla="*/ 407983 h 6182357"/>
              <a:gd name="connsiteX62" fmla="*/ 5999635 w 6737283"/>
              <a:gd name="connsiteY62" fmla="*/ 524399 h 6182357"/>
              <a:gd name="connsiteX63" fmla="*/ 6711847 w 6737283"/>
              <a:gd name="connsiteY63" fmla="*/ 1779100 h 6182357"/>
              <a:gd name="connsiteX64" fmla="*/ 6711847 w 6737283"/>
              <a:gd name="connsiteY64" fmla="*/ 2020556 h 6182357"/>
              <a:gd name="connsiteX65" fmla="*/ 5999635 w 6737283"/>
              <a:gd name="connsiteY65" fmla="*/ 3275255 h 6182357"/>
              <a:gd name="connsiteX66" fmla="*/ 5796147 w 6737283"/>
              <a:gd name="connsiteY66" fmla="*/ 3391671 h 6182357"/>
              <a:gd name="connsiteX67" fmla="*/ 4371721 w 6737283"/>
              <a:gd name="connsiteY67" fmla="*/ 3391671 h 6182357"/>
              <a:gd name="connsiteX68" fmla="*/ 4168234 w 6737283"/>
              <a:gd name="connsiteY68" fmla="*/ 3275255 h 6182357"/>
              <a:gd name="connsiteX69" fmla="*/ 3456021 w 6737283"/>
              <a:gd name="connsiteY69" fmla="*/ 2020556 h 6182357"/>
              <a:gd name="connsiteX70" fmla="*/ 3456021 w 6737283"/>
              <a:gd name="connsiteY70" fmla="*/ 1779100 h 6182357"/>
              <a:gd name="connsiteX71" fmla="*/ 4168234 w 6737283"/>
              <a:gd name="connsiteY71" fmla="*/ 524399 h 6182357"/>
              <a:gd name="connsiteX72" fmla="*/ 4371721 w 6737283"/>
              <a:gd name="connsiteY72" fmla="*/ 407983 h 6182357"/>
              <a:gd name="connsiteX73" fmla="*/ 2333648 w 6737283"/>
              <a:gd name="connsiteY73" fmla="*/ 0 h 6182357"/>
              <a:gd name="connsiteX74" fmla="*/ 3181225 w 6737283"/>
              <a:gd name="connsiteY74" fmla="*/ 0 h 6182357"/>
              <a:gd name="connsiteX75" fmla="*/ 3302308 w 6737283"/>
              <a:gd name="connsiteY75" fmla="*/ 69272 h 6182357"/>
              <a:gd name="connsiteX76" fmla="*/ 3726096 w 6737283"/>
              <a:gd name="connsiteY76" fmla="*/ 815858 h 6182357"/>
              <a:gd name="connsiteX77" fmla="*/ 3726096 w 6737283"/>
              <a:gd name="connsiteY77" fmla="*/ 959532 h 6182357"/>
              <a:gd name="connsiteX78" fmla="*/ 3302308 w 6737283"/>
              <a:gd name="connsiteY78" fmla="*/ 1706117 h 6182357"/>
              <a:gd name="connsiteX79" fmla="*/ 3181225 w 6737283"/>
              <a:gd name="connsiteY79" fmla="*/ 1775389 h 6182357"/>
              <a:gd name="connsiteX80" fmla="*/ 2333648 w 6737283"/>
              <a:gd name="connsiteY80" fmla="*/ 1775389 h 6182357"/>
              <a:gd name="connsiteX81" fmla="*/ 2212565 w 6737283"/>
              <a:gd name="connsiteY81" fmla="*/ 1706117 h 6182357"/>
              <a:gd name="connsiteX82" fmla="*/ 1788776 w 6737283"/>
              <a:gd name="connsiteY82" fmla="*/ 959532 h 6182357"/>
              <a:gd name="connsiteX83" fmla="*/ 1788776 w 6737283"/>
              <a:gd name="connsiteY83" fmla="*/ 815858 h 6182357"/>
              <a:gd name="connsiteX84" fmla="*/ 2212565 w 6737283"/>
              <a:gd name="connsiteY84" fmla="*/ 69272 h 6182357"/>
              <a:gd name="connsiteX85" fmla="*/ 2333648 w 6737283"/>
              <a:gd name="connsiteY85" fmla="*/ 0 h 6182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3" h="6182357">
                <a:moveTo>
                  <a:pt x="3069308" y="4700856"/>
                </a:moveTo>
                <a:cubicBezTo>
                  <a:pt x="3069308" y="4700856"/>
                  <a:pt x="3069308" y="4700856"/>
                  <a:pt x="3741219" y="4700856"/>
                </a:cubicBezTo>
                <a:cubicBezTo>
                  <a:pt x="3752103" y="4700856"/>
                  <a:pt x="3762716" y="4702301"/>
                  <a:pt x="3772851" y="4705057"/>
                </a:cubicBezTo>
                <a:lnTo>
                  <a:pt x="3794606" y="4714179"/>
                </a:lnTo>
                <a:lnTo>
                  <a:pt x="3781311" y="4737174"/>
                </a:lnTo>
                <a:cubicBezTo>
                  <a:pt x="3661094" y="4945091"/>
                  <a:pt x="3507217" y="5211226"/>
                  <a:pt x="3310253" y="5551879"/>
                </a:cubicBezTo>
                <a:cubicBezTo>
                  <a:pt x="3251787" y="5652849"/>
                  <a:pt x="3146543" y="5714986"/>
                  <a:pt x="3029608" y="5714986"/>
                </a:cubicBezTo>
                <a:cubicBezTo>
                  <a:pt x="3029608" y="5714986"/>
                  <a:pt x="3029608" y="5714986"/>
                  <a:pt x="2804018" y="5714986"/>
                </a:cubicBezTo>
                <a:lnTo>
                  <a:pt x="2777702" y="5714986"/>
                </a:lnTo>
                <a:lnTo>
                  <a:pt x="2752590" y="5671743"/>
                </a:lnTo>
                <a:cubicBezTo>
                  <a:pt x="2717624" y="5611527"/>
                  <a:pt x="2676937" y="5541461"/>
                  <a:pt x="2629591" y="5459928"/>
                </a:cubicBezTo>
                <a:cubicBezTo>
                  <a:pt x="2607825" y="5423781"/>
                  <a:pt x="2607825" y="5377515"/>
                  <a:pt x="2629591" y="5341369"/>
                </a:cubicBezTo>
                <a:cubicBezTo>
                  <a:pt x="2629591" y="5341369"/>
                  <a:pt x="2629591" y="5341369"/>
                  <a:pt x="2966273" y="4761581"/>
                </a:cubicBezTo>
                <a:cubicBezTo>
                  <a:pt x="2986591" y="4723990"/>
                  <a:pt x="3027222" y="4700856"/>
                  <a:pt x="3069308" y="4700856"/>
                </a:cubicBezTo>
                <a:close/>
                <a:moveTo>
                  <a:pt x="1224901" y="1955792"/>
                </a:moveTo>
                <a:cubicBezTo>
                  <a:pt x="1224901" y="1955792"/>
                  <a:pt x="1224901" y="1955792"/>
                  <a:pt x="3029608" y="1955792"/>
                </a:cubicBezTo>
                <a:cubicBezTo>
                  <a:pt x="3146543" y="1955792"/>
                  <a:pt x="3251787" y="2017927"/>
                  <a:pt x="3310253" y="2118897"/>
                </a:cubicBezTo>
                <a:cubicBezTo>
                  <a:pt x="3310253" y="2118897"/>
                  <a:pt x="3310253" y="2118897"/>
                  <a:pt x="4210658" y="3676167"/>
                </a:cubicBezTo>
                <a:cubicBezTo>
                  <a:pt x="4269127" y="3773254"/>
                  <a:pt x="4269127" y="3897524"/>
                  <a:pt x="4210658" y="3994611"/>
                </a:cubicBezTo>
                <a:cubicBezTo>
                  <a:pt x="4210658" y="3994611"/>
                  <a:pt x="4210658" y="3994611"/>
                  <a:pt x="3876332" y="4572836"/>
                </a:cubicBezTo>
                <a:lnTo>
                  <a:pt x="3848155" y="4621566"/>
                </a:lnTo>
                <a:lnTo>
                  <a:pt x="3849147" y="4621982"/>
                </a:lnTo>
                <a:cubicBezTo>
                  <a:pt x="3869405" y="4633806"/>
                  <a:pt x="3886592" y="4650930"/>
                  <a:pt x="3898871" y="4672132"/>
                </a:cubicBezTo>
                <a:cubicBezTo>
                  <a:pt x="3898871" y="4672132"/>
                  <a:pt x="3898871" y="4672132"/>
                  <a:pt x="4277007" y="5326128"/>
                </a:cubicBezTo>
                <a:cubicBezTo>
                  <a:pt x="4301562" y="5366901"/>
                  <a:pt x="4301562" y="5419090"/>
                  <a:pt x="4277007" y="5459864"/>
                </a:cubicBezTo>
                <a:cubicBezTo>
                  <a:pt x="4277007" y="5459864"/>
                  <a:pt x="4277007" y="5459864"/>
                  <a:pt x="3898871" y="6113858"/>
                </a:cubicBezTo>
                <a:cubicBezTo>
                  <a:pt x="3874315" y="6156262"/>
                  <a:pt x="3830117" y="6182357"/>
                  <a:pt x="3781008" y="6182357"/>
                </a:cubicBezTo>
                <a:cubicBezTo>
                  <a:pt x="3781008" y="6182357"/>
                  <a:pt x="3781008" y="6182357"/>
                  <a:pt x="3023097" y="6182357"/>
                </a:cubicBezTo>
                <a:cubicBezTo>
                  <a:pt x="2975624" y="6182357"/>
                  <a:pt x="2929791" y="6156262"/>
                  <a:pt x="2906873" y="6113858"/>
                </a:cubicBezTo>
                <a:cubicBezTo>
                  <a:pt x="2906873" y="6113858"/>
                  <a:pt x="2906873" y="6113858"/>
                  <a:pt x="2703171" y="5763071"/>
                </a:cubicBezTo>
                <a:lnTo>
                  <a:pt x="2680160" y="5723442"/>
                </a:lnTo>
                <a:lnTo>
                  <a:pt x="2698266" y="5723442"/>
                </a:lnTo>
                <a:lnTo>
                  <a:pt x="2783847" y="5723442"/>
                </a:lnTo>
                <a:lnTo>
                  <a:pt x="2821024" y="5787465"/>
                </a:lnTo>
                <a:cubicBezTo>
                  <a:pt x="2963061" y="6032063"/>
                  <a:pt x="2963061" y="6032063"/>
                  <a:pt x="2963061" y="6032063"/>
                </a:cubicBezTo>
                <a:cubicBezTo>
                  <a:pt x="2983379" y="6069654"/>
                  <a:pt x="3024013" y="6092789"/>
                  <a:pt x="3066098" y="6092789"/>
                </a:cubicBezTo>
                <a:cubicBezTo>
                  <a:pt x="3738009" y="6092789"/>
                  <a:pt x="3738009" y="6092789"/>
                  <a:pt x="3738009" y="6092789"/>
                </a:cubicBezTo>
                <a:cubicBezTo>
                  <a:pt x="3781544" y="6092789"/>
                  <a:pt x="3820727" y="6069654"/>
                  <a:pt x="3842495" y="6032063"/>
                </a:cubicBezTo>
                <a:cubicBezTo>
                  <a:pt x="4177725" y="5452277"/>
                  <a:pt x="4177725" y="5452277"/>
                  <a:pt x="4177725" y="5452277"/>
                </a:cubicBezTo>
                <a:cubicBezTo>
                  <a:pt x="4199493" y="5416129"/>
                  <a:pt x="4199493" y="5369862"/>
                  <a:pt x="4177725" y="5333715"/>
                </a:cubicBezTo>
                <a:cubicBezTo>
                  <a:pt x="3842495" y="4753929"/>
                  <a:pt x="3842495" y="4753929"/>
                  <a:pt x="3842495" y="4753929"/>
                </a:cubicBezTo>
                <a:cubicBezTo>
                  <a:pt x="3831611" y="4735132"/>
                  <a:pt x="3816373" y="4719950"/>
                  <a:pt x="3798415" y="4709469"/>
                </a:cubicBezTo>
                <a:lnTo>
                  <a:pt x="3793314" y="4707332"/>
                </a:lnTo>
                <a:lnTo>
                  <a:pt x="3820658" y="4660042"/>
                </a:lnTo>
                <a:lnTo>
                  <a:pt x="3840992" y="4624871"/>
                </a:lnTo>
                <a:lnTo>
                  <a:pt x="3819901" y="4616027"/>
                </a:lnTo>
                <a:cubicBezTo>
                  <a:pt x="3808467" y="4612917"/>
                  <a:pt x="3796497" y="4611287"/>
                  <a:pt x="3784220" y="4611287"/>
                </a:cubicBezTo>
                <a:cubicBezTo>
                  <a:pt x="3026308" y="4611287"/>
                  <a:pt x="3026308" y="4611287"/>
                  <a:pt x="3026308" y="4611287"/>
                </a:cubicBezTo>
                <a:cubicBezTo>
                  <a:pt x="2978837" y="4611287"/>
                  <a:pt x="2933002" y="4637381"/>
                  <a:pt x="2910085" y="4679784"/>
                </a:cubicBezTo>
                <a:cubicBezTo>
                  <a:pt x="2530311" y="5333780"/>
                  <a:pt x="2530311" y="5333780"/>
                  <a:pt x="2530311" y="5333780"/>
                </a:cubicBezTo>
                <a:cubicBezTo>
                  <a:pt x="2505755" y="5374553"/>
                  <a:pt x="2505755" y="5426742"/>
                  <a:pt x="2530311" y="5467516"/>
                </a:cubicBezTo>
                <a:cubicBezTo>
                  <a:pt x="2577782" y="5549264"/>
                  <a:pt x="2619319" y="5620796"/>
                  <a:pt x="2655665" y="5683385"/>
                </a:cubicBezTo>
                <a:lnTo>
                  <a:pt x="2674016" y="5714986"/>
                </a:lnTo>
                <a:lnTo>
                  <a:pt x="2589006" y="5714986"/>
                </a:lnTo>
                <a:cubicBezTo>
                  <a:pt x="2324645" y="5714986"/>
                  <a:pt x="1901667" y="5714986"/>
                  <a:pt x="1224901" y="5714986"/>
                </a:cubicBezTo>
                <a:cubicBezTo>
                  <a:pt x="1111864" y="5714986"/>
                  <a:pt x="1002723" y="5652849"/>
                  <a:pt x="948152" y="5551879"/>
                </a:cubicBezTo>
                <a:cubicBezTo>
                  <a:pt x="948152" y="5551879"/>
                  <a:pt x="948152" y="5551879"/>
                  <a:pt x="43852" y="3994611"/>
                </a:cubicBezTo>
                <a:cubicBezTo>
                  <a:pt x="-14617" y="3897524"/>
                  <a:pt x="-14617" y="3773254"/>
                  <a:pt x="43852" y="3676167"/>
                </a:cubicBezTo>
                <a:cubicBezTo>
                  <a:pt x="43852" y="3676167"/>
                  <a:pt x="43852" y="3676167"/>
                  <a:pt x="948152" y="2118897"/>
                </a:cubicBezTo>
                <a:cubicBezTo>
                  <a:pt x="1002723" y="2017927"/>
                  <a:pt x="1111864" y="1955792"/>
                  <a:pt x="1224901" y="1955792"/>
                </a:cubicBezTo>
                <a:close/>
                <a:moveTo>
                  <a:pt x="4371721" y="407983"/>
                </a:moveTo>
                <a:cubicBezTo>
                  <a:pt x="5796147" y="407983"/>
                  <a:pt x="5796147" y="407983"/>
                  <a:pt x="5796147" y="407983"/>
                </a:cubicBezTo>
                <a:cubicBezTo>
                  <a:pt x="5868215" y="407983"/>
                  <a:pt x="5961482" y="459723"/>
                  <a:pt x="5999635" y="524399"/>
                </a:cubicBezTo>
                <a:cubicBezTo>
                  <a:pt x="6711847" y="1779100"/>
                  <a:pt x="6711847" y="1779100"/>
                  <a:pt x="6711847" y="1779100"/>
                </a:cubicBezTo>
                <a:cubicBezTo>
                  <a:pt x="6745762" y="1848087"/>
                  <a:pt x="6745762" y="1951567"/>
                  <a:pt x="6711847" y="2020556"/>
                </a:cubicBezTo>
                <a:cubicBezTo>
                  <a:pt x="5999635" y="3275255"/>
                  <a:pt x="5999635" y="3275255"/>
                  <a:pt x="5999635" y="3275255"/>
                </a:cubicBezTo>
                <a:cubicBezTo>
                  <a:pt x="5961482" y="3339932"/>
                  <a:pt x="5868215" y="3391671"/>
                  <a:pt x="5796147" y="3391671"/>
                </a:cubicBezTo>
                <a:lnTo>
                  <a:pt x="4371721" y="3391671"/>
                </a:lnTo>
                <a:cubicBezTo>
                  <a:pt x="4295414" y="3391671"/>
                  <a:pt x="4202149" y="3339932"/>
                  <a:pt x="4168234" y="3275255"/>
                </a:cubicBezTo>
                <a:cubicBezTo>
                  <a:pt x="3456021" y="2020556"/>
                  <a:pt x="3456021" y="2020556"/>
                  <a:pt x="3456021" y="2020556"/>
                </a:cubicBezTo>
                <a:cubicBezTo>
                  <a:pt x="3417866" y="1951567"/>
                  <a:pt x="3417866" y="1848087"/>
                  <a:pt x="3456021" y="1779100"/>
                </a:cubicBezTo>
                <a:cubicBezTo>
                  <a:pt x="4168234" y="524399"/>
                  <a:pt x="4168234" y="524399"/>
                  <a:pt x="4168234" y="524399"/>
                </a:cubicBezTo>
                <a:cubicBezTo>
                  <a:pt x="4202149" y="459723"/>
                  <a:pt x="4295414" y="407983"/>
                  <a:pt x="4371721" y="407983"/>
                </a:cubicBezTo>
                <a:close/>
                <a:moveTo>
                  <a:pt x="2333648" y="0"/>
                </a:moveTo>
                <a:cubicBezTo>
                  <a:pt x="3181225" y="0"/>
                  <a:pt x="3181225" y="0"/>
                  <a:pt x="3181225" y="0"/>
                </a:cubicBezTo>
                <a:cubicBezTo>
                  <a:pt x="3224109" y="0"/>
                  <a:pt x="3279606" y="30787"/>
                  <a:pt x="3302308" y="69272"/>
                </a:cubicBezTo>
                <a:cubicBezTo>
                  <a:pt x="3726096" y="815858"/>
                  <a:pt x="3726096" y="815858"/>
                  <a:pt x="3726096" y="815858"/>
                </a:cubicBezTo>
                <a:cubicBezTo>
                  <a:pt x="3746277" y="856908"/>
                  <a:pt x="3746277" y="918482"/>
                  <a:pt x="3726096" y="959532"/>
                </a:cubicBezTo>
                <a:cubicBezTo>
                  <a:pt x="3302308" y="1706117"/>
                  <a:pt x="3302308" y="1706117"/>
                  <a:pt x="3302308" y="1706117"/>
                </a:cubicBezTo>
                <a:cubicBezTo>
                  <a:pt x="3279606" y="1744603"/>
                  <a:pt x="3224109" y="1775389"/>
                  <a:pt x="3181225" y="1775389"/>
                </a:cubicBezTo>
                <a:lnTo>
                  <a:pt x="2333648" y="1775389"/>
                </a:lnTo>
                <a:cubicBezTo>
                  <a:pt x="2288242" y="1775389"/>
                  <a:pt x="2232746" y="1744603"/>
                  <a:pt x="2212565" y="1706117"/>
                </a:cubicBezTo>
                <a:cubicBezTo>
                  <a:pt x="1788776" y="959532"/>
                  <a:pt x="1788776" y="959532"/>
                  <a:pt x="1788776" y="959532"/>
                </a:cubicBezTo>
                <a:cubicBezTo>
                  <a:pt x="1766073" y="918482"/>
                  <a:pt x="1766073" y="856908"/>
                  <a:pt x="1788776" y="815858"/>
                </a:cubicBezTo>
                <a:cubicBezTo>
                  <a:pt x="2212565" y="69272"/>
                  <a:pt x="2212565" y="69272"/>
                  <a:pt x="2212565" y="69272"/>
                </a:cubicBezTo>
                <a:cubicBezTo>
                  <a:pt x="2232746" y="30787"/>
                  <a:pt x="2288242" y="0"/>
                  <a:pt x="233364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115F442-1607-42DF-B42A-8FD8EFCA01C2}"/>
              </a:ext>
            </a:extLst>
          </p:cNvPr>
          <p:cNvSpPr>
            <a:spLocks noGrp="1"/>
          </p:cNvSpPr>
          <p:nvPr>
            <p:ph type="ctrTitle"/>
          </p:nvPr>
        </p:nvSpPr>
        <p:spPr>
          <a:xfrm>
            <a:off x="4937760" y="4163847"/>
            <a:ext cx="6973819" cy="2272674"/>
          </a:xfrm>
        </p:spPr>
        <p:txBody>
          <a:bodyPr anchor="t">
            <a:normAutofit/>
          </a:bodyPr>
          <a:lstStyle/>
          <a:p>
            <a:pPr algn="r"/>
            <a:r>
              <a:rPr lang="en-US" sz="6600" b="1" dirty="0">
                <a:ln w="22225">
                  <a:solidFill>
                    <a:schemeClr val="accent2"/>
                  </a:solidFill>
                  <a:prstDash val="solid"/>
                </a:ln>
                <a:solidFill>
                  <a:schemeClr val="accent2">
                    <a:lumMod val="40000"/>
                    <a:lumOff val="60000"/>
                  </a:schemeClr>
                </a:solidFill>
                <a:latin typeface="Arial Nova" panose="020B0504020202020204" pitchFamily="34" charset="0"/>
                <a:cs typeface="BrowalliaUPC" panose="020B0502040204020203" pitchFamily="34" charset="-34"/>
              </a:rPr>
              <a:t>Cloud Computing</a:t>
            </a:r>
          </a:p>
        </p:txBody>
      </p:sp>
      <p:sp>
        <p:nvSpPr>
          <p:cNvPr id="3" name="Subtitle 2">
            <a:extLst>
              <a:ext uri="{FF2B5EF4-FFF2-40B4-BE49-F238E27FC236}">
                <a16:creationId xmlns:a16="http://schemas.microsoft.com/office/drawing/2014/main" id="{C8402083-C4A0-40EE-97E6-448442714B8F}"/>
              </a:ext>
            </a:extLst>
          </p:cNvPr>
          <p:cNvSpPr>
            <a:spLocks noGrp="1"/>
          </p:cNvSpPr>
          <p:nvPr>
            <p:ph type="subTitle" idx="1"/>
          </p:nvPr>
        </p:nvSpPr>
        <p:spPr>
          <a:xfrm>
            <a:off x="7516365" y="917226"/>
            <a:ext cx="4395214" cy="2983688"/>
          </a:xfrm>
        </p:spPr>
        <p:txBody>
          <a:bodyPr anchor="b">
            <a:normAutofit/>
          </a:bodyPr>
          <a:lstStyle/>
          <a:p>
            <a:pPr algn="r"/>
            <a:r>
              <a:rPr lang="en-US" b="1" dirty="0">
                <a:solidFill>
                  <a:schemeClr val="tx2"/>
                </a:solidFill>
                <a:latin typeface="Leelawadee" panose="020B0502040204020203" pitchFamily="34" charset="-34"/>
                <a:cs typeface="Leelawadee" panose="020B0502040204020203" pitchFamily="34" charset="-34"/>
              </a:rPr>
              <a:t>Modern Topics in IT(MTIT)</a:t>
            </a:r>
          </a:p>
          <a:p>
            <a:pPr algn="r"/>
            <a:r>
              <a:rPr lang="en-US" b="1" dirty="0">
                <a:solidFill>
                  <a:schemeClr val="tx2"/>
                </a:solidFill>
                <a:latin typeface="Leelawadee" panose="020B0502040204020203" pitchFamily="34" charset="-34"/>
                <a:cs typeface="Leelawadee" panose="020B0502040204020203" pitchFamily="34" charset="-34"/>
              </a:rPr>
              <a:t>4</a:t>
            </a:r>
            <a:r>
              <a:rPr lang="en-US" b="1" baseline="30000" dirty="0">
                <a:solidFill>
                  <a:schemeClr val="tx2"/>
                </a:solidFill>
                <a:latin typeface="Leelawadee" panose="020B0502040204020203" pitchFamily="34" charset="-34"/>
                <a:cs typeface="Leelawadee" panose="020B0502040204020203" pitchFamily="34" charset="-34"/>
              </a:rPr>
              <a:t>th</a:t>
            </a:r>
            <a:r>
              <a:rPr lang="en-US" b="1" dirty="0">
                <a:solidFill>
                  <a:schemeClr val="tx2"/>
                </a:solidFill>
                <a:latin typeface="Leelawadee" panose="020B0502040204020203" pitchFamily="34" charset="-34"/>
                <a:cs typeface="Leelawadee" panose="020B0502040204020203" pitchFamily="34" charset="-34"/>
              </a:rPr>
              <a:t> Year – Semester 1</a:t>
            </a:r>
          </a:p>
          <a:p>
            <a:pPr algn="r"/>
            <a:r>
              <a:rPr lang="en-US" b="1" dirty="0">
                <a:solidFill>
                  <a:schemeClr val="tx2"/>
                </a:solidFill>
                <a:latin typeface="Leelawadee" panose="020B0502040204020203" pitchFamily="34" charset="-34"/>
                <a:cs typeface="Leelawadee" panose="020B0502040204020203" pitchFamily="34" charset="-34"/>
              </a:rPr>
              <a:t>By Isuru Jayakantha</a:t>
            </a:r>
          </a:p>
          <a:p>
            <a:pPr algn="r"/>
            <a:endParaRPr lang="en-US" dirty="0">
              <a:latin typeface="Leelawadee" panose="020B0502040204020203" pitchFamily="34" charset="-34"/>
              <a:cs typeface="Leelawadee" panose="020B0502040204020203" pitchFamily="34" charset="-34"/>
            </a:endParaRPr>
          </a:p>
        </p:txBody>
      </p:sp>
      <p:pic>
        <p:nvPicPr>
          <p:cNvPr id="11" name="Picture 10">
            <a:extLst>
              <a:ext uri="{FF2B5EF4-FFF2-40B4-BE49-F238E27FC236}">
                <a16:creationId xmlns:a16="http://schemas.microsoft.com/office/drawing/2014/main" id="{8A619AC0-C9F1-4CBE-BC25-4A4015896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24631"/>
            <a:ext cx="1222782" cy="547437"/>
          </a:xfrm>
          <a:prstGeom prst="rect">
            <a:avLst/>
          </a:prstGeom>
        </p:spPr>
      </p:pic>
      <p:pic>
        <p:nvPicPr>
          <p:cNvPr id="9" name="Picture 8">
            <a:extLst>
              <a:ext uri="{FF2B5EF4-FFF2-40B4-BE49-F238E27FC236}">
                <a16:creationId xmlns:a16="http://schemas.microsoft.com/office/drawing/2014/main" id="{42AE834E-201D-4D79-84CC-00E6FFD9A4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5009" y="0"/>
            <a:ext cx="2964704" cy="1509905"/>
          </a:xfrm>
          <a:prstGeom prst="rect">
            <a:avLst/>
          </a:prstGeom>
        </p:spPr>
      </p:pic>
      <p:sp>
        <p:nvSpPr>
          <p:cNvPr id="4" name="Rectangle: Rounded Corners 3">
            <a:extLst>
              <a:ext uri="{FF2B5EF4-FFF2-40B4-BE49-F238E27FC236}">
                <a16:creationId xmlns:a16="http://schemas.microsoft.com/office/drawing/2014/main" id="{49A3AD99-CB0E-4FBB-B178-0C6654B606A5}"/>
              </a:ext>
            </a:extLst>
          </p:cNvPr>
          <p:cNvSpPr/>
          <p:nvPr/>
        </p:nvSpPr>
        <p:spPr>
          <a:xfrm>
            <a:off x="450761" y="262933"/>
            <a:ext cx="6737283" cy="645983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F3A9AA5-54EE-44C0-A8D8-779A7DDCD026}"/>
              </a:ext>
            </a:extLst>
          </p:cNvPr>
          <p:cNvSpPr/>
          <p:nvPr/>
        </p:nvSpPr>
        <p:spPr>
          <a:xfrm>
            <a:off x="7006107" y="1854558"/>
            <a:ext cx="332965" cy="7083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20+ Memes On Cloud Computing Jokes That Are Impossible Not To ...">
            <a:extLst>
              <a:ext uri="{FF2B5EF4-FFF2-40B4-BE49-F238E27FC236}">
                <a16:creationId xmlns:a16="http://schemas.microsoft.com/office/drawing/2014/main" id="{0B549A15-D835-4659-BF7B-5968DBD84F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897" y="300319"/>
            <a:ext cx="6276789" cy="6276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858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Rectangle 8">
            <a:extLst>
              <a:ext uri="{FF2B5EF4-FFF2-40B4-BE49-F238E27FC236}">
                <a16:creationId xmlns:a16="http://schemas.microsoft.com/office/drawing/2014/main" id="{DD4426C0-B525-43A7-8C68-83DC080CD681}"/>
              </a:ext>
            </a:extLst>
          </p:cNvPr>
          <p:cNvSpPr/>
          <p:nvPr/>
        </p:nvSpPr>
        <p:spPr>
          <a:xfrm>
            <a:off x="622159" y="616917"/>
            <a:ext cx="11020341" cy="1934184"/>
          </a:xfrm>
          <a:prstGeom prst="rect">
            <a:avLst/>
          </a:prstGeom>
        </p:spPr>
        <p:txBody>
          <a:bodyPr wrap="square">
            <a:spAutoFit/>
          </a:bodyPr>
          <a:lstStyle/>
          <a:p>
            <a:r>
              <a:rPr lang="en-US" sz="3200" b="1" dirty="0">
                <a:solidFill>
                  <a:srgbClr val="002060"/>
                </a:solidFill>
                <a:latin typeface="Arial Nova" panose="020B0504020202020204" pitchFamily="34" charset="0"/>
                <a:cs typeface="Times New Roman" panose="02020603050405020304" pitchFamily="18" charset="0"/>
              </a:rPr>
              <a:t>Hybrid cloud:</a:t>
            </a:r>
          </a:p>
          <a:p>
            <a:endParaRPr lang="en-US" sz="2000" dirty="0">
              <a:solidFill>
                <a:srgbClr val="FF0000"/>
              </a:solidFill>
              <a:latin typeface="Times New Roman" panose="02020603050405020304" pitchFamily="18" charset="0"/>
              <a:cs typeface="Times New Roman" panose="02020603050405020304" pitchFamily="18" charset="0"/>
            </a:endParaRPr>
          </a:p>
          <a:p>
            <a:pPr>
              <a:lnSpc>
                <a:spcPct val="150000"/>
              </a:lnSpc>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The cloud infrastructure is a composition of two or more clouds </a:t>
            </a:r>
          </a:p>
          <a:p>
            <a:pPr>
              <a:lnSpc>
                <a:spcPct val="150000"/>
              </a:lnSpc>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(private, community, or public).</a:t>
            </a:r>
          </a:p>
        </p:txBody>
      </p:sp>
      <p:pic>
        <p:nvPicPr>
          <p:cNvPr id="14" name="Picture 13">
            <a:extLst>
              <a:ext uri="{FF2B5EF4-FFF2-40B4-BE49-F238E27FC236}">
                <a16:creationId xmlns:a16="http://schemas.microsoft.com/office/drawing/2014/main" id="{0166AEB6-F97C-4D88-A542-BD0CD13261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68969" y="1758198"/>
            <a:ext cx="6796538" cy="5097404"/>
          </a:xfrm>
          <a:prstGeom prst="rect">
            <a:avLst/>
          </a:prstGeom>
        </p:spPr>
      </p:pic>
    </p:spTree>
    <p:extLst>
      <p:ext uri="{BB962C8B-B14F-4D97-AF65-F5344CB8AC3E}">
        <p14:creationId xmlns:p14="http://schemas.microsoft.com/office/powerpoint/2010/main" val="159161964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A98A8D7D-DE21-4FF5-A4A7-35AC33C0F0BB}"/>
              </a:ext>
            </a:extLst>
          </p:cNvPr>
          <p:cNvSpPr/>
          <p:nvPr/>
        </p:nvSpPr>
        <p:spPr>
          <a:xfrm>
            <a:off x="386366" y="532593"/>
            <a:ext cx="11578107" cy="5458225"/>
          </a:xfrm>
          <a:prstGeom prst="rect">
            <a:avLst/>
          </a:prstGeom>
        </p:spPr>
        <p:txBody>
          <a:bodyPr wrap="square">
            <a:spAutoFit/>
          </a:bodyPr>
          <a:lstStyle/>
          <a:p>
            <a:r>
              <a:rPr lang="en-US" sz="3200" b="1" dirty="0">
                <a:solidFill>
                  <a:srgbClr val="002060"/>
                </a:solidFill>
                <a:latin typeface="Arial Nova" panose="020B0504020202020204" pitchFamily="34" charset="0"/>
                <a:cs typeface="Times New Roman" panose="02020603050405020304" pitchFamily="18" charset="0"/>
              </a:rPr>
              <a:t>Advantages of Cloud Computing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Cloud computing do not need high quality equipment for user, and it is very easy to use. </a:t>
            </a:r>
          </a:p>
          <a:p>
            <a:pPr marL="342900" indent="-342900" algn="just">
              <a:lnSpc>
                <a:spcPct val="20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Provides dependable and secure data storage center.</a:t>
            </a:r>
          </a:p>
          <a:p>
            <a:pPr marL="342900" indent="-342900" algn="just">
              <a:lnSpc>
                <a:spcPct val="20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Reduce run time and response time. </a:t>
            </a:r>
          </a:p>
          <a:p>
            <a:pPr marL="342900" indent="-342900" algn="just">
              <a:lnSpc>
                <a:spcPct val="20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Cloud is a large resource pool that you can buy on demand service. </a:t>
            </a:r>
          </a:p>
          <a:p>
            <a:pPr marL="342900" indent="-342900" algn="just">
              <a:lnSpc>
                <a:spcPct val="20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Scale of cloud can extend dynamically providing nearly infinite possibility for users to use internet.</a:t>
            </a:r>
          </a:p>
        </p:txBody>
      </p:sp>
    </p:spTree>
    <p:extLst>
      <p:ext uri="{BB962C8B-B14F-4D97-AF65-F5344CB8AC3E}">
        <p14:creationId xmlns:p14="http://schemas.microsoft.com/office/powerpoint/2010/main" val="1106146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D6639559-E18D-41D2-8761-B0E69082120A}"/>
              </a:ext>
            </a:extLst>
          </p:cNvPr>
          <p:cNvGrpSpPr/>
          <p:nvPr/>
        </p:nvGrpSpPr>
        <p:grpSpPr>
          <a:xfrm>
            <a:off x="440291" y="551009"/>
            <a:ext cx="10622662" cy="5235474"/>
            <a:chOff x="535108" y="32026"/>
            <a:chExt cx="9675219" cy="4612569"/>
          </a:xfrm>
        </p:grpSpPr>
        <p:sp>
          <p:nvSpPr>
            <p:cNvPr id="9" name="Rectangle 8">
              <a:extLst>
                <a:ext uri="{FF2B5EF4-FFF2-40B4-BE49-F238E27FC236}">
                  <a16:creationId xmlns:a16="http://schemas.microsoft.com/office/drawing/2014/main" id="{C59BFFED-5D94-4F40-81DD-71450930159C}"/>
                </a:ext>
              </a:extLst>
            </p:cNvPr>
            <p:cNvSpPr/>
            <p:nvPr/>
          </p:nvSpPr>
          <p:spPr>
            <a:xfrm>
              <a:off x="535108" y="32026"/>
              <a:ext cx="5455468" cy="584775"/>
            </a:xfrm>
            <a:prstGeom prst="rect">
              <a:avLst/>
            </a:prstGeom>
          </p:spPr>
          <p:txBody>
            <a:bodyPr wrap="none">
              <a:spAutoFit/>
            </a:bodyPr>
            <a:lstStyle/>
            <a:p>
              <a:r>
                <a:rPr lang="en-US" sz="3200" b="1" dirty="0">
                  <a:solidFill>
                    <a:srgbClr val="002060"/>
                  </a:solidFill>
                  <a:latin typeface="Arial Nova" panose="020B0504020202020204" pitchFamily="34" charset="0"/>
                  <a:cs typeface="Times New Roman" panose="02020603050405020304" pitchFamily="18" charset="0"/>
                </a:rPr>
                <a:t>Cloud computing with AWS</a:t>
              </a:r>
            </a:p>
          </p:txBody>
        </p:sp>
        <p:sp>
          <p:nvSpPr>
            <p:cNvPr id="13" name="Rectangle 12">
              <a:extLst>
                <a:ext uri="{FF2B5EF4-FFF2-40B4-BE49-F238E27FC236}">
                  <a16:creationId xmlns:a16="http://schemas.microsoft.com/office/drawing/2014/main" id="{5E71E901-023F-46FB-A7DE-72AB4ED2A4FF}"/>
                </a:ext>
              </a:extLst>
            </p:cNvPr>
            <p:cNvSpPr/>
            <p:nvPr/>
          </p:nvSpPr>
          <p:spPr>
            <a:xfrm>
              <a:off x="535108" y="1093878"/>
              <a:ext cx="9675219" cy="1687963"/>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Amazon Web Services (AWS) is the world’s most comprehensive and broadly adopted cloud platform, offering over 175 fully featured services from data centers globally.</a:t>
              </a:r>
            </a:p>
          </p:txBody>
        </p:sp>
        <p:sp>
          <p:nvSpPr>
            <p:cNvPr id="14" name="Rectangle 13">
              <a:extLst>
                <a:ext uri="{FF2B5EF4-FFF2-40B4-BE49-F238E27FC236}">
                  <a16:creationId xmlns:a16="http://schemas.microsoft.com/office/drawing/2014/main" id="{09EDE51D-C6A2-4367-A189-2ACC140F7A8A}"/>
                </a:ext>
              </a:extLst>
            </p:cNvPr>
            <p:cNvSpPr/>
            <p:nvPr/>
          </p:nvSpPr>
          <p:spPr>
            <a:xfrm>
              <a:off x="535108" y="3157462"/>
              <a:ext cx="9675218" cy="1487133"/>
            </a:xfrm>
            <a:prstGeom prst="rect">
              <a:avLst/>
            </a:prstGeom>
          </p:spPr>
          <p:txBody>
            <a:bodyPr wrap="square">
              <a:spAutoFit/>
            </a:bodyPr>
            <a:lstStyle/>
            <a:p>
              <a:pPr marL="285750" indent="-285750">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Millions of customers - including the fastest-growing startups, largest enterprises, and leading government agencies - are using AWS to lower costs, become more agile, and innovate faster.</a:t>
              </a:r>
            </a:p>
          </p:txBody>
        </p:sp>
      </p:grpSp>
    </p:spTree>
    <p:extLst>
      <p:ext uri="{BB962C8B-B14F-4D97-AF65-F5344CB8AC3E}">
        <p14:creationId xmlns:p14="http://schemas.microsoft.com/office/powerpoint/2010/main" val="1388300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82BB7A7A-BD54-468F-858F-E371790C6A56}"/>
              </a:ext>
            </a:extLst>
          </p:cNvPr>
          <p:cNvSpPr/>
          <p:nvPr/>
        </p:nvSpPr>
        <p:spPr>
          <a:xfrm>
            <a:off x="668593" y="486386"/>
            <a:ext cx="9001827" cy="5242782"/>
          </a:xfrm>
          <a:prstGeom prst="rect">
            <a:avLst/>
          </a:prstGeom>
        </p:spPr>
        <p:txBody>
          <a:bodyPr wrap="square">
            <a:spAutoFit/>
          </a:bodyPr>
          <a:lstStyle/>
          <a:p>
            <a:r>
              <a:rPr lang="en-US" sz="3200" b="1" dirty="0">
                <a:solidFill>
                  <a:srgbClr val="002060"/>
                </a:solidFill>
                <a:latin typeface="Arial Nova" panose="020B0504020202020204" pitchFamily="34" charset="0"/>
                <a:cs typeface="Times New Roman" panose="02020603050405020304" pitchFamily="18" charset="0"/>
              </a:rPr>
              <a:t>History of AWS</a:t>
            </a:r>
          </a:p>
          <a:p>
            <a:endParaRPr lang="en-US" sz="900" dirty="0">
              <a:solidFill>
                <a:srgbClr val="FF0000"/>
              </a:solidFill>
              <a:latin typeface="Times New Roman" panose="02020603050405020304" pitchFamily="18" charset="0"/>
              <a:cs typeface="Times New Roman" panose="02020603050405020304" pitchFamily="18" charset="0"/>
            </a:endParaRPr>
          </a:p>
          <a:p>
            <a:endParaRPr lang="en-US" sz="1000" dirty="0">
              <a:solidFill>
                <a:srgbClr val="FF000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2002- AWS services launched </a:t>
            </a:r>
          </a:p>
          <a:p>
            <a:pPr marL="342900" indent="-342900" algn="just">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2006- Launched its cloud products</a:t>
            </a:r>
          </a:p>
          <a:p>
            <a:pPr marL="342900" indent="-342900" algn="just">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2012- Holds first customer event</a:t>
            </a:r>
          </a:p>
          <a:p>
            <a:pPr marL="342900" indent="-342900" algn="just">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2015- Reveals revenues achieved of $4.6 billion</a:t>
            </a:r>
          </a:p>
          <a:p>
            <a:pPr marL="342900" indent="-342900" algn="just">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2016- Surpassed $10 billon revenue target</a:t>
            </a:r>
          </a:p>
          <a:p>
            <a:pPr marL="342900" indent="-342900" algn="just">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2016- Release snowball and snowmobile </a:t>
            </a:r>
          </a:p>
          <a:p>
            <a:pPr marL="342900" indent="-342900" algn="just">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2019- Offers nearly 100 cloud services</a:t>
            </a:r>
          </a:p>
          <a:p>
            <a:pPr marL="342900" indent="-342900" algn="just">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2020 - AWS comprised more than 212 services</a:t>
            </a:r>
          </a:p>
        </p:txBody>
      </p:sp>
      <p:pic>
        <p:nvPicPr>
          <p:cNvPr id="3076" name="Picture 4" descr="An Introduction to Amazon Web Services (AWS) - Zarantech">
            <a:extLst>
              <a:ext uri="{FF2B5EF4-FFF2-40B4-BE49-F238E27FC236}">
                <a16:creationId xmlns:a16="http://schemas.microsoft.com/office/drawing/2014/main" id="{9C89B9CA-9B81-467B-9981-232B4B186C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3060" y="1762125"/>
            <a:ext cx="2743200"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143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9AECC1-10F9-4B5E-8213-C132FF1E90A7}"/>
              </a:ext>
            </a:extLst>
          </p:cNvPr>
          <p:cNvSpPr/>
          <p:nvPr/>
        </p:nvSpPr>
        <p:spPr>
          <a:xfrm>
            <a:off x="602860" y="389956"/>
            <a:ext cx="4919295" cy="584775"/>
          </a:xfrm>
          <a:prstGeom prst="rect">
            <a:avLst/>
          </a:prstGeom>
        </p:spPr>
        <p:txBody>
          <a:bodyPr wrap="none">
            <a:spAutoFit/>
          </a:bodyPr>
          <a:lstStyle/>
          <a:p>
            <a:r>
              <a:rPr lang="en-US" sz="3200" b="1" dirty="0">
                <a:solidFill>
                  <a:srgbClr val="002060"/>
                </a:solidFill>
                <a:latin typeface="Arial Nova" panose="020B0504020202020204" pitchFamily="34" charset="0"/>
                <a:cs typeface="Times New Roman" panose="02020603050405020304" pitchFamily="18" charset="0"/>
              </a:rPr>
              <a:t>Important AWS Services</a:t>
            </a:r>
          </a:p>
        </p:txBody>
      </p:sp>
      <p:grpSp>
        <p:nvGrpSpPr>
          <p:cNvPr id="5" name="Group 4">
            <a:extLst>
              <a:ext uri="{FF2B5EF4-FFF2-40B4-BE49-F238E27FC236}">
                <a16:creationId xmlns:a16="http://schemas.microsoft.com/office/drawing/2014/main" id="{8664459B-EDB4-424A-8E81-68C8B8C2659B}"/>
              </a:ext>
            </a:extLst>
          </p:cNvPr>
          <p:cNvGrpSpPr/>
          <p:nvPr/>
        </p:nvGrpSpPr>
        <p:grpSpPr>
          <a:xfrm>
            <a:off x="0" y="-5935"/>
            <a:ext cx="10339015" cy="257726"/>
            <a:chOff x="0" y="-5935"/>
            <a:chExt cx="10339015" cy="257726"/>
          </a:xfrm>
        </p:grpSpPr>
        <p:sp>
          <p:nvSpPr>
            <p:cNvPr id="6" name="Right Triangle 5">
              <a:extLst>
                <a:ext uri="{FF2B5EF4-FFF2-40B4-BE49-F238E27FC236}">
                  <a16:creationId xmlns:a16="http://schemas.microsoft.com/office/drawing/2014/main" id="{1BCD467A-8791-438D-91B9-265BA654E647}"/>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1C9AA8C5-A0CE-44E9-948D-498721431A41}"/>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Content Placeholder 4">
            <a:extLst>
              <a:ext uri="{FF2B5EF4-FFF2-40B4-BE49-F238E27FC236}">
                <a16:creationId xmlns:a16="http://schemas.microsoft.com/office/drawing/2014/main" id="{1FB47954-31CD-42F7-B11A-C47761964F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9015" y="-5935"/>
            <a:ext cx="1852985" cy="622852"/>
          </a:xfrm>
          <a:prstGeom prst="rect">
            <a:avLst/>
          </a:prstGeom>
        </p:spPr>
      </p:pic>
      <p:pic>
        <p:nvPicPr>
          <p:cNvPr id="9" name="Picture 8">
            <a:extLst>
              <a:ext uri="{FF2B5EF4-FFF2-40B4-BE49-F238E27FC236}">
                <a16:creationId xmlns:a16="http://schemas.microsoft.com/office/drawing/2014/main" id="{82ABFCC5-73F0-4973-893A-FBD235AE1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pic>
        <p:nvPicPr>
          <p:cNvPr id="3074" name="Picture 2" descr="Heroku vs AWS: Which Cloud-Based Solution to Choose?">
            <a:extLst>
              <a:ext uri="{FF2B5EF4-FFF2-40B4-BE49-F238E27FC236}">
                <a16:creationId xmlns:a16="http://schemas.microsoft.com/office/drawing/2014/main" id="{294E3405-F65D-492B-87D3-B8580E2D93F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7889"/>
          <a:stretch/>
        </p:blipFill>
        <p:spPr bwMode="auto">
          <a:xfrm>
            <a:off x="718770" y="1221086"/>
            <a:ext cx="8901748" cy="5124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636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C43456A9-E0D9-404B-89A2-C2C1BCDB26CA}"/>
              </a:ext>
            </a:extLst>
          </p:cNvPr>
          <p:cNvSpPr/>
          <p:nvPr/>
        </p:nvSpPr>
        <p:spPr>
          <a:xfrm>
            <a:off x="502276" y="305491"/>
            <a:ext cx="5296670" cy="584775"/>
          </a:xfrm>
          <a:prstGeom prst="rect">
            <a:avLst/>
          </a:prstGeom>
        </p:spPr>
        <p:txBody>
          <a:bodyPr wrap="square">
            <a:spAutoFit/>
          </a:bodyPr>
          <a:lstStyle/>
          <a:p>
            <a:r>
              <a:rPr lang="en-US" sz="3200" b="1" dirty="0">
                <a:solidFill>
                  <a:srgbClr val="002060"/>
                </a:solidFill>
                <a:latin typeface="Arial Nova" panose="020B0504020202020204" pitchFamily="34" charset="0"/>
                <a:cs typeface="Times New Roman" panose="02020603050405020304" pitchFamily="18" charset="0"/>
              </a:rPr>
              <a:t>AWS Compute Services</a:t>
            </a:r>
            <a:endParaRPr lang="en-US"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C9242CE7-7156-4057-A264-C290E3F0E3D2}"/>
              </a:ext>
            </a:extLst>
          </p:cNvPr>
          <p:cNvSpPr/>
          <p:nvPr/>
        </p:nvSpPr>
        <p:spPr>
          <a:xfrm>
            <a:off x="502276" y="987311"/>
            <a:ext cx="11410681" cy="5565947"/>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EC2(Elastic Compute Cloud) -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EC2 is a virtual machine in the cloud on which you have OS level control. You can run this cloud server whenever you want.</a:t>
            </a:r>
          </a:p>
          <a:p>
            <a:pPr marL="342900" indent="-342900" algn="just">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LightSail -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This cloud computing tool automatically deploys and manages the computer, storage, and networking capabilities required to run your applications.</a:t>
            </a:r>
          </a:p>
          <a:p>
            <a:pPr marL="342900" indent="-342900" algn="just">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Amazon Elastic Kubernetes Service (EKS : Elastic Container Service for Kubernetes) - 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The tool allows you to Kubernetes on Amazon cloud environment without installation. </a:t>
            </a:r>
          </a:p>
          <a:p>
            <a:pPr marL="342900" indent="-342900" algn="just">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AWS Lambda -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This AWS service allows you to run functions in the cloud. The tool is a big cost saver for you as you to pay only when your functions execute.</a:t>
            </a:r>
          </a:p>
          <a:p>
            <a:pPr marL="342900" indent="-342900" algn="just">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Elastic Beanstalk -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Easy-to-use service for deploying and scaling web applications and services developed with Java, .NET, PHP, Node.js, Python, Ruby, Go, and Docker.</a:t>
            </a:r>
          </a:p>
        </p:txBody>
      </p:sp>
    </p:spTree>
    <p:extLst>
      <p:ext uri="{BB962C8B-B14F-4D97-AF65-F5344CB8AC3E}">
        <p14:creationId xmlns:p14="http://schemas.microsoft.com/office/powerpoint/2010/main" val="507311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Rectangle 15">
            <a:extLst>
              <a:ext uri="{FF2B5EF4-FFF2-40B4-BE49-F238E27FC236}">
                <a16:creationId xmlns:a16="http://schemas.microsoft.com/office/drawing/2014/main" id="{CE6ABE2E-39DA-43F7-9914-95F84EC20F91}"/>
              </a:ext>
            </a:extLst>
          </p:cNvPr>
          <p:cNvSpPr/>
          <p:nvPr/>
        </p:nvSpPr>
        <p:spPr>
          <a:xfrm>
            <a:off x="603160" y="616917"/>
            <a:ext cx="11219645" cy="6058390"/>
          </a:xfrm>
          <a:prstGeom prst="rect">
            <a:avLst/>
          </a:prstGeom>
        </p:spPr>
        <p:txBody>
          <a:bodyPr wrap="square">
            <a:spAutoFit/>
          </a:bodyPr>
          <a:lstStyle/>
          <a:p>
            <a:r>
              <a:rPr lang="en-US" sz="3200" b="1" dirty="0">
                <a:solidFill>
                  <a:srgbClr val="002060"/>
                </a:solidFill>
                <a:latin typeface="Arial Nova" panose="020B0504020202020204" pitchFamily="34" charset="0"/>
                <a:cs typeface="Times New Roman" panose="02020603050405020304" pitchFamily="18" charset="0"/>
              </a:rPr>
              <a:t>Migration</a:t>
            </a:r>
          </a:p>
          <a:p>
            <a:endParaRPr lang="en-US" b="1" dirty="0">
              <a:latin typeface="Times New Roman" panose="02020603050405020304" pitchFamily="18" charset="0"/>
              <a:cs typeface="Times New Roman" panose="02020603050405020304" pitchFamily="18" charset="0"/>
            </a:endParaRPr>
          </a:p>
          <a:p>
            <a:pPr algn="just">
              <a:lnSpc>
                <a:spcPct val="150000"/>
              </a:lnSpc>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Migration services used to transfer data physically between your datacenter and AWS. </a:t>
            </a:r>
          </a:p>
          <a:p>
            <a:pPr algn="just">
              <a:lnSpc>
                <a:spcPct val="150000"/>
              </a:lnSpc>
            </a:pPr>
            <a:endParaRPr lang="en-US" sz="105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DMS (Database Migration Service) -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DMS service can be used to migrate on-site databases to AWS. It helps you to migrate from one type of database to another — for example, Oracle to MySQL.</a:t>
            </a:r>
          </a:p>
          <a:p>
            <a:pPr marL="342900" indent="-342900" algn="just">
              <a:lnSpc>
                <a:spcPct val="150000"/>
              </a:lnSpc>
              <a:buFont typeface="Arial" panose="020B0604020202020204" pitchFamily="34" charset="0"/>
              <a:buChar char="•"/>
            </a:pPr>
            <a:endParaRPr lang="en-US" sz="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SMS (Server Migration Service) -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 SMS migration services allows you to migrate on-site servers to AWS easily and quickly.</a:t>
            </a:r>
          </a:p>
          <a:p>
            <a:pPr marL="342900" indent="-342900" algn="just">
              <a:lnSpc>
                <a:spcPct val="150000"/>
              </a:lnSpc>
              <a:buFont typeface="Arial" panose="020B0604020202020204" pitchFamily="34" charset="0"/>
              <a:buChar char="•"/>
            </a:pPr>
            <a:endParaRPr lang="en-US" sz="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Snowball - 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Snowball is a small application which allows you to transfer terabytes of data inside and outside of AWS environment.</a:t>
            </a:r>
          </a:p>
        </p:txBody>
      </p:sp>
    </p:spTree>
    <p:extLst>
      <p:ext uri="{BB962C8B-B14F-4D97-AF65-F5344CB8AC3E}">
        <p14:creationId xmlns:p14="http://schemas.microsoft.com/office/powerpoint/2010/main" val="2073650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6C096E80-3154-49E1-9962-ECF7E7464563}"/>
              </a:ext>
            </a:extLst>
          </p:cNvPr>
          <p:cNvSpPr/>
          <p:nvPr/>
        </p:nvSpPr>
        <p:spPr>
          <a:xfrm>
            <a:off x="634248" y="743234"/>
            <a:ext cx="11214315" cy="5596725"/>
          </a:xfrm>
          <a:prstGeom prst="rect">
            <a:avLst/>
          </a:prstGeom>
        </p:spPr>
        <p:txBody>
          <a:bodyPr wrap="square">
            <a:spAutoFit/>
          </a:bodyPr>
          <a:lstStyle/>
          <a:p>
            <a:r>
              <a:rPr lang="en-US" sz="3200" b="1" dirty="0">
                <a:solidFill>
                  <a:srgbClr val="002060"/>
                </a:solidFill>
                <a:latin typeface="Arial Nova" panose="020B0504020202020204" pitchFamily="34" charset="0"/>
                <a:cs typeface="Times New Roman" panose="02020603050405020304" pitchFamily="18" charset="0"/>
              </a:rPr>
              <a:t>Storage</a:t>
            </a:r>
          </a:p>
          <a:p>
            <a:endParaRPr lang="en-US" b="1"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Amazon Glacier-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It is an extremely low-cost storage service. It offers secure and fast storage for data archiving and backup. </a:t>
            </a:r>
          </a:p>
          <a:p>
            <a:pPr marL="342900" indent="-342900" algn="just">
              <a:lnSpc>
                <a:spcPct val="150000"/>
              </a:lnSpc>
              <a:buFont typeface="Arial" panose="020B0604020202020204" pitchFamily="34" charset="0"/>
              <a:buChar char="•"/>
            </a:pPr>
            <a:endParaRPr lang="en-US" sz="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Amazon Elastic Block Store (EBS)-</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It provides block-level storage to use with Amazon EC2 instances. Amazon Elastic Block Store volumes are network-attached and remain independent from the life of an instance.</a:t>
            </a:r>
          </a:p>
          <a:p>
            <a:pPr marL="342900" indent="-342900" algn="just">
              <a:lnSpc>
                <a:spcPct val="150000"/>
              </a:lnSpc>
              <a:buFont typeface="Arial" panose="020B0604020202020204" pitchFamily="34" charset="0"/>
              <a:buChar char="•"/>
            </a:pPr>
            <a:endParaRPr lang="en-US" sz="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AWS Storage Gateway-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This AWS service is connecting on-premises software applications with cloud-based storage. It offers secure integration between the company's on-premises and AWS's storage infrastructure. </a:t>
            </a:r>
          </a:p>
        </p:txBody>
      </p:sp>
    </p:spTree>
    <p:extLst>
      <p:ext uri="{BB962C8B-B14F-4D97-AF65-F5344CB8AC3E}">
        <p14:creationId xmlns:p14="http://schemas.microsoft.com/office/powerpoint/2010/main" val="3735597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A9BEB6E8-ACA2-4603-80E2-19A5763707FE}"/>
              </a:ext>
            </a:extLst>
          </p:cNvPr>
          <p:cNvSpPr/>
          <p:nvPr/>
        </p:nvSpPr>
        <p:spPr>
          <a:xfrm>
            <a:off x="396246" y="405526"/>
            <a:ext cx="11375043" cy="6866303"/>
          </a:xfrm>
          <a:prstGeom prst="rect">
            <a:avLst/>
          </a:prstGeom>
        </p:spPr>
        <p:txBody>
          <a:bodyPr wrap="square">
            <a:spAutoFit/>
          </a:bodyPr>
          <a:lstStyle/>
          <a:p>
            <a:r>
              <a:rPr lang="en-US" sz="3200" b="1" dirty="0">
                <a:solidFill>
                  <a:srgbClr val="002060"/>
                </a:solidFill>
                <a:latin typeface="Arial Nova" panose="020B0504020202020204" pitchFamily="34" charset="0"/>
                <a:cs typeface="Times New Roman" panose="02020603050405020304" pitchFamily="18" charset="0"/>
              </a:rPr>
              <a:t>Security Services</a:t>
            </a:r>
          </a:p>
          <a:p>
            <a:pPr algn="just">
              <a:lnSpc>
                <a:spcPct val="150000"/>
              </a:lnSpc>
            </a:pPr>
            <a:endParaRPr lang="en-US" sz="1100" dirty="0">
              <a:solidFill>
                <a:srgbClr val="FF000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IAM (Identity and Access Management)  - 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IAM is a secure cloud security service which helps you to manage users, assign policies, form groups to manage multiple users.</a:t>
            </a:r>
          </a:p>
          <a:p>
            <a:pPr marL="342900" indent="-342900" algn="just">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Inspector  -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It is an agent that you can install on your virtual machines, which reports any security vulnerabilities.</a:t>
            </a:r>
            <a:endParaRPr lang="en-US" sz="1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Certificate Manager  -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The service offers free SSL certificates for your domains that are managed by Route53. </a:t>
            </a:r>
          </a:p>
          <a:p>
            <a:pPr marL="342900" indent="-342900" algn="just">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WAF (Web Application Firewall) 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WAF security service offers application-level protection and allows you to block SQL injection and helps you to block cross-site scripting attacks.</a:t>
            </a:r>
          </a:p>
          <a:p>
            <a:pPr marL="342900" indent="-342900" algn="just">
              <a:lnSpc>
                <a:spcPct val="150000"/>
              </a:lnSpc>
              <a:buFont typeface="Arial" panose="020B0604020202020204" pitchFamily="34" charset="0"/>
              <a:buChar char="•"/>
            </a:pPr>
            <a:endParaRPr 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algn="just">
              <a:lnSpc>
                <a:spcPct val="150000"/>
              </a:lnSpc>
              <a:buFont typeface="+mj-lt"/>
              <a:buAutoNum type="arabicPeriod"/>
            </a:pPr>
            <a:endParaRPr 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377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A9BEB6E8-ACA2-4603-80E2-19A5763707FE}"/>
              </a:ext>
            </a:extLst>
          </p:cNvPr>
          <p:cNvSpPr/>
          <p:nvPr/>
        </p:nvSpPr>
        <p:spPr>
          <a:xfrm>
            <a:off x="434883" y="477162"/>
            <a:ext cx="11439437" cy="6119945"/>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Cloud Directory -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 This service allows you to create flexible, cloud-native directories for managing hierarchies of data along multiple dimensions.</a:t>
            </a:r>
          </a:p>
          <a:p>
            <a:pPr marL="342900" indent="-342900" algn="just">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KMS (Key Management Service) 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 It is a managed service. This security service helps you to create and control the encryption keys which allows you to encrypt your data.</a:t>
            </a:r>
          </a:p>
          <a:p>
            <a:pPr marL="342900" indent="-342900" algn="just">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Organizations  -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You can create groups of AWS accounts using this service to      manages security and automation settings.</a:t>
            </a:r>
          </a:p>
          <a:p>
            <a:pPr marL="342900" indent="-342900" algn="just">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Shield 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 Shield is managed DDoS (Distributed Denial of Service protection service). It offers safeguards against web applications running on AWS.</a:t>
            </a:r>
          </a:p>
          <a:p>
            <a:pPr marL="342900" indent="-342900" algn="just">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Macie 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 It offers a data visibility security service which helps classify and protect your sensitive critical content.</a:t>
            </a:r>
          </a:p>
          <a:p>
            <a:pPr marL="342900" indent="-342900" algn="just">
              <a:lnSpc>
                <a:spcPct val="150000"/>
              </a:lnSpc>
              <a:buFont typeface="Arial" panose="020B0604020202020204" pitchFamily="34" charset="0"/>
              <a:buChar char="•"/>
            </a:pPr>
            <a:r>
              <a:rPr lang="en-US" sz="2400" dirty="0" err="1">
                <a:solidFill>
                  <a:schemeClr val="accent2">
                    <a:lumMod val="75000"/>
                  </a:schemeClr>
                </a:solidFill>
                <a:latin typeface="Times New Roman" panose="02020603050405020304" pitchFamily="18" charset="0"/>
                <a:cs typeface="Times New Roman" panose="02020603050405020304" pitchFamily="18" charset="0"/>
              </a:rPr>
              <a:t>GuardDuty</a:t>
            </a:r>
            <a:r>
              <a:rPr lang="en-US" sz="2400" dirty="0">
                <a:solidFill>
                  <a:schemeClr val="accent2">
                    <a:lumMod val="75000"/>
                  </a:schemeClr>
                </a:solidFill>
                <a:latin typeface="Times New Roman" panose="02020603050405020304" pitchFamily="18" charset="0"/>
                <a:cs typeface="Times New Roman" panose="02020603050405020304" pitchFamily="18" charset="0"/>
              </a:rPr>
              <a:t>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It offers threat detection to protect your AWS accounts and workloads.</a:t>
            </a:r>
          </a:p>
        </p:txBody>
      </p:sp>
    </p:spTree>
    <p:extLst>
      <p:ext uri="{BB962C8B-B14F-4D97-AF65-F5344CB8AC3E}">
        <p14:creationId xmlns:p14="http://schemas.microsoft.com/office/powerpoint/2010/main" val="786187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35B13B91-BB37-4D3A-A605-E5D1BDAF2EBE}"/>
              </a:ext>
            </a:extLst>
          </p:cNvPr>
          <p:cNvSpPr/>
          <p:nvPr/>
        </p:nvSpPr>
        <p:spPr>
          <a:xfrm>
            <a:off x="689345" y="3566903"/>
            <a:ext cx="10914520" cy="2800767"/>
          </a:xfrm>
          <a:prstGeom prst="rect">
            <a:avLst/>
          </a:prstGeom>
        </p:spPr>
        <p:txBody>
          <a:bodyPr wrap="square">
            <a:spAutoFit/>
          </a:bodyPr>
          <a:lstStyle/>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It can be rapidly provisioned and released with minimal management effort. </a:t>
            </a:r>
          </a:p>
          <a:p>
            <a:pPr marL="285750" indent="-285750">
              <a:buFont typeface="Arial" panose="020B0604020202020204" pitchFamily="34" charset="0"/>
              <a:buChar char="•"/>
            </a:pPr>
            <a:endParaRPr 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It provides high level abstraction of computation and storage model. </a:t>
            </a:r>
          </a:p>
          <a:p>
            <a:pPr marL="285750" indent="-285750">
              <a:buFont typeface="Arial" panose="020B0604020202020204" pitchFamily="34" charset="0"/>
              <a:buChar char="•"/>
            </a:pPr>
            <a:endParaRPr 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It has some essential characteristics, service models, and deployment models.</a:t>
            </a:r>
          </a:p>
          <a:p>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00169A67-BDBD-4D29-8A3B-CC5A839EC49C}"/>
              </a:ext>
            </a:extLst>
          </p:cNvPr>
          <p:cNvSpPr/>
          <p:nvPr/>
        </p:nvSpPr>
        <p:spPr>
          <a:xfrm>
            <a:off x="689345" y="1537407"/>
            <a:ext cx="10489517" cy="1687963"/>
          </a:xfrm>
          <a:prstGeom prst="rect">
            <a:avLst/>
          </a:prstGeom>
        </p:spPr>
        <p:txBody>
          <a:bodyPr wrap="square">
            <a:spAutoFit/>
          </a:bodyPr>
          <a:lstStyle/>
          <a:p>
            <a:pPr algn="just">
              <a:lnSpc>
                <a:spcPct val="150000"/>
              </a:lnSpc>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Cloud computing is a model for enabling convenient, on-demand network access to a shared pool of configurable computing resources (e.g., networks, servers, storage, applications, and services) </a:t>
            </a:r>
          </a:p>
        </p:txBody>
      </p:sp>
      <p:sp>
        <p:nvSpPr>
          <p:cNvPr id="3" name="Rectangle 2">
            <a:extLst>
              <a:ext uri="{FF2B5EF4-FFF2-40B4-BE49-F238E27FC236}">
                <a16:creationId xmlns:a16="http://schemas.microsoft.com/office/drawing/2014/main" id="{5D17067B-7D69-4B85-8A70-50FB213D348A}"/>
              </a:ext>
            </a:extLst>
          </p:cNvPr>
          <p:cNvSpPr/>
          <p:nvPr/>
        </p:nvSpPr>
        <p:spPr>
          <a:xfrm>
            <a:off x="689345" y="540656"/>
            <a:ext cx="4421210" cy="707886"/>
          </a:xfrm>
          <a:prstGeom prst="rect">
            <a:avLst/>
          </a:prstGeom>
        </p:spPr>
        <p:txBody>
          <a:bodyPr wrap="none">
            <a:spAutoFit/>
          </a:bodyPr>
          <a:lstStyle/>
          <a:p>
            <a:r>
              <a:rPr lang="en-US" sz="4000" b="1" dirty="0">
                <a:solidFill>
                  <a:srgbClr val="002060"/>
                </a:solidFill>
                <a:latin typeface="Arial Nova" panose="020B0504020202020204" pitchFamily="34" charset="0"/>
                <a:cs typeface="Times New Roman" panose="02020603050405020304" pitchFamily="18" charset="0"/>
              </a:rPr>
              <a:t>Cloud Computing</a:t>
            </a:r>
          </a:p>
        </p:txBody>
      </p:sp>
    </p:spTree>
    <p:extLst>
      <p:ext uri="{BB962C8B-B14F-4D97-AF65-F5344CB8AC3E}">
        <p14:creationId xmlns:p14="http://schemas.microsoft.com/office/powerpoint/2010/main" val="1505635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A1634200-263F-4F24-8F1D-7C40A85E1FDC}"/>
              </a:ext>
            </a:extLst>
          </p:cNvPr>
          <p:cNvSpPr/>
          <p:nvPr/>
        </p:nvSpPr>
        <p:spPr>
          <a:xfrm>
            <a:off x="376390" y="970930"/>
            <a:ext cx="11439219" cy="6119945"/>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Amazon RDS -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This Database AWS service is easy to set up, operate, and scale a relational database in the cloud.</a:t>
            </a:r>
          </a:p>
          <a:p>
            <a:pPr marL="342900" indent="-342900" algn="just">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Amazon DynamoDB -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It is a fast, fully managed NoSQL database service. It is a simple service which allow cost-effective storage and retrieval of data. It also allows you to serve any level of request traffic. </a:t>
            </a:r>
          </a:p>
          <a:p>
            <a:pPr marL="342900" indent="-342900" algn="just">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Amazon </a:t>
            </a:r>
            <a:r>
              <a:rPr lang="en-US" sz="2400" dirty="0" err="1">
                <a:solidFill>
                  <a:schemeClr val="accent2">
                    <a:lumMod val="75000"/>
                  </a:schemeClr>
                </a:solidFill>
                <a:latin typeface="Times New Roman" panose="02020603050405020304" pitchFamily="18" charset="0"/>
                <a:cs typeface="Times New Roman" panose="02020603050405020304" pitchFamily="18" charset="0"/>
              </a:rPr>
              <a:t>ElastiCache</a:t>
            </a:r>
            <a:r>
              <a:rPr lang="en-US" sz="2400" dirty="0">
                <a:solidFill>
                  <a:schemeClr val="accent2">
                    <a:lumMod val="75000"/>
                  </a:schemeClr>
                </a:solidFill>
                <a:latin typeface="Times New Roman" panose="02020603050405020304" pitchFamily="18" charset="0"/>
                <a:cs typeface="Times New Roman" panose="02020603050405020304" pitchFamily="18" charset="0"/>
              </a:rPr>
              <a:t> -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It is a web service which makes it easy to deploy, operate, and scale an in-memory cache in the cloud. </a:t>
            </a:r>
          </a:p>
          <a:p>
            <a:pPr marL="342900" indent="-342900" algn="just">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Neptune -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It is a fast, reliable and scalable graph database service. </a:t>
            </a:r>
          </a:p>
          <a:p>
            <a:pPr marL="342900" indent="-342900" algn="just">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Amazon RedShift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It is Amazon's data warehousing solution which you can use to perform complex OLAP queries.</a:t>
            </a:r>
          </a:p>
          <a:p>
            <a:pPr marL="342900" indent="-342900" algn="just">
              <a:lnSpc>
                <a:spcPct val="150000"/>
              </a:lnSpc>
              <a:buFont typeface="Arial" panose="020B0604020202020204" pitchFamily="34" charset="0"/>
              <a:buChar char="•"/>
            </a:pPr>
            <a:endParaRPr 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A41FEA7B-8DB9-4EA8-B011-58D491C60F64}"/>
              </a:ext>
            </a:extLst>
          </p:cNvPr>
          <p:cNvSpPr/>
          <p:nvPr/>
        </p:nvSpPr>
        <p:spPr>
          <a:xfrm>
            <a:off x="459899" y="386155"/>
            <a:ext cx="3784562" cy="584775"/>
          </a:xfrm>
          <a:prstGeom prst="rect">
            <a:avLst/>
          </a:prstGeom>
        </p:spPr>
        <p:txBody>
          <a:bodyPr wrap="none">
            <a:spAutoFit/>
          </a:bodyPr>
          <a:lstStyle/>
          <a:p>
            <a:r>
              <a:rPr lang="en-US" sz="3200" b="1" dirty="0">
                <a:solidFill>
                  <a:srgbClr val="002060"/>
                </a:solidFill>
                <a:latin typeface="Arial Nova" panose="020B0504020202020204" pitchFamily="34" charset="0"/>
                <a:cs typeface="Times New Roman" panose="02020603050405020304" pitchFamily="18" charset="0"/>
              </a:rPr>
              <a:t>Database Services</a:t>
            </a:r>
          </a:p>
        </p:txBody>
      </p:sp>
    </p:spTree>
    <p:extLst>
      <p:ext uri="{BB962C8B-B14F-4D97-AF65-F5344CB8AC3E}">
        <p14:creationId xmlns:p14="http://schemas.microsoft.com/office/powerpoint/2010/main" val="2557375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14D57E55-C8FD-4FC1-9983-80AA011CD120}"/>
              </a:ext>
            </a:extLst>
          </p:cNvPr>
          <p:cNvSpPr/>
          <p:nvPr/>
        </p:nvSpPr>
        <p:spPr>
          <a:xfrm>
            <a:off x="403138" y="581126"/>
            <a:ext cx="11677245" cy="6659131"/>
          </a:xfrm>
          <a:prstGeom prst="rect">
            <a:avLst/>
          </a:prstGeom>
        </p:spPr>
        <p:txBody>
          <a:bodyPr wrap="square">
            <a:spAutoFit/>
          </a:bodyPr>
          <a:lstStyle/>
          <a:p>
            <a:endParaRPr lang="en-US" sz="2100" dirty="0">
              <a:solidFill>
                <a:srgbClr val="FF000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100" dirty="0">
                <a:solidFill>
                  <a:schemeClr val="accent2">
                    <a:lumMod val="75000"/>
                  </a:schemeClr>
                </a:solidFill>
                <a:latin typeface="Times New Roman" panose="02020603050405020304" pitchFamily="18" charset="0"/>
                <a:cs typeface="Times New Roman" panose="02020603050405020304" pitchFamily="18" charset="0"/>
              </a:rPr>
              <a:t>Athena  - </a:t>
            </a:r>
            <a:r>
              <a:rPr lang="en-US" sz="2100" dirty="0">
                <a:solidFill>
                  <a:schemeClr val="tx1">
                    <a:lumMod val="75000"/>
                    <a:lumOff val="25000"/>
                  </a:schemeClr>
                </a:solidFill>
                <a:latin typeface="Times New Roman" panose="02020603050405020304" pitchFamily="18" charset="0"/>
                <a:cs typeface="Times New Roman" panose="02020603050405020304" pitchFamily="18" charset="0"/>
              </a:rPr>
              <a:t>This analytics service allows perm SQL queries on your S3 bucket to find files.</a:t>
            </a:r>
          </a:p>
          <a:p>
            <a:pPr marL="342900" indent="-342900" algn="just">
              <a:lnSpc>
                <a:spcPct val="150000"/>
              </a:lnSpc>
              <a:buFont typeface="Arial" panose="020B0604020202020204" pitchFamily="34" charset="0"/>
              <a:buChar char="•"/>
            </a:pPr>
            <a:r>
              <a:rPr lang="en-US" sz="2100" dirty="0" err="1">
                <a:solidFill>
                  <a:schemeClr val="accent2">
                    <a:lumMod val="75000"/>
                  </a:schemeClr>
                </a:solidFill>
                <a:latin typeface="Times New Roman" panose="02020603050405020304" pitchFamily="18" charset="0"/>
                <a:cs typeface="Times New Roman" panose="02020603050405020304" pitchFamily="18" charset="0"/>
              </a:rPr>
              <a:t>CloudSearch</a:t>
            </a:r>
            <a:r>
              <a:rPr lang="en-US" sz="2100" dirty="0">
                <a:solidFill>
                  <a:schemeClr val="accent2">
                    <a:lumMod val="75000"/>
                  </a:schemeClr>
                </a:solidFill>
                <a:latin typeface="Times New Roman" panose="02020603050405020304" pitchFamily="18" charset="0"/>
                <a:cs typeface="Times New Roman" panose="02020603050405020304" pitchFamily="18" charset="0"/>
              </a:rPr>
              <a:t>  - </a:t>
            </a:r>
            <a:r>
              <a:rPr lang="en-US" sz="2100" dirty="0">
                <a:solidFill>
                  <a:schemeClr val="tx1">
                    <a:lumMod val="75000"/>
                    <a:lumOff val="25000"/>
                  </a:schemeClr>
                </a:solidFill>
                <a:latin typeface="Times New Roman" panose="02020603050405020304" pitchFamily="18" charset="0"/>
                <a:cs typeface="Times New Roman" panose="02020603050405020304" pitchFamily="18" charset="0"/>
              </a:rPr>
              <a:t>You should use this AWS service to create a fully managed search engine for your website.</a:t>
            </a:r>
          </a:p>
          <a:p>
            <a:pPr marL="342900" indent="-342900">
              <a:lnSpc>
                <a:spcPct val="150000"/>
              </a:lnSpc>
              <a:buFont typeface="Arial" panose="020B0604020202020204" pitchFamily="34" charset="0"/>
              <a:buChar char="•"/>
            </a:pPr>
            <a:r>
              <a:rPr lang="en-US" sz="2100" dirty="0" err="1">
                <a:solidFill>
                  <a:schemeClr val="accent2">
                    <a:lumMod val="75000"/>
                  </a:schemeClr>
                </a:solidFill>
                <a:latin typeface="Times New Roman" panose="02020603050405020304" pitchFamily="18" charset="0"/>
                <a:cs typeface="Times New Roman" panose="02020603050405020304" pitchFamily="18" charset="0"/>
              </a:rPr>
              <a:t>ElasticSearch</a:t>
            </a:r>
            <a:r>
              <a:rPr lang="en-US" sz="2100" dirty="0">
                <a:solidFill>
                  <a:schemeClr val="accent2">
                    <a:lumMod val="75000"/>
                  </a:schemeClr>
                </a:solidFill>
                <a:latin typeface="Times New Roman" panose="02020603050405020304" pitchFamily="18" charset="0"/>
                <a:cs typeface="Times New Roman" panose="02020603050405020304" pitchFamily="18" charset="0"/>
              </a:rPr>
              <a:t>  - </a:t>
            </a:r>
            <a:r>
              <a:rPr lang="en-US" sz="2100" dirty="0">
                <a:solidFill>
                  <a:schemeClr val="tx1">
                    <a:lumMod val="75000"/>
                    <a:lumOff val="25000"/>
                  </a:schemeClr>
                </a:solidFill>
                <a:latin typeface="Times New Roman" panose="02020603050405020304" pitchFamily="18" charset="0"/>
                <a:cs typeface="Times New Roman" panose="02020603050405020304" pitchFamily="18" charset="0"/>
              </a:rPr>
              <a:t>It is similar to </a:t>
            </a:r>
            <a:r>
              <a:rPr lang="en-US" sz="2100" dirty="0" err="1">
                <a:solidFill>
                  <a:schemeClr val="tx1">
                    <a:lumMod val="75000"/>
                    <a:lumOff val="25000"/>
                  </a:schemeClr>
                </a:solidFill>
                <a:latin typeface="Times New Roman" panose="02020603050405020304" pitchFamily="18" charset="0"/>
                <a:cs typeface="Times New Roman" panose="02020603050405020304" pitchFamily="18" charset="0"/>
              </a:rPr>
              <a:t>CloudSearch</a:t>
            </a:r>
            <a:r>
              <a:rPr lang="en-US" sz="2100" dirty="0">
                <a:solidFill>
                  <a:schemeClr val="tx1">
                    <a:lumMod val="75000"/>
                    <a:lumOff val="25000"/>
                  </a:schemeClr>
                </a:solidFill>
                <a:latin typeface="Times New Roman" panose="02020603050405020304" pitchFamily="18" charset="0"/>
                <a:cs typeface="Times New Roman" panose="02020603050405020304" pitchFamily="18" charset="0"/>
              </a:rPr>
              <a:t>. However, it offers more features like application monitoring.</a:t>
            </a:r>
          </a:p>
          <a:p>
            <a:pPr marL="342900" indent="-342900" algn="just">
              <a:lnSpc>
                <a:spcPct val="150000"/>
              </a:lnSpc>
              <a:buFont typeface="Arial" panose="020B0604020202020204" pitchFamily="34" charset="0"/>
              <a:buChar char="•"/>
            </a:pPr>
            <a:r>
              <a:rPr lang="en-US" sz="2100" dirty="0">
                <a:solidFill>
                  <a:schemeClr val="accent2">
                    <a:lumMod val="75000"/>
                  </a:schemeClr>
                </a:solidFill>
                <a:latin typeface="Times New Roman" panose="02020603050405020304" pitchFamily="18" charset="0"/>
                <a:cs typeface="Times New Roman" panose="02020603050405020304" pitchFamily="18" charset="0"/>
              </a:rPr>
              <a:t>Kinesis  - </a:t>
            </a:r>
            <a:r>
              <a:rPr lang="en-US" sz="2100" dirty="0">
                <a:solidFill>
                  <a:schemeClr val="tx1">
                    <a:lumMod val="75000"/>
                    <a:lumOff val="25000"/>
                  </a:schemeClr>
                </a:solidFill>
                <a:latin typeface="Times New Roman" panose="02020603050405020304" pitchFamily="18" charset="0"/>
                <a:cs typeface="Times New Roman" panose="02020603050405020304" pitchFamily="18" charset="0"/>
              </a:rPr>
              <a:t> This AWS analytics service helps you to stream and analyzing real-time data at massive scale.</a:t>
            </a:r>
          </a:p>
          <a:p>
            <a:pPr marL="342900" indent="-342900" algn="just">
              <a:lnSpc>
                <a:spcPct val="150000"/>
              </a:lnSpc>
              <a:buFont typeface="Arial" panose="020B0604020202020204" pitchFamily="34" charset="0"/>
              <a:buChar char="•"/>
            </a:pPr>
            <a:r>
              <a:rPr lang="en-US" sz="2100" dirty="0" err="1">
                <a:solidFill>
                  <a:schemeClr val="accent2">
                    <a:lumMod val="75000"/>
                  </a:schemeClr>
                </a:solidFill>
                <a:latin typeface="Times New Roman" panose="02020603050405020304" pitchFamily="18" charset="0"/>
                <a:cs typeface="Times New Roman" panose="02020603050405020304" pitchFamily="18" charset="0"/>
              </a:rPr>
              <a:t>QuickSight</a:t>
            </a:r>
            <a:r>
              <a:rPr lang="en-US" sz="2100" dirty="0">
                <a:solidFill>
                  <a:schemeClr val="accent2">
                    <a:lumMod val="75000"/>
                  </a:schemeClr>
                </a:solidFill>
                <a:latin typeface="Times New Roman" panose="02020603050405020304" pitchFamily="18" charset="0"/>
                <a:cs typeface="Times New Roman" panose="02020603050405020304" pitchFamily="18" charset="0"/>
              </a:rPr>
              <a:t> - </a:t>
            </a:r>
            <a:r>
              <a:rPr lang="en-US" sz="2100" dirty="0">
                <a:solidFill>
                  <a:schemeClr val="tx1">
                    <a:lumMod val="75000"/>
                    <a:lumOff val="25000"/>
                  </a:schemeClr>
                </a:solidFill>
                <a:latin typeface="Times New Roman" panose="02020603050405020304" pitchFamily="18" charset="0"/>
                <a:cs typeface="Times New Roman" panose="02020603050405020304" pitchFamily="18" charset="0"/>
              </a:rPr>
              <a:t>It is a business analytics tool. It helps you to create visualizations in a dashboard for data in Amazon Web Services. For example, S3, DynamoDB, etc.</a:t>
            </a:r>
          </a:p>
          <a:p>
            <a:pPr marL="342900" indent="-342900" algn="just">
              <a:lnSpc>
                <a:spcPct val="150000"/>
              </a:lnSpc>
              <a:buFont typeface="Arial" panose="020B0604020202020204" pitchFamily="34" charset="0"/>
              <a:buChar char="•"/>
            </a:pPr>
            <a:r>
              <a:rPr lang="en-US" sz="2100" dirty="0">
                <a:solidFill>
                  <a:schemeClr val="accent2">
                    <a:lumMod val="75000"/>
                  </a:schemeClr>
                </a:solidFill>
                <a:latin typeface="Times New Roman" panose="02020603050405020304" pitchFamily="18" charset="0"/>
                <a:cs typeface="Times New Roman" panose="02020603050405020304" pitchFamily="18" charset="0"/>
              </a:rPr>
              <a:t>EMR (Elastic Map Reduce)  - </a:t>
            </a:r>
            <a:r>
              <a:rPr lang="en-US" sz="2100" dirty="0">
                <a:solidFill>
                  <a:schemeClr val="tx1">
                    <a:lumMod val="75000"/>
                    <a:lumOff val="25000"/>
                  </a:schemeClr>
                </a:solidFill>
                <a:latin typeface="Times New Roman" panose="02020603050405020304" pitchFamily="18" charset="0"/>
                <a:cs typeface="Times New Roman" panose="02020603050405020304" pitchFamily="18" charset="0"/>
              </a:rPr>
              <a:t>This AWS analytics service mainly used for big data processing like Spark, Splunk, Hadoop, etc.</a:t>
            </a:r>
          </a:p>
          <a:p>
            <a:pPr marL="342900" indent="-342900" algn="just">
              <a:lnSpc>
                <a:spcPct val="150000"/>
              </a:lnSpc>
              <a:buFont typeface="Arial" panose="020B0604020202020204" pitchFamily="34" charset="0"/>
              <a:buChar char="•"/>
            </a:pPr>
            <a:r>
              <a:rPr lang="en-US" sz="2100" dirty="0">
                <a:solidFill>
                  <a:schemeClr val="accent2">
                    <a:lumMod val="75000"/>
                  </a:schemeClr>
                </a:solidFill>
                <a:latin typeface="Times New Roman" panose="02020603050405020304" pitchFamily="18" charset="0"/>
                <a:cs typeface="Times New Roman" panose="02020603050405020304" pitchFamily="18" charset="0"/>
              </a:rPr>
              <a:t>Data Pipeline  - </a:t>
            </a:r>
            <a:r>
              <a:rPr lang="en-US" sz="2100" dirty="0">
                <a:solidFill>
                  <a:schemeClr val="tx1">
                    <a:lumMod val="75000"/>
                    <a:lumOff val="25000"/>
                  </a:schemeClr>
                </a:solidFill>
                <a:latin typeface="Times New Roman" panose="02020603050405020304" pitchFamily="18" charset="0"/>
                <a:cs typeface="Times New Roman" panose="02020603050405020304" pitchFamily="18" charset="0"/>
              </a:rPr>
              <a:t>Allows you to move data from one place to another. For example from DynamoDB to S3</a:t>
            </a:r>
          </a:p>
          <a:p>
            <a:pPr marL="342900" indent="-342900" algn="just">
              <a:lnSpc>
                <a:spcPct val="150000"/>
              </a:lnSpc>
              <a:buFont typeface="Arial" panose="020B0604020202020204" pitchFamily="34" charset="0"/>
              <a:buChar char="•"/>
            </a:pPr>
            <a:endParaRPr lang="en-US" sz="21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38DD8D0A-EA3B-4F06-A6F0-DE5B58AEADE1}"/>
              </a:ext>
            </a:extLst>
          </p:cNvPr>
          <p:cNvSpPr/>
          <p:nvPr/>
        </p:nvSpPr>
        <p:spPr>
          <a:xfrm>
            <a:off x="403138" y="311939"/>
            <a:ext cx="1987404" cy="584775"/>
          </a:xfrm>
          <a:prstGeom prst="rect">
            <a:avLst/>
          </a:prstGeom>
        </p:spPr>
        <p:txBody>
          <a:bodyPr wrap="none">
            <a:spAutoFit/>
          </a:bodyPr>
          <a:lstStyle/>
          <a:p>
            <a:r>
              <a:rPr lang="en-US" sz="3200" b="1" dirty="0">
                <a:solidFill>
                  <a:srgbClr val="002060"/>
                </a:solidFill>
                <a:latin typeface="Arial Nova" panose="020B0504020202020204" pitchFamily="34" charset="0"/>
                <a:cs typeface="Times New Roman" panose="02020603050405020304" pitchFamily="18" charset="0"/>
              </a:rPr>
              <a:t>Analytics</a:t>
            </a:r>
          </a:p>
        </p:txBody>
      </p:sp>
    </p:spTree>
    <p:extLst>
      <p:ext uri="{BB962C8B-B14F-4D97-AF65-F5344CB8AC3E}">
        <p14:creationId xmlns:p14="http://schemas.microsoft.com/office/powerpoint/2010/main" val="922641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256B6F03-ACFB-4E29-AEA9-494CD32E23D9}"/>
              </a:ext>
            </a:extLst>
          </p:cNvPr>
          <p:cNvSpPr/>
          <p:nvPr/>
        </p:nvSpPr>
        <p:spPr>
          <a:xfrm>
            <a:off x="338620" y="586303"/>
            <a:ext cx="11690248" cy="5904501"/>
          </a:xfrm>
          <a:prstGeom prst="rect">
            <a:avLst/>
          </a:prstGeom>
        </p:spPr>
        <p:txBody>
          <a:bodyPr wrap="square">
            <a:spAutoFit/>
          </a:bodyPr>
          <a:lstStyle/>
          <a:p>
            <a:endParaRPr lang="en-US" sz="2200" dirty="0">
              <a:solidFill>
                <a:srgbClr val="FF0000"/>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CloudWatch  - 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Cloud watch helps you to monitor AWS environments like EC2, RDS instances, and CPU utilization. It also triggers alarms depends on various metrics.</a:t>
            </a:r>
          </a:p>
          <a:p>
            <a:pPr marL="342900" indent="-342900">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CloudFormation  -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It is a way of turning infrastructure into the cloud. You can use templates for providing a whole production environment in minutes.</a:t>
            </a:r>
          </a:p>
          <a:p>
            <a:pPr marL="342900" indent="-342900">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CloudTrail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It offers an easy method of auditing AWS resources. It helps you to log all changes.</a:t>
            </a:r>
          </a:p>
          <a:p>
            <a:pPr marL="342900" indent="-342900">
              <a:lnSpc>
                <a:spcPct val="150000"/>
              </a:lnSpc>
              <a:buFont typeface="Arial" panose="020B0604020202020204" pitchFamily="34" charset="0"/>
              <a:buChar char="•"/>
            </a:pPr>
            <a:r>
              <a:rPr lang="en-US" sz="2400" dirty="0" err="1">
                <a:solidFill>
                  <a:schemeClr val="accent2">
                    <a:lumMod val="75000"/>
                  </a:schemeClr>
                </a:solidFill>
                <a:latin typeface="Times New Roman" panose="02020603050405020304" pitchFamily="18" charset="0"/>
                <a:cs typeface="Times New Roman" panose="02020603050405020304" pitchFamily="18" charset="0"/>
              </a:rPr>
              <a:t>OpsWorks</a:t>
            </a:r>
            <a:r>
              <a:rPr lang="en-US" sz="2400" dirty="0">
                <a:solidFill>
                  <a:schemeClr val="accent2">
                    <a:lumMod val="75000"/>
                  </a:schemeClr>
                </a:solidFill>
                <a:latin typeface="Times New Roman" panose="02020603050405020304" pitchFamily="18" charset="0"/>
                <a:cs typeface="Times New Roman" panose="02020603050405020304" pitchFamily="18" charset="0"/>
              </a:rPr>
              <a:t>  -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The service allows you to automated Chef/Puppet deployments on AWS environment.</a:t>
            </a:r>
          </a:p>
          <a:p>
            <a:pPr marL="342900" indent="-342900">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Config 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 This AWS service monitors your environment. The tool sends alerts about changes when you break certain defined configurations.</a:t>
            </a:r>
          </a:p>
        </p:txBody>
      </p:sp>
      <p:sp>
        <p:nvSpPr>
          <p:cNvPr id="2" name="Rectangle 1">
            <a:extLst>
              <a:ext uri="{FF2B5EF4-FFF2-40B4-BE49-F238E27FC236}">
                <a16:creationId xmlns:a16="http://schemas.microsoft.com/office/drawing/2014/main" id="{8D89E73D-3F88-427B-A26A-528EA4544383}"/>
              </a:ext>
            </a:extLst>
          </p:cNvPr>
          <p:cNvSpPr/>
          <p:nvPr/>
        </p:nvSpPr>
        <p:spPr>
          <a:xfrm>
            <a:off x="338620" y="340710"/>
            <a:ext cx="4495911" cy="584775"/>
          </a:xfrm>
          <a:prstGeom prst="rect">
            <a:avLst/>
          </a:prstGeom>
        </p:spPr>
        <p:txBody>
          <a:bodyPr wrap="none">
            <a:spAutoFit/>
          </a:bodyPr>
          <a:lstStyle/>
          <a:p>
            <a:r>
              <a:rPr lang="en-US" sz="3200" b="1" dirty="0">
                <a:solidFill>
                  <a:srgbClr val="002060"/>
                </a:solidFill>
                <a:latin typeface="Arial Nova" panose="020B0504020202020204" pitchFamily="34" charset="0"/>
                <a:cs typeface="Times New Roman" panose="02020603050405020304" pitchFamily="18" charset="0"/>
              </a:rPr>
              <a:t>Management Services</a:t>
            </a:r>
          </a:p>
        </p:txBody>
      </p:sp>
    </p:spTree>
    <p:extLst>
      <p:ext uri="{BB962C8B-B14F-4D97-AF65-F5344CB8AC3E}">
        <p14:creationId xmlns:p14="http://schemas.microsoft.com/office/powerpoint/2010/main" val="3692667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1D817556-183B-41A5-B372-89EC381EF121}"/>
              </a:ext>
            </a:extLst>
          </p:cNvPr>
          <p:cNvSpPr/>
          <p:nvPr/>
        </p:nvSpPr>
        <p:spPr>
          <a:xfrm>
            <a:off x="510302" y="1385560"/>
            <a:ext cx="11235229" cy="4648196"/>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chemeClr val="accent2">
                    <a:lumMod val="75000"/>
                  </a:schemeClr>
                </a:solidFill>
                <a:latin typeface="Times New Roman" panose="02020603050405020304" pitchFamily="18" charset="0"/>
                <a:cs typeface="Times New Roman" panose="02020603050405020304" pitchFamily="18" charset="0"/>
              </a:rPr>
              <a:t>Service Catalog  - </a:t>
            </a:r>
            <a:r>
              <a:rPr lang="en-US" sz="2200" dirty="0">
                <a:solidFill>
                  <a:schemeClr val="tx1">
                    <a:lumMod val="75000"/>
                    <a:lumOff val="25000"/>
                  </a:schemeClr>
                </a:solidFill>
                <a:latin typeface="Times New Roman" panose="02020603050405020304" pitchFamily="18" charset="0"/>
                <a:cs typeface="Times New Roman" panose="02020603050405020304" pitchFamily="18" charset="0"/>
              </a:rPr>
              <a:t> This service helps large enterprises to authorize which services user will be used and which won’t.</a:t>
            </a:r>
          </a:p>
          <a:p>
            <a:pPr marL="342900" indent="-342900">
              <a:lnSpc>
                <a:spcPct val="150000"/>
              </a:lnSpc>
              <a:buFont typeface="Arial" panose="020B0604020202020204" pitchFamily="34" charset="0"/>
              <a:buChar char="•"/>
            </a:pPr>
            <a:endParaRPr lang="en-US" sz="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chemeClr val="accent2">
                    <a:lumMod val="75000"/>
                  </a:schemeClr>
                </a:solidFill>
                <a:latin typeface="Times New Roman" panose="02020603050405020304" pitchFamily="18" charset="0"/>
                <a:cs typeface="Times New Roman" panose="02020603050405020304" pitchFamily="18" charset="0"/>
              </a:rPr>
              <a:t>AWS Auto Scaling  - </a:t>
            </a:r>
            <a:r>
              <a:rPr lang="en-US" sz="2200" dirty="0">
                <a:solidFill>
                  <a:schemeClr val="tx1">
                    <a:lumMod val="75000"/>
                    <a:lumOff val="25000"/>
                  </a:schemeClr>
                </a:solidFill>
                <a:latin typeface="Times New Roman" panose="02020603050405020304" pitchFamily="18" charset="0"/>
                <a:cs typeface="Times New Roman" panose="02020603050405020304" pitchFamily="18" charset="0"/>
              </a:rPr>
              <a:t> The service allows you to automatically scale your resources up and down based on given CloudWatch metrics.</a:t>
            </a:r>
            <a:r>
              <a:rPr lang="en-US" sz="2200" dirty="0">
                <a:latin typeface="Times New Roman" panose="02020603050405020304" pitchFamily="18" charset="0"/>
                <a:cs typeface="Times New Roman" panose="02020603050405020304" pitchFamily="18" charset="0"/>
              </a:rPr>
              <a:t> </a:t>
            </a:r>
          </a:p>
          <a:p>
            <a:pPr marL="342900" indent="-342900">
              <a:lnSpc>
                <a:spcPct val="150000"/>
              </a:lnSpc>
              <a:buFont typeface="Arial" panose="020B0604020202020204" pitchFamily="34" charset="0"/>
              <a:buChar char="•"/>
            </a:pPr>
            <a:endParaRPr lang="en-US" sz="8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chemeClr val="accent2">
                    <a:lumMod val="75000"/>
                  </a:schemeClr>
                </a:solidFill>
                <a:latin typeface="Times New Roman" panose="02020603050405020304" pitchFamily="18" charset="0"/>
                <a:cs typeface="Times New Roman" panose="02020603050405020304" pitchFamily="18" charset="0"/>
              </a:rPr>
              <a:t>Systems Manager -</a:t>
            </a:r>
            <a:r>
              <a:rPr lang="en-US" sz="2200" dirty="0">
                <a:solidFill>
                  <a:schemeClr val="tx1">
                    <a:lumMod val="75000"/>
                    <a:lumOff val="25000"/>
                  </a:schemeClr>
                </a:solidFill>
                <a:latin typeface="Times New Roman" panose="02020603050405020304" pitchFamily="18" charset="0"/>
                <a:cs typeface="Times New Roman" panose="02020603050405020304" pitchFamily="18" charset="0"/>
              </a:rPr>
              <a:t> This AWS service allows you to group your resources. It allows you to identify issues and act on them.</a:t>
            </a:r>
          </a:p>
          <a:p>
            <a:pPr marL="342900" indent="-342900">
              <a:lnSpc>
                <a:spcPct val="150000"/>
              </a:lnSpc>
              <a:buFont typeface="Arial" panose="020B0604020202020204" pitchFamily="34" charset="0"/>
              <a:buChar char="•"/>
            </a:pPr>
            <a:endParaRPr lang="en-US" sz="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chemeClr val="accent2">
                    <a:lumMod val="75000"/>
                  </a:schemeClr>
                </a:solidFill>
                <a:latin typeface="Times New Roman" panose="02020603050405020304" pitchFamily="18" charset="0"/>
                <a:cs typeface="Times New Roman" panose="02020603050405020304" pitchFamily="18" charset="0"/>
              </a:rPr>
              <a:t>Managed Services - </a:t>
            </a:r>
            <a:r>
              <a:rPr lang="en-US" sz="2200" dirty="0">
                <a:solidFill>
                  <a:schemeClr val="tx1">
                    <a:lumMod val="75000"/>
                    <a:lumOff val="25000"/>
                  </a:schemeClr>
                </a:solidFill>
                <a:latin typeface="Times New Roman" panose="02020603050405020304" pitchFamily="18" charset="0"/>
                <a:cs typeface="Times New Roman" panose="02020603050405020304" pitchFamily="18" charset="0"/>
              </a:rPr>
              <a:t>It offers management of your AWS infrastructure which allows you to focus on your applications.</a:t>
            </a:r>
          </a:p>
        </p:txBody>
      </p:sp>
      <p:sp>
        <p:nvSpPr>
          <p:cNvPr id="9" name="Rectangle 8">
            <a:extLst>
              <a:ext uri="{FF2B5EF4-FFF2-40B4-BE49-F238E27FC236}">
                <a16:creationId xmlns:a16="http://schemas.microsoft.com/office/drawing/2014/main" id="{B750AA81-1FFD-43AC-8485-444DB04EBA39}"/>
              </a:ext>
            </a:extLst>
          </p:cNvPr>
          <p:cNvSpPr/>
          <p:nvPr/>
        </p:nvSpPr>
        <p:spPr>
          <a:xfrm>
            <a:off x="510303" y="526288"/>
            <a:ext cx="4495911" cy="584775"/>
          </a:xfrm>
          <a:prstGeom prst="rect">
            <a:avLst/>
          </a:prstGeom>
        </p:spPr>
        <p:txBody>
          <a:bodyPr wrap="none">
            <a:spAutoFit/>
          </a:bodyPr>
          <a:lstStyle/>
          <a:p>
            <a:r>
              <a:rPr lang="en-US" sz="3200" b="1" dirty="0">
                <a:solidFill>
                  <a:srgbClr val="002060"/>
                </a:solidFill>
                <a:latin typeface="Arial Nova" panose="020B0504020202020204" pitchFamily="34" charset="0"/>
                <a:cs typeface="Times New Roman" panose="02020603050405020304" pitchFamily="18" charset="0"/>
              </a:rPr>
              <a:t>Management Services</a:t>
            </a:r>
          </a:p>
        </p:txBody>
      </p:sp>
    </p:spTree>
    <p:extLst>
      <p:ext uri="{BB962C8B-B14F-4D97-AF65-F5344CB8AC3E}">
        <p14:creationId xmlns:p14="http://schemas.microsoft.com/office/powerpoint/2010/main" val="2965774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305AE1A5-0436-46D3-A654-A02AFCBA3E13}"/>
              </a:ext>
            </a:extLst>
          </p:cNvPr>
          <p:cNvSpPr/>
          <p:nvPr/>
        </p:nvSpPr>
        <p:spPr>
          <a:xfrm>
            <a:off x="454125" y="446181"/>
            <a:ext cx="10950389" cy="5627503"/>
          </a:xfrm>
          <a:prstGeom prst="rect">
            <a:avLst/>
          </a:prstGeom>
        </p:spPr>
        <p:txBody>
          <a:bodyPr wrap="square">
            <a:spAutoFit/>
          </a:bodyPr>
          <a:lstStyle/>
          <a:p>
            <a:r>
              <a:rPr lang="en-US" sz="3200" b="1" dirty="0">
                <a:solidFill>
                  <a:srgbClr val="002060"/>
                </a:solidFill>
                <a:latin typeface="Arial Nova" panose="020B0504020202020204" pitchFamily="34" charset="0"/>
                <a:cs typeface="Times New Roman" panose="02020603050405020304" pitchFamily="18" charset="0"/>
              </a:rPr>
              <a:t>Internet of Things</a:t>
            </a:r>
          </a:p>
          <a:p>
            <a:endParaRPr lang="en-US" sz="3200" b="1" dirty="0"/>
          </a:p>
          <a:p>
            <a:pPr marL="342900" indent="-342900">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IoT Core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It is a managed cloud AWS service. The service allows connected devices like cars, light bulbs, sensor grids, to securely interact with cloud applications and other devices.</a:t>
            </a:r>
          </a:p>
          <a:p>
            <a:pPr marL="342900" indent="-342900">
              <a:buFont typeface="Arial" panose="020B0604020202020204" pitchFamily="34" charset="0"/>
              <a:buChar char="•"/>
            </a:pPr>
            <a:endParaRPr lang="en-US" sz="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IoT Device Management - 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It allows you to manage your IoT devices at any scale.</a:t>
            </a:r>
          </a:p>
          <a:p>
            <a:pPr marL="342900" indent="-342900">
              <a:buFont typeface="Arial" panose="020B0604020202020204" pitchFamily="34" charset="0"/>
              <a:buChar char="•"/>
            </a:pPr>
            <a:endParaRPr lang="en-US" sz="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IoT Analytics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 This AWS IOT service is helpful to perform analysis on data collected by your IoT devices.</a:t>
            </a:r>
          </a:p>
          <a:p>
            <a:pPr marL="342900" indent="-342900">
              <a:buFont typeface="Arial" panose="020B0604020202020204" pitchFamily="34" charset="0"/>
              <a:buChar char="•"/>
            </a:pPr>
            <a:endParaRPr lang="en-US" sz="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Amazon </a:t>
            </a:r>
            <a:r>
              <a:rPr lang="en-US" sz="2400" dirty="0" err="1">
                <a:solidFill>
                  <a:schemeClr val="accent2">
                    <a:lumMod val="75000"/>
                  </a:schemeClr>
                </a:solidFill>
                <a:latin typeface="Times New Roman" panose="02020603050405020304" pitchFamily="18" charset="0"/>
                <a:cs typeface="Times New Roman" panose="02020603050405020304" pitchFamily="18" charset="0"/>
              </a:rPr>
              <a:t>FreeRTOS</a:t>
            </a:r>
            <a:r>
              <a:rPr lang="en-US" sz="2400" dirty="0">
                <a:solidFill>
                  <a:schemeClr val="accent2">
                    <a:lumMod val="75000"/>
                  </a:schemeClr>
                </a:solidFill>
                <a:latin typeface="Times New Roman" panose="02020603050405020304" pitchFamily="18" charset="0"/>
                <a:cs typeface="Times New Roman" panose="02020603050405020304" pitchFamily="18" charset="0"/>
              </a:rPr>
              <a:t>  -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 This real-time operating system for microcontrollers helps you to connect IoT devices in the local server or into the cloud.</a:t>
            </a:r>
          </a:p>
        </p:txBody>
      </p:sp>
    </p:spTree>
    <p:extLst>
      <p:ext uri="{BB962C8B-B14F-4D97-AF65-F5344CB8AC3E}">
        <p14:creationId xmlns:p14="http://schemas.microsoft.com/office/powerpoint/2010/main" val="3999870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92214322-72DC-445C-9894-A101509B93CC}"/>
              </a:ext>
            </a:extLst>
          </p:cNvPr>
          <p:cNvSpPr/>
          <p:nvPr/>
        </p:nvSpPr>
        <p:spPr>
          <a:xfrm>
            <a:off x="345058" y="423465"/>
            <a:ext cx="11554889" cy="6181500"/>
          </a:xfrm>
          <a:prstGeom prst="rect">
            <a:avLst/>
          </a:prstGeom>
        </p:spPr>
        <p:txBody>
          <a:bodyPr wrap="square">
            <a:spAutoFit/>
          </a:bodyPr>
          <a:lstStyle/>
          <a:p>
            <a:r>
              <a:rPr lang="en-US" sz="3200" b="1" dirty="0">
                <a:solidFill>
                  <a:srgbClr val="002060"/>
                </a:solidFill>
                <a:latin typeface="Arial Nova" panose="020B0504020202020204" pitchFamily="34" charset="0"/>
                <a:cs typeface="Times New Roman" panose="02020603050405020304" pitchFamily="18" charset="0"/>
              </a:rPr>
              <a:t>Application Services</a:t>
            </a:r>
          </a:p>
          <a:p>
            <a:endParaRPr lang="en-US" sz="800" dirty="0">
              <a:solidFill>
                <a:srgbClr val="FF000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Step Functions 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 It is a way of visualizing what's going inside your application and what different microservices it is using.</a:t>
            </a:r>
            <a:endParaRPr lang="en-US" sz="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SWF (Simple Workflow Service)  -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 The service helps you to coordinate both automated tasks and human-led tasks.</a:t>
            </a:r>
            <a:endParaRPr lang="en-US" sz="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SNS (Simple Notification Service) 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 You can use this service to send you notifications in the form of email and SMS based on given AWS services. </a:t>
            </a:r>
            <a:endParaRPr lang="en-US" sz="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SQS (Simple Queue Service)  -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 Use this AWS service to decouple your applications. It is a pull-based service.</a:t>
            </a:r>
          </a:p>
          <a:p>
            <a:pPr marL="342900" indent="-342900" algn="just">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Elastic Transcoder  -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 This AWS service tool helps you to changes a video's format and resolution to support various devices like tablets, smartphones of different resolutions.</a:t>
            </a:r>
          </a:p>
        </p:txBody>
      </p:sp>
    </p:spTree>
    <p:extLst>
      <p:ext uri="{BB962C8B-B14F-4D97-AF65-F5344CB8AC3E}">
        <p14:creationId xmlns:p14="http://schemas.microsoft.com/office/powerpoint/2010/main" val="3902918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0E5C332A-6869-4E31-BC01-821FAFDB1DCA}"/>
              </a:ext>
            </a:extLst>
          </p:cNvPr>
          <p:cNvSpPr/>
          <p:nvPr/>
        </p:nvSpPr>
        <p:spPr>
          <a:xfrm>
            <a:off x="321185" y="469043"/>
            <a:ext cx="11630409" cy="5258171"/>
          </a:xfrm>
          <a:prstGeom prst="rect">
            <a:avLst/>
          </a:prstGeom>
        </p:spPr>
        <p:txBody>
          <a:bodyPr wrap="square">
            <a:spAutoFit/>
          </a:bodyPr>
          <a:lstStyle/>
          <a:p>
            <a:r>
              <a:rPr lang="en-US" sz="3200" b="1" dirty="0">
                <a:solidFill>
                  <a:srgbClr val="002060"/>
                </a:solidFill>
                <a:latin typeface="Arial Nova" panose="020B0504020202020204" pitchFamily="34" charset="0"/>
                <a:cs typeface="Times New Roman" panose="02020603050405020304" pitchFamily="18" charset="0"/>
              </a:rPr>
              <a:t>Deployment and Management </a:t>
            </a:r>
          </a:p>
          <a:p>
            <a:endParaRPr lang="en-US" sz="3200" dirty="0">
              <a:solidFill>
                <a:srgbClr val="FF000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AWS CloudTrail -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The services records AWS API calls and send backlog files to you. </a:t>
            </a:r>
          </a:p>
          <a:p>
            <a:pPr marL="342900" indent="-342900">
              <a:lnSpc>
                <a:spcPct val="150000"/>
              </a:lnSpc>
              <a:buFont typeface="Arial" panose="020B0604020202020204" pitchFamily="34" charset="0"/>
              <a:buChar char="•"/>
            </a:pPr>
            <a:endParaRPr lang="en-US" sz="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Amazon CloudWatch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The tools monitor AWS resources like Amazon EC2 and Amazon RDS DB Instances. It also allows you to monitor custom metrics created by user's applications and services. </a:t>
            </a:r>
          </a:p>
          <a:p>
            <a:pPr marL="342900" indent="-342900">
              <a:lnSpc>
                <a:spcPct val="150000"/>
              </a:lnSpc>
              <a:buFont typeface="Arial" panose="020B0604020202020204" pitchFamily="34" charset="0"/>
              <a:buChar char="•"/>
            </a:pPr>
            <a:endParaRPr lang="en-US" sz="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AWS </a:t>
            </a:r>
            <a:r>
              <a:rPr lang="en-US" sz="2400" dirty="0" err="1">
                <a:solidFill>
                  <a:schemeClr val="accent2">
                    <a:lumMod val="75000"/>
                  </a:schemeClr>
                </a:solidFill>
                <a:latin typeface="Times New Roman" panose="02020603050405020304" pitchFamily="18" charset="0"/>
                <a:cs typeface="Times New Roman" panose="02020603050405020304" pitchFamily="18" charset="0"/>
              </a:rPr>
              <a:t>CloudHSM</a:t>
            </a:r>
            <a:r>
              <a:rPr lang="en-US" sz="2400" dirty="0">
                <a:solidFill>
                  <a:schemeClr val="accent2">
                    <a:lumMod val="75000"/>
                  </a:schemeClr>
                </a:solidFill>
                <a:latin typeface="Times New Roman" panose="02020603050405020304" pitchFamily="18" charset="0"/>
                <a:cs typeface="Times New Roman" panose="02020603050405020304" pitchFamily="18" charset="0"/>
              </a:rPr>
              <a:t> -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This AWS service helps you meet corporate, regulatory, and contractual, compliance requirements for maintaining data security by using the Hardware Security Module(HSM) appliances inside the AWS environment.</a:t>
            </a:r>
          </a:p>
        </p:txBody>
      </p:sp>
    </p:spTree>
    <p:extLst>
      <p:ext uri="{BB962C8B-B14F-4D97-AF65-F5344CB8AC3E}">
        <p14:creationId xmlns:p14="http://schemas.microsoft.com/office/powerpoint/2010/main" val="4117534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9AC62229-F109-4D87-A0E1-4D9E9EBF6E96}"/>
              </a:ext>
            </a:extLst>
          </p:cNvPr>
          <p:cNvSpPr/>
          <p:nvPr/>
        </p:nvSpPr>
        <p:spPr>
          <a:xfrm>
            <a:off x="444005" y="718660"/>
            <a:ext cx="11546226" cy="7017306"/>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dirty="0" err="1">
                <a:solidFill>
                  <a:schemeClr val="accent2">
                    <a:lumMod val="75000"/>
                  </a:schemeClr>
                </a:solidFill>
                <a:latin typeface="Times New Roman" panose="02020603050405020304" pitchFamily="18" charset="0"/>
                <a:cs typeface="Times New Roman" panose="02020603050405020304" pitchFamily="18" charset="0"/>
              </a:rPr>
              <a:t>CodeStar</a:t>
            </a:r>
            <a:r>
              <a:rPr lang="en-US" sz="2400" dirty="0">
                <a:solidFill>
                  <a:schemeClr val="accent2">
                    <a:lumMod val="75000"/>
                  </a:schemeClr>
                </a:solidFill>
                <a:latin typeface="Times New Roman" panose="02020603050405020304" pitchFamily="18" charset="0"/>
                <a:cs typeface="Times New Roman" panose="02020603050405020304" pitchFamily="18" charset="0"/>
              </a:rPr>
              <a:t> - </a:t>
            </a:r>
            <a:r>
              <a:rPr lang="en-US" sz="2400" dirty="0" err="1">
                <a:solidFill>
                  <a:schemeClr val="tx1">
                    <a:lumMod val="75000"/>
                    <a:lumOff val="25000"/>
                  </a:schemeClr>
                </a:solidFill>
                <a:latin typeface="Times New Roman" panose="02020603050405020304" pitchFamily="18" charset="0"/>
                <a:cs typeface="Times New Roman" panose="02020603050405020304" pitchFamily="18" charset="0"/>
              </a:rPr>
              <a:t>Codestar</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is a cloud-based service for creating, managing, and working with various software development projects on AWS. </a:t>
            </a:r>
          </a:p>
          <a:p>
            <a:pPr marL="342900" indent="-342900">
              <a:lnSpc>
                <a:spcPct val="150000"/>
              </a:lnSpc>
              <a:buFont typeface="Arial" panose="020B0604020202020204" pitchFamily="34" charset="0"/>
              <a:buChar char="•"/>
            </a:pPr>
            <a:r>
              <a:rPr lang="en-US" sz="2400" dirty="0" err="1">
                <a:solidFill>
                  <a:schemeClr val="accent2">
                    <a:lumMod val="75000"/>
                  </a:schemeClr>
                </a:solidFill>
                <a:latin typeface="Times New Roman" panose="02020603050405020304" pitchFamily="18" charset="0"/>
                <a:cs typeface="Times New Roman" panose="02020603050405020304" pitchFamily="18" charset="0"/>
              </a:rPr>
              <a:t>CodeCommit</a:t>
            </a:r>
            <a:r>
              <a:rPr lang="en-US" sz="2400" dirty="0">
                <a:solidFill>
                  <a:schemeClr val="accent2">
                    <a:lumMod val="75000"/>
                  </a:schemeClr>
                </a:solidFill>
                <a:latin typeface="Times New Roman" panose="02020603050405020304" pitchFamily="18" charset="0"/>
                <a:cs typeface="Times New Roman" panose="02020603050405020304" pitchFamily="18" charset="0"/>
              </a:rPr>
              <a:t>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It is AWS's version control service which allows you to store your code and other assets privately in the cloud.</a:t>
            </a:r>
          </a:p>
          <a:p>
            <a:pPr marL="342900" indent="-342900">
              <a:lnSpc>
                <a:spcPct val="150000"/>
              </a:lnSpc>
              <a:buFont typeface="Arial" panose="020B0604020202020204" pitchFamily="34" charset="0"/>
              <a:buChar char="•"/>
            </a:pPr>
            <a:r>
              <a:rPr lang="en-US" sz="2400" dirty="0" err="1">
                <a:solidFill>
                  <a:schemeClr val="accent2">
                    <a:lumMod val="75000"/>
                  </a:schemeClr>
                </a:solidFill>
                <a:latin typeface="Times New Roman" panose="02020603050405020304" pitchFamily="18" charset="0"/>
                <a:cs typeface="Times New Roman" panose="02020603050405020304" pitchFamily="18" charset="0"/>
              </a:rPr>
              <a:t>CodeBuild</a:t>
            </a:r>
            <a:r>
              <a:rPr lang="en-US" sz="2400" dirty="0">
                <a:solidFill>
                  <a:schemeClr val="accent2">
                    <a:lumMod val="75000"/>
                  </a:schemeClr>
                </a:solidFill>
                <a:latin typeface="Times New Roman" panose="02020603050405020304" pitchFamily="18" charset="0"/>
                <a:cs typeface="Times New Roman" panose="02020603050405020304" pitchFamily="18" charset="0"/>
              </a:rPr>
              <a:t>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 This Amazon developer service help you to automates the process of building and compiling your code.</a:t>
            </a:r>
          </a:p>
          <a:p>
            <a:pPr marL="342900" indent="-342900">
              <a:lnSpc>
                <a:spcPct val="150000"/>
              </a:lnSpc>
              <a:buFont typeface="Arial" panose="020B0604020202020204" pitchFamily="34" charset="0"/>
              <a:buChar char="•"/>
            </a:pPr>
            <a:r>
              <a:rPr lang="en-US" sz="2400" dirty="0" err="1">
                <a:solidFill>
                  <a:schemeClr val="accent2">
                    <a:lumMod val="75000"/>
                  </a:schemeClr>
                </a:solidFill>
                <a:latin typeface="Times New Roman" panose="02020603050405020304" pitchFamily="18" charset="0"/>
                <a:cs typeface="Times New Roman" panose="02020603050405020304" pitchFamily="18" charset="0"/>
              </a:rPr>
              <a:t>CodeDeploy</a:t>
            </a:r>
            <a:r>
              <a:rPr lang="en-US" sz="2400" dirty="0">
                <a:solidFill>
                  <a:schemeClr val="accent2">
                    <a:lumMod val="75000"/>
                  </a:schemeClr>
                </a:solidFill>
                <a:latin typeface="Times New Roman" panose="02020603050405020304" pitchFamily="18" charset="0"/>
                <a:cs typeface="Times New Roman" panose="02020603050405020304" pitchFamily="18" charset="0"/>
              </a:rPr>
              <a:t>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It is a way of deploying your code in EC2 instances automatically.</a:t>
            </a:r>
          </a:p>
          <a:p>
            <a:pPr marL="342900" indent="-342900">
              <a:lnSpc>
                <a:spcPct val="150000"/>
              </a:lnSpc>
              <a:buFont typeface="Arial" panose="020B0604020202020204" pitchFamily="34" charset="0"/>
              <a:buChar char="•"/>
            </a:pPr>
            <a:r>
              <a:rPr lang="en-US" sz="2400" dirty="0" err="1">
                <a:solidFill>
                  <a:schemeClr val="accent2">
                    <a:lumMod val="75000"/>
                  </a:schemeClr>
                </a:solidFill>
                <a:latin typeface="Times New Roman" panose="02020603050405020304" pitchFamily="18" charset="0"/>
                <a:cs typeface="Times New Roman" panose="02020603050405020304" pitchFamily="18" charset="0"/>
              </a:rPr>
              <a:t>CodePipeline</a:t>
            </a:r>
            <a:r>
              <a:rPr lang="en-US" sz="2400" dirty="0">
                <a:solidFill>
                  <a:schemeClr val="accent2">
                    <a:lumMod val="75000"/>
                  </a:schemeClr>
                </a:solidFill>
                <a:latin typeface="Times New Roman" panose="02020603050405020304" pitchFamily="18" charset="0"/>
                <a:cs typeface="Times New Roman" panose="02020603050405020304" pitchFamily="18" charset="0"/>
              </a:rPr>
              <a:t>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 It helps you create a deployment pipeline like testing, building, testing, authentication, deployment on development and production environments.</a:t>
            </a:r>
          </a:p>
          <a:p>
            <a:pPr marL="342900" indent="-342900">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Cloud9 -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It is an Integrated Development Environment for writing, running, and debugging code in the cloud.</a:t>
            </a:r>
          </a:p>
          <a:p>
            <a:pPr marL="342900" indent="-342900">
              <a:lnSpc>
                <a:spcPct val="150000"/>
              </a:lnSpc>
              <a:buFont typeface="Arial" panose="020B0604020202020204" pitchFamily="34" charset="0"/>
              <a:buChar char="•"/>
            </a:pPr>
            <a:endParaRPr 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p:txBody>
      </p:sp>
      <p:sp>
        <p:nvSpPr>
          <p:cNvPr id="2" name="Rectangle 1">
            <a:extLst>
              <a:ext uri="{FF2B5EF4-FFF2-40B4-BE49-F238E27FC236}">
                <a16:creationId xmlns:a16="http://schemas.microsoft.com/office/drawing/2014/main" id="{43E6A94C-BABF-4B70-A92D-0F9E340C5DA3}"/>
              </a:ext>
            </a:extLst>
          </p:cNvPr>
          <p:cNvSpPr/>
          <p:nvPr/>
        </p:nvSpPr>
        <p:spPr>
          <a:xfrm>
            <a:off x="444005" y="234265"/>
            <a:ext cx="3289042" cy="584775"/>
          </a:xfrm>
          <a:prstGeom prst="rect">
            <a:avLst/>
          </a:prstGeom>
        </p:spPr>
        <p:txBody>
          <a:bodyPr wrap="none">
            <a:spAutoFit/>
          </a:bodyPr>
          <a:lstStyle/>
          <a:p>
            <a:r>
              <a:rPr lang="en-US" sz="3200" b="1" dirty="0">
                <a:solidFill>
                  <a:srgbClr val="002060"/>
                </a:solidFill>
                <a:latin typeface="Arial Nova" panose="020B0504020202020204" pitchFamily="34" charset="0"/>
                <a:cs typeface="Times New Roman" panose="02020603050405020304" pitchFamily="18" charset="0"/>
              </a:rPr>
              <a:t>Developer Tools</a:t>
            </a:r>
          </a:p>
        </p:txBody>
      </p:sp>
    </p:spTree>
    <p:extLst>
      <p:ext uri="{BB962C8B-B14F-4D97-AF65-F5344CB8AC3E}">
        <p14:creationId xmlns:p14="http://schemas.microsoft.com/office/powerpoint/2010/main" val="577710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14637A21-1756-44BF-B319-C9B81A8E682A}"/>
              </a:ext>
            </a:extLst>
          </p:cNvPr>
          <p:cNvSpPr/>
          <p:nvPr/>
        </p:nvSpPr>
        <p:spPr>
          <a:xfrm>
            <a:off x="477326" y="616917"/>
            <a:ext cx="11371237" cy="4858061"/>
          </a:xfrm>
          <a:prstGeom prst="rect">
            <a:avLst/>
          </a:prstGeom>
        </p:spPr>
        <p:txBody>
          <a:bodyPr wrap="square">
            <a:spAutoFit/>
          </a:bodyPr>
          <a:lstStyle/>
          <a:p>
            <a:r>
              <a:rPr lang="en-US" sz="3200" b="1" dirty="0">
                <a:solidFill>
                  <a:srgbClr val="002060"/>
                </a:solidFill>
                <a:latin typeface="Arial Nova" panose="020B0504020202020204" pitchFamily="34" charset="0"/>
                <a:cs typeface="Times New Roman" panose="02020603050405020304" pitchFamily="18" charset="0"/>
              </a:rPr>
              <a:t>Mobile Services</a:t>
            </a:r>
          </a:p>
          <a:p>
            <a:endParaRPr lang="en-US" sz="1000" dirty="0">
              <a:solidFill>
                <a:srgbClr val="FF0000"/>
              </a:solidFill>
              <a:latin typeface="Times New Roman" panose="02020603050405020304" pitchFamily="18" charset="0"/>
              <a:cs typeface="Times New Roman" panose="02020603050405020304" pitchFamily="18" charset="0"/>
            </a:endParaRPr>
          </a:p>
          <a:p>
            <a:endParaRPr lang="en-US" sz="1000" dirty="0">
              <a:solidFill>
                <a:srgbClr val="FF0000"/>
              </a:solidFill>
              <a:latin typeface="Times New Roman" panose="02020603050405020304" pitchFamily="18" charset="0"/>
              <a:cs typeface="Times New Roman" panose="02020603050405020304" pitchFamily="18" charset="0"/>
            </a:endParaRPr>
          </a:p>
          <a:p>
            <a:endParaRPr lang="en-US" sz="1000" dirty="0">
              <a:solidFill>
                <a:srgbClr val="FF000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Mobile Hub 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 Allows you to add, configure and design features for mobile apps.</a:t>
            </a:r>
          </a:p>
          <a:p>
            <a:pPr marL="342900" indent="-342900" algn="just">
              <a:lnSpc>
                <a:spcPct val="150000"/>
              </a:lnSpc>
              <a:buFont typeface="Arial" panose="020B0604020202020204" pitchFamily="34" charset="0"/>
              <a:buChar char="•"/>
            </a:pPr>
            <a:endParaRPr lang="en-US" sz="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Cognito -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 Allows users to signup using his or her social identity.</a:t>
            </a:r>
          </a:p>
          <a:p>
            <a:pPr marL="342900" indent="-342900" algn="just">
              <a:lnSpc>
                <a:spcPct val="150000"/>
              </a:lnSpc>
              <a:buFont typeface="Arial" panose="020B0604020202020204" pitchFamily="34" charset="0"/>
              <a:buChar char="•"/>
            </a:pPr>
            <a:endParaRPr lang="en-US" sz="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Device Farm -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 Device farm helps you to improve the quality of apps by quickly testing hundreds of mobile devices.</a:t>
            </a:r>
          </a:p>
          <a:p>
            <a:pPr marL="342900" indent="-342900" algn="just">
              <a:lnSpc>
                <a:spcPct val="150000"/>
              </a:lnSpc>
              <a:buFont typeface="Arial" panose="020B0604020202020204" pitchFamily="34" charset="0"/>
              <a:buChar char="•"/>
            </a:pPr>
            <a:endParaRPr lang="en-US" sz="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AWS AppSync -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It is a fully managed </a:t>
            </a:r>
            <a:r>
              <a:rPr lang="en-US" sz="2400" dirty="0" err="1">
                <a:solidFill>
                  <a:schemeClr val="tx1">
                    <a:lumMod val="75000"/>
                    <a:lumOff val="25000"/>
                  </a:schemeClr>
                </a:solidFill>
                <a:latin typeface="Times New Roman" panose="02020603050405020304" pitchFamily="18" charset="0"/>
                <a:cs typeface="Times New Roman" panose="02020603050405020304" pitchFamily="18" charset="0"/>
              </a:rPr>
              <a:t>GraphQL</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service that offers real-time data synchronization and offline programming features.</a:t>
            </a:r>
          </a:p>
        </p:txBody>
      </p:sp>
    </p:spTree>
    <p:extLst>
      <p:ext uri="{BB962C8B-B14F-4D97-AF65-F5344CB8AC3E}">
        <p14:creationId xmlns:p14="http://schemas.microsoft.com/office/powerpoint/2010/main" val="2752991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DA0BCEBE-AF5F-45B6-81A1-2EBF4F4A21C0}"/>
              </a:ext>
            </a:extLst>
          </p:cNvPr>
          <p:cNvSpPr/>
          <p:nvPr/>
        </p:nvSpPr>
        <p:spPr>
          <a:xfrm>
            <a:off x="593438" y="654285"/>
            <a:ext cx="11474065" cy="4334841"/>
          </a:xfrm>
          <a:prstGeom prst="rect">
            <a:avLst/>
          </a:prstGeom>
        </p:spPr>
        <p:txBody>
          <a:bodyPr wrap="square">
            <a:spAutoFit/>
          </a:bodyPr>
          <a:lstStyle/>
          <a:p>
            <a:r>
              <a:rPr lang="en-US" sz="3200" b="1" dirty="0">
                <a:solidFill>
                  <a:srgbClr val="002060"/>
                </a:solidFill>
                <a:latin typeface="Arial Nova" panose="020B0504020202020204" pitchFamily="34" charset="0"/>
                <a:cs typeface="Times New Roman" panose="02020603050405020304" pitchFamily="18" charset="0"/>
              </a:rPr>
              <a:t>Business Productivity</a:t>
            </a:r>
          </a:p>
          <a:p>
            <a:endParaRPr lang="en-US" sz="3200" dirty="0">
              <a:solidFill>
                <a:srgbClr val="FF0000"/>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Alexa for Business  -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 It empowers your organization with voice, using Alexa. It will help you to Allows you to build custom voice skills for your organization.</a:t>
            </a:r>
          </a:p>
          <a:p>
            <a:pPr marL="342900" indent="-342900">
              <a:lnSpc>
                <a:spcPct val="150000"/>
              </a:lnSpc>
              <a:buFont typeface="Arial" panose="020B0604020202020204" pitchFamily="34" charset="0"/>
              <a:buChar char="•"/>
            </a:pPr>
            <a:endParaRPr lang="en-US" sz="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Chime  -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 Can be used for online meeting and video conferencing.</a:t>
            </a:r>
          </a:p>
          <a:p>
            <a:pPr marL="342900" indent="-342900">
              <a:lnSpc>
                <a:spcPct val="150000"/>
              </a:lnSpc>
              <a:buFont typeface="Arial" panose="020B0604020202020204" pitchFamily="34" charset="0"/>
              <a:buChar char="•"/>
            </a:pPr>
            <a:endParaRPr lang="en-US" sz="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err="1">
                <a:solidFill>
                  <a:schemeClr val="accent2">
                    <a:lumMod val="75000"/>
                  </a:schemeClr>
                </a:solidFill>
                <a:latin typeface="Times New Roman" panose="02020603050405020304" pitchFamily="18" charset="0"/>
                <a:cs typeface="Times New Roman" panose="02020603050405020304" pitchFamily="18" charset="0"/>
              </a:rPr>
              <a:t>WorkDocs</a:t>
            </a:r>
            <a:r>
              <a:rPr lang="en-US" sz="2400" dirty="0">
                <a:solidFill>
                  <a:schemeClr val="accent2">
                    <a:lumMod val="75000"/>
                  </a:schemeClr>
                </a:solidFill>
                <a:latin typeface="Times New Roman" panose="02020603050405020304" pitchFamily="18" charset="0"/>
                <a:cs typeface="Times New Roman" panose="02020603050405020304" pitchFamily="18" charset="0"/>
              </a:rPr>
              <a:t>  -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 Helps to store documents in the cloud</a:t>
            </a:r>
          </a:p>
          <a:p>
            <a:pPr marL="342900" indent="-342900">
              <a:lnSpc>
                <a:spcPct val="150000"/>
              </a:lnSpc>
              <a:buFont typeface="Arial" panose="020B0604020202020204" pitchFamily="34" charset="0"/>
              <a:buChar char="•"/>
            </a:pPr>
            <a:endParaRPr lang="en-US" sz="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err="1">
                <a:solidFill>
                  <a:schemeClr val="accent2">
                    <a:lumMod val="75000"/>
                  </a:schemeClr>
                </a:solidFill>
                <a:latin typeface="Times New Roman" panose="02020603050405020304" pitchFamily="18" charset="0"/>
                <a:cs typeface="Times New Roman" panose="02020603050405020304" pitchFamily="18" charset="0"/>
              </a:rPr>
              <a:t>WorkMail</a:t>
            </a:r>
            <a:r>
              <a:rPr lang="en-US" sz="2400" dirty="0">
                <a:solidFill>
                  <a:schemeClr val="accent2">
                    <a:lumMod val="75000"/>
                  </a:schemeClr>
                </a:solidFill>
                <a:latin typeface="Times New Roman" panose="02020603050405020304" pitchFamily="18" charset="0"/>
                <a:cs typeface="Times New Roman" panose="02020603050405020304" pitchFamily="18" charset="0"/>
              </a:rPr>
              <a:t>  -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 Allows you to send and receive business emails.</a:t>
            </a:r>
          </a:p>
        </p:txBody>
      </p:sp>
    </p:spTree>
    <p:extLst>
      <p:ext uri="{BB962C8B-B14F-4D97-AF65-F5344CB8AC3E}">
        <p14:creationId xmlns:p14="http://schemas.microsoft.com/office/powerpoint/2010/main" val="324810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35B13B91-BB37-4D3A-A605-E5D1BDAF2EBE}"/>
              </a:ext>
            </a:extLst>
          </p:cNvPr>
          <p:cNvSpPr/>
          <p:nvPr/>
        </p:nvSpPr>
        <p:spPr>
          <a:xfrm>
            <a:off x="665243" y="4083452"/>
            <a:ext cx="10914520" cy="1200329"/>
          </a:xfrm>
          <a:prstGeom prst="rect">
            <a:avLst/>
          </a:prstGeom>
        </p:spPr>
        <p:txBody>
          <a:bodyPr wrap="square">
            <a:spAutoFit/>
          </a:bodyPr>
          <a:lstStyle/>
          <a:p>
            <a:pPr marL="342900" indent="-342900">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Service Models </a:t>
            </a:r>
          </a:p>
          <a:p>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Deployment Models </a:t>
            </a:r>
          </a:p>
        </p:txBody>
      </p:sp>
      <p:sp>
        <p:nvSpPr>
          <p:cNvPr id="2" name="Rectangle 1">
            <a:extLst>
              <a:ext uri="{FF2B5EF4-FFF2-40B4-BE49-F238E27FC236}">
                <a16:creationId xmlns:a16="http://schemas.microsoft.com/office/drawing/2014/main" id="{00169A67-BDBD-4D29-8A3B-CC5A839EC49C}"/>
              </a:ext>
            </a:extLst>
          </p:cNvPr>
          <p:cNvSpPr/>
          <p:nvPr/>
        </p:nvSpPr>
        <p:spPr>
          <a:xfrm>
            <a:off x="689345" y="1574219"/>
            <a:ext cx="10489517" cy="1687963"/>
          </a:xfrm>
          <a:prstGeom prst="rect">
            <a:avLst/>
          </a:prstGeom>
        </p:spPr>
        <p:txBody>
          <a:bodyPr wrap="square">
            <a:spAutoFit/>
          </a:bodyPr>
          <a:lstStyle/>
          <a:p>
            <a:pPr algn="just">
              <a:lnSpc>
                <a:spcPct val="150000"/>
              </a:lnSpc>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There are certain services and models working behind the scene making the cloud computing feasible and accessible to end users. Following are the working models for cloud computing:</a:t>
            </a:r>
          </a:p>
        </p:txBody>
      </p:sp>
      <p:sp>
        <p:nvSpPr>
          <p:cNvPr id="3" name="Rectangle 2">
            <a:extLst>
              <a:ext uri="{FF2B5EF4-FFF2-40B4-BE49-F238E27FC236}">
                <a16:creationId xmlns:a16="http://schemas.microsoft.com/office/drawing/2014/main" id="{5D17067B-7D69-4B85-8A70-50FB213D348A}"/>
              </a:ext>
            </a:extLst>
          </p:cNvPr>
          <p:cNvSpPr/>
          <p:nvPr/>
        </p:nvSpPr>
        <p:spPr>
          <a:xfrm>
            <a:off x="689345" y="540656"/>
            <a:ext cx="3933577" cy="707886"/>
          </a:xfrm>
          <a:prstGeom prst="rect">
            <a:avLst/>
          </a:prstGeom>
        </p:spPr>
        <p:txBody>
          <a:bodyPr wrap="none">
            <a:spAutoFit/>
          </a:bodyPr>
          <a:lstStyle/>
          <a:p>
            <a:r>
              <a:rPr lang="en-US" sz="4000" b="1" dirty="0">
                <a:solidFill>
                  <a:srgbClr val="002060"/>
                </a:solidFill>
                <a:latin typeface="Arial Nova" panose="020B0504020202020204" pitchFamily="34" charset="0"/>
                <a:cs typeface="Times New Roman" panose="02020603050405020304" pitchFamily="18" charset="0"/>
              </a:rPr>
              <a:t>Basic Concepts</a:t>
            </a:r>
          </a:p>
        </p:txBody>
      </p:sp>
    </p:spTree>
    <p:extLst>
      <p:ext uri="{BB962C8B-B14F-4D97-AF65-F5344CB8AC3E}">
        <p14:creationId xmlns:p14="http://schemas.microsoft.com/office/powerpoint/2010/main" val="42805690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C4461407-6A85-4780-9F3A-B24F5A4568F3}"/>
              </a:ext>
            </a:extLst>
          </p:cNvPr>
          <p:cNvSpPr/>
          <p:nvPr/>
        </p:nvSpPr>
        <p:spPr>
          <a:xfrm>
            <a:off x="610227" y="616917"/>
            <a:ext cx="11225458" cy="3596177"/>
          </a:xfrm>
          <a:prstGeom prst="rect">
            <a:avLst/>
          </a:prstGeom>
        </p:spPr>
        <p:txBody>
          <a:bodyPr wrap="square">
            <a:spAutoFit/>
          </a:bodyPr>
          <a:lstStyle/>
          <a:p>
            <a:r>
              <a:rPr lang="en-US" sz="3200" b="1" dirty="0">
                <a:solidFill>
                  <a:srgbClr val="002060"/>
                </a:solidFill>
                <a:latin typeface="Arial Nova" panose="020B0504020202020204" pitchFamily="34" charset="0"/>
                <a:cs typeface="Times New Roman" panose="02020603050405020304" pitchFamily="18" charset="0"/>
              </a:rPr>
              <a:t>Desktop &amp; App Streaming</a:t>
            </a:r>
          </a:p>
          <a:p>
            <a:endParaRPr lang="en-US" sz="3200" dirty="0">
              <a:solidFill>
                <a:srgbClr val="FF000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Work Spaces  -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 Workspace is a VDI (Virtual Desktop Infrastructure). It allows you to use remote desktops in the cloud.</a:t>
            </a:r>
          </a:p>
          <a:p>
            <a:pPr marL="342900" indent="-342900" algn="just">
              <a:lnSpc>
                <a:spcPct val="150000"/>
              </a:lnSpc>
              <a:buFont typeface="Arial" panose="020B0604020202020204" pitchFamily="34" charset="0"/>
              <a:buChar char="•"/>
            </a:pPr>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err="1">
                <a:solidFill>
                  <a:schemeClr val="accent2">
                    <a:lumMod val="75000"/>
                  </a:schemeClr>
                </a:solidFill>
                <a:latin typeface="Times New Roman" panose="02020603050405020304" pitchFamily="18" charset="0"/>
                <a:cs typeface="Times New Roman" panose="02020603050405020304" pitchFamily="18" charset="0"/>
              </a:rPr>
              <a:t>AppStream</a:t>
            </a:r>
            <a:r>
              <a:rPr lang="en-US" sz="2400" dirty="0">
                <a:solidFill>
                  <a:schemeClr val="accent2">
                    <a:lumMod val="75000"/>
                  </a:schemeClr>
                </a:solidFill>
                <a:latin typeface="Times New Roman" panose="02020603050405020304" pitchFamily="18" charset="0"/>
                <a:cs typeface="Times New Roman" panose="02020603050405020304" pitchFamily="18" charset="0"/>
              </a:rPr>
              <a:t> -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 A way of streaming desktop applications to your users in the web browser. For example, using MS Word in Google Chrome.</a:t>
            </a:r>
          </a:p>
        </p:txBody>
      </p:sp>
    </p:spTree>
    <p:extLst>
      <p:ext uri="{BB962C8B-B14F-4D97-AF65-F5344CB8AC3E}">
        <p14:creationId xmlns:p14="http://schemas.microsoft.com/office/powerpoint/2010/main" val="1726188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4DE84394-12BD-42FF-8300-F934A683C6B9}"/>
              </a:ext>
            </a:extLst>
          </p:cNvPr>
          <p:cNvSpPr/>
          <p:nvPr/>
        </p:nvSpPr>
        <p:spPr>
          <a:xfrm>
            <a:off x="322658" y="1303474"/>
            <a:ext cx="11869342" cy="5262979"/>
          </a:xfrm>
          <a:prstGeom prst="rect">
            <a:avLst/>
          </a:prstGeom>
        </p:spPr>
        <p:txBody>
          <a:bodyPr wrap="square">
            <a:spAutoFit/>
          </a:bodyPr>
          <a:lstStyle/>
          <a:p>
            <a:endParaRPr lang="en-US" sz="800" dirty="0">
              <a:solidFill>
                <a:srgbClr val="FF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 Lex  -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 Lex tool helps you to build chatbots quickly. </a:t>
            </a:r>
          </a:p>
          <a:p>
            <a:pPr marL="342900" indent="-342900" algn="just">
              <a:buFont typeface="Arial" panose="020B0604020202020204" pitchFamily="34" charset="0"/>
              <a:buChar char="•"/>
            </a:pPr>
            <a:endParaRPr lang="en-US" sz="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 Polly 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It is AWS's text-to-speech service allows you to create audio versions of your notes.</a:t>
            </a:r>
          </a:p>
          <a:p>
            <a:pPr marL="342900" indent="-342900" algn="just">
              <a:buFont typeface="Arial" panose="020B0604020202020204" pitchFamily="34" charset="0"/>
              <a:buChar char="•"/>
            </a:pPr>
            <a:endParaRPr lang="en-US" sz="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err="1">
                <a:solidFill>
                  <a:schemeClr val="accent2">
                    <a:lumMod val="75000"/>
                  </a:schemeClr>
                </a:solidFill>
                <a:latin typeface="Times New Roman" panose="02020603050405020304" pitchFamily="18" charset="0"/>
                <a:cs typeface="Times New Roman" panose="02020603050405020304" pitchFamily="18" charset="0"/>
              </a:rPr>
              <a:t>Rekognition</a:t>
            </a:r>
            <a:r>
              <a:rPr lang="en-US" sz="2400" dirty="0">
                <a:solidFill>
                  <a:schemeClr val="accent2">
                    <a:lumMod val="75000"/>
                  </a:schemeClr>
                </a:solidFill>
                <a:latin typeface="Times New Roman" panose="02020603050405020304" pitchFamily="18" charset="0"/>
                <a:cs typeface="Times New Roman" panose="02020603050405020304" pitchFamily="18" charset="0"/>
              </a:rPr>
              <a:t>  -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 It is AWS's face recognition service. This AWS service helps you to recognize faces and object in images and videos.</a:t>
            </a:r>
          </a:p>
          <a:p>
            <a:pPr marL="342900" indent="-342900" algn="just">
              <a:buFont typeface="Arial" panose="020B0604020202020204" pitchFamily="34" charset="0"/>
              <a:buChar char="•"/>
            </a:pPr>
            <a:endParaRPr lang="en-US" sz="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err="1">
                <a:solidFill>
                  <a:schemeClr val="accent2">
                    <a:lumMod val="75000"/>
                  </a:schemeClr>
                </a:solidFill>
                <a:latin typeface="Times New Roman" panose="02020603050405020304" pitchFamily="18" charset="0"/>
                <a:cs typeface="Times New Roman" panose="02020603050405020304" pitchFamily="18" charset="0"/>
              </a:rPr>
              <a:t>SageMaker</a:t>
            </a:r>
            <a:r>
              <a:rPr lang="en-US" sz="2400" dirty="0">
                <a:solidFill>
                  <a:schemeClr val="accent2">
                    <a:lumMod val="75000"/>
                  </a:schemeClr>
                </a:solidFill>
                <a:latin typeface="Times New Roman" panose="02020603050405020304" pitchFamily="18" charset="0"/>
                <a:cs typeface="Times New Roman" panose="02020603050405020304" pitchFamily="18" charset="0"/>
              </a:rPr>
              <a:t>  -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lumOff val="25000"/>
                  </a:schemeClr>
                </a:solidFill>
                <a:latin typeface="Times New Roman" panose="02020603050405020304" pitchFamily="18" charset="0"/>
                <a:cs typeface="Times New Roman" panose="02020603050405020304" pitchFamily="18" charset="0"/>
              </a:rPr>
              <a:t>Sagemaker</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allows you to build, train, and deploy machine learning models at any scale.</a:t>
            </a:r>
          </a:p>
          <a:p>
            <a:pPr marL="342900" indent="-342900" algn="just">
              <a:buFont typeface="Arial" panose="020B0604020202020204" pitchFamily="34" charset="0"/>
              <a:buChar char="•"/>
            </a:pPr>
            <a:endParaRPr lang="en-US" sz="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Transcribe 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It is AWS's speech-to-text service that offers high-quality and affordable transcriptions.</a:t>
            </a:r>
          </a:p>
          <a:p>
            <a:pPr marL="342900" indent="-342900" algn="just">
              <a:buFont typeface="Arial" panose="020B0604020202020204" pitchFamily="34" charset="0"/>
              <a:buChar char="•"/>
            </a:pPr>
            <a:endParaRPr lang="en-US" sz="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Translate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It is a very similar tool to Google Translate which allows you to translate text in one language to another.</a:t>
            </a:r>
          </a:p>
          <a:p>
            <a:pPr marL="342900" indent="-342900" algn="just">
              <a:buFont typeface="Arial" panose="020B0604020202020204" pitchFamily="34" charset="0"/>
              <a:buChar char="•"/>
            </a:pPr>
            <a:endParaRPr 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6761EE3B-48D7-4E58-9374-47AC130FB74B}"/>
              </a:ext>
            </a:extLst>
          </p:cNvPr>
          <p:cNvSpPr/>
          <p:nvPr/>
        </p:nvSpPr>
        <p:spPr>
          <a:xfrm>
            <a:off x="322658" y="599430"/>
            <a:ext cx="4209807" cy="584775"/>
          </a:xfrm>
          <a:prstGeom prst="rect">
            <a:avLst/>
          </a:prstGeom>
        </p:spPr>
        <p:txBody>
          <a:bodyPr wrap="none">
            <a:spAutoFit/>
          </a:bodyPr>
          <a:lstStyle/>
          <a:p>
            <a:r>
              <a:rPr lang="en-US" sz="3200" b="1" dirty="0">
                <a:solidFill>
                  <a:srgbClr val="002060"/>
                </a:solidFill>
                <a:latin typeface="Arial Nova" panose="020B0504020202020204" pitchFamily="34" charset="0"/>
                <a:cs typeface="Times New Roman" panose="02020603050405020304" pitchFamily="18" charset="0"/>
              </a:rPr>
              <a:t>Artificial Intelligence</a:t>
            </a:r>
          </a:p>
        </p:txBody>
      </p:sp>
    </p:spTree>
    <p:extLst>
      <p:ext uri="{BB962C8B-B14F-4D97-AF65-F5344CB8AC3E}">
        <p14:creationId xmlns:p14="http://schemas.microsoft.com/office/powerpoint/2010/main" val="238447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274AD881-FA13-45AC-ACB5-BFECFCDE8B0F}"/>
              </a:ext>
            </a:extLst>
          </p:cNvPr>
          <p:cNvSpPr/>
          <p:nvPr/>
        </p:nvSpPr>
        <p:spPr>
          <a:xfrm>
            <a:off x="434996" y="620856"/>
            <a:ext cx="11375013" cy="5663089"/>
          </a:xfrm>
          <a:prstGeom prst="rect">
            <a:avLst/>
          </a:prstGeom>
        </p:spPr>
        <p:txBody>
          <a:bodyPr wrap="square">
            <a:spAutoFit/>
          </a:bodyPr>
          <a:lstStyle/>
          <a:p>
            <a:r>
              <a:rPr lang="en-US" sz="3200" b="1" dirty="0">
                <a:solidFill>
                  <a:srgbClr val="002060"/>
                </a:solidFill>
                <a:latin typeface="Arial Nova" panose="020B0504020202020204" pitchFamily="34" charset="0"/>
                <a:cs typeface="Times New Roman" panose="02020603050405020304" pitchFamily="18" charset="0"/>
              </a:rPr>
              <a:t>AR &amp; VR (Augmented Reality &amp; Virtual Reality)</a:t>
            </a:r>
          </a:p>
          <a:p>
            <a:endParaRPr lang="en-US" sz="800" dirty="0">
              <a:solidFill>
                <a:srgbClr val="FF0000"/>
              </a:solidFill>
              <a:latin typeface="Times New Roman" panose="02020603050405020304" pitchFamily="18" charset="0"/>
              <a:cs typeface="Times New Roman" panose="02020603050405020304" pitchFamily="18" charset="0"/>
            </a:endParaRPr>
          </a:p>
          <a:p>
            <a:endParaRPr lang="en-US" sz="800" dirty="0">
              <a:solidFill>
                <a:srgbClr val="FF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Sumerian  -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 Sumerian is a set of tool for offering high-quality virtual reality (VR) experiences on the web. The service allows you to create interactive 3D scenes and publish it as a website for users to access.</a:t>
            </a:r>
          </a:p>
          <a:p>
            <a:pPr>
              <a:buFont typeface="+mj-lt"/>
              <a:buAutoNum type="arabicPeriod"/>
            </a:pPr>
            <a:endParaRPr lang="en-US" sz="800" dirty="0"/>
          </a:p>
          <a:p>
            <a:pPr>
              <a:buFont typeface="+mj-lt"/>
              <a:buAutoNum type="arabicPeriod"/>
            </a:pPr>
            <a:endParaRPr lang="en-US" dirty="0"/>
          </a:p>
          <a:p>
            <a:r>
              <a:rPr lang="en-US" sz="3200" b="1" dirty="0">
                <a:solidFill>
                  <a:srgbClr val="002060"/>
                </a:solidFill>
                <a:latin typeface="Arial Nova" panose="020B0504020202020204" pitchFamily="34" charset="0"/>
                <a:cs typeface="Times New Roman" panose="02020603050405020304" pitchFamily="18" charset="0"/>
              </a:rPr>
              <a:t>Customer Engagement</a:t>
            </a:r>
          </a:p>
          <a:p>
            <a:endParaRPr 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Amazon Connect  -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 Amazon Connect allows you to create your customer care center in the cloud.</a:t>
            </a:r>
          </a:p>
          <a:p>
            <a:pPr marL="342900" indent="-342900" algn="just">
              <a:buFont typeface="Arial" panose="020B0604020202020204" pitchFamily="34" charset="0"/>
              <a:buChar char="•"/>
            </a:pPr>
            <a:endParaRPr lang="en-US" sz="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Pinpoint -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 Pinpoint helps you to understand your users and engage with them.</a:t>
            </a:r>
          </a:p>
          <a:p>
            <a:pPr marL="342900" indent="-342900" algn="just">
              <a:buFont typeface="Arial" panose="020B0604020202020204" pitchFamily="34" charset="0"/>
              <a:buChar char="•"/>
            </a:pPr>
            <a:endParaRPr lang="en-US" sz="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SES (Simple Email Service) -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 Helps you to send bulk emails to your customers at a relatively cost-effective price.</a:t>
            </a:r>
          </a:p>
          <a:p>
            <a:pPr marL="342900" indent="-342900">
              <a:buFont typeface="Arial" panose="020B0604020202020204" pitchFamily="34" charset="0"/>
              <a:buChar char="•"/>
            </a:pPr>
            <a:endParaRPr 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63453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AWS Lumberyard Basic Introduction: Beta Version 1.21.1 | Syed Raza ...">
            <a:extLst>
              <a:ext uri="{FF2B5EF4-FFF2-40B4-BE49-F238E27FC236}">
                <a16:creationId xmlns:a16="http://schemas.microsoft.com/office/drawing/2014/main" id="{9D3F96A0-D343-4A7E-961F-CB965F74A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1162" y="3896538"/>
            <a:ext cx="5023960" cy="2841567"/>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421F9E69-4464-4814-8B71-233DF96C1CDE}"/>
              </a:ext>
            </a:extLst>
          </p:cNvPr>
          <p:cNvSpPr/>
          <p:nvPr/>
        </p:nvSpPr>
        <p:spPr>
          <a:xfrm>
            <a:off x="433021" y="616917"/>
            <a:ext cx="10339014" cy="3780843"/>
          </a:xfrm>
          <a:prstGeom prst="rect">
            <a:avLst/>
          </a:prstGeom>
        </p:spPr>
        <p:txBody>
          <a:bodyPr wrap="square">
            <a:spAutoFit/>
          </a:bodyPr>
          <a:lstStyle/>
          <a:p>
            <a:r>
              <a:rPr lang="en-US" sz="3200" b="1" dirty="0">
                <a:solidFill>
                  <a:srgbClr val="002060"/>
                </a:solidFill>
                <a:latin typeface="Arial Nova" panose="020B0504020202020204" pitchFamily="34" charset="0"/>
                <a:cs typeface="Times New Roman" panose="02020603050405020304" pitchFamily="18" charset="0"/>
              </a:rPr>
              <a:t>Game Development</a:t>
            </a:r>
          </a:p>
          <a:p>
            <a:endParaRPr lang="en-US" sz="3200" dirty="0">
              <a:solidFill>
                <a:srgbClr val="FF000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Game Lift -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It is a service which is managed by AWS. You can use this service to host dedicated game servers. It allows you to scale seamlessly without taking your game offline.</a:t>
            </a:r>
          </a:p>
          <a:p>
            <a:pPr marL="342900" indent="-342900" algn="just">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Amazon Lumberyard –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is a free cross-platform game engine developed by Amazon and based on CryEngine.</a:t>
            </a:r>
          </a:p>
        </p:txBody>
      </p:sp>
      <p:sp>
        <p:nvSpPr>
          <p:cNvPr id="17" name="Rectangle 16">
            <a:extLst>
              <a:ext uri="{FF2B5EF4-FFF2-40B4-BE49-F238E27FC236}">
                <a16:creationId xmlns:a16="http://schemas.microsoft.com/office/drawing/2014/main" id="{5C0F5E34-3830-418F-8ADF-1C17537C7E35}"/>
              </a:ext>
            </a:extLst>
          </p:cNvPr>
          <p:cNvSpPr/>
          <p:nvPr/>
        </p:nvSpPr>
        <p:spPr>
          <a:xfrm>
            <a:off x="433021" y="616917"/>
            <a:ext cx="10339014" cy="3780843"/>
          </a:xfrm>
          <a:prstGeom prst="rect">
            <a:avLst/>
          </a:prstGeom>
        </p:spPr>
        <p:txBody>
          <a:bodyPr wrap="square">
            <a:spAutoFit/>
          </a:bodyPr>
          <a:lstStyle/>
          <a:p>
            <a:r>
              <a:rPr lang="en-US" sz="3200" b="1" dirty="0">
                <a:solidFill>
                  <a:srgbClr val="002060"/>
                </a:solidFill>
                <a:latin typeface="Arial Nova" panose="020B0504020202020204" pitchFamily="34" charset="0"/>
                <a:cs typeface="Times New Roman" panose="02020603050405020304" pitchFamily="18" charset="0"/>
              </a:rPr>
              <a:t>Game Development</a:t>
            </a:r>
          </a:p>
          <a:p>
            <a:endParaRPr lang="en-US" sz="3200" dirty="0">
              <a:solidFill>
                <a:srgbClr val="FF000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Game Lift -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It is a service which is managed by AWS. You can use this service to host dedicated game servers. It allows you to scale seamlessly without taking your game offline.</a:t>
            </a:r>
          </a:p>
          <a:p>
            <a:pPr marL="342900" indent="-342900" algn="just">
              <a:lnSpc>
                <a:spcPct val="150000"/>
              </a:lnSpc>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Amazon Lumberyard –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is a free cross-platform game engine developed by Amazon and based on CryEngine.</a:t>
            </a:r>
          </a:p>
        </p:txBody>
      </p:sp>
      <p:pic>
        <p:nvPicPr>
          <p:cNvPr id="1038" name="Picture 14" descr="Star Citizen and Squadron 42 Utilize Amazon Lumberyard Game Engine ...">
            <a:extLst>
              <a:ext uri="{FF2B5EF4-FFF2-40B4-BE49-F238E27FC236}">
                <a16:creationId xmlns:a16="http://schemas.microsoft.com/office/drawing/2014/main" id="{6EFF0A99-A749-461C-B6C4-7D195A98CC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8738" y="4762886"/>
            <a:ext cx="2847975" cy="16002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42" name="Picture 18" descr="Download Amazon Lumberyard 1.19 with New Dynamic Vegetation System ...">
            <a:extLst>
              <a:ext uri="{FF2B5EF4-FFF2-40B4-BE49-F238E27FC236}">
                <a16:creationId xmlns:a16="http://schemas.microsoft.com/office/drawing/2014/main" id="{8C6FBCD5-BFF3-4D98-97CA-76A1CE7B09B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0757" y="4783304"/>
            <a:ext cx="2857500" cy="16002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798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EA8D58E2-2E20-4F04-806C-8A80E17DB9FE}"/>
              </a:ext>
            </a:extLst>
          </p:cNvPr>
          <p:cNvSpPr/>
          <p:nvPr/>
        </p:nvSpPr>
        <p:spPr>
          <a:xfrm>
            <a:off x="408253" y="970834"/>
            <a:ext cx="10977283" cy="6675161"/>
          </a:xfrm>
          <a:prstGeom prst="rect">
            <a:avLst/>
          </a:prstGeom>
        </p:spPr>
        <p:txBody>
          <a:bodyPr wrap="square">
            <a:spAutoFit/>
          </a:bodyPr>
          <a:lstStyle/>
          <a:p>
            <a:endParaRPr lang="en-US" sz="800" dirty="0">
              <a:solidFill>
                <a:srgbClr val="FF000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Web site hosting</a:t>
            </a:r>
          </a:p>
          <a:p>
            <a:pPr marL="342900" indent="-342900" algn="just">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Application hosting/SaaS hosting</a:t>
            </a:r>
          </a:p>
          <a:p>
            <a:pPr marL="342900" indent="-342900" algn="just">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Media Sharing (Image/ Video) </a:t>
            </a:r>
          </a:p>
          <a:p>
            <a:pPr marL="342900" indent="-342900" algn="just">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Mobile and Social Applications</a:t>
            </a:r>
          </a:p>
          <a:p>
            <a:pPr marL="342900" indent="-342900" algn="just">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Content delivery and Media Distribution</a:t>
            </a:r>
          </a:p>
          <a:p>
            <a:pPr marL="342900" indent="-342900" algn="just">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Storage, backup, and disaster recovery</a:t>
            </a:r>
          </a:p>
          <a:p>
            <a:pPr marL="342900" indent="-342900" algn="just">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Development and test environments</a:t>
            </a:r>
          </a:p>
          <a:p>
            <a:pPr marL="342900" indent="-342900" algn="just">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Academic Computing </a:t>
            </a:r>
          </a:p>
          <a:p>
            <a:pPr marL="342900" indent="-342900" algn="just">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Search Engines </a:t>
            </a:r>
          </a:p>
          <a:p>
            <a:pPr marL="342900" indent="-342900" algn="just">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Social Networking </a:t>
            </a:r>
          </a:p>
          <a:p>
            <a:pPr marL="342900" indent="-342900" algn="just">
              <a:lnSpc>
                <a:spcPct val="150000"/>
              </a:lnSpc>
              <a:buFont typeface="Arial" panose="020B0604020202020204" pitchFamily="34" charset="0"/>
              <a:buChar char="•"/>
            </a:pPr>
            <a:endParaRPr 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04AAE225-6ED5-4F54-9017-9A689E3897E0}"/>
              </a:ext>
            </a:extLst>
          </p:cNvPr>
          <p:cNvSpPr/>
          <p:nvPr/>
        </p:nvSpPr>
        <p:spPr>
          <a:xfrm>
            <a:off x="408253" y="400431"/>
            <a:ext cx="5855834" cy="584775"/>
          </a:xfrm>
          <a:prstGeom prst="rect">
            <a:avLst/>
          </a:prstGeom>
        </p:spPr>
        <p:txBody>
          <a:bodyPr wrap="none">
            <a:spAutoFit/>
          </a:bodyPr>
          <a:lstStyle/>
          <a:p>
            <a:r>
              <a:rPr lang="en-US" sz="3200" b="1" dirty="0">
                <a:solidFill>
                  <a:srgbClr val="002060"/>
                </a:solidFill>
                <a:latin typeface="Arial Nova" panose="020B0504020202020204" pitchFamily="34" charset="0"/>
                <a:cs typeface="Times New Roman" panose="02020603050405020304" pitchFamily="18" charset="0"/>
              </a:rPr>
              <a:t>Applications of AWS services</a:t>
            </a:r>
          </a:p>
        </p:txBody>
      </p:sp>
    </p:spTree>
    <p:extLst>
      <p:ext uri="{BB962C8B-B14F-4D97-AF65-F5344CB8AC3E}">
        <p14:creationId xmlns:p14="http://schemas.microsoft.com/office/powerpoint/2010/main" val="6631793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4DC59894-5724-49E4-99BE-3837075EE18F}"/>
              </a:ext>
            </a:extLst>
          </p:cNvPr>
          <p:cNvSpPr/>
          <p:nvPr/>
        </p:nvSpPr>
        <p:spPr>
          <a:xfrm>
            <a:off x="514459" y="497788"/>
            <a:ext cx="7895443" cy="5750613"/>
          </a:xfrm>
          <a:prstGeom prst="rect">
            <a:avLst/>
          </a:prstGeom>
        </p:spPr>
        <p:txBody>
          <a:bodyPr wrap="square">
            <a:spAutoFit/>
          </a:bodyPr>
          <a:lstStyle/>
          <a:p>
            <a:r>
              <a:rPr lang="en-US" sz="3200" b="1" dirty="0">
                <a:solidFill>
                  <a:srgbClr val="002060"/>
                </a:solidFill>
                <a:latin typeface="Arial Nova" panose="020B0504020202020204" pitchFamily="34" charset="0"/>
                <a:cs typeface="Times New Roman" panose="02020603050405020304" pitchFamily="18" charset="0"/>
              </a:rPr>
              <a:t>Companies using AWS</a:t>
            </a:r>
          </a:p>
          <a:p>
            <a:endParaRPr lang="en-US" sz="800" dirty="0">
              <a:solidFill>
                <a:srgbClr val="FF0000"/>
              </a:solidFill>
              <a:latin typeface="Times New Roman" panose="02020603050405020304" pitchFamily="18" charset="0"/>
              <a:cs typeface="Times New Roman" panose="02020603050405020304" pitchFamily="18" charset="0"/>
            </a:endParaRPr>
          </a:p>
          <a:p>
            <a:endParaRPr lang="en-US" sz="800" dirty="0">
              <a:solidFill>
                <a:srgbClr val="FF0000"/>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Instagram</a:t>
            </a:r>
          </a:p>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Zoopla</a:t>
            </a:r>
          </a:p>
          <a:p>
            <a:pPr marL="342900" indent="-342900">
              <a:lnSpc>
                <a:spcPct val="150000"/>
              </a:lnSpc>
              <a:buFont typeface="Arial" panose="020B0604020202020204" pitchFamily="34" charset="0"/>
              <a:buChar char="•"/>
            </a:pPr>
            <a:r>
              <a:rPr lang="en-US" sz="2400" dirty="0" err="1">
                <a:solidFill>
                  <a:schemeClr val="tx1">
                    <a:lumMod val="75000"/>
                    <a:lumOff val="25000"/>
                  </a:schemeClr>
                </a:solidFill>
                <a:latin typeface="Times New Roman" panose="02020603050405020304" pitchFamily="18" charset="0"/>
                <a:cs typeface="Times New Roman" panose="02020603050405020304" pitchFamily="18" charset="0"/>
              </a:rPr>
              <a:t>Smugmug</a:t>
            </a:r>
            <a:endParaRPr 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Pinterest</a:t>
            </a:r>
          </a:p>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Netflix</a:t>
            </a:r>
          </a:p>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Dropbox</a:t>
            </a:r>
          </a:p>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Etsy</a:t>
            </a:r>
          </a:p>
          <a:p>
            <a:pPr marL="342900" indent="-342900">
              <a:lnSpc>
                <a:spcPct val="150000"/>
              </a:lnSpc>
              <a:buFont typeface="Arial" panose="020B0604020202020204" pitchFamily="34" charset="0"/>
              <a:buChar char="•"/>
            </a:pPr>
            <a:r>
              <a:rPr lang="en-US" sz="2400" dirty="0" err="1">
                <a:solidFill>
                  <a:schemeClr val="tx1">
                    <a:lumMod val="75000"/>
                    <a:lumOff val="25000"/>
                  </a:schemeClr>
                </a:solidFill>
                <a:latin typeface="Times New Roman" panose="02020603050405020304" pitchFamily="18" charset="0"/>
                <a:cs typeface="Times New Roman" panose="02020603050405020304" pitchFamily="18" charset="0"/>
              </a:rPr>
              <a:t>Talkbox</a:t>
            </a:r>
            <a:endParaRPr 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Supercell</a:t>
            </a:r>
          </a:p>
        </p:txBody>
      </p:sp>
      <p:pic>
        <p:nvPicPr>
          <p:cNvPr id="2056" name="Picture 8" descr="Supercell">
            <a:extLst>
              <a:ext uri="{FF2B5EF4-FFF2-40B4-BE49-F238E27FC236}">
                <a16:creationId xmlns:a16="http://schemas.microsoft.com/office/drawing/2014/main" id="{3113C730-1873-4047-B46A-ECC6CA3FAE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28686" y="4573049"/>
            <a:ext cx="2592959" cy="129648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Netflix Review: How does the Australian version hold up? Reviews ...">
            <a:extLst>
              <a:ext uri="{FF2B5EF4-FFF2-40B4-BE49-F238E27FC236}">
                <a16:creationId xmlns:a16="http://schemas.microsoft.com/office/drawing/2014/main" id="{9000DCE2-6D29-417B-AC7F-296EFD682E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31788" y="988471"/>
            <a:ext cx="2999395" cy="17009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File:Instagram logo 2016.svg - Wikipedia">
            <a:extLst>
              <a:ext uri="{FF2B5EF4-FFF2-40B4-BE49-F238E27FC236}">
                <a16:creationId xmlns:a16="http://schemas.microsoft.com/office/drawing/2014/main" id="{141E2FF2-DF33-4835-A9E9-E2023E64A1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62120" y="1333335"/>
            <a:ext cx="1077532" cy="10775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8" descr="The five steps Pinterest took to smash gender balance targets - CMI">
            <a:extLst>
              <a:ext uri="{FF2B5EF4-FFF2-40B4-BE49-F238E27FC236}">
                <a16:creationId xmlns:a16="http://schemas.microsoft.com/office/drawing/2014/main" id="{9885D1CF-B285-4249-AD1A-BD3E4826916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02270" y="2557462"/>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What is Dropbox – ICT tools for teaching">
            <a:extLst>
              <a:ext uri="{FF2B5EF4-FFF2-40B4-BE49-F238E27FC236}">
                <a16:creationId xmlns:a16="http://schemas.microsoft.com/office/drawing/2014/main" id="{9FE56D2E-364B-4DBC-927F-ADE1B4D504E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19998" y="2630875"/>
            <a:ext cx="1852880" cy="1852880"/>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SmugMug Review | 10 Crucial Things You Need to Know (Apr 20)">
            <a:extLst>
              <a:ext uri="{FF2B5EF4-FFF2-40B4-BE49-F238E27FC236}">
                <a16:creationId xmlns:a16="http://schemas.microsoft.com/office/drawing/2014/main" id="{9604EF9C-845F-4133-B915-85AEA7F011D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35196" y="4573049"/>
            <a:ext cx="1637682" cy="1637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9435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52B6824F-1F2B-40D2-BC66-168490D72DC1}"/>
              </a:ext>
            </a:extLst>
          </p:cNvPr>
          <p:cNvSpPr/>
          <p:nvPr/>
        </p:nvSpPr>
        <p:spPr>
          <a:xfrm>
            <a:off x="548171" y="616917"/>
            <a:ext cx="11261756" cy="5627503"/>
          </a:xfrm>
          <a:prstGeom prst="rect">
            <a:avLst/>
          </a:prstGeom>
        </p:spPr>
        <p:txBody>
          <a:bodyPr wrap="square">
            <a:spAutoFit/>
          </a:bodyPr>
          <a:lstStyle/>
          <a:p>
            <a:r>
              <a:rPr lang="en-US" sz="3200" b="1" dirty="0">
                <a:solidFill>
                  <a:srgbClr val="002060"/>
                </a:solidFill>
                <a:latin typeface="Arial Nova" panose="020B0504020202020204" pitchFamily="34" charset="0"/>
                <a:cs typeface="Times New Roman" panose="02020603050405020304" pitchFamily="18" charset="0"/>
              </a:rPr>
              <a:t>Advantages of AWS</a:t>
            </a:r>
          </a:p>
          <a:p>
            <a:endParaRPr lang="en-US" sz="3200" dirty="0">
              <a:solidFill>
                <a:srgbClr val="FF000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AWS allows organizations to use the already familiar programming models, operating systems, databases, and architectures. </a:t>
            </a:r>
          </a:p>
          <a:p>
            <a:pPr marL="342900" indent="-342900" algn="just">
              <a:lnSpc>
                <a:spcPct val="150000"/>
              </a:lnSpc>
              <a:buFont typeface="Arial" panose="020B0604020202020204" pitchFamily="34" charset="0"/>
              <a:buChar char="•"/>
            </a:pPr>
            <a:endParaRPr lang="en-US" sz="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It is a cost-effective service that allows you to pay only for what you use, without any up-front or long-term commitments.</a:t>
            </a:r>
          </a:p>
          <a:p>
            <a:pPr marL="342900" indent="-342900" algn="just">
              <a:lnSpc>
                <a:spcPct val="150000"/>
              </a:lnSpc>
              <a:buFont typeface="Arial" panose="020B0604020202020204" pitchFamily="34" charset="0"/>
              <a:buChar char="•"/>
            </a:pPr>
            <a:endParaRPr lang="en-US" sz="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You will not require to spend money on running and maintaining data centers.</a:t>
            </a:r>
          </a:p>
          <a:p>
            <a:pPr algn="just">
              <a:lnSpc>
                <a:spcPct val="150000"/>
              </a:lnSpc>
            </a:pPr>
            <a:endParaRPr lang="en-US" sz="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Offers fast deployments.</a:t>
            </a:r>
          </a:p>
          <a:p>
            <a:pPr marL="342900" indent="-342900" algn="just">
              <a:lnSpc>
                <a:spcPct val="150000"/>
              </a:lnSpc>
              <a:buFont typeface="Arial" panose="020B0604020202020204" pitchFamily="34" charset="0"/>
              <a:buChar char="•"/>
            </a:pPr>
            <a:endParaRPr lang="en-US" sz="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You can easily add or remove capacity.</a:t>
            </a:r>
          </a:p>
        </p:txBody>
      </p:sp>
    </p:spTree>
    <p:extLst>
      <p:ext uri="{BB962C8B-B14F-4D97-AF65-F5344CB8AC3E}">
        <p14:creationId xmlns:p14="http://schemas.microsoft.com/office/powerpoint/2010/main" val="20872265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52B6824F-1F2B-40D2-BC66-168490D72DC1}"/>
              </a:ext>
            </a:extLst>
          </p:cNvPr>
          <p:cNvSpPr/>
          <p:nvPr/>
        </p:nvSpPr>
        <p:spPr>
          <a:xfrm>
            <a:off x="427916" y="1341196"/>
            <a:ext cx="11356253" cy="4088620"/>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You are allowed cloud access quickly with limitless capacity.</a:t>
            </a:r>
          </a:p>
          <a:p>
            <a:pPr marL="342900" indent="-342900" algn="just">
              <a:lnSpc>
                <a:spcPct val="150000"/>
              </a:lnSpc>
              <a:buFont typeface="Arial" panose="020B0604020202020204" pitchFamily="34" charset="0"/>
              <a:buChar char="•"/>
            </a:pPr>
            <a:endParaRPr lang="en-US" sz="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Total Cost of Ownership is very low compared to any private/dedicated servers.</a:t>
            </a:r>
          </a:p>
          <a:p>
            <a:pPr marL="342900" indent="-342900" algn="just">
              <a:lnSpc>
                <a:spcPct val="150000"/>
              </a:lnSpc>
              <a:buFont typeface="Arial" panose="020B0604020202020204" pitchFamily="34" charset="0"/>
              <a:buChar char="•"/>
            </a:pPr>
            <a:endParaRPr lang="en-US" sz="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Offers Centralized Billing and management </a:t>
            </a:r>
          </a:p>
          <a:p>
            <a:pPr marL="342900" indent="-342900" algn="just">
              <a:lnSpc>
                <a:spcPct val="150000"/>
              </a:lnSpc>
              <a:buFont typeface="Arial" panose="020B0604020202020204" pitchFamily="34" charset="0"/>
              <a:buChar char="•"/>
            </a:pPr>
            <a:endParaRPr lang="en-US" sz="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Offers Hybrid Capabilities</a:t>
            </a:r>
          </a:p>
          <a:p>
            <a:pPr marL="342900" indent="-342900" algn="just">
              <a:lnSpc>
                <a:spcPct val="150000"/>
              </a:lnSpc>
              <a:buFont typeface="Arial" panose="020B0604020202020204" pitchFamily="34" charset="0"/>
              <a:buChar char="•"/>
            </a:pPr>
            <a:endParaRPr lang="en-US" sz="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Allows you to deploy your application in multiple regions around the world with just a few clicks</a:t>
            </a:r>
          </a:p>
        </p:txBody>
      </p:sp>
      <p:sp>
        <p:nvSpPr>
          <p:cNvPr id="2" name="Rectangle 1">
            <a:extLst>
              <a:ext uri="{FF2B5EF4-FFF2-40B4-BE49-F238E27FC236}">
                <a16:creationId xmlns:a16="http://schemas.microsoft.com/office/drawing/2014/main" id="{F725AAC5-B8AF-4659-BECF-AA7BD79298B4}"/>
              </a:ext>
            </a:extLst>
          </p:cNvPr>
          <p:cNvSpPr/>
          <p:nvPr/>
        </p:nvSpPr>
        <p:spPr>
          <a:xfrm>
            <a:off x="427916" y="504106"/>
            <a:ext cx="3985065" cy="584775"/>
          </a:xfrm>
          <a:prstGeom prst="rect">
            <a:avLst/>
          </a:prstGeom>
        </p:spPr>
        <p:txBody>
          <a:bodyPr wrap="none">
            <a:spAutoFit/>
          </a:bodyPr>
          <a:lstStyle/>
          <a:p>
            <a:r>
              <a:rPr lang="en-US" sz="3200" b="1" dirty="0">
                <a:solidFill>
                  <a:srgbClr val="002060"/>
                </a:solidFill>
                <a:latin typeface="Arial Nova" panose="020B0504020202020204" pitchFamily="34" charset="0"/>
                <a:cs typeface="Times New Roman" panose="02020603050405020304" pitchFamily="18" charset="0"/>
              </a:rPr>
              <a:t>Advantages of AWS</a:t>
            </a:r>
          </a:p>
        </p:txBody>
      </p:sp>
    </p:spTree>
    <p:extLst>
      <p:ext uri="{BB962C8B-B14F-4D97-AF65-F5344CB8AC3E}">
        <p14:creationId xmlns:p14="http://schemas.microsoft.com/office/powerpoint/2010/main" val="30927008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F43A4ADD-D6CA-4EDE-B668-B9B2EF681E05}"/>
              </a:ext>
            </a:extLst>
          </p:cNvPr>
          <p:cNvSpPr/>
          <p:nvPr/>
        </p:nvSpPr>
        <p:spPr>
          <a:xfrm>
            <a:off x="442920" y="615648"/>
            <a:ext cx="11359166" cy="6797054"/>
          </a:xfrm>
          <a:prstGeom prst="rect">
            <a:avLst/>
          </a:prstGeom>
        </p:spPr>
        <p:txBody>
          <a:bodyPr wrap="square">
            <a:spAutoFit/>
          </a:bodyPr>
          <a:lstStyle/>
          <a:p>
            <a:r>
              <a:rPr lang="en-US" sz="3200" b="1" dirty="0">
                <a:solidFill>
                  <a:srgbClr val="002060"/>
                </a:solidFill>
                <a:latin typeface="Arial Nova" panose="020B0504020202020204" pitchFamily="34" charset="0"/>
                <a:cs typeface="Times New Roman" panose="02020603050405020304" pitchFamily="18" charset="0"/>
              </a:rPr>
              <a:t>Disadvantages of AWS</a:t>
            </a:r>
          </a:p>
          <a:p>
            <a:endParaRPr lang="en-US" sz="1200" dirty="0">
              <a:solidFill>
                <a:srgbClr val="FF000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If you need more immediate or intensive assistance, you'll have to opt for paid support packages.</a:t>
            </a:r>
          </a:p>
          <a:p>
            <a:pPr marL="342900" indent="-342900" algn="just">
              <a:lnSpc>
                <a:spcPct val="150000"/>
              </a:lnSpc>
              <a:buFont typeface="Arial" panose="020B0604020202020204" pitchFamily="34" charset="0"/>
              <a:buChar char="•"/>
            </a:pPr>
            <a:endParaRPr lang="en-US" sz="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Amazon Web Services may have some common cloud computing issues when you move to a cloud. For example, downtime, limited control, and backup protection. </a:t>
            </a:r>
          </a:p>
          <a:p>
            <a:pPr algn="just">
              <a:lnSpc>
                <a:spcPct val="150000"/>
              </a:lnSpc>
            </a:pPr>
            <a:endParaRPr lang="en-US" sz="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AWS sets default limits on resources which differ from region to region. These resources consist of images, volumes, and snapshots.</a:t>
            </a:r>
          </a:p>
          <a:p>
            <a:pPr algn="just">
              <a:lnSpc>
                <a:spcPct val="150000"/>
              </a:lnSpc>
            </a:pPr>
            <a:endParaRPr lang="en-US" sz="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Hardware-level changes happen to your application which may not offer the best performance and usage of your applications.</a:t>
            </a:r>
          </a:p>
          <a:p>
            <a:pPr marL="342900" indent="-342900" algn="just">
              <a:lnSpc>
                <a:spcPct val="150000"/>
              </a:lnSpc>
              <a:buFont typeface="Arial" panose="020B0604020202020204" pitchFamily="34" charset="0"/>
              <a:buChar char="•"/>
            </a:pPr>
            <a:endParaRPr 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66380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7DADA2A3-3272-486C-B118-9FAD63F731CE}"/>
              </a:ext>
            </a:extLst>
          </p:cNvPr>
          <p:cNvSpPr/>
          <p:nvPr/>
        </p:nvSpPr>
        <p:spPr>
          <a:xfrm>
            <a:off x="565441" y="616917"/>
            <a:ext cx="11114124" cy="4336059"/>
          </a:xfrm>
          <a:prstGeom prst="rect">
            <a:avLst/>
          </a:prstGeom>
        </p:spPr>
        <p:txBody>
          <a:bodyPr wrap="square">
            <a:spAutoFit/>
          </a:bodyPr>
          <a:lstStyle/>
          <a:p>
            <a:r>
              <a:rPr lang="en-US" sz="3200" b="1" dirty="0">
                <a:solidFill>
                  <a:srgbClr val="002060"/>
                </a:solidFill>
                <a:latin typeface="Arial Nova" panose="020B0504020202020204" pitchFamily="34" charset="0"/>
                <a:cs typeface="Times New Roman" panose="02020603050405020304" pitchFamily="18" charset="0"/>
              </a:rPr>
              <a:t>Best practices of AWS</a:t>
            </a:r>
          </a:p>
          <a:p>
            <a:endParaRPr lang="en-US" sz="1000" b="1" dirty="0">
              <a:solidFill>
                <a:srgbClr val="002060"/>
              </a:solidFill>
              <a:latin typeface="Arial Nova" panose="020B0504020202020204" pitchFamily="34" charset="0"/>
              <a:cs typeface="Times New Roman" panose="02020603050405020304" pitchFamily="18" charset="0"/>
            </a:endParaRPr>
          </a:p>
          <a:p>
            <a:endParaRPr lang="en-US" sz="1000" b="1" dirty="0">
              <a:solidFill>
                <a:srgbClr val="002060"/>
              </a:solidFill>
              <a:latin typeface="Arial Nova" panose="020B0504020202020204" pitchFamily="34" charset="0"/>
              <a:cs typeface="Times New Roman" panose="02020603050405020304" pitchFamily="18" charset="0"/>
            </a:endParaRPr>
          </a:p>
          <a:p>
            <a:endParaRPr lang="en-US" sz="1000" b="1" dirty="0">
              <a:solidFill>
                <a:srgbClr val="002060"/>
              </a:solidFill>
              <a:latin typeface="Arial Nova" panose="020B0504020202020204" pitchFamily="34"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You need to design for failure, but nothing will fail.</a:t>
            </a:r>
          </a:p>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It's important to decouple all your components before using AWS services. </a:t>
            </a:r>
          </a:p>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You need to keep dynamic data closer to compute and static data closer to the user.</a:t>
            </a:r>
          </a:p>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It's important to know security and performance tradeoffs.</a:t>
            </a:r>
          </a:p>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Pay for computing capacity by the hourly payment method. </a:t>
            </a:r>
          </a:p>
          <a:p>
            <a:pPr marL="285750" indent="-285750">
              <a:lnSpc>
                <a:spcPct val="150000"/>
              </a:lnSpc>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2973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F365AF55-392A-4722-A3CB-1A000B3317FB}"/>
              </a:ext>
            </a:extLst>
          </p:cNvPr>
          <p:cNvSpPr/>
          <p:nvPr/>
        </p:nvSpPr>
        <p:spPr>
          <a:xfrm>
            <a:off x="507314" y="616917"/>
            <a:ext cx="11462197" cy="5589031"/>
          </a:xfrm>
          <a:prstGeom prst="rect">
            <a:avLst/>
          </a:prstGeom>
        </p:spPr>
        <p:txBody>
          <a:bodyPr wrap="square">
            <a:spAutoFit/>
          </a:bodyPr>
          <a:lstStyle/>
          <a:p>
            <a:r>
              <a:rPr lang="en-US" sz="3600" b="1" dirty="0">
                <a:solidFill>
                  <a:srgbClr val="002060"/>
                </a:solidFill>
                <a:latin typeface="Arial Nova" panose="020B0504020202020204" pitchFamily="34" charset="0"/>
                <a:cs typeface="Times New Roman" panose="02020603050405020304" pitchFamily="18" charset="0"/>
              </a:rPr>
              <a:t>Service Models</a:t>
            </a:r>
          </a:p>
          <a:p>
            <a:endParaRPr lang="en-US" dirty="0"/>
          </a:p>
          <a:p>
            <a:pPr algn="just">
              <a:lnSpc>
                <a:spcPct val="150000"/>
              </a:lnSpc>
            </a:pP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Cloud  Software as a Service (SaaS): </a:t>
            </a:r>
          </a:p>
          <a:p>
            <a:pPr marL="285750" indent="-285750" algn="just">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The capability provided to the consumer is to use the provider’s applications running on a cloud infrastructure. </a:t>
            </a:r>
          </a:p>
          <a:p>
            <a:pPr marL="285750" indent="-285750" algn="just">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The applications are accessible from various client devices such as a web browser </a:t>
            </a:r>
          </a:p>
          <a:p>
            <a:pPr algn="just">
              <a:lnSpc>
                <a:spcPct val="150000"/>
              </a:lnSpc>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(e.g., web-based email) </a:t>
            </a:r>
          </a:p>
          <a:p>
            <a:pPr marL="285750" indent="-285750" algn="just">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The consumer does not manage or control the underlying cloud infrastructure including network, servers, operating systems, storage.</a:t>
            </a:r>
          </a:p>
          <a:p>
            <a:pPr algn="just">
              <a:lnSpc>
                <a:spcPct val="150000"/>
              </a:lnSpc>
            </a:pPr>
            <a:endParaRPr lang="en-US" sz="900" dirty="0">
              <a:solidFill>
                <a:schemeClr val="tx1">
                  <a:lumMod val="75000"/>
                  <a:lumOff val="25000"/>
                </a:schemeClr>
              </a:solidFill>
              <a:latin typeface="Times New Roman" panose="02020603050405020304" pitchFamily="18" charset="0"/>
              <a:cs typeface="Times New Roman" panose="02020603050405020304" pitchFamily="18" charset="0"/>
            </a:endParaRPr>
          </a:p>
          <a:p>
            <a:pPr algn="just">
              <a:lnSpc>
                <a:spcPct val="150000"/>
              </a:lnSpc>
            </a:pP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Examples: </a:t>
            </a:r>
            <a:r>
              <a:rPr lang="en-US" sz="2400" dirty="0" err="1">
                <a:solidFill>
                  <a:schemeClr val="tx1">
                    <a:lumMod val="75000"/>
                    <a:lumOff val="25000"/>
                  </a:schemeClr>
                </a:solidFill>
                <a:latin typeface="Times New Roman" panose="02020603050405020304" pitchFamily="18" charset="0"/>
                <a:cs typeface="Times New Roman" panose="02020603050405020304" pitchFamily="18" charset="0"/>
              </a:rPr>
              <a:t>Caspio</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Google Apps, Salesforce, </a:t>
            </a:r>
            <a:r>
              <a:rPr lang="en-US" sz="2400" dirty="0" err="1">
                <a:solidFill>
                  <a:schemeClr val="tx1">
                    <a:lumMod val="75000"/>
                    <a:lumOff val="25000"/>
                  </a:schemeClr>
                </a:solidFill>
                <a:latin typeface="Times New Roman" panose="02020603050405020304" pitchFamily="18" charset="0"/>
                <a:cs typeface="Times New Roman" panose="02020603050405020304" pitchFamily="18" charset="0"/>
              </a:rPr>
              <a:t>Nivio</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Learn.com.</a:t>
            </a:r>
          </a:p>
        </p:txBody>
      </p:sp>
    </p:spTree>
    <p:extLst>
      <p:ext uri="{BB962C8B-B14F-4D97-AF65-F5344CB8AC3E}">
        <p14:creationId xmlns:p14="http://schemas.microsoft.com/office/powerpoint/2010/main" val="8891023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7DADA2A3-3272-486C-B118-9FAD63F731CE}"/>
              </a:ext>
            </a:extLst>
          </p:cNvPr>
          <p:cNvSpPr/>
          <p:nvPr/>
        </p:nvSpPr>
        <p:spPr>
          <a:xfrm>
            <a:off x="333621" y="507093"/>
            <a:ext cx="11114124" cy="584775"/>
          </a:xfrm>
          <a:prstGeom prst="rect">
            <a:avLst/>
          </a:prstGeom>
        </p:spPr>
        <p:txBody>
          <a:bodyPr wrap="square">
            <a:spAutoFit/>
          </a:bodyPr>
          <a:lstStyle/>
          <a:p>
            <a:r>
              <a:rPr lang="en-US" sz="3200" b="1" dirty="0">
                <a:solidFill>
                  <a:srgbClr val="002060"/>
                </a:solidFill>
                <a:latin typeface="Arial Nova" panose="020B0504020202020204" pitchFamily="34" charset="0"/>
                <a:cs typeface="Times New Roman" panose="02020603050405020304" pitchFamily="18" charset="0"/>
              </a:rPr>
              <a:t>AWS Certifications</a:t>
            </a:r>
          </a:p>
        </p:txBody>
      </p:sp>
      <p:pic>
        <p:nvPicPr>
          <p:cNvPr id="4098" name="Picture 2" descr="AWS Certification and your Career – Trend Micro – Close the Gap™">
            <a:extLst>
              <a:ext uri="{FF2B5EF4-FFF2-40B4-BE49-F238E27FC236}">
                <a16:creationId xmlns:a16="http://schemas.microsoft.com/office/drawing/2014/main" id="{FC3260EE-C95F-4E73-A660-315742E66C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58695"/>
            <a:ext cx="12192000" cy="4770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4369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Rectangle 8">
            <a:extLst>
              <a:ext uri="{FF2B5EF4-FFF2-40B4-BE49-F238E27FC236}">
                <a16:creationId xmlns:a16="http://schemas.microsoft.com/office/drawing/2014/main" id="{9956F8F7-E627-4674-825C-906AABE1565B}"/>
              </a:ext>
            </a:extLst>
          </p:cNvPr>
          <p:cNvSpPr/>
          <p:nvPr/>
        </p:nvSpPr>
        <p:spPr>
          <a:xfrm>
            <a:off x="693470" y="1769467"/>
            <a:ext cx="8095290" cy="1938992"/>
          </a:xfrm>
          <a:prstGeom prst="rect">
            <a:avLst/>
          </a:prstGeom>
        </p:spPr>
        <p:txBody>
          <a:bodyPr wrap="square">
            <a:spAutoFit/>
          </a:bodyPr>
          <a:lstStyle/>
          <a:p>
            <a:pPr marL="342900" indent="-342900">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https://aws.amazon.com/</a:t>
            </a:r>
            <a:endParaRPr 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https://aws.amazon.com/what-is-aws/?nc1=f_cc</a:t>
            </a:r>
            <a:endParaRPr 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endParaRPr 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42BE8204-2CA5-4377-BE3E-E99747767F95}"/>
              </a:ext>
            </a:extLst>
          </p:cNvPr>
          <p:cNvSpPr/>
          <p:nvPr/>
        </p:nvSpPr>
        <p:spPr>
          <a:xfrm>
            <a:off x="693470" y="689282"/>
            <a:ext cx="2367508" cy="584775"/>
          </a:xfrm>
          <a:prstGeom prst="rect">
            <a:avLst/>
          </a:prstGeom>
        </p:spPr>
        <p:txBody>
          <a:bodyPr wrap="none">
            <a:spAutoFit/>
          </a:bodyPr>
          <a:lstStyle/>
          <a:p>
            <a:r>
              <a:rPr lang="en-US" sz="3200" b="1" dirty="0">
                <a:solidFill>
                  <a:srgbClr val="002060"/>
                </a:solidFill>
                <a:latin typeface="Arial Nova" panose="020B0504020202020204" pitchFamily="34" charset="0"/>
                <a:cs typeface="Times New Roman" panose="02020603050405020304" pitchFamily="18" charset="0"/>
              </a:rPr>
              <a:t>References</a:t>
            </a:r>
          </a:p>
        </p:txBody>
      </p:sp>
    </p:spTree>
    <p:extLst>
      <p:ext uri="{BB962C8B-B14F-4D97-AF65-F5344CB8AC3E}">
        <p14:creationId xmlns:p14="http://schemas.microsoft.com/office/powerpoint/2010/main" val="1954833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03CA7FF5-0C9B-447C-961A-E89622E77BD8}"/>
              </a:ext>
            </a:extLst>
          </p:cNvPr>
          <p:cNvSpPr/>
          <p:nvPr/>
        </p:nvSpPr>
        <p:spPr>
          <a:xfrm>
            <a:off x="313386" y="559455"/>
            <a:ext cx="11565227" cy="5381281"/>
          </a:xfrm>
          <a:prstGeom prst="rect">
            <a:avLst/>
          </a:prstGeom>
        </p:spPr>
        <p:txBody>
          <a:bodyPr wrap="square">
            <a:spAutoFit/>
          </a:bodyPr>
          <a:lstStyle/>
          <a:p>
            <a:pPr algn="just">
              <a:lnSpc>
                <a:spcPct val="150000"/>
              </a:lnSpc>
            </a:pP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Cloud Platform as a Service (PaaS): </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The capability provided to the consumer is to deploy onto the cloud infrastructure consumer-created or acquired applications created using programming languages and tools supported by the provider. </a:t>
            </a:r>
          </a:p>
          <a:p>
            <a:pPr marL="285750" indent="-285750" algn="just">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The consumer does not manage or control the underlying cloud infrastructure.</a:t>
            </a:r>
          </a:p>
          <a:p>
            <a:pPr marL="285750" indent="-285750" algn="just">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Consumer has control over the deployed applications and possibly application hosting environment configurations.</a:t>
            </a:r>
          </a:p>
          <a:p>
            <a:pPr marL="285750" indent="-285750" algn="just">
              <a:lnSpc>
                <a:spcPct val="150000"/>
              </a:lnSpc>
              <a:buFont typeface="Arial" panose="020B0604020202020204" pitchFamily="34" charset="0"/>
              <a:buChar char="•"/>
            </a:pP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algn="just">
              <a:lnSpc>
                <a:spcPct val="150000"/>
              </a:lnSpc>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Examples: Windows Azure, Google App Engine.</a:t>
            </a:r>
          </a:p>
        </p:txBody>
      </p:sp>
    </p:spTree>
    <p:extLst>
      <p:ext uri="{BB962C8B-B14F-4D97-AF65-F5344CB8AC3E}">
        <p14:creationId xmlns:p14="http://schemas.microsoft.com/office/powerpoint/2010/main" val="349403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15849574-B16F-44D2-8CB3-C18F9D01CEF3}"/>
              </a:ext>
            </a:extLst>
          </p:cNvPr>
          <p:cNvSpPr/>
          <p:nvPr/>
        </p:nvSpPr>
        <p:spPr>
          <a:xfrm>
            <a:off x="475786" y="291270"/>
            <a:ext cx="10973532" cy="6073779"/>
          </a:xfrm>
          <a:prstGeom prst="rect">
            <a:avLst/>
          </a:prstGeom>
        </p:spPr>
        <p:txBody>
          <a:bodyPr wrap="square">
            <a:spAutoFit/>
          </a:bodyPr>
          <a:lstStyle/>
          <a:p>
            <a:pPr algn="just">
              <a:lnSpc>
                <a:spcPct val="150000"/>
              </a:lnSpc>
            </a:pP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Cloud Infrastructure as a Service (IaaS): </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The capability provided to the consumer is to provision processing, storage, networks, and other fundamental computing resources. </a:t>
            </a:r>
          </a:p>
          <a:p>
            <a:pPr marL="285750" indent="-285750" algn="just">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The consumer is able to deploy and run arbitrary software, which can include operating systems and applications. </a:t>
            </a:r>
          </a:p>
          <a:p>
            <a:pPr marL="285750" indent="-285750" algn="just">
              <a:lnSpc>
                <a:spcPct val="150000"/>
              </a:lnSpc>
              <a:buFont typeface="Arial" panose="020B0604020202020204" pitchFamily="34" charset="0"/>
              <a:buChar cha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The consumer does not manage or control the underlying cloud infrastructure but has control over operating systems, storage, deployed applications, and possibly limited control of select networking components (e.g., host firewalls).</a:t>
            </a:r>
          </a:p>
          <a:p>
            <a:pPr algn="just">
              <a:lnSpc>
                <a:spcPct val="150000"/>
              </a:lnSpc>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p>
          <a:p>
            <a:pPr algn="just">
              <a:lnSpc>
                <a:spcPct val="150000"/>
              </a:lnSpc>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Examples: Amazon EC2, Go-Grid, Rackspace Cloud Servers, </a:t>
            </a:r>
            <a:r>
              <a:rPr lang="en-US" sz="2400" dirty="0" err="1">
                <a:solidFill>
                  <a:schemeClr val="tx1">
                    <a:lumMod val="75000"/>
                    <a:lumOff val="25000"/>
                  </a:schemeClr>
                </a:solidFill>
                <a:latin typeface="Times New Roman" panose="02020603050405020304" pitchFamily="18" charset="0"/>
                <a:cs typeface="Times New Roman" panose="02020603050405020304" pitchFamily="18" charset="0"/>
              </a:rPr>
              <a:t>Relia</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Cloud.</a:t>
            </a:r>
          </a:p>
        </p:txBody>
      </p:sp>
    </p:spTree>
    <p:extLst>
      <p:ext uri="{BB962C8B-B14F-4D97-AF65-F5344CB8AC3E}">
        <p14:creationId xmlns:p14="http://schemas.microsoft.com/office/powerpoint/2010/main" val="1046965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122" name="Picture 2" descr="saas vs paas vs iaas breakdown">
            <a:extLst>
              <a:ext uri="{FF2B5EF4-FFF2-40B4-BE49-F238E27FC236}">
                <a16:creationId xmlns:a16="http://schemas.microsoft.com/office/drawing/2014/main" id="{CEB75A1B-4E10-4A98-84F5-54971F8687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469" y="734068"/>
            <a:ext cx="11467306" cy="5633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209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5CA96BCF-4E2D-450A-95AA-0C22DDE67151}"/>
              </a:ext>
            </a:extLst>
          </p:cNvPr>
          <p:cNvGrpSpPr/>
          <p:nvPr/>
        </p:nvGrpSpPr>
        <p:grpSpPr>
          <a:xfrm>
            <a:off x="627052" y="891411"/>
            <a:ext cx="10772870" cy="5422387"/>
            <a:chOff x="974781" y="757807"/>
            <a:chExt cx="10772870" cy="5422387"/>
          </a:xfrm>
        </p:grpSpPr>
        <p:sp>
          <p:nvSpPr>
            <p:cNvPr id="9" name="Rectangle 8">
              <a:extLst>
                <a:ext uri="{FF2B5EF4-FFF2-40B4-BE49-F238E27FC236}">
                  <a16:creationId xmlns:a16="http://schemas.microsoft.com/office/drawing/2014/main" id="{A6CE651E-D1AC-4B5A-AD92-15187E164A86}"/>
                </a:ext>
              </a:extLst>
            </p:cNvPr>
            <p:cNvSpPr/>
            <p:nvPr/>
          </p:nvSpPr>
          <p:spPr>
            <a:xfrm>
              <a:off x="1024176" y="757807"/>
              <a:ext cx="5456835" cy="584775"/>
            </a:xfrm>
            <a:prstGeom prst="rect">
              <a:avLst/>
            </a:prstGeom>
          </p:spPr>
          <p:txBody>
            <a:bodyPr wrap="square">
              <a:spAutoFit/>
            </a:bodyPr>
            <a:lstStyle/>
            <a:p>
              <a:r>
                <a:rPr lang="en-US" sz="3200" b="1" dirty="0">
                  <a:solidFill>
                    <a:srgbClr val="002060"/>
                  </a:solidFill>
                  <a:latin typeface="Arial Nova" panose="020B0504020202020204" pitchFamily="34" charset="0"/>
                  <a:cs typeface="Times New Roman" panose="02020603050405020304" pitchFamily="18" charset="0"/>
                </a:rPr>
                <a:t>Deployment Models</a:t>
              </a:r>
            </a:p>
          </p:txBody>
        </p:sp>
        <p:sp>
          <p:nvSpPr>
            <p:cNvPr id="13" name="Rectangle 12">
              <a:extLst>
                <a:ext uri="{FF2B5EF4-FFF2-40B4-BE49-F238E27FC236}">
                  <a16:creationId xmlns:a16="http://schemas.microsoft.com/office/drawing/2014/main" id="{FECF2507-0D9D-4AAE-AB91-22A965F17EFE}"/>
                </a:ext>
              </a:extLst>
            </p:cNvPr>
            <p:cNvSpPr/>
            <p:nvPr/>
          </p:nvSpPr>
          <p:spPr>
            <a:xfrm>
              <a:off x="974781" y="2645572"/>
              <a:ext cx="10772869" cy="3534622"/>
            </a:xfrm>
            <a:prstGeom prst="rect">
              <a:avLst/>
            </a:prstGeom>
          </p:spPr>
          <p:txBody>
            <a:bodyPr wrap="square">
              <a:spAutoFit/>
            </a:bodyPr>
            <a:lstStyle/>
            <a:p>
              <a:pPr algn="just">
                <a:lnSpc>
                  <a:spcPct val="150000"/>
                </a:lnSpc>
              </a:pPr>
              <a:endParaRPr lang="en-US" sz="3200" dirty="0">
                <a:solidFill>
                  <a:srgbClr val="FF0000"/>
                </a:solidFill>
                <a:latin typeface="Times New Roman" panose="02020603050405020304" pitchFamily="18" charset="0"/>
                <a:cs typeface="Times New Roman" panose="02020603050405020304" pitchFamily="18" charset="0"/>
              </a:endParaRPr>
            </a:p>
            <a:p>
              <a:pPr algn="just">
                <a:lnSpc>
                  <a:spcPct val="150000"/>
                </a:lnSpc>
              </a:pPr>
              <a:endParaRPr lang="en-US" sz="3200" dirty="0">
                <a:solidFill>
                  <a:srgbClr val="FF0000"/>
                </a:solidFill>
                <a:latin typeface="Times New Roman" panose="02020603050405020304" pitchFamily="18" charset="0"/>
                <a:cs typeface="Times New Roman" panose="02020603050405020304" pitchFamily="18" charset="0"/>
              </a:endParaRPr>
            </a:p>
            <a:p>
              <a:pPr algn="just">
                <a:lnSpc>
                  <a:spcPct val="150000"/>
                </a:lnSpc>
              </a:pPr>
              <a:r>
                <a:rPr lang="en-US" sz="3200" b="1" dirty="0">
                  <a:solidFill>
                    <a:srgbClr val="002060"/>
                  </a:solidFill>
                  <a:latin typeface="Arial Nova" panose="020B0504020202020204" pitchFamily="34" charset="0"/>
                  <a:cs typeface="Times New Roman" panose="02020603050405020304" pitchFamily="18" charset="0"/>
                </a:rPr>
                <a:t>Private Cloud:</a:t>
              </a:r>
            </a:p>
            <a:p>
              <a:pPr algn="just">
                <a:lnSpc>
                  <a:spcPct val="150000"/>
                </a:lnSpc>
              </a:pPr>
              <a:endParaRPr lang="en-US" sz="800" b="1" dirty="0">
                <a:solidFill>
                  <a:srgbClr val="002060"/>
                </a:solidFill>
                <a:latin typeface="Arial Nova" panose="020B0504020202020204" pitchFamily="34" charset="0"/>
                <a:cs typeface="Times New Roman" panose="02020603050405020304" pitchFamily="18" charset="0"/>
              </a:endParaRPr>
            </a:p>
            <a:p>
              <a:pPr algn="just">
                <a:lnSpc>
                  <a:spcPct val="150000"/>
                </a:lnSpc>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The cloud is operated solely for an organization. It may be managed by the organization or a third party and may exist on premise or off premise.</a:t>
              </a:r>
            </a:p>
          </p:txBody>
        </p:sp>
        <p:sp>
          <p:nvSpPr>
            <p:cNvPr id="14" name="Rectangle 13">
              <a:extLst>
                <a:ext uri="{FF2B5EF4-FFF2-40B4-BE49-F238E27FC236}">
                  <a16:creationId xmlns:a16="http://schemas.microsoft.com/office/drawing/2014/main" id="{4CA1DCA8-0A25-412E-A038-08C5244981AD}"/>
                </a:ext>
              </a:extLst>
            </p:cNvPr>
            <p:cNvSpPr/>
            <p:nvPr/>
          </p:nvSpPr>
          <p:spPr>
            <a:xfrm>
              <a:off x="974781" y="1721810"/>
              <a:ext cx="10772870" cy="1687963"/>
            </a:xfrm>
            <a:prstGeom prst="rect">
              <a:avLst/>
            </a:prstGeom>
          </p:spPr>
          <p:txBody>
            <a:bodyPr wrap="square">
              <a:spAutoFit/>
            </a:bodyPr>
            <a:lstStyle/>
            <a:p>
              <a:pPr algn="just">
                <a:lnSpc>
                  <a:spcPct val="150000"/>
                </a:lnSpc>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Deployment models define the type of access to the cloud, i.e., how the cloud is located? Cloud can have any of the four types of access: Public, Private, Hybrid and Community.</a:t>
              </a:r>
            </a:p>
          </p:txBody>
        </p:sp>
      </p:grpSp>
    </p:spTree>
    <p:extLst>
      <p:ext uri="{BB962C8B-B14F-4D97-AF65-F5344CB8AC3E}">
        <p14:creationId xmlns:p14="http://schemas.microsoft.com/office/powerpoint/2010/main" val="4185045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C083F8-6546-45EA-BB24-610CD5A5C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39015" y="-5935"/>
            <a:ext cx="1852985" cy="622852"/>
          </a:xfrm>
        </p:spPr>
      </p:pic>
      <p:pic>
        <p:nvPicPr>
          <p:cNvPr id="7" name="Picture 6">
            <a:extLst>
              <a:ext uri="{FF2B5EF4-FFF2-40B4-BE49-F238E27FC236}">
                <a16:creationId xmlns:a16="http://schemas.microsoft.com/office/drawing/2014/main" id="{821F2209-BD2D-4EE6-9213-CEDA1E76B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5" y="6248401"/>
            <a:ext cx="12298017" cy="636104"/>
          </a:xfrm>
          <a:prstGeom prst="rect">
            <a:avLst/>
          </a:prstGeom>
        </p:spPr>
      </p:pic>
      <p:grpSp>
        <p:nvGrpSpPr>
          <p:cNvPr id="12" name="Group 11">
            <a:extLst>
              <a:ext uri="{FF2B5EF4-FFF2-40B4-BE49-F238E27FC236}">
                <a16:creationId xmlns:a16="http://schemas.microsoft.com/office/drawing/2014/main" id="{43AC903A-AC92-4A99-8E9B-EF93964BE097}"/>
              </a:ext>
            </a:extLst>
          </p:cNvPr>
          <p:cNvGrpSpPr/>
          <p:nvPr/>
        </p:nvGrpSpPr>
        <p:grpSpPr>
          <a:xfrm>
            <a:off x="0" y="-5935"/>
            <a:ext cx="10339015" cy="257726"/>
            <a:chOff x="0" y="-5935"/>
            <a:chExt cx="10339015" cy="257726"/>
          </a:xfrm>
        </p:grpSpPr>
        <p:sp>
          <p:nvSpPr>
            <p:cNvPr id="11" name="Right Triangle 10">
              <a:extLst>
                <a:ext uri="{FF2B5EF4-FFF2-40B4-BE49-F238E27FC236}">
                  <a16:creationId xmlns:a16="http://schemas.microsoft.com/office/drawing/2014/main" id="{8A813428-0077-4B3E-905C-176ADBC738A2}"/>
                </a:ext>
              </a:extLst>
            </p:cNvPr>
            <p:cNvSpPr/>
            <p:nvPr/>
          </p:nvSpPr>
          <p:spPr>
            <a:xfrm flipV="1">
              <a:off x="0" y="-5935"/>
              <a:ext cx="10339015" cy="257726"/>
            </a:xfrm>
            <a:prstGeom prst="r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F068A6E-0C22-46F3-97D4-AF6301183C7E}"/>
                </a:ext>
              </a:extLst>
            </p:cNvPr>
            <p:cNvSpPr/>
            <p:nvPr/>
          </p:nvSpPr>
          <p:spPr>
            <a:xfrm flipV="1">
              <a:off x="0" y="-2"/>
              <a:ext cx="10339015" cy="132524"/>
            </a:xfrm>
            <a:prstGeom prst="rtTriangle">
              <a:avLst/>
            </a:prstGeom>
            <a:solidFill>
              <a:srgbClr val="242D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Rectangle 8">
            <a:extLst>
              <a:ext uri="{FF2B5EF4-FFF2-40B4-BE49-F238E27FC236}">
                <a16:creationId xmlns:a16="http://schemas.microsoft.com/office/drawing/2014/main" id="{DC349897-3E37-48B8-9703-6E217D89B6C4}"/>
              </a:ext>
            </a:extLst>
          </p:cNvPr>
          <p:cNvSpPr/>
          <p:nvPr/>
        </p:nvSpPr>
        <p:spPr>
          <a:xfrm>
            <a:off x="596130" y="556744"/>
            <a:ext cx="11059250" cy="5751831"/>
          </a:xfrm>
          <a:prstGeom prst="rect">
            <a:avLst/>
          </a:prstGeom>
        </p:spPr>
        <p:txBody>
          <a:bodyPr wrap="square">
            <a:spAutoFit/>
          </a:bodyPr>
          <a:lstStyle/>
          <a:p>
            <a:pPr algn="just">
              <a:lnSpc>
                <a:spcPct val="150000"/>
              </a:lnSpc>
            </a:pPr>
            <a:r>
              <a:rPr lang="en-US" sz="3200" b="1" dirty="0">
                <a:solidFill>
                  <a:srgbClr val="002060"/>
                </a:solidFill>
                <a:latin typeface="Arial Nova" panose="020B0504020202020204" pitchFamily="34" charset="0"/>
                <a:cs typeface="Times New Roman" panose="02020603050405020304" pitchFamily="18" charset="0"/>
              </a:rPr>
              <a:t>Community Cloud:</a:t>
            </a:r>
          </a:p>
          <a:p>
            <a:pPr algn="just">
              <a:lnSpc>
                <a:spcPct val="150000"/>
              </a:lnSpc>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The cloud infrastructure is shared by several organizations and supports a specific community that has shared concerns.</a:t>
            </a:r>
          </a:p>
          <a:p>
            <a:pPr algn="just">
              <a:lnSpc>
                <a:spcPct val="150000"/>
              </a:lnSpc>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It may be managed by the organizations or a third party and may exist on premise or off premise.</a:t>
            </a:r>
          </a:p>
          <a:p>
            <a:endParaRPr lang="en-US" sz="3200" dirty="0">
              <a:solidFill>
                <a:srgbClr val="FF0000"/>
              </a:solidFill>
              <a:latin typeface="Times New Roman" panose="02020603050405020304" pitchFamily="18" charset="0"/>
              <a:cs typeface="Times New Roman" panose="02020603050405020304" pitchFamily="18" charset="0"/>
            </a:endParaRPr>
          </a:p>
          <a:p>
            <a:pPr algn="just">
              <a:lnSpc>
                <a:spcPct val="150000"/>
              </a:lnSpc>
            </a:pPr>
            <a:r>
              <a:rPr lang="en-US" sz="3200" b="1" dirty="0">
                <a:solidFill>
                  <a:srgbClr val="002060"/>
                </a:solidFill>
                <a:latin typeface="Arial Nova" panose="020B0504020202020204" pitchFamily="34" charset="0"/>
                <a:cs typeface="Times New Roman" panose="02020603050405020304" pitchFamily="18" charset="0"/>
              </a:rPr>
              <a:t>Public Cloud:</a:t>
            </a:r>
          </a:p>
          <a:p>
            <a:pPr algn="just">
              <a:lnSpc>
                <a:spcPct val="150000"/>
              </a:lnSpc>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The cloud infrastructure is made available to the general public or a large industry group and it is owned by an organization selling cloud services.</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6747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2242</TotalTime>
  <Words>3301</Words>
  <Application>Microsoft Office PowerPoint</Application>
  <PresentationFormat>Widescreen</PresentationFormat>
  <Paragraphs>340</Paragraphs>
  <Slides>41</Slides>
  <Notes>39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Arial Nova</vt:lpstr>
      <vt:lpstr>BrowalliaUPC</vt:lpstr>
      <vt:lpstr>Calibri</vt:lpstr>
      <vt:lpstr>Calibri Light</vt:lpstr>
      <vt:lpstr>Leelawadee</vt:lpstr>
      <vt:lpstr>Times New Roman</vt:lpstr>
      <vt:lpstr>Wingdings</vt:lpstr>
      <vt:lpstr>Office Theme</vt:lpstr>
      <vt:lpstr>Cloud Computing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dc:creator>
  <cp:lastModifiedBy>Isuru Jayakantha</cp:lastModifiedBy>
  <cp:revision>244</cp:revision>
  <dcterms:created xsi:type="dcterms:W3CDTF">2020-03-22T08:23:52Z</dcterms:created>
  <dcterms:modified xsi:type="dcterms:W3CDTF">2020-04-20T03:19:32Z</dcterms:modified>
</cp:coreProperties>
</file>