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53"/>
  </p:notesMasterIdLst>
  <p:sldIdLst>
    <p:sldId id="258" r:id="rId3"/>
    <p:sldId id="257" r:id="rId4"/>
    <p:sldId id="264" r:id="rId5"/>
    <p:sldId id="265" r:id="rId6"/>
    <p:sldId id="267" r:id="rId7"/>
    <p:sldId id="266" r:id="rId8"/>
    <p:sldId id="268" r:id="rId9"/>
    <p:sldId id="306" r:id="rId10"/>
    <p:sldId id="307" r:id="rId11"/>
    <p:sldId id="260" r:id="rId12"/>
    <p:sldId id="280" r:id="rId13"/>
    <p:sldId id="296" r:id="rId14"/>
    <p:sldId id="261" r:id="rId15"/>
    <p:sldId id="302" r:id="rId16"/>
    <p:sldId id="303" r:id="rId17"/>
    <p:sldId id="304" r:id="rId18"/>
    <p:sldId id="270" r:id="rId19"/>
    <p:sldId id="259" r:id="rId20"/>
    <p:sldId id="269" r:id="rId21"/>
    <p:sldId id="309" r:id="rId22"/>
    <p:sldId id="310" r:id="rId23"/>
    <p:sldId id="311" r:id="rId24"/>
    <p:sldId id="298" r:id="rId25"/>
    <p:sldId id="263" r:id="rId26"/>
    <p:sldId id="271" r:id="rId27"/>
    <p:sldId id="284" r:id="rId28"/>
    <p:sldId id="287" r:id="rId29"/>
    <p:sldId id="285" r:id="rId30"/>
    <p:sldId id="288" r:id="rId31"/>
    <p:sldId id="283" r:id="rId32"/>
    <p:sldId id="273" r:id="rId33"/>
    <p:sldId id="274" r:id="rId34"/>
    <p:sldId id="297" r:id="rId35"/>
    <p:sldId id="276" r:id="rId36"/>
    <p:sldId id="275" r:id="rId37"/>
    <p:sldId id="292" r:id="rId38"/>
    <p:sldId id="291" r:id="rId39"/>
    <p:sldId id="293" r:id="rId40"/>
    <p:sldId id="277" r:id="rId41"/>
    <p:sldId id="301" r:id="rId42"/>
    <p:sldId id="294" r:id="rId43"/>
    <p:sldId id="262" r:id="rId44"/>
    <p:sldId id="295" r:id="rId45"/>
    <p:sldId id="281" r:id="rId46"/>
    <p:sldId id="272" r:id="rId47"/>
    <p:sldId id="282" r:id="rId48"/>
    <p:sldId id="308" r:id="rId49"/>
    <p:sldId id="305" r:id="rId50"/>
    <p:sldId id="299" r:id="rId51"/>
    <p:sldId id="290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783BC-957B-41E8-A16F-F3814709916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E5BBA-CF0F-44F4-AEA5-66807D9C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74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4A4D7-094B-4882-A2A8-C2EC33C007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4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A238-E9F9-4451-865A-48174708BA3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385720"/>
            <a:ext cx="609600" cy="365125"/>
          </a:xfrm>
          <a:prstGeom prst="rect">
            <a:avLst/>
          </a:prstGeom>
        </p:spPr>
        <p:txBody>
          <a:bodyPr/>
          <a:lstStyle/>
          <a:p>
            <a:fld id="{0AC028E0-2DFD-4932-ABFA-5A7B8B1C6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0020-6983-42BB-9245-786C763EDDA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9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0020-6983-42BB-9245-786C763EDDA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93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0020-6983-42BB-9245-786C763EDDA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0020-6983-42BB-9245-786C763EDDA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7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0020-6983-42BB-9245-786C763EDDA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4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0020-6983-42BB-9245-786C763EDDA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9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0020-6983-42BB-9245-786C763EDDA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1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0020-6983-42BB-9245-786C763EDDA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2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0020-6983-42BB-9245-786C763EDDA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3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0020-6983-42BB-9245-786C763EDDA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0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0020-6983-42BB-9245-786C763EDDA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0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3" r="73809"/>
          <a:stretch/>
        </p:blipFill>
        <p:spPr>
          <a:xfrm>
            <a:off x="0" y="5410200"/>
            <a:ext cx="3266831" cy="1447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CA238-E9F9-4451-865A-48174708BA3C}" type="datetimeFigureOut">
              <a:rPr lang="en-US" smtClean="0"/>
              <a:t>4/7/2018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0" b="76667"/>
          <a:stretch/>
        </p:blipFill>
        <p:spPr>
          <a:xfrm>
            <a:off x="8920122" y="0"/>
            <a:ext cx="3271879" cy="15615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Object </a:t>
            </a:r>
            <a:r>
              <a:rPr lang="en-US" sz="1600" b="1">
                <a:solidFill>
                  <a:schemeClr val="tx1"/>
                </a:solidFill>
              </a:rPr>
              <a:t>Oriented Programming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SLIIT </a:t>
            </a:r>
            <a:r>
              <a:rPr lang="en-US" sz="1600" b="1" baseline="0" dirty="0">
                <a:solidFill>
                  <a:schemeClr val="tx1"/>
                </a:solidFill>
              </a:rPr>
              <a:t> - Faculty of Computing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31200" y="76200"/>
            <a:ext cx="3657600" cy="91440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8331201" y="76200"/>
            <a:ext cx="365714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5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>
            <a:off x="0" y="6400801"/>
            <a:ext cx="12192000" cy="4572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40020-6983-42BB-9245-786C763EDDA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1A553-4BB9-4B4D-9D0B-130D6930B4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71D3D-F011-47C0-9290-685F7D9F641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10160000" y="0"/>
            <a:ext cx="2032000" cy="5080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655320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E87A23"/>
                </a:solidFill>
              </a:rPr>
              <a:t>SLIIT </a:t>
            </a:r>
            <a:r>
              <a:rPr lang="en-US" sz="1600" b="1" baseline="0" dirty="0">
                <a:solidFill>
                  <a:srgbClr val="E87A23"/>
                </a:solidFill>
              </a:rPr>
              <a:t> - Faculty of Computing</a:t>
            </a:r>
            <a:endParaRPr lang="en-US" sz="1600" b="1" dirty="0">
              <a:solidFill>
                <a:srgbClr val="E87A23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 rot="10800000">
            <a:off x="0" y="-2"/>
            <a:ext cx="10160000" cy="4572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-76200"/>
            <a:ext cx="5711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Object Oriented Programming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38200" y="1447800"/>
            <a:ext cx="10515600" cy="0"/>
          </a:xfrm>
          <a:prstGeom prst="line">
            <a:avLst/>
          </a:prstGeom>
          <a:ln w="19050">
            <a:solidFill>
              <a:srgbClr val="242D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55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5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098D0E-A4C3-43C5-AFA3-40AD2FCD9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5575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Expressions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7942-A018-4FFA-A65E-58220E2BEC95}" type="slidenum">
              <a:rPr lang="en-US" smtClean="0"/>
              <a:t>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by Udara Samaratunge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0880" y="4223010"/>
            <a:ext cx="5958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Modern Topics in IT(MTIT)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Year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Semester 1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Udara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Samaratunge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" y="0"/>
            <a:ext cx="41529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63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93029" y="642216"/>
            <a:ext cx="4094162" cy="8699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Syntaxes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173" y="2192483"/>
            <a:ext cx="7261648" cy="195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1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95702" y="642215"/>
            <a:ext cx="4094162" cy="869950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Syntax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73" y="1844820"/>
            <a:ext cx="8498466" cy="443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2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95702" y="642215"/>
            <a:ext cx="6584516" cy="8699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of Lambda Syntax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0882" y="17110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0">
              <a:spcBef>
                <a:spcPts val="30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x, </a:t>
            </a:r>
            <a:r>
              <a:rPr lang="en-US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y) -&gt; { return x + y; }</a:t>
            </a:r>
          </a:p>
          <a:p>
            <a:pPr marL="27432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//Returns the sum of two integers</a:t>
            </a:r>
          </a:p>
          <a:p>
            <a:pPr marL="274320" indent="0">
              <a:spcBef>
                <a:spcPts val="300"/>
              </a:spcBef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30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(x, y) -&gt; x + 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/*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	 * Returns the sum of two numbers types of parameters and return type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	 * are inferred body is a single expression; braces omitted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	*/</a:t>
            </a: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30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 -&gt; n % 2 == 0</a:t>
            </a:r>
          </a:p>
          <a:p>
            <a:pPr marL="27432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//returns true if n is even (type is inferred)</a:t>
            </a:r>
          </a:p>
          <a:p>
            <a:pPr marL="274320" indent="0">
              <a:spcBef>
                <a:spcPts val="300"/>
              </a:spcBef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30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() -&gt; 42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/*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 * Constant function, no parameters returns the answer to the ultimate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 * question of life, the universe, and everything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*/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09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37755" y="405968"/>
            <a:ext cx="9671050" cy="1325562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Examples of Java 8 Lambdas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46463" y="185737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Java 8 lambda is basically a method in Java without a declaration usually written as (parameters) -&gt; { body }. Examples,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y) -&gt; { return x + y; 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-&gt; x * 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 -&gt; x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lambda can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zero or more parameters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separated by commas and their type can be explicitly declared or inferred from the context.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Parenthesis are not needed around a single parameter.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is used to denote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parameters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body can contain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or more statements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Braces are not needed around a single-statement body.</a:t>
            </a:r>
          </a:p>
        </p:txBody>
      </p:sp>
    </p:spTree>
    <p:extLst>
      <p:ext uri="{BB962C8B-B14F-4D97-AF65-F5344CB8AC3E}">
        <p14:creationId xmlns:p14="http://schemas.microsoft.com/office/powerpoint/2010/main" val="17670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93029" y="642216"/>
            <a:ext cx="10346026" cy="8699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Lambda Expression with no Parameters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29" y="2063462"/>
            <a:ext cx="6785815" cy="269557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7102186" y="3543300"/>
            <a:ext cx="1163781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266" y="2901012"/>
            <a:ext cx="3048505" cy="102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93029" y="642216"/>
            <a:ext cx="10346026" cy="8699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Lambda Expression with one Parameter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715745" y="3927330"/>
            <a:ext cx="3615" cy="101917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068" y="5038292"/>
            <a:ext cx="2760087" cy="11348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608" y="1705335"/>
            <a:ext cx="8146854" cy="258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5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8991" y="704562"/>
            <a:ext cx="11866418" cy="8699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Lambda Expression with multiple Parameters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90" y="1574512"/>
            <a:ext cx="8208819" cy="288008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339200" y="3945007"/>
            <a:ext cx="3615" cy="101917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726" y="4964183"/>
            <a:ext cx="3810698" cy="106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2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800100" y="605848"/>
            <a:ext cx="4094163" cy="869950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Syntax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44" y="2098097"/>
            <a:ext cx="5486401" cy="299512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926" y="3739537"/>
            <a:ext cx="3890034" cy="108184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6338455" y="4384964"/>
            <a:ext cx="1163781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21782" y="3179618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70801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3845" y="271752"/>
            <a:ext cx="10515600" cy="1325562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20882" y="1711037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 type declaration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No need to declare the type of a parameter. The compiler can inference the same from the value of the parameter.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 parenthesis around parameter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No need to declare a single parameter in parenthesis. For multiple parameters, parentheses are required.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 curly braces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No need to use curly braces in expression body if the body contains a single statement.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 return keyword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The compiler automatically returns the value if the body has a single expression to return the value. Curly braces are required to indicate that expression returns a value.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77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8209" y="458788"/>
            <a:ext cx="4457700" cy="1338262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Syntax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6295" b="3859"/>
          <a:stretch/>
        </p:blipFill>
        <p:spPr>
          <a:xfrm>
            <a:off x="4457700" y="620605"/>
            <a:ext cx="7734300" cy="589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3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592282" y="349250"/>
            <a:ext cx="10515600" cy="1325562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8 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2282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Anonymous classes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of Java 8 lambda expressions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interfaces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methods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references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Lambda Expression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191" y="1674812"/>
            <a:ext cx="27336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68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6379" y="458788"/>
            <a:ext cx="7860471" cy="1338262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Variable Binding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7F8F4CA-627F-4054-9D1D-F710BCCAE976}"/>
              </a:ext>
            </a:extLst>
          </p:cNvPr>
          <p:cNvSpPr txBox="1"/>
          <p:nvPr/>
        </p:nvSpPr>
        <p:spPr>
          <a:xfrm>
            <a:off x="6330383" y="5663924"/>
            <a:ext cx="2621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Compile Error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F8812CC-FF86-4202-B91A-C41CD1B2F328}"/>
              </a:ext>
            </a:extLst>
          </p:cNvPr>
          <p:cNvSpPr txBox="1"/>
          <p:nvPr/>
        </p:nvSpPr>
        <p:spPr>
          <a:xfrm>
            <a:off x="6196336" y="3407321"/>
            <a:ext cx="363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Final variable can not be reassigned</a:t>
            </a:r>
          </a:p>
          <a:p>
            <a:r>
              <a:rPr lang="en-US" b="1" dirty="0" err="1">
                <a:solidFill>
                  <a:srgbClr val="0000FF"/>
                </a:solidFill>
              </a:rPr>
              <a:t>cont</a:t>
            </a:r>
            <a:r>
              <a:rPr lang="en-US" b="1" dirty="0">
                <a:solidFill>
                  <a:srgbClr val="0000FF"/>
                </a:solidFill>
              </a:rPr>
              <a:t>++ implies count = count + 1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4719F08-F9C4-4BB7-964E-F7AC87653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77" y="2471182"/>
            <a:ext cx="4667250" cy="40195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721BCC2F-77AC-404E-927D-DBB6506849D3}"/>
              </a:ext>
            </a:extLst>
          </p:cNvPr>
          <p:cNvCxnSpPr/>
          <p:nvPr/>
        </p:nvCxnSpPr>
        <p:spPr>
          <a:xfrm>
            <a:off x="5166602" y="5956312"/>
            <a:ext cx="1163781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C561EE6-2EF7-4E23-B6C0-776CEA83B1DA}"/>
              </a:ext>
            </a:extLst>
          </p:cNvPr>
          <p:cNvSpPr txBox="1"/>
          <p:nvPr/>
        </p:nvSpPr>
        <p:spPr>
          <a:xfrm>
            <a:off x="1011777" y="1891692"/>
            <a:ext cx="531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using 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83905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6379" y="458788"/>
            <a:ext cx="7860471" cy="1338262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Variable Binding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7F8F4CA-627F-4054-9D1D-F710BCCAE976}"/>
              </a:ext>
            </a:extLst>
          </p:cNvPr>
          <p:cNvSpPr txBox="1"/>
          <p:nvPr/>
        </p:nvSpPr>
        <p:spPr>
          <a:xfrm>
            <a:off x="7901346" y="3429000"/>
            <a:ext cx="3790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Still Compile Error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F8812CC-FF86-4202-B91A-C41CD1B2F328}"/>
              </a:ext>
            </a:extLst>
          </p:cNvPr>
          <p:cNvSpPr txBox="1"/>
          <p:nvPr/>
        </p:nvSpPr>
        <p:spPr>
          <a:xfrm>
            <a:off x="7352391" y="1899745"/>
            <a:ext cx="363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Final variable can not be reassigned</a:t>
            </a:r>
          </a:p>
          <a:p>
            <a:r>
              <a:rPr lang="en-US" b="1" dirty="0" err="1">
                <a:solidFill>
                  <a:srgbClr val="0000FF"/>
                </a:solidFill>
              </a:rPr>
              <a:t>cont</a:t>
            </a:r>
            <a:r>
              <a:rPr lang="en-US" b="1" dirty="0">
                <a:solidFill>
                  <a:srgbClr val="0000FF"/>
                </a:solidFill>
              </a:rPr>
              <a:t>++ implies count = count + 1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721BCC2F-77AC-404E-927D-DBB6506849D3}"/>
              </a:ext>
            </a:extLst>
          </p:cNvPr>
          <p:cNvCxnSpPr/>
          <p:nvPr/>
        </p:nvCxnSpPr>
        <p:spPr>
          <a:xfrm>
            <a:off x="6557437" y="3692476"/>
            <a:ext cx="1163781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C561EE6-2EF7-4E23-B6C0-776CEA83B1DA}"/>
              </a:ext>
            </a:extLst>
          </p:cNvPr>
          <p:cNvSpPr txBox="1"/>
          <p:nvPr/>
        </p:nvSpPr>
        <p:spPr>
          <a:xfrm>
            <a:off x="1011777" y="1891692"/>
            <a:ext cx="531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Lambda Expressions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755B65F-B9BD-47B2-8E5A-2FE047B8D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76" y="2648772"/>
            <a:ext cx="5953125" cy="34768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58A1A55-5BEE-4BC3-8A41-BFE2B1485B57}"/>
              </a:ext>
            </a:extLst>
          </p:cNvPr>
          <p:cNvSpPr txBox="1"/>
          <p:nvPr/>
        </p:nvSpPr>
        <p:spPr>
          <a:xfrm>
            <a:off x="7139327" y="4515711"/>
            <a:ext cx="363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happens if you remove final keyword?</a:t>
            </a:r>
          </a:p>
        </p:txBody>
      </p:sp>
    </p:spTree>
    <p:extLst>
      <p:ext uri="{BB962C8B-B14F-4D97-AF65-F5344CB8AC3E}">
        <p14:creationId xmlns:p14="http://schemas.microsoft.com/office/powerpoint/2010/main" val="18527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9382D51-8D85-418B-AF5D-FE9AD182A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14" y="2263415"/>
            <a:ext cx="6141351" cy="3396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6379" y="458788"/>
            <a:ext cx="7860471" cy="1338262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Variable Binding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7F8F4CA-627F-4054-9D1D-F710BCCAE976}"/>
              </a:ext>
            </a:extLst>
          </p:cNvPr>
          <p:cNvSpPr txBox="1"/>
          <p:nvPr/>
        </p:nvSpPr>
        <p:spPr>
          <a:xfrm>
            <a:off x="3450393" y="2260391"/>
            <a:ext cx="3790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Still Compile Error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F8812CC-FF86-4202-B91A-C41CD1B2F328}"/>
              </a:ext>
            </a:extLst>
          </p:cNvPr>
          <p:cNvSpPr txBox="1"/>
          <p:nvPr/>
        </p:nvSpPr>
        <p:spPr>
          <a:xfrm>
            <a:off x="6968844" y="1634886"/>
            <a:ext cx="495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 final keyword </a:t>
            </a:r>
            <a:r>
              <a:rPr lang="en-US" b="1" dirty="0"/>
              <a:t>for the variable declarations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721BCC2F-77AC-404E-927D-DBB6506849D3}"/>
              </a:ext>
            </a:extLst>
          </p:cNvPr>
          <p:cNvCxnSpPr>
            <a:cxnSpLocks/>
          </p:cNvCxnSpPr>
          <p:nvPr/>
        </p:nvCxnSpPr>
        <p:spPr>
          <a:xfrm flipH="1" flipV="1">
            <a:off x="5715000" y="2871594"/>
            <a:ext cx="1" cy="145487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C561EE6-2EF7-4E23-B6C0-776CEA83B1DA}"/>
              </a:ext>
            </a:extLst>
          </p:cNvPr>
          <p:cNvSpPr txBox="1"/>
          <p:nvPr/>
        </p:nvSpPr>
        <p:spPr>
          <a:xfrm>
            <a:off x="269214" y="1543058"/>
            <a:ext cx="531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Lambda Expressions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F630D0F-E627-4357-BB4F-7F7E4522D6DB}"/>
              </a:ext>
            </a:extLst>
          </p:cNvPr>
          <p:cNvSpPr txBox="1"/>
          <p:nvPr/>
        </p:nvSpPr>
        <p:spPr>
          <a:xfrm>
            <a:off x="6637867" y="3308507"/>
            <a:ext cx="52184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difference is that the count variable </a:t>
            </a:r>
            <a:r>
              <a:rPr lang="en-US" dirty="0">
                <a:solidFill>
                  <a:srgbClr val="FF0000"/>
                </a:solidFill>
              </a:rPr>
              <a:t>need not be declared as final </a:t>
            </a:r>
            <a:r>
              <a:rPr lang="en-US" dirty="0"/>
              <a:t>in the </a:t>
            </a:r>
            <a:r>
              <a:rPr lang="en-US" b="1" dirty="0">
                <a:solidFill>
                  <a:srgbClr val="0000FF"/>
                </a:solidFill>
              </a:rPr>
              <a:t>enclosing context.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</a:rPr>
              <a:t>compiler automatically treats</a:t>
            </a:r>
            <a:r>
              <a:rPr lang="en-US" dirty="0"/>
              <a:t> it </a:t>
            </a:r>
            <a:r>
              <a:rPr lang="en-US" b="1" dirty="0">
                <a:solidFill>
                  <a:srgbClr val="FF0000"/>
                </a:solidFill>
              </a:rPr>
              <a:t>as final </a:t>
            </a:r>
            <a:r>
              <a:rPr lang="en-US" dirty="0"/>
              <a:t>as soon as it is used </a:t>
            </a:r>
            <a:r>
              <a:rPr lang="en-US" dirty="0">
                <a:solidFill>
                  <a:srgbClr val="FF0000"/>
                </a:solidFill>
              </a:rPr>
              <a:t>inside a lambda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other words, variables from the enclosing context that are used inside a lambda expression are </a:t>
            </a:r>
            <a:r>
              <a:rPr lang="en-US" b="1" i="1" dirty="0"/>
              <a:t>implicitly final </a:t>
            </a:r>
            <a:r>
              <a:rPr lang="en-US" b="1" dirty="0"/>
              <a:t>(or </a:t>
            </a:r>
            <a:r>
              <a:rPr lang="en-US" b="1" i="1" dirty="0"/>
              <a:t>effectively final</a:t>
            </a:r>
            <a:r>
              <a:rPr lang="en-US" b="1" dirty="0"/>
              <a:t>)</a:t>
            </a:r>
            <a:r>
              <a:rPr lang="en-US" dirty="0"/>
              <a:t>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1F11A92-990C-449C-BD7C-5EC9F3AF5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717" y="2015616"/>
            <a:ext cx="844738" cy="110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3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908" y="2608408"/>
            <a:ext cx="10363200" cy="1225838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Interfaces</a:t>
            </a:r>
          </a:p>
        </p:txBody>
      </p:sp>
    </p:spTree>
    <p:extLst>
      <p:ext uri="{BB962C8B-B14F-4D97-AF65-F5344CB8AC3E}">
        <p14:creationId xmlns:p14="http://schemas.microsoft.com/office/powerpoint/2010/main" val="331366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20882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Interfaces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820882" y="1690688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interface 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Interfaces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only be used with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Expressions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have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one abstract method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JDK 7 this would mean only one method (like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ActionListener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JDK 8 introduced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methods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multiple inheritance of types to Java These are, by definition, not abstract</a:t>
            </a:r>
          </a:p>
          <a:p>
            <a:pPr marL="457200" lvl="1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Interface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have only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methods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or more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methods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methods</a:t>
            </a:r>
          </a:p>
          <a:p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FunctionalInterface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have the compiler check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02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37754" y="374218"/>
            <a:ext cx="10515600" cy="1325562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This A Functional Interface?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08" y="2337648"/>
            <a:ext cx="7214060" cy="252542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848219" y="3165320"/>
            <a:ext cx="3588458" cy="242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84780" y="2354604"/>
            <a:ext cx="2454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Functional Interface should have only one abstract method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264" y="2677029"/>
            <a:ext cx="13716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6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37754" y="374218"/>
            <a:ext cx="10515600" cy="1325562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This A Functional Interface?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140" y="2354604"/>
            <a:ext cx="1447800" cy="1628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62" y="1838479"/>
            <a:ext cx="3767137" cy="31031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793181" y="2150917"/>
            <a:ext cx="2587336" cy="1116599"/>
            <a:chOff x="8593281" y="4291444"/>
            <a:chExt cx="2587336" cy="1116599"/>
          </a:xfrm>
        </p:grpSpPr>
        <p:sp>
          <p:nvSpPr>
            <p:cNvPr id="11" name="TextBox 10"/>
            <p:cNvSpPr txBox="1"/>
            <p:nvPr/>
          </p:nvSpPr>
          <p:spPr>
            <a:xfrm>
              <a:off x="8593281" y="4291444"/>
              <a:ext cx="25873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But you can include multiple default methods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1212" y="4640605"/>
              <a:ext cx="816633" cy="7674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202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37754" y="374218"/>
            <a:ext cx="10515600" cy="1325562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This A Functional Interface?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51518" y="1699780"/>
            <a:ext cx="2484564" cy="1116599"/>
            <a:chOff x="8593281" y="4291444"/>
            <a:chExt cx="2484564" cy="1116599"/>
          </a:xfrm>
        </p:grpSpPr>
        <p:sp>
          <p:nvSpPr>
            <p:cNvPr id="11" name="TextBox 10"/>
            <p:cNvSpPr txBox="1"/>
            <p:nvPr/>
          </p:nvSpPr>
          <p:spPr>
            <a:xfrm>
              <a:off x="8593281" y="4291444"/>
              <a:ext cx="24845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You can include multiple default or static methods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61212" y="4640605"/>
              <a:ext cx="816633" cy="767438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199" y="1699780"/>
            <a:ext cx="3518865" cy="15600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362" y="1887966"/>
            <a:ext cx="672065" cy="573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3611" y="3608971"/>
            <a:ext cx="7679343" cy="267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1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37754" y="374218"/>
            <a:ext cx="10515600" cy="1109776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Interface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36" y="3124937"/>
            <a:ext cx="2198445" cy="1024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36" y="1795901"/>
            <a:ext cx="2133871" cy="7803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92" y="1867861"/>
            <a:ext cx="613064" cy="5229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952" y="3473530"/>
            <a:ext cx="672065" cy="5732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9315" y="2032243"/>
            <a:ext cx="672065" cy="5732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70454" y="4699031"/>
            <a:ext cx="824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@</a:t>
            </a:r>
            <a:r>
              <a:rPr lang="en-US" dirty="0" err="1">
                <a:solidFill>
                  <a:srgbClr val="0000FF"/>
                </a:solidFill>
              </a:rPr>
              <a:t>FunctionalInterface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annotation is useful </a:t>
            </a:r>
            <a:r>
              <a:rPr lang="en-US" dirty="0">
                <a:solidFill>
                  <a:srgbClr val="FF0000"/>
                </a:solidFill>
              </a:rPr>
              <a:t>for compilation time checking of your code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128" y="1727264"/>
            <a:ext cx="5021112" cy="24219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70454" y="5195755"/>
            <a:ext cx="8325500" cy="65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you can </a:t>
            </a:r>
            <a:r>
              <a:rPr lang="en-US" dirty="0">
                <a:solidFill>
                  <a:srgbClr val="FF0000"/>
                </a:solidFill>
              </a:rPr>
              <a:t>use lambdas </a:t>
            </a:r>
            <a:r>
              <a:rPr lang="en-US" dirty="0"/>
              <a:t>without this annotation as well as you can </a:t>
            </a:r>
            <a:r>
              <a:rPr lang="en-US" dirty="0">
                <a:solidFill>
                  <a:srgbClr val="FF0000"/>
                </a:solidFill>
              </a:rPr>
              <a:t>override methods </a:t>
            </a:r>
            <a:r>
              <a:rPr lang="en-US" dirty="0"/>
              <a:t>without </a:t>
            </a:r>
            <a:r>
              <a:rPr lang="en-US" dirty="0">
                <a:solidFill>
                  <a:srgbClr val="0000FF"/>
                </a:solidFill>
              </a:rPr>
              <a:t>@Override annotation</a:t>
            </a:r>
          </a:p>
        </p:txBody>
      </p:sp>
    </p:spTree>
    <p:extLst>
      <p:ext uri="{BB962C8B-B14F-4D97-AF65-F5344CB8AC3E}">
        <p14:creationId xmlns:p14="http://schemas.microsoft.com/office/powerpoint/2010/main" val="289244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37754" y="374218"/>
            <a:ext cx="10515600" cy="1109776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Interface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09340" y="1701482"/>
            <a:ext cx="7797467" cy="4108136"/>
            <a:chOff x="435292" y="1491242"/>
            <a:chExt cx="7797467" cy="410813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281" y="1491242"/>
              <a:ext cx="4721677" cy="227751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b="43149"/>
            <a:stretch/>
          </p:blipFill>
          <p:spPr>
            <a:xfrm>
              <a:off x="435292" y="3861090"/>
              <a:ext cx="7797467" cy="1738288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>
            <a:xfrm>
              <a:off x="4046791" y="5099566"/>
              <a:ext cx="116378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5210572" y="4914900"/>
              <a:ext cx="2152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Access static method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53442"/>
          <a:stretch/>
        </p:blipFill>
        <p:spPr>
          <a:xfrm>
            <a:off x="8018047" y="1701482"/>
            <a:ext cx="3235307" cy="12094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FC3D3BA-BDC9-4EDE-A9B1-1DD1C411F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610" y="2504606"/>
            <a:ext cx="613064" cy="52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7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789709" y="323273"/>
            <a:ext cx="7777163" cy="1325563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Introduce Lambda Expressions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89" y="1929678"/>
            <a:ext cx="10403898" cy="45828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1903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37754" y="374218"/>
            <a:ext cx="10515600" cy="1325562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This A Functional Interface?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609871"/>
            <a:ext cx="6477000" cy="2352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28" y="2935433"/>
            <a:ext cx="68199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3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79318" y="349395"/>
            <a:ext cx="10515600" cy="1325562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This A Functional Interface?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34" y="2028826"/>
            <a:ext cx="72294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3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628" y="2006864"/>
            <a:ext cx="4984172" cy="4825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32659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Expressions with Functional Interface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13878"/>
          <a:stretch/>
        </p:blipFill>
        <p:spPr>
          <a:xfrm>
            <a:off x="238991" y="1981608"/>
            <a:ext cx="5039591" cy="48763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5473" y="1467488"/>
            <a:ext cx="257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Interface within the class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2087" y="1478721"/>
            <a:ext cx="267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Interface outside the class</a:t>
            </a:r>
          </a:p>
        </p:txBody>
      </p:sp>
    </p:spTree>
    <p:extLst>
      <p:ext uri="{BB962C8B-B14F-4D97-AF65-F5344CB8AC3E}">
        <p14:creationId xmlns:p14="http://schemas.microsoft.com/office/powerpoint/2010/main" val="330266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908" y="2608408"/>
            <a:ext cx="10363200" cy="1225838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References</a:t>
            </a:r>
          </a:p>
        </p:txBody>
      </p:sp>
    </p:spTree>
    <p:extLst>
      <p:ext uri="{BB962C8B-B14F-4D97-AF65-F5344CB8AC3E}">
        <p14:creationId xmlns:p14="http://schemas.microsoft.com/office/powerpoint/2010/main" val="209485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716973" y="407266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6973" y="1867189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Method References?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reference is the shorthand notation of a lambda expression to call a method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your lambda expression is like this:</a:t>
            </a:r>
          </a:p>
          <a:p>
            <a:pPr marL="0" indent="0">
              <a:buNone/>
            </a:pP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you can replace it with a method reference like this:</a:t>
            </a:r>
          </a:p>
          <a:p>
            <a:pPr marL="0" indent="0">
              <a:buNone/>
            </a:pP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 operator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in method reference to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 the class or object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method name</a:t>
            </a: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00200" y="3763880"/>
            <a:ext cx="5424054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4673826"/>
            <a:ext cx="5424054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66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716973" y="609439"/>
            <a:ext cx="8440738" cy="817563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difference 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342900" y="1526517"/>
            <a:ext cx="1730375" cy="1333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Anonymous Inner classes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078" y="3276945"/>
            <a:ext cx="2429515" cy="7097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 Expressions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7210" y="4992251"/>
            <a:ext cx="2223655" cy="1155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References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445" y="1623414"/>
            <a:ext cx="6386217" cy="12698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918" y="3290245"/>
            <a:ext cx="4880992" cy="8469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862" y="5086016"/>
            <a:ext cx="6539800" cy="50998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772931" y="1968042"/>
            <a:ext cx="3429000" cy="567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600202" y="3589048"/>
            <a:ext cx="3429000" cy="567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627456" y="5343649"/>
            <a:ext cx="3429000" cy="567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38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716973" y="407266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6973" y="18671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Types of Method References</a:t>
            </a:r>
          </a:p>
          <a:p>
            <a:pPr marL="0" indent="0">
              <a:buNone/>
            </a:pPr>
            <a:endParaRPr lang="en-US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reference to an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 method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 object –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object::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instanceMethod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reference to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class –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Class::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staticMethod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reference to an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 method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 arbitrary object of a particular type –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Class::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instanceMethod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reference to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Class::new</a:t>
            </a:r>
          </a:p>
        </p:txBody>
      </p:sp>
    </p:spTree>
    <p:extLst>
      <p:ext uri="{BB962C8B-B14F-4D97-AF65-F5344CB8AC3E}">
        <p14:creationId xmlns:p14="http://schemas.microsoft.com/office/powerpoint/2010/main" val="346361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90" y="2030989"/>
            <a:ext cx="4428514" cy="368401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23455" y="469611"/>
            <a:ext cx="112221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Method Reference to an instance method of an object</a:t>
            </a:r>
          </a:p>
        </p:txBody>
      </p:sp>
      <p:cxnSp>
        <p:nvCxnSpPr>
          <p:cNvPr id="5" name="Straight Arrow Connector 4"/>
          <p:cNvCxnSpPr>
            <a:stCxn id="2" idx="3"/>
          </p:cNvCxnSpPr>
          <p:nvPr/>
        </p:nvCxnSpPr>
        <p:spPr>
          <a:xfrm>
            <a:off x="5275804" y="3872994"/>
            <a:ext cx="171727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785" y="3256685"/>
            <a:ext cx="4320811" cy="104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2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23455" y="469611"/>
            <a:ext cx="112221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Method Reference to an instance method of an object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74"/>
          <a:stretch/>
        </p:blipFill>
        <p:spPr>
          <a:xfrm>
            <a:off x="623455" y="3095010"/>
            <a:ext cx="5160232" cy="259469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942099" y="3214685"/>
            <a:ext cx="171727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021" y="2523258"/>
            <a:ext cx="3656755" cy="8629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55" y="2012074"/>
            <a:ext cx="2280627" cy="76971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5783687" y="4977245"/>
            <a:ext cx="1697526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1213" y="4792579"/>
            <a:ext cx="2445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method reference</a:t>
            </a:r>
          </a:p>
        </p:txBody>
      </p:sp>
    </p:spTree>
    <p:extLst>
      <p:ext uri="{BB962C8B-B14F-4D97-AF65-F5344CB8AC3E}">
        <p14:creationId xmlns:p14="http://schemas.microsoft.com/office/powerpoint/2010/main" val="109532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779318" y="521422"/>
            <a:ext cx="10515600" cy="839787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Method reference to an instance method of an arbitrary object of a particular type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8" y="1861704"/>
            <a:ext cx="7540452" cy="35831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30562"/>
          <a:stretch/>
        </p:blipFill>
        <p:spPr>
          <a:xfrm>
            <a:off x="9373032" y="1861704"/>
            <a:ext cx="2202441" cy="15525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7886700" y="2795154"/>
            <a:ext cx="1486332" cy="1039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9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779319" y="312738"/>
            <a:ext cx="10515600" cy="1325562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Java need Lambda?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998538" y="1638300"/>
            <a:ext cx="11193462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 with anonymous classes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that if the implementation of your anonymous class is very simple, such as an interface that contains only one method,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the syntax of anonymous classes may seem unwieldy and unclear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these cases, you're usually trying 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 functionality as an argument to another method,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what action should be taken when someone clicks a button.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expressions enable you to do this, to treat functionality as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argument, or code as data.</a:t>
            </a:r>
          </a:p>
        </p:txBody>
      </p:sp>
    </p:spTree>
    <p:extLst>
      <p:ext uri="{BB962C8B-B14F-4D97-AF65-F5344CB8AC3E}">
        <p14:creationId xmlns:p14="http://schemas.microsoft.com/office/powerpoint/2010/main" val="405924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779318" y="521422"/>
            <a:ext cx="10515600" cy="839787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Method reference with and without examples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72924" y="3707038"/>
            <a:ext cx="1486332" cy="1039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41" y="1678564"/>
            <a:ext cx="5022042" cy="43897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97" y="2115414"/>
            <a:ext cx="3793380" cy="321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1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779318" y="521422"/>
            <a:ext cx="10515600" cy="839787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Method Reference to a Constructor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652654" y="3543299"/>
            <a:ext cx="1486332" cy="1039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82" y="1785071"/>
            <a:ext cx="4542127" cy="40727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895" y="2926951"/>
            <a:ext cx="3719636" cy="104237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579244" y="5119254"/>
            <a:ext cx="1486332" cy="1039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65576" y="4903415"/>
            <a:ext cx="3813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new key word with :: operator to invoke constructor of the class  </a:t>
            </a:r>
          </a:p>
        </p:txBody>
      </p:sp>
    </p:spTree>
    <p:extLst>
      <p:ext uri="{BB962C8B-B14F-4D97-AF65-F5344CB8AC3E}">
        <p14:creationId xmlns:p14="http://schemas.microsoft.com/office/powerpoint/2010/main" val="60437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41679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Method References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399824"/>
              </p:ext>
            </p:extLst>
          </p:nvPr>
        </p:nvGraphicFramePr>
        <p:xfrm>
          <a:off x="1222663" y="1940272"/>
          <a:ext cx="9476510" cy="3452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73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517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873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358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Method Reference</a:t>
                      </a:r>
                      <a:r>
                        <a:rPr lang="en-US" sz="2000" baseline="0" dirty="0"/>
                        <a:t> 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2462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ClassName</a:t>
                      </a:r>
                      <a:r>
                        <a:rPr lang="en-US" sz="2000" dirty="0"/>
                        <a:t>::</a:t>
                      </a:r>
                      <a:r>
                        <a:rPr lang="en-US" sz="2000" dirty="0" err="1"/>
                        <a:t>StaticMethodName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String::</a:t>
                      </a:r>
                      <a:r>
                        <a:rPr lang="en-US" sz="2000" dirty="0" err="1"/>
                        <a:t>valueOf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2462">
                <a:tc>
                  <a:txBody>
                    <a:bodyPr/>
                    <a:lstStyle/>
                    <a:p>
                      <a:r>
                        <a:rPr lang="en-US" sz="2000" dirty="0"/>
                        <a:t>constructor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ClassName</a:t>
                      </a:r>
                      <a:r>
                        <a:rPr lang="en-US" sz="2000" dirty="0"/>
                        <a:t>::new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ArrayList</a:t>
                      </a:r>
                      <a:r>
                        <a:rPr lang="en-US" sz="2000" dirty="0"/>
                        <a:t>::new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5895">
                <a:tc>
                  <a:txBody>
                    <a:bodyPr/>
                    <a:lstStyle/>
                    <a:p>
                      <a:r>
                        <a:rPr lang="en-US" sz="2000" dirty="0"/>
                        <a:t>specific object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objectReference</a:t>
                      </a:r>
                      <a:r>
                        <a:rPr lang="en-US" sz="2000" dirty="0"/>
                        <a:t>::</a:t>
                      </a:r>
                      <a:r>
                        <a:rPr lang="en-US" sz="2000" dirty="0" err="1"/>
                        <a:t>MethodName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x::</a:t>
                      </a:r>
                      <a:r>
                        <a:rPr lang="en-US" sz="2000" dirty="0" err="1"/>
                        <a:t>toString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5895">
                <a:tc>
                  <a:txBody>
                    <a:bodyPr/>
                    <a:lstStyle/>
                    <a:p>
                      <a:r>
                        <a:rPr lang="en-US" sz="2000" dirty="0"/>
                        <a:t>arbitrary object of a given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ClassName</a:t>
                      </a:r>
                      <a:r>
                        <a:rPr lang="en-US" sz="2000" dirty="0"/>
                        <a:t>::</a:t>
                      </a:r>
                      <a:r>
                        <a:rPr lang="en-US" sz="2000" dirty="0" err="1"/>
                        <a:t>InstanceMethodName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Object::</a:t>
                      </a:r>
                      <a:r>
                        <a:rPr lang="en-US" sz="2000" dirty="0" err="1"/>
                        <a:t>toString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779318" y="521422"/>
            <a:ext cx="10515600" cy="839787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Method References &amp; Lambda Expressions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42" y="2127972"/>
            <a:ext cx="10926638" cy="308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7989" y="1711372"/>
            <a:ext cx="54580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ITestable1{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readAnnotations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"Read Annotations 01"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279129" y="1711372"/>
            <a:ext cx="54580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ITestable2{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readAnnotations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"Read Annotations 02"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369890" y="3954221"/>
            <a:ext cx="88250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Annotate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ITestable1, ITestable2{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Annotate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diff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Annotate();</a:t>
            </a:r>
          </a:p>
          <a:p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diff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.readAnnotations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  <a:p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59729" y="2728907"/>
            <a:ext cx="1303417" cy="13339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177321" y="2858325"/>
            <a:ext cx="748470" cy="118538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6782401" y="5340927"/>
            <a:ext cx="1267047" cy="120327"/>
          </a:xfrm>
          <a:prstGeom prst="rightArrow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661" y="4685441"/>
            <a:ext cx="949013" cy="1431298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chemeClr val="bg2">
                <a:lumMod val="50000"/>
              </a:schemeClr>
            </a:contourClr>
          </a:sp3d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679313" y="476682"/>
            <a:ext cx="10515600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 of Ambiguities</a:t>
            </a:r>
            <a:endParaRPr lang="en-US" sz="4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6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598" y="1493163"/>
            <a:ext cx="54580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ITestable1{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readAnnotations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"Read Annotations 01"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6268738" y="1493163"/>
            <a:ext cx="54580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ITestable2{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readAnnotations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"Read Annotations 02"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149338" y="2510698"/>
            <a:ext cx="1320289" cy="105666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744508" y="2510698"/>
            <a:ext cx="633664" cy="99195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512879" y="3502653"/>
            <a:ext cx="791349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Annotate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ITestable1, ITestable2{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Annotate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diff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Annotate();</a:t>
            </a:r>
          </a:p>
          <a:p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diff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.readAnnotations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	@Override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readAnnotations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ITestable1.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.readAnnotations();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ITestable2.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.readAnnotations();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7808" y="652943"/>
            <a:ext cx="9168246" cy="8402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for Multiple Inheritance</a:t>
            </a:r>
            <a:endParaRPr lang="en-US" sz="4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84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Lambda Expressions – List iteration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900237"/>
            <a:ext cx="6071220" cy="457329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513409" y="4495361"/>
            <a:ext cx="1677490" cy="390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31307"/>
          <a:stretch/>
        </p:blipFill>
        <p:spPr>
          <a:xfrm>
            <a:off x="8266471" y="2400300"/>
            <a:ext cx="2519293" cy="384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Lambda Expressions for Threads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0" y="1876426"/>
            <a:ext cx="7310591" cy="3880138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710836" y="4464189"/>
            <a:ext cx="1677490" cy="390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848" y="4007638"/>
            <a:ext cx="3385659" cy="91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1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Lambdas in Java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0100" y="1856943"/>
            <a:ext cx="10515600" cy="435133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Enabling functional programming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leaner more compact code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Facilitating parallel programming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more generic, flexible and reusable APIs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able to pass behaviors as well as data to functions</a:t>
            </a:r>
          </a:p>
        </p:txBody>
      </p:sp>
    </p:spTree>
    <p:extLst>
      <p:ext uri="{BB962C8B-B14F-4D97-AF65-F5344CB8AC3E}">
        <p14:creationId xmlns:p14="http://schemas.microsoft.com/office/powerpoint/2010/main" val="45634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0100" y="1856943"/>
            <a:ext cx="10515600" cy="435133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Java Tutorials, http://docs.oracle.com/javase/tutorial/java/index.html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 Expressions, http://docs.oracle.com/javase/tutorial/java/javaOO/lambdaexpressions.html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Saikali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Java 8 Lambda Expressions and Streams, www.youtube.com/watch?v=8pDm_kH4YKY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Brian Goetz, Lambdas in Java: A peek under the hood. https://www.youtube.com/watch?v=MLksirK9nnE</a:t>
            </a:r>
          </a:p>
        </p:txBody>
      </p:sp>
    </p:spTree>
    <p:extLst>
      <p:ext uri="{BB962C8B-B14F-4D97-AF65-F5344CB8AC3E}">
        <p14:creationId xmlns:p14="http://schemas.microsoft.com/office/powerpoint/2010/main" val="148486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665017" y="505112"/>
            <a:ext cx="10515600" cy="1016000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Anonymous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05245" y="1700790"/>
            <a:ext cx="4953000" cy="435133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you to declare and instantiate a class at the same time.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like local classes except that they do not have a name.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them if you need to use a local class only once.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978" y="1610592"/>
            <a:ext cx="5627230" cy="469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2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636433" y="3002624"/>
            <a:ext cx="4919133" cy="1227138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solidFill>
                  <a:srgbClr val="0000FF"/>
                </a:solidFill>
                <a:latin typeface="Old English Text MT" panose="03040902040508030806" pitchFamily="66" charset="0"/>
              </a:rPr>
              <a:t>The 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05EA288-7781-4143-96AA-D498D7518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598" y="3518803"/>
            <a:ext cx="1717146" cy="14219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5919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49 -0.29491 C -0.02031 -0.29491 0.15391 -0.20116 0.15391 -0.08542 C 0.15391 0.03009 -0.02031 0.12407 -0.2349 0.12407 C -0.44948 0.12407 -0.62357 0.03009 -0.62357 -0.08542 C -0.62357 -0.20116 -0.44948 -0.29491 -0.2349 -0.29491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584335" y="499918"/>
            <a:ext cx="10515600" cy="1017588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Anonymous Class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35" y="1750868"/>
            <a:ext cx="10628478" cy="373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831273" y="375805"/>
            <a:ext cx="10515600" cy="1016000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Anonymous Class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427" y="1745124"/>
            <a:ext cx="9015847" cy="445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5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831273" y="375805"/>
            <a:ext cx="10515600" cy="1016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Lambda Expression Syntax - Complete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704"/>
          <a:stretch/>
        </p:blipFill>
        <p:spPr>
          <a:xfrm>
            <a:off x="2452254" y="2199841"/>
            <a:ext cx="6424686" cy="261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2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831273" y="531669"/>
            <a:ext cx="10515600" cy="1016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Lambda Expression Syntax - Simplified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956" y="1840490"/>
            <a:ext cx="3496975" cy="19724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8311" y="3587462"/>
            <a:ext cx="721129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Simplifying Rules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parenthesis can only be omitted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a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parameter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its type is not explicitly stated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omit braces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there is only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statement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body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require to type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semicolon when braces are omitted</a:t>
            </a:r>
          </a:p>
        </p:txBody>
      </p:sp>
    </p:spTree>
    <p:extLst>
      <p:ext uri="{BB962C8B-B14F-4D97-AF65-F5344CB8AC3E}">
        <p14:creationId xmlns:p14="http://schemas.microsoft.com/office/powerpoint/2010/main" val="348269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OP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3856D27-D6D9-084A-A4EC-C2F1A2183DA7}" vid="{B4D2B55E-38C7-6243-AA5F-57B0AC4AD74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3856D27-D6D9-084A-A4EC-C2F1A2183DA7}" vid="{996A3824-2DC0-7642-B5E2-D0F9E6404B5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OOP Template</Template>
  <TotalTime>5873</TotalTime>
  <Words>1159</Words>
  <Application>Microsoft Office PowerPoint</Application>
  <PresentationFormat>Widescreen</PresentationFormat>
  <Paragraphs>243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Calibri Light</vt:lpstr>
      <vt:lpstr>Consolas</vt:lpstr>
      <vt:lpstr>Old English Text MT</vt:lpstr>
      <vt:lpstr>Times New Roman</vt:lpstr>
      <vt:lpstr>OOP Template</vt:lpstr>
      <vt:lpstr>Custom Design</vt:lpstr>
      <vt:lpstr>Lambda Expressions</vt:lpstr>
      <vt:lpstr>Java 8 Lambda Expressions</vt:lpstr>
      <vt:lpstr>Introduce Lambda Expressions</vt:lpstr>
      <vt:lpstr>Why Java need Lambda?</vt:lpstr>
      <vt:lpstr>Anonymous Classes</vt:lpstr>
      <vt:lpstr>Anonymous Class</vt:lpstr>
      <vt:lpstr>Anonymous Class</vt:lpstr>
      <vt:lpstr>Simple Lambda Expression Syntax - Complete</vt:lpstr>
      <vt:lpstr>Simple Lambda Expression Syntax - Simplified</vt:lpstr>
      <vt:lpstr>Lambda Syntaxes </vt:lpstr>
      <vt:lpstr>Lambda Syntax</vt:lpstr>
      <vt:lpstr>Examples of Lambda Syntax</vt:lpstr>
      <vt:lpstr>More Examples of Java 8 Lambdas</vt:lpstr>
      <vt:lpstr>Java Lambda Expression with no Parameters </vt:lpstr>
      <vt:lpstr>Java Lambda Expression with one Parameter </vt:lpstr>
      <vt:lpstr>Java Lambda Expression with multiple Parameters</vt:lpstr>
      <vt:lpstr>Lambda Syntax</vt:lpstr>
      <vt:lpstr>Lambda Syntax</vt:lpstr>
      <vt:lpstr>Lambda Syntax</vt:lpstr>
      <vt:lpstr>Lambda Variable Binding</vt:lpstr>
      <vt:lpstr>Lambda Variable Binding</vt:lpstr>
      <vt:lpstr>Lambda Variable Binding</vt:lpstr>
      <vt:lpstr>Functional Interfaces</vt:lpstr>
      <vt:lpstr>Functional Interfaces</vt:lpstr>
      <vt:lpstr>Is This A Functional Interface?</vt:lpstr>
      <vt:lpstr>Is This A Functional Interface?</vt:lpstr>
      <vt:lpstr>Is This A Functional Interface?</vt:lpstr>
      <vt:lpstr>Functional Interface</vt:lpstr>
      <vt:lpstr>Functional Interface</vt:lpstr>
      <vt:lpstr>Is This A Functional Interface?</vt:lpstr>
      <vt:lpstr>Is This A Functional Interface?</vt:lpstr>
      <vt:lpstr>Lambda Expressions with Functional Interface</vt:lpstr>
      <vt:lpstr>Method References</vt:lpstr>
      <vt:lpstr>Method References</vt:lpstr>
      <vt:lpstr>What is the difference ?</vt:lpstr>
      <vt:lpstr>Method References</vt:lpstr>
      <vt:lpstr>PowerPoint Presentation</vt:lpstr>
      <vt:lpstr>PowerPoint Presentation</vt:lpstr>
      <vt:lpstr>3. Method reference to an instance method of an arbitrary object of a particular type</vt:lpstr>
      <vt:lpstr>3. Method reference with and without examples</vt:lpstr>
      <vt:lpstr>4. Method Reference to a Constructor</vt:lpstr>
      <vt:lpstr>Summary of Method References</vt:lpstr>
      <vt:lpstr>Summary of Method References &amp; Lambda Expressions</vt:lpstr>
      <vt:lpstr>PowerPoint Presentation</vt:lpstr>
      <vt:lpstr>PowerPoint Presentation</vt:lpstr>
      <vt:lpstr>Apply Lambda Expressions – List iteration </vt:lpstr>
      <vt:lpstr>Apply Lambda Expressions for Threads</vt:lpstr>
      <vt:lpstr>Benefits of Lambdas in Java 8</vt:lpstr>
      <vt:lpstr>References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Expressions</dc:title>
  <dc:creator>Udara Samaratunge</dc:creator>
  <cp:lastModifiedBy>Udara Samaratunge</cp:lastModifiedBy>
  <cp:revision>186</cp:revision>
  <dcterms:created xsi:type="dcterms:W3CDTF">2017-12-04T05:43:12Z</dcterms:created>
  <dcterms:modified xsi:type="dcterms:W3CDTF">2018-04-07T13:16:01Z</dcterms:modified>
</cp:coreProperties>
</file>