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5" r:id="rId14"/>
    <p:sldId id="284" r:id="rId15"/>
    <p:sldId id="268" r:id="rId16"/>
    <p:sldId id="269" r:id="rId17"/>
    <p:sldId id="270" r:id="rId18"/>
    <p:sldId id="272" r:id="rId19"/>
    <p:sldId id="271" r:id="rId20"/>
    <p:sldId id="273" r:id="rId21"/>
    <p:sldId id="274" r:id="rId22"/>
    <p:sldId id="275" r:id="rId23"/>
    <p:sldId id="277" r:id="rId24"/>
    <p:sldId id="278" r:id="rId25"/>
    <p:sldId id="276" r:id="rId26"/>
    <p:sldId id="279" r:id="rId27"/>
    <p:sldId id="280" r:id="rId28"/>
    <p:sldId id="281" r:id="rId29"/>
    <p:sldId id="282"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465121-E806-4530-AB6C-DD437DD5EE28}">
          <p14:sldIdLst>
            <p14:sldId id="256"/>
          </p14:sldIdLst>
        </p14:section>
        <p14:section name="•Evolution from Monoliths to Microservices" id="{00D01359-D61D-4868-964E-24CF53E59E67}">
          <p14:sldIdLst>
            <p14:sldId id="257"/>
            <p14:sldId id="258"/>
            <p14:sldId id="259"/>
            <p14:sldId id="260"/>
          </p14:sldIdLst>
        </p14:section>
        <p14:section name="•Core principles &amp; Integration of Microservices" id="{25F16607-91EC-4F9A-BEB0-971A55C7B405}">
          <p14:sldIdLst>
            <p14:sldId id="261"/>
            <p14:sldId id="262"/>
            <p14:sldId id="263"/>
            <p14:sldId id="264"/>
            <p14:sldId id="265"/>
            <p14:sldId id="266"/>
            <p14:sldId id="267"/>
            <p14:sldId id="285"/>
            <p14:sldId id="284"/>
            <p14:sldId id="268"/>
            <p14:sldId id="269"/>
            <p14:sldId id="270"/>
            <p14:sldId id="272"/>
            <p14:sldId id="271"/>
            <p14:sldId id="273"/>
            <p14:sldId id="274"/>
            <p14:sldId id="275"/>
            <p14:sldId id="277"/>
          </p14:sldIdLst>
        </p14:section>
        <p14:section name="Securing microservices" id="{453E8146-90D8-4ECA-8499-E4B0761696D9}">
          <p14:sldIdLst>
            <p14:sldId id="278"/>
            <p14:sldId id="276"/>
            <p14:sldId id="279"/>
            <p14:sldId id="280"/>
            <p14:sldId id="281"/>
            <p14:sldId id="282"/>
            <p14:sldId id="28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 initials="J" lastIdx="1" clrIdx="0">
    <p:extLst>
      <p:ext uri="{19B8F6BF-5375-455C-9EA6-DF929625EA0E}">
        <p15:presenceInfo xmlns:p15="http://schemas.microsoft.com/office/powerpoint/2012/main" userId="J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D66"/>
    <a:srgbClr val="E87A23"/>
    <a:srgbClr val="C4BD97"/>
    <a:srgbClr val="E2DDC6"/>
    <a:srgbClr val="E1DCC6"/>
    <a:srgbClr val="B2AE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291" autoAdjust="0"/>
  </p:normalViewPr>
  <p:slideViewPr>
    <p:cSldViewPr snapToGrid="0">
      <p:cViewPr varScale="1">
        <p:scale>
          <a:sx n="128" d="100"/>
          <a:sy n="128" d="100"/>
        </p:scale>
        <p:origin x="520" y="17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23BE5-E8B7-4A72-9BAA-00DF4C4920D7}" type="datetimeFigureOut">
              <a:rPr lang="en-US" smtClean="0"/>
              <a:t>6/3/20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5DBE4D-FBC3-4836-A475-0B0A893647FD}" type="slidenum">
              <a:rPr lang="en-US" smtClean="0"/>
              <a:t>‹#›</a:t>
            </a:fld>
            <a:endParaRPr lang="en-US"/>
          </a:p>
        </p:txBody>
      </p:sp>
    </p:spTree>
    <p:extLst>
      <p:ext uri="{BB962C8B-B14F-4D97-AF65-F5344CB8AC3E}">
        <p14:creationId xmlns:p14="http://schemas.microsoft.com/office/powerpoint/2010/main" val="3447382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a:t>
            </a:fld>
            <a:endParaRPr lang="en-US"/>
          </a:p>
        </p:txBody>
      </p:sp>
    </p:spTree>
    <p:extLst>
      <p:ext uri="{BB962C8B-B14F-4D97-AF65-F5344CB8AC3E}">
        <p14:creationId xmlns:p14="http://schemas.microsoft.com/office/powerpoint/2010/main" val="679657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11</a:t>
            </a:fld>
            <a:endParaRPr lang="en-US"/>
          </a:p>
        </p:txBody>
      </p:sp>
    </p:spTree>
    <p:extLst>
      <p:ext uri="{BB962C8B-B14F-4D97-AF65-F5344CB8AC3E}">
        <p14:creationId xmlns:p14="http://schemas.microsoft.com/office/powerpoint/2010/main" val="2131751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12</a:t>
            </a:fld>
            <a:endParaRPr lang="en-US"/>
          </a:p>
        </p:txBody>
      </p:sp>
    </p:spTree>
    <p:extLst>
      <p:ext uri="{BB962C8B-B14F-4D97-AF65-F5344CB8AC3E}">
        <p14:creationId xmlns:p14="http://schemas.microsoft.com/office/powerpoint/2010/main" val="1430851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13</a:t>
            </a:fld>
            <a:endParaRPr lang="en-US"/>
          </a:p>
        </p:txBody>
      </p:sp>
    </p:spTree>
    <p:extLst>
      <p:ext uri="{BB962C8B-B14F-4D97-AF65-F5344CB8AC3E}">
        <p14:creationId xmlns:p14="http://schemas.microsoft.com/office/powerpoint/2010/main" val="3562732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14</a:t>
            </a:fld>
            <a:endParaRPr lang="en-US"/>
          </a:p>
        </p:txBody>
      </p:sp>
    </p:spTree>
    <p:extLst>
      <p:ext uri="{BB962C8B-B14F-4D97-AF65-F5344CB8AC3E}">
        <p14:creationId xmlns:p14="http://schemas.microsoft.com/office/powerpoint/2010/main" val="3656170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15</a:t>
            </a:fld>
            <a:endParaRPr lang="en-US"/>
          </a:p>
        </p:txBody>
      </p:sp>
    </p:spTree>
    <p:extLst>
      <p:ext uri="{BB962C8B-B14F-4D97-AF65-F5344CB8AC3E}">
        <p14:creationId xmlns:p14="http://schemas.microsoft.com/office/powerpoint/2010/main" val="2843825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16</a:t>
            </a:fld>
            <a:endParaRPr lang="en-US"/>
          </a:p>
        </p:txBody>
      </p:sp>
    </p:spTree>
    <p:extLst>
      <p:ext uri="{BB962C8B-B14F-4D97-AF65-F5344CB8AC3E}">
        <p14:creationId xmlns:p14="http://schemas.microsoft.com/office/powerpoint/2010/main" val="2095017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17</a:t>
            </a:fld>
            <a:endParaRPr lang="en-US"/>
          </a:p>
        </p:txBody>
      </p:sp>
    </p:spTree>
    <p:extLst>
      <p:ext uri="{BB962C8B-B14F-4D97-AF65-F5344CB8AC3E}">
        <p14:creationId xmlns:p14="http://schemas.microsoft.com/office/powerpoint/2010/main" val="2228441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18</a:t>
            </a:fld>
            <a:endParaRPr lang="en-US"/>
          </a:p>
        </p:txBody>
      </p:sp>
    </p:spTree>
    <p:extLst>
      <p:ext uri="{BB962C8B-B14F-4D97-AF65-F5344CB8AC3E}">
        <p14:creationId xmlns:p14="http://schemas.microsoft.com/office/powerpoint/2010/main" val="3549468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19</a:t>
            </a:fld>
            <a:endParaRPr lang="en-US"/>
          </a:p>
        </p:txBody>
      </p:sp>
    </p:spTree>
    <p:extLst>
      <p:ext uri="{BB962C8B-B14F-4D97-AF65-F5344CB8AC3E}">
        <p14:creationId xmlns:p14="http://schemas.microsoft.com/office/powerpoint/2010/main" val="244470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20</a:t>
            </a:fld>
            <a:endParaRPr lang="en-US"/>
          </a:p>
        </p:txBody>
      </p:sp>
    </p:spTree>
    <p:extLst>
      <p:ext uri="{BB962C8B-B14F-4D97-AF65-F5344CB8AC3E}">
        <p14:creationId xmlns:p14="http://schemas.microsoft.com/office/powerpoint/2010/main" val="1569768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DA5DBE4D-FBC3-4836-A475-0B0A893647FD}" type="slidenum">
              <a:rPr lang="en-US" smtClean="0"/>
              <a:t>3</a:t>
            </a:fld>
            <a:endParaRPr lang="en-US"/>
          </a:p>
        </p:txBody>
      </p:sp>
    </p:spTree>
    <p:extLst>
      <p:ext uri="{BB962C8B-B14F-4D97-AF65-F5344CB8AC3E}">
        <p14:creationId xmlns:p14="http://schemas.microsoft.com/office/powerpoint/2010/main" val="2926340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21</a:t>
            </a:fld>
            <a:endParaRPr lang="en-US"/>
          </a:p>
        </p:txBody>
      </p:sp>
    </p:spTree>
    <p:extLst>
      <p:ext uri="{BB962C8B-B14F-4D97-AF65-F5344CB8AC3E}">
        <p14:creationId xmlns:p14="http://schemas.microsoft.com/office/powerpoint/2010/main" val="2283197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22</a:t>
            </a:fld>
            <a:endParaRPr lang="en-US"/>
          </a:p>
        </p:txBody>
      </p:sp>
    </p:spTree>
    <p:extLst>
      <p:ext uri="{BB962C8B-B14F-4D97-AF65-F5344CB8AC3E}">
        <p14:creationId xmlns:p14="http://schemas.microsoft.com/office/powerpoint/2010/main" val="51571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23</a:t>
            </a:fld>
            <a:endParaRPr lang="en-US"/>
          </a:p>
        </p:txBody>
      </p:sp>
    </p:spTree>
    <p:extLst>
      <p:ext uri="{BB962C8B-B14F-4D97-AF65-F5344CB8AC3E}">
        <p14:creationId xmlns:p14="http://schemas.microsoft.com/office/powerpoint/2010/main" val="4242933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24</a:t>
            </a:fld>
            <a:endParaRPr lang="en-US"/>
          </a:p>
        </p:txBody>
      </p:sp>
    </p:spTree>
    <p:extLst>
      <p:ext uri="{BB962C8B-B14F-4D97-AF65-F5344CB8AC3E}">
        <p14:creationId xmlns:p14="http://schemas.microsoft.com/office/powerpoint/2010/main" val="1277852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25</a:t>
            </a:fld>
            <a:endParaRPr lang="en-US"/>
          </a:p>
        </p:txBody>
      </p:sp>
    </p:spTree>
    <p:extLst>
      <p:ext uri="{BB962C8B-B14F-4D97-AF65-F5344CB8AC3E}">
        <p14:creationId xmlns:p14="http://schemas.microsoft.com/office/powerpoint/2010/main" val="356329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26</a:t>
            </a:fld>
            <a:endParaRPr lang="en-US"/>
          </a:p>
        </p:txBody>
      </p:sp>
    </p:spTree>
    <p:extLst>
      <p:ext uri="{BB962C8B-B14F-4D97-AF65-F5344CB8AC3E}">
        <p14:creationId xmlns:p14="http://schemas.microsoft.com/office/powerpoint/2010/main" val="2491894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27</a:t>
            </a:fld>
            <a:endParaRPr lang="en-US"/>
          </a:p>
        </p:txBody>
      </p:sp>
    </p:spTree>
    <p:extLst>
      <p:ext uri="{BB962C8B-B14F-4D97-AF65-F5344CB8AC3E}">
        <p14:creationId xmlns:p14="http://schemas.microsoft.com/office/powerpoint/2010/main" val="3433675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28</a:t>
            </a:fld>
            <a:endParaRPr lang="en-US"/>
          </a:p>
        </p:txBody>
      </p:sp>
    </p:spTree>
    <p:extLst>
      <p:ext uri="{BB962C8B-B14F-4D97-AF65-F5344CB8AC3E}">
        <p14:creationId xmlns:p14="http://schemas.microsoft.com/office/powerpoint/2010/main" val="4156567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29</a:t>
            </a:fld>
            <a:endParaRPr lang="en-US"/>
          </a:p>
        </p:txBody>
      </p:sp>
    </p:spTree>
    <p:extLst>
      <p:ext uri="{BB962C8B-B14F-4D97-AF65-F5344CB8AC3E}">
        <p14:creationId xmlns:p14="http://schemas.microsoft.com/office/powerpoint/2010/main" val="2230007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30</a:t>
            </a:fld>
            <a:endParaRPr lang="en-US"/>
          </a:p>
        </p:txBody>
      </p:sp>
    </p:spTree>
    <p:extLst>
      <p:ext uri="{BB962C8B-B14F-4D97-AF65-F5344CB8AC3E}">
        <p14:creationId xmlns:p14="http://schemas.microsoft.com/office/powerpoint/2010/main" val="415447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4</a:t>
            </a:fld>
            <a:endParaRPr lang="en-US"/>
          </a:p>
        </p:txBody>
      </p:sp>
    </p:spTree>
    <p:extLst>
      <p:ext uri="{BB962C8B-B14F-4D97-AF65-F5344CB8AC3E}">
        <p14:creationId xmlns:p14="http://schemas.microsoft.com/office/powerpoint/2010/main" val="3611881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Points : When to use Monolithic ?</a:t>
            </a:r>
          </a:p>
        </p:txBody>
      </p:sp>
      <p:sp>
        <p:nvSpPr>
          <p:cNvPr id="4" name="Slide Number Placeholder 3"/>
          <p:cNvSpPr>
            <a:spLocks noGrp="1"/>
          </p:cNvSpPr>
          <p:nvPr>
            <p:ph type="sldNum" sz="quarter" idx="5"/>
          </p:nvPr>
        </p:nvSpPr>
        <p:spPr/>
        <p:txBody>
          <a:bodyPr/>
          <a:lstStyle/>
          <a:p>
            <a:fld id="{DA5DBE4D-FBC3-4836-A475-0B0A893647FD}" type="slidenum">
              <a:rPr lang="en-US" smtClean="0"/>
              <a:t>5</a:t>
            </a:fld>
            <a:endParaRPr lang="en-US"/>
          </a:p>
        </p:txBody>
      </p:sp>
    </p:spTree>
    <p:extLst>
      <p:ext uri="{BB962C8B-B14F-4D97-AF65-F5344CB8AC3E}">
        <p14:creationId xmlns:p14="http://schemas.microsoft.com/office/powerpoint/2010/main" val="930373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6</a:t>
            </a:fld>
            <a:endParaRPr lang="en-US"/>
          </a:p>
        </p:txBody>
      </p:sp>
    </p:spTree>
    <p:extLst>
      <p:ext uri="{BB962C8B-B14F-4D97-AF65-F5344CB8AC3E}">
        <p14:creationId xmlns:p14="http://schemas.microsoft.com/office/powerpoint/2010/main" val="365507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7</a:t>
            </a:fld>
            <a:endParaRPr lang="en-US"/>
          </a:p>
        </p:txBody>
      </p:sp>
    </p:spTree>
    <p:extLst>
      <p:ext uri="{BB962C8B-B14F-4D97-AF65-F5344CB8AC3E}">
        <p14:creationId xmlns:p14="http://schemas.microsoft.com/office/powerpoint/2010/main" val="1294698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8</a:t>
            </a:fld>
            <a:endParaRPr lang="en-US"/>
          </a:p>
        </p:txBody>
      </p:sp>
    </p:spTree>
    <p:extLst>
      <p:ext uri="{BB962C8B-B14F-4D97-AF65-F5344CB8AC3E}">
        <p14:creationId xmlns:p14="http://schemas.microsoft.com/office/powerpoint/2010/main" val="1390854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9</a:t>
            </a:fld>
            <a:endParaRPr lang="en-US"/>
          </a:p>
        </p:txBody>
      </p:sp>
    </p:spTree>
    <p:extLst>
      <p:ext uri="{BB962C8B-B14F-4D97-AF65-F5344CB8AC3E}">
        <p14:creationId xmlns:p14="http://schemas.microsoft.com/office/powerpoint/2010/main" val="8863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10</a:t>
            </a:fld>
            <a:endParaRPr lang="en-US"/>
          </a:p>
        </p:txBody>
      </p:sp>
    </p:spTree>
    <p:extLst>
      <p:ext uri="{BB962C8B-B14F-4D97-AF65-F5344CB8AC3E}">
        <p14:creationId xmlns:p14="http://schemas.microsoft.com/office/powerpoint/2010/main" val="665084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933F-A061-420F-AE9E-A7A09DA293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CB0D33-582B-4695-98D0-4A25A1255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6EB3FF-512E-481D-92CF-9ADE87DCA34E}"/>
              </a:ext>
            </a:extLst>
          </p:cNvPr>
          <p:cNvSpPr>
            <a:spLocks noGrp="1"/>
          </p:cNvSpPr>
          <p:nvPr>
            <p:ph type="dt" sz="half" idx="10"/>
          </p:nvPr>
        </p:nvSpPr>
        <p:spPr/>
        <p:txBody>
          <a:bodyPr/>
          <a:lstStyle/>
          <a:p>
            <a:fld id="{16846526-FDC7-4BB3-9FED-B5A39B580CF6}" type="datetimeFigureOut">
              <a:rPr lang="en-US" smtClean="0"/>
              <a:t>6/3/20</a:t>
            </a:fld>
            <a:endParaRPr lang="en-US"/>
          </a:p>
        </p:txBody>
      </p:sp>
      <p:sp>
        <p:nvSpPr>
          <p:cNvPr id="5" name="Footer Placeholder 4">
            <a:extLst>
              <a:ext uri="{FF2B5EF4-FFF2-40B4-BE49-F238E27FC236}">
                <a16:creationId xmlns:a16="http://schemas.microsoft.com/office/drawing/2014/main" id="{42B296A2-3809-4F56-A53E-9500FAAEC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7C491-FA46-4788-BC84-30D4B37E5F93}"/>
              </a:ext>
            </a:extLst>
          </p:cNvPr>
          <p:cNvSpPr>
            <a:spLocks noGrp="1"/>
          </p:cNvSpPr>
          <p:nvPr>
            <p:ph type="sldNum" sz="quarter" idx="12"/>
          </p:nvPr>
        </p:nvSpPr>
        <p:spPr/>
        <p:txBody>
          <a:bodyPr/>
          <a:lstStyle/>
          <a:p>
            <a:fld id="{29441538-4A10-48E7-A1F5-4B67174E89FE}" type="slidenum">
              <a:rPr lang="en-US" smtClean="0"/>
              <a:t>‹#›</a:t>
            </a:fld>
            <a:endParaRPr lang="en-US"/>
          </a:p>
        </p:txBody>
      </p:sp>
    </p:spTree>
    <p:extLst>
      <p:ext uri="{BB962C8B-B14F-4D97-AF65-F5344CB8AC3E}">
        <p14:creationId xmlns:p14="http://schemas.microsoft.com/office/powerpoint/2010/main" val="234482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E1BE-CA0D-48E4-AD8C-8CBEB7384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2BED4A-121E-46B4-96E2-16E4C97B4E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16C39-6057-48D3-9D72-510CA5208256}"/>
              </a:ext>
            </a:extLst>
          </p:cNvPr>
          <p:cNvSpPr>
            <a:spLocks noGrp="1"/>
          </p:cNvSpPr>
          <p:nvPr>
            <p:ph type="dt" sz="half" idx="10"/>
          </p:nvPr>
        </p:nvSpPr>
        <p:spPr/>
        <p:txBody>
          <a:bodyPr/>
          <a:lstStyle/>
          <a:p>
            <a:fld id="{16846526-FDC7-4BB3-9FED-B5A39B580CF6}" type="datetimeFigureOut">
              <a:rPr lang="en-US" smtClean="0"/>
              <a:t>6/3/20</a:t>
            </a:fld>
            <a:endParaRPr lang="en-US"/>
          </a:p>
        </p:txBody>
      </p:sp>
      <p:sp>
        <p:nvSpPr>
          <p:cNvPr id="5" name="Footer Placeholder 4">
            <a:extLst>
              <a:ext uri="{FF2B5EF4-FFF2-40B4-BE49-F238E27FC236}">
                <a16:creationId xmlns:a16="http://schemas.microsoft.com/office/drawing/2014/main" id="{6A867086-83B9-407B-B239-31570F33C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F35F1-F797-4E72-A579-CB2D8F96D6B1}"/>
              </a:ext>
            </a:extLst>
          </p:cNvPr>
          <p:cNvSpPr>
            <a:spLocks noGrp="1"/>
          </p:cNvSpPr>
          <p:nvPr>
            <p:ph type="sldNum" sz="quarter" idx="12"/>
          </p:nvPr>
        </p:nvSpPr>
        <p:spPr/>
        <p:txBody>
          <a:bodyPr/>
          <a:lstStyle/>
          <a:p>
            <a:fld id="{29441538-4A10-48E7-A1F5-4B67174E89FE}" type="slidenum">
              <a:rPr lang="en-US" smtClean="0"/>
              <a:t>‹#›</a:t>
            </a:fld>
            <a:endParaRPr lang="en-US"/>
          </a:p>
        </p:txBody>
      </p:sp>
    </p:spTree>
    <p:extLst>
      <p:ext uri="{BB962C8B-B14F-4D97-AF65-F5344CB8AC3E}">
        <p14:creationId xmlns:p14="http://schemas.microsoft.com/office/powerpoint/2010/main" val="1061457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76592F-863F-4926-827B-07D14A9FFF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14DDC4-F4E2-4AF5-A817-959F98B5AE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BD101-7907-4B40-968E-A84717F64559}"/>
              </a:ext>
            </a:extLst>
          </p:cNvPr>
          <p:cNvSpPr>
            <a:spLocks noGrp="1"/>
          </p:cNvSpPr>
          <p:nvPr>
            <p:ph type="dt" sz="half" idx="10"/>
          </p:nvPr>
        </p:nvSpPr>
        <p:spPr/>
        <p:txBody>
          <a:bodyPr/>
          <a:lstStyle/>
          <a:p>
            <a:fld id="{16846526-FDC7-4BB3-9FED-B5A39B580CF6}" type="datetimeFigureOut">
              <a:rPr lang="en-US" smtClean="0"/>
              <a:t>6/3/20</a:t>
            </a:fld>
            <a:endParaRPr lang="en-US"/>
          </a:p>
        </p:txBody>
      </p:sp>
      <p:sp>
        <p:nvSpPr>
          <p:cNvPr id="5" name="Footer Placeholder 4">
            <a:extLst>
              <a:ext uri="{FF2B5EF4-FFF2-40B4-BE49-F238E27FC236}">
                <a16:creationId xmlns:a16="http://schemas.microsoft.com/office/drawing/2014/main" id="{22DC796E-8EEC-43F9-AD62-E30B12795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8D5E3-4E82-48A0-B7FC-F53359F6DE46}"/>
              </a:ext>
            </a:extLst>
          </p:cNvPr>
          <p:cNvSpPr>
            <a:spLocks noGrp="1"/>
          </p:cNvSpPr>
          <p:nvPr>
            <p:ph type="sldNum" sz="quarter" idx="12"/>
          </p:nvPr>
        </p:nvSpPr>
        <p:spPr/>
        <p:txBody>
          <a:bodyPr/>
          <a:lstStyle/>
          <a:p>
            <a:fld id="{29441538-4A10-48E7-A1F5-4B67174E89FE}" type="slidenum">
              <a:rPr lang="en-US" smtClean="0"/>
              <a:t>‹#›</a:t>
            </a:fld>
            <a:endParaRPr lang="en-US"/>
          </a:p>
        </p:txBody>
      </p:sp>
    </p:spTree>
    <p:extLst>
      <p:ext uri="{BB962C8B-B14F-4D97-AF65-F5344CB8AC3E}">
        <p14:creationId xmlns:p14="http://schemas.microsoft.com/office/powerpoint/2010/main" val="405167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FF5D-3207-4F00-A87C-151C5FAAE3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BCC54F-F482-40A4-A21B-56793EDC85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FE3BB-81CA-48E9-AA3F-0BA404B9EB60}"/>
              </a:ext>
            </a:extLst>
          </p:cNvPr>
          <p:cNvSpPr>
            <a:spLocks noGrp="1"/>
          </p:cNvSpPr>
          <p:nvPr>
            <p:ph type="dt" sz="half" idx="10"/>
          </p:nvPr>
        </p:nvSpPr>
        <p:spPr/>
        <p:txBody>
          <a:bodyPr/>
          <a:lstStyle/>
          <a:p>
            <a:fld id="{16846526-FDC7-4BB3-9FED-B5A39B580CF6}" type="datetimeFigureOut">
              <a:rPr lang="en-US" smtClean="0"/>
              <a:t>6/3/20</a:t>
            </a:fld>
            <a:endParaRPr lang="en-US"/>
          </a:p>
        </p:txBody>
      </p:sp>
      <p:sp>
        <p:nvSpPr>
          <p:cNvPr id="5" name="Footer Placeholder 4">
            <a:extLst>
              <a:ext uri="{FF2B5EF4-FFF2-40B4-BE49-F238E27FC236}">
                <a16:creationId xmlns:a16="http://schemas.microsoft.com/office/drawing/2014/main" id="{83FA9E80-7F7F-4182-9BD8-95C296EAD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A4332-D0CA-40DE-A4EB-E4F776B885A2}"/>
              </a:ext>
            </a:extLst>
          </p:cNvPr>
          <p:cNvSpPr>
            <a:spLocks noGrp="1"/>
          </p:cNvSpPr>
          <p:nvPr>
            <p:ph type="sldNum" sz="quarter" idx="12"/>
          </p:nvPr>
        </p:nvSpPr>
        <p:spPr/>
        <p:txBody>
          <a:bodyPr/>
          <a:lstStyle/>
          <a:p>
            <a:fld id="{29441538-4A10-48E7-A1F5-4B67174E89FE}" type="slidenum">
              <a:rPr lang="en-US" smtClean="0"/>
              <a:t>‹#›</a:t>
            </a:fld>
            <a:endParaRPr lang="en-US"/>
          </a:p>
        </p:txBody>
      </p:sp>
    </p:spTree>
    <p:extLst>
      <p:ext uri="{BB962C8B-B14F-4D97-AF65-F5344CB8AC3E}">
        <p14:creationId xmlns:p14="http://schemas.microsoft.com/office/powerpoint/2010/main" val="1560332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B270-803C-4BEF-BD39-81271FFE8A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2B4A52-5E60-43AD-9F8A-4D1FD2831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347D1B-DF56-4B61-A5CE-250615D2269C}"/>
              </a:ext>
            </a:extLst>
          </p:cNvPr>
          <p:cNvSpPr>
            <a:spLocks noGrp="1"/>
          </p:cNvSpPr>
          <p:nvPr>
            <p:ph type="dt" sz="half" idx="10"/>
          </p:nvPr>
        </p:nvSpPr>
        <p:spPr/>
        <p:txBody>
          <a:bodyPr/>
          <a:lstStyle/>
          <a:p>
            <a:fld id="{16846526-FDC7-4BB3-9FED-B5A39B580CF6}" type="datetimeFigureOut">
              <a:rPr lang="en-US" smtClean="0"/>
              <a:t>6/3/20</a:t>
            </a:fld>
            <a:endParaRPr lang="en-US"/>
          </a:p>
        </p:txBody>
      </p:sp>
      <p:sp>
        <p:nvSpPr>
          <p:cNvPr id="5" name="Footer Placeholder 4">
            <a:extLst>
              <a:ext uri="{FF2B5EF4-FFF2-40B4-BE49-F238E27FC236}">
                <a16:creationId xmlns:a16="http://schemas.microsoft.com/office/drawing/2014/main" id="{29087263-252C-46B0-85D4-F020A18F6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1F95F-F38B-47E1-9F91-63DF3C77A1DE}"/>
              </a:ext>
            </a:extLst>
          </p:cNvPr>
          <p:cNvSpPr>
            <a:spLocks noGrp="1"/>
          </p:cNvSpPr>
          <p:nvPr>
            <p:ph type="sldNum" sz="quarter" idx="12"/>
          </p:nvPr>
        </p:nvSpPr>
        <p:spPr/>
        <p:txBody>
          <a:bodyPr/>
          <a:lstStyle/>
          <a:p>
            <a:fld id="{29441538-4A10-48E7-A1F5-4B67174E89FE}" type="slidenum">
              <a:rPr lang="en-US" smtClean="0"/>
              <a:t>‹#›</a:t>
            </a:fld>
            <a:endParaRPr lang="en-US"/>
          </a:p>
        </p:txBody>
      </p:sp>
    </p:spTree>
    <p:extLst>
      <p:ext uri="{BB962C8B-B14F-4D97-AF65-F5344CB8AC3E}">
        <p14:creationId xmlns:p14="http://schemas.microsoft.com/office/powerpoint/2010/main" val="352659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5726-E898-4592-A711-3BE8AF268A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BAD281-5149-4CBD-8E74-F1CBB94CE1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F51796-EA90-4264-99DF-BAF095F141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B4E25F-0F05-4E6F-8D5B-78C6901FDB7D}"/>
              </a:ext>
            </a:extLst>
          </p:cNvPr>
          <p:cNvSpPr>
            <a:spLocks noGrp="1"/>
          </p:cNvSpPr>
          <p:nvPr>
            <p:ph type="dt" sz="half" idx="10"/>
          </p:nvPr>
        </p:nvSpPr>
        <p:spPr/>
        <p:txBody>
          <a:bodyPr/>
          <a:lstStyle/>
          <a:p>
            <a:fld id="{16846526-FDC7-4BB3-9FED-B5A39B580CF6}" type="datetimeFigureOut">
              <a:rPr lang="en-US" smtClean="0"/>
              <a:t>6/3/20</a:t>
            </a:fld>
            <a:endParaRPr lang="en-US"/>
          </a:p>
        </p:txBody>
      </p:sp>
      <p:sp>
        <p:nvSpPr>
          <p:cNvPr id="6" name="Footer Placeholder 5">
            <a:extLst>
              <a:ext uri="{FF2B5EF4-FFF2-40B4-BE49-F238E27FC236}">
                <a16:creationId xmlns:a16="http://schemas.microsoft.com/office/drawing/2014/main" id="{59DA4F07-94F4-43A0-A185-B6893AB238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65C6A-1EA9-40F1-B343-73EFF97D9863}"/>
              </a:ext>
            </a:extLst>
          </p:cNvPr>
          <p:cNvSpPr>
            <a:spLocks noGrp="1"/>
          </p:cNvSpPr>
          <p:nvPr>
            <p:ph type="sldNum" sz="quarter" idx="12"/>
          </p:nvPr>
        </p:nvSpPr>
        <p:spPr/>
        <p:txBody>
          <a:bodyPr/>
          <a:lstStyle/>
          <a:p>
            <a:fld id="{29441538-4A10-48E7-A1F5-4B67174E89FE}" type="slidenum">
              <a:rPr lang="en-US" smtClean="0"/>
              <a:t>‹#›</a:t>
            </a:fld>
            <a:endParaRPr lang="en-US"/>
          </a:p>
        </p:txBody>
      </p:sp>
    </p:spTree>
    <p:extLst>
      <p:ext uri="{BB962C8B-B14F-4D97-AF65-F5344CB8AC3E}">
        <p14:creationId xmlns:p14="http://schemas.microsoft.com/office/powerpoint/2010/main" val="828556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1E6C-C60C-468E-9094-5DC034FDF0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405589-04F2-48D3-BE12-421236A05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CC790E-0085-470B-8E14-FD7AA0DE22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FC63D5-6E5D-4542-95FB-5819AAEE09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D4B266-E9AA-4AF1-8039-A57BDD06F2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C580B4-748E-4C56-BF26-2F254DEB350E}"/>
              </a:ext>
            </a:extLst>
          </p:cNvPr>
          <p:cNvSpPr>
            <a:spLocks noGrp="1"/>
          </p:cNvSpPr>
          <p:nvPr>
            <p:ph type="dt" sz="half" idx="10"/>
          </p:nvPr>
        </p:nvSpPr>
        <p:spPr/>
        <p:txBody>
          <a:bodyPr/>
          <a:lstStyle/>
          <a:p>
            <a:fld id="{16846526-FDC7-4BB3-9FED-B5A39B580CF6}" type="datetimeFigureOut">
              <a:rPr lang="en-US" smtClean="0"/>
              <a:t>6/3/20</a:t>
            </a:fld>
            <a:endParaRPr lang="en-US"/>
          </a:p>
        </p:txBody>
      </p:sp>
      <p:sp>
        <p:nvSpPr>
          <p:cNvPr id="8" name="Footer Placeholder 7">
            <a:extLst>
              <a:ext uri="{FF2B5EF4-FFF2-40B4-BE49-F238E27FC236}">
                <a16:creationId xmlns:a16="http://schemas.microsoft.com/office/drawing/2014/main" id="{CB1604AB-86AF-4FE6-8733-47168AA9C5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68761B-E042-4B3C-9F4E-F94211597CD2}"/>
              </a:ext>
            </a:extLst>
          </p:cNvPr>
          <p:cNvSpPr>
            <a:spLocks noGrp="1"/>
          </p:cNvSpPr>
          <p:nvPr>
            <p:ph type="sldNum" sz="quarter" idx="12"/>
          </p:nvPr>
        </p:nvSpPr>
        <p:spPr/>
        <p:txBody>
          <a:bodyPr/>
          <a:lstStyle/>
          <a:p>
            <a:fld id="{29441538-4A10-48E7-A1F5-4B67174E89FE}" type="slidenum">
              <a:rPr lang="en-US" smtClean="0"/>
              <a:t>‹#›</a:t>
            </a:fld>
            <a:endParaRPr lang="en-US"/>
          </a:p>
        </p:txBody>
      </p:sp>
    </p:spTree>
    <p:extLst>
      <p:ext uri="{BB962C8B-B14F-4D97-AF65-F5344CB8AC3E}">
        <p14:creationId xmlns:p14="http://schemas.microsoft.com/office/powerpoint/2010/main" val="373265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4D02-7923-415F-B43C-6AF8DF5EBA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9EC18B-4C51-4D0B-90D7-729DE7A9A1F2}"/>
              </a:ext>
            </a:extLst>
          </p:cNvPr>
          <p:cNvSpPr>
            <a:spLocks noGrp="1"/>
          </p:cNvSpPr>
          <p:nvPr>
            <p:ph type="dt" sz="half" idx="10"/>
          </p:nvPr>
        </p:nvSpPr>
        <p:spPr/>
        <p:txBody>
          <a:bodyPr/>
          <a:lstStyle/>
          <a:p>
            <a:fld id="{16846526-FDC7-4BB3-9FED-B5A39B580CF6}" type="datetimeFigureOut">
              <a:rPr lang="en-US" smtClean="0"/>
              <a:t>6/3/20</a:t>
            </a:fld>
            <a:endParaRPr lang="en-US"/>
          </a:p>
        </p:txBody>
      </p:sp>
      <p:sp>
        <p:nvSpPr>
          <p:cNvPr id="4" name="Footer Placeholder 3">
            <a:extLst>
              <a:ext uri="{FF2B5EF4-FFF2-40B4-BE49-F238E27FC236}">
                <a16:creationId xmlns:a16="http://schemas.microsoft.com/office/drawing/2014/main" id="{FEB35D3F-5225-4D1F-93BB-64ED8993EB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E43805-A241-4181-BF9B-65984220502C}"/>
              </a:ext>
            </a:extLst>
          </p:cNvPr>
          <p:cNvSpPr>
            <a:spLocks noGrp="1"/>
          </p:cNvSpPr>
          <p:nvPr>
            <p:ph type="sldNum" sz="quarter" idx="12"/>
          </p:nvPr>
        </p:nvSpPr>
        <p:spPr/>
        <p:txBody>
          <a:bodyPr/>
          <a:lstStyle/>
          <a:p>
            <a:fld id="{29441538-4A10-48E7-A1F5-4B67174E89FE}" type="slidenum">
              <a:rPr lang="en-US" smtClean="0"/>
              <a:t>‹#›</a:t>
            </a:fld>
            <a:endParaRPr lang="en-US"/>
          </a:p>
        </p:txBody>
      </p:sp>
    </p:spTree>
    <p:extLst>
      <p:ext uri="{BB962C8B-B14F-4D97-AF65-F5344CB8AC3E}">
        <p14:creationId xmlns:p14="http://schemas.microsoft.com/office/powerpoint/2010/main" val="260594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70662B-9AFE-4257-947D-8D6846EAFC9F}"/>
              </a:ext>
            </a:extLst>
          </p:cNvPr>
          <p:cNvSpPr>
            <a:spLocks noGrp="1"/>
          </p:cNvSpPr>
          <p:nvPr>
            <p:ph type="dt" sz="half" idx="10"/>
          </p:nvPr>
        </p:nvSpPr>
        <p:spPr/>
        <p:txBody>
          <a:bodyPr/>
          <a:lstStyle/>
          <a:p>
            <a:fld id="{16846526-FDC7-4BB3-9FED-B5A39B580CF6}" type="datetimeFigureOut">
              <a:rPr lang="en-US" smtClean="0"/>
              <a:t>6/3/20</a:t>
            </a:fld>
            <a:endParaRPr lang="en-US"/>
          </a:p>
        </p:txBody>
      </p:sp>
      <p:sp>
        <p:nvSpPr>
          <p:cNvPr id="3" name="Footer Placeholder 2">
            <a:extLst>
              <a:ext uri="{FF2B5EF4-FFF2-40B4-BE49-F238E27FC236}">
                <a16:creationId xmlns:a16="http://schemas.microsoft.com/office/drawing/2014/main" id="{7369F069-6405-4EB7-BFC3-1B2640ABD6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A6DF85-1335-4811-A43A-C3731B7DC0F8}"/>
              </a:ext>
            </a:extLst>
          </p:cNvPr>
          <p:cNvSpPr>
            <a:spLocks noGrp="1"/>
          </p:cNvSpPr>
          <p:nvPr>
            <p:ph type="sldNum" sz="quarter" idx="12"/>
          </p:nvPr>
        </p:nvSpPr>
        <p:spPr/>
        <p:txBody>
          <a:bodyPr/>
          <a:lstStyle/>
          <a:p>
            <a:fld id="{29441538-4A10-48E7-A1F5-4B67174E89FE}" type="slidenum">
              <a:rPr lang="en-US" smtClean="0"/>
              <a:t>‹#›</a:t>
            </a:fld>
            <a:endParaRPr lang="en-US"/>
          </a:p>
        </p:txBody>
      </p:sp>
    </p:spTree>
    <p:extLst>
      <p:ext uri="{BB962C8B-B14F-4D97-AF65-F5344CB8AC3E}">
        <p14:creationId xmlns:p14="http://schemas.microsoft.com/office/powerpoint/2010/main" val="364760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1638A-9A5D-4A43-AFC8-CD96325C3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3F8101-9500-4899-9B2D-1D22122F5D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81E349-925D-407A-9972-7F5BCA09A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43111-DA48-4AF8-B652-DD9E4DC3BD7C}"/>
              </a:ext>
            </a:extLst>
          </p:cNvPr>
          <p:cNvSpPr>
            <a:spLocks noGrp="1"/>
          </p:cNvSpPr>
          <p:nvPr>
            <p:ph type="dt" sz="half" idx="10"/>
          </p:nvPr>
        </p:nvSpPr>
        <p:spPr/>
        <p:txBody>
          <a:bodyPr/>
          <a:lstStyle/>
          <a:p>
            <a:fld id="{16846526-FDC7-4BB3-9FED-B5A39B580CF6}" type="datetimeFigureOut">
              <a:rPr lang="en-US" smtClean="0"/>
              <a:t>6/3/20</a:t>
            </a:fld>
            <a:endParaRPr lang="en-US"/>
          </a:p>
        </p:txBody>
      </p:sp>
      <p:sp>
        <p:nvSpPr>
          <p:cNvPr id="6" name="Footer Placeholder 5">
            <a:extLst>
              <a:ext uri="{FF2B5EF4-FFF2-40B4-BE49-F238E27FC236}">
                <a16:creationId xmlns:a16="http://schemas.microsoft.com/office/drawing/2014/main" id="{CC6620F2-895E-4488-87CD-F762359DD6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B9A23C-E0F9-41B2-BD2E-7CB4D39ABA1D}"/>
              </a:ext>
            </a:extLst>
          </p:cNvPr>
          <p:cNvSpPr>
            <a:spLocks noGrp="1"/>
          </p:cNvSpPr>
          <p:nvPr>
            <p:ph type="sldNum" sz="quarter" idx="12"/>
          </p:nvPr>
        </p:nvSpPr>
        <p:spPr/>
        <p:txBody>
          <a:bodyPr/>
          <a:lstStyle/>
          <a:p>
            <a:fld id="{29441538-4A10-48E7-A1F5-4B67174E89FE}" type="slidenum">
              <a:rPr lang="en-US" smtClean="0"/>
              <a:t>‹#›</a:t>
            </a:fld>
            <a:endParaRPr lang="en-US"/>
          </a:p>
        </p:txBody>
      </p:sp>
    </p:spTree>
    <p:extLst>
      <p:ext uri="{BB962C8B-B14F-4D97-AF65-F5344CB8AC3E}">
        <p14:creationId xmlns:p14="http://schemas.microsoft.com/office/powerpoint/2010/main" val="3933076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69DE-38E2-41A6-A190-C08B396F77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82098A-4A7C-429D-848C-67528B6EEA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44DDAD-C940-494D-8DE2-9749C6DF7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B7EC0E-8E42-4FB1-BE3A-ED6FFBC884DE}"/>
              </a:ext>
            </a:extLst>
          </p:cNvPr>
          <p:cNvSpPr>
            <a:spLocks noGrp="1"/>
          </p:cNvSpPr>
          <p:nvPr>
            <p:ph type="dt" sz="half" idx="10"/>
          </p:nvPr>
        </p:nvSpPr>
        <p:spPr/>
        <p:txBody>
          <a:bodyPr/>
          <a:lstStyle/>
          <a:p>
            <a:fld id="{16846526-FDC7-4BB3-9FED-B5A39B580CF6}" type="datetimeFigureOut">
              <a:rPr lang="en-US" smtClean="0"/>
              <a:t>6/3/20</a:t>
            </a:fld>
            <a:endParaRPr lang="en-US"/>
          </a:p>
        </p:txBody>
      </p:sp>
      <p:sp>
        <p:nvSpPr>
          <p:cNvPr id="6" name="Footer Placeholder 5">
            <a:extLst>
              <a:ext uri="{FF2B5EF4-FFF2-40B4-BE49-F238E27FC236}">
                <a16:creationId xmlns:a16="http://schemas.microsoft.com/office/drawing/2014/main" id="{BB689E36-5B03-44F7-BE94-38BA35483F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0A97E-6E28-4A7A-813A-2FC0D0F2AF62}"/>
              </a:ext>
            </a:extLst>
          </p:cNvPr>
          <p:cNvSpPr>
            <a:spLocks noGrp="1"/>
          </p:cNvSpPr>
          <p:nvPr>
            <p:ph type="sldNum" sz="quarter" idx="12"/>
          </p:nvPr>
        </p:nvSpPr>
        <p:spPr/>
        <p:txBody>
          <a:bodyPr/>
          <a:lstStyle/>
          <a:p>
            <a:fld id="{29441538-4A10-48E7-A1F5-4B67174E89FE}" type="slidenum">
              <a:rPr lang="en-US" smtClean="0"/>
              <a:t>‹#›</a:t>
            </a:fld>
            <a:endParaRPr lang="en-US"/>
          </a:p>
        </p:txBody>
      </p:sp>
    </p:spTree>
    <p:extLst>
      <p:ext uri="{BB962C8B-B14F-4D97-AF65-F5344CB8AC3E}">
        <p14:creationId xmlns:p14="http://schemas.microsoft.com/office/powerpoint/2010/main" val="256810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AEF7AE-8554-4913-A88F-D56F31E8FD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14A663-EBB7-4FAF-A4E9-9108560508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65B20-EFD4-48FB-8F6F-54106867B4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846526-FDC7-4BB3-9FED-B5A39B580CF6}" type="datetimeFigureOut">
              <a:rPr lang="en-US" smtClean="0"/>
              <a:t>6/3/20</a:t>
            </a:fld>
            <a:endParaRPr lang="en-US"/>
          </a:p>
        </p:txBody>
      </p:sp>
      <p:sp>
        <p:nvSpPr>
          <p:cNvPr id="5" name="Footer Placeholder 4">
            <a:extLst>
              <a:ext uri="{FF2B5EF4-FFF2-40B4-BE49-F238E27FC236}">
                <a16:creationId xmlns:a16="http://schemas.microsoft.com/office/drawing/2014/main" id="{95A63159-6AF8-4A3E-A9AC-BBF6FA4962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9D7B9F-C448-45C2-9188-F69D7AAC9F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41538-4A10-48E7-A1F5-4B67174E89FE}" type="slidenum">
              <a:rPr lang="en-US" smtClean="0"/>
              <a:t>‹#›</a:t>
            </a:fld>
            <a:endParaRPr lang="en-US"/>
          </a:p>
        </p:txBody>
      </p:sp>
    </p:spTree>
    <p:extLst>
      <p:ext uri="{BB962C8B-B14F-4D97-AF65-F5344CB8AC3E}">
        <p14:creationId xmlns:p14="http://schemas.microsoft.com/office/powerpoint/2010/main" val="3813229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80000"/>
                <a:satMod val="300000"/>
              </a:schemeClr>
            </a:gs>
            <a:gs pos="100000">
              <a:srgbClr val="C4BD97"/>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F442-1607-42DF-B42A-8FD8EFCA01C2}"/>
              </a:ext>
            </a:extLst>
          </p:cNvPr>
          <p:cNvSpPr>
            <a:spLocks noGrp="1"/>
          </p:cNvSpPr>
          <p:nvPr>
            <p:ph type="ctrTitle"/>
          </p:nvPr>
        </p:nvSpPr>
        <p:spPr>
          <a:xfrm>
            <a:off x="1524000" y="2882008"/>
            <a:ext cx="9144000" cy="1328738"/>
          </a:xfrm>
        </p:spPr>
        <p:txBody>
          <a:bodyPr/>
          <a:lstStyle/>
          <a:p>
            <a:r>
              <a:rPr lang="en-US" b="1" dirty="0">
                <a:solidFill>
                  <a:srgbClr val="242D66"/>
                </a:solidFill>
                <a:latin typeface="Leelawadee" panose="020B0502040204020203" pitchFamily="34" charset="-34"/>
                <a:cs typeface="Leelawadee" panose="020B0502040204020203" pitchFamily="34" charset="-34"/>
              </a:rPr>
              <a:t>Micro-Services Session I</a:t>
            </a:r>
          </a:p>
        </p:txBody>
      </p:sp>
      <p:sp>
        <p:nvSpPr>
          <p:cNvPr id="3" name="Subtitle 2">
            <a:extLst>
              <a:ext uri="{FF2B5EF4-FFF2-40B4-BE49-F238E27FC236}">
                <a16:creationId xmlns:a16="http://schemas.microsoft.com/office/drawing/2014/main" id="{C8402083-C4A0-40EE-97E6-448442714B8F}"/>
              </a:ext>
            </a:extLst>
          </p:cNvPr>
          <p:cNvSpPr>
            <a:spLocks noGrp="1"/>
          </p:cNvSpPr>
          <p:nvPr>
            <p:ph type="subTitle" idx="1"/>
          </p:nvPr>
        </p:nvSpPr>
        <p:spPr>
          <a:xfrm>
            <a:off x="1524000" y="5289960"/>
            <a:ext cx="9144000" cy="1328738"/>
          </a:xfrm>
        </p:spPr>
        <p:txBody>
          <a:bodyPr>
            <a:normAutofit lnSpcReduction="10000"/>
          </a:bodyPr>
          <a:lstStyle/>
          <a:p>
            <a:r>
              <a:rPr lang="en-US" b="1" dirty="0">
                <a:solidFill>
                  <a:schemeClr val="tx1">
                    <a:lumMod val="75000"/>
                    <a:lumOff val="25000"/>
                  </a:schemeClr>
                </a:solidFill>
                <a:latin typeface="Leelawadee" panose="020B0502040204020203" pitchFamily="34" charset="-34"/>
                <a:cs typeface="Leelawadee" panose="020B0502040204020203" pitchFamily="34" charset="-34"/>
              </a:rPr>
              <a:t>Modern Topics in IT(MTIT)</a:t>
            </a:r>
          </a:p>
          <a:p>
            <a:r>
              <a:rPr lang="en-US" b="1" dirty="0">
                <a:solidFill>
                  <a:schemeClr val="tx1">
                    <a:lumMod val="75000"/>
                    <a:lumOff val="25000"/>
                  </a:schemeClr>
                </a:solidFill>
                <a:latin typeface="Leelawadee" panose="020B0502040204020203" pitchFamily="34" charset="-34"/>
                <a:cs typeface="Leelawadee" panose="020B0502040204020203" pitchFamily="34" charset="-34"/>
              </a:rPr>
              <a:t>4</a:t>
            </a:r>
            <a:r>
              <a:rPr lang="en-US" b="1" baseline="30000" dirty="0">
                <a:solidFill>
                  <a:schemeClr val="tx1">
                    <a:lumMod val="75000"/>
                    <a:lumOff val="25000"/>
                  </a:schemeClr>
                </a:solidFill>
                <a:latin typeface="Leelawadee" panose="020B0502040204020203" pitchFamily="34" charset="-34"/>
                <a:cs typeface="Leelawadee" panose="020B0502040204020203" pitchFamily="34" charset="-34"/>
              </a:rPr>
              <a:t>th</a:t>
            </a:r>
            <a:r>
              <a:rPr lang="en-US" b="1" dirty="0">
                <a:solidFill>
                  <a:schemeClr val="tx1">
                    <a:lumMod val="75000"/>
                    <a:lumOff val="25000"/>
                  </a:schemeClr>
                </a:solidFill>
                <a:latin typeface="Leelawadee" panose="020B0502040204020203" pitchFamily="34" charset="-34"/>
                <a:cs typeface="Leelawadee" panose="020B0502040204020203" pitchFamily="34" charset="-34"/>
              </a:rPr>
              <a:t> Year – Semester 1</a:t>
            </a:r>
          </a:p>
          <a:p>
            <a:r>
              <a:rPr lang="en-US" b="1" dirty="0">
                <a:solidFill>
                  <a:schemeClr val="tx1">
                    <a:lumMod val="75000"/>
                    <a:lumOff val="25000"/>
                  </a:schemeClr>
                </a:solidFill>
                <a:latin typeface="Leelawadee" panose="020B0502040204020203" pitchFamily="34" charset="-34"/>
                <a:cs typeface="Leelawadee" panose="020B0502040204020203" pitchFamily="34" charset="-34"/>
              </a:rPr>
              <a:t>By Isuru Jayakantha</a:t>
            </a:r>
          </a:p>
          <a:p>
            <a:endParaRPr lang="en-US" dirty="0">
              <a:solidFill>
                <a:schemeClr val="tx1">
                  <a:lumMod val="75000"/>
                  <a:lumOff val="25000"/>
                </a:schemeClr>
              </a:solidFill>
              <a:latin typeface="Leelawadee" panose="020B0502040204020203" pitchFamily="34" charset="-34"/>
              <a:cs typeface="Leelawadee" panose="020B0502040204020203" pitchFamily="34" charset="-34"/>
            </a:endParaRPr>
          </a:p>
        </p:txBody>
      </p:sp>
      <p:pic>
        <p:nvPicPr>
          <p:cNvPr id="9" name="Picture 8">
            <a:extLst>
              <a:ext uri="{FF2B5EF4-FFF2-40B4-BE49-F238E27FC236}">
                <a16:creationId xmlns:a16="http://schemas.microsoft.com/office/drawing/2014/main" id="{42AE834E-201D-4D79-84CC-00E6FFD9A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7233" y="-13252"/>
            <a:ext cx="3168019" cy="1613452"/>
          </a:xfrm>
          <a:prstGeom prst="rect">
            <a:avLst/>
          </a:prstGeom>
        </p:spPr>
      </p:pic>
      <p:pic>
        <p:nvPicPr>
          <p:cNvPr id="11" name="Picture 10">
            <a:extLst>
              <a:ext uri="{FF2B5EF4-FFF2-40B4-BE49-F238E27FC236}">
                <a16:creationId xmlns:a16="http://schemas.microsoft.com/office/drawing/2014/main" id="{8A619AC0-C9F1-4CBE-BC25-4A4015896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4" y="5838825"/>
            <a:ext cx="2358887" cy="1056071"/>
          </a:xfrm>
          <a:prstGeom prst="rect">
            <a:avLst/>
          </a:prstGeom>
        </p:spPr>
      </p:pic>
      <p:grpSp>
        <p:nvGrpSpPr>
          <p:cNvPr id="25" name="Group 24">
            <a:extLst>
              <a:ext uri="{FF2B5EF4-FFF2-40B4-BE49-F238E27FC236}">
                <a16:creationId xmlns:a16="http://schemas.microsoft.com/office/drawing/2014/main" id="{B316F497-BAB0-4025-92C0-3177DBFFAAE7}"/>
              </a:ext>
            </a:extLst>
          </p:cNvPr>
          <p:cNvGrpSpPr/>
          <p:nvPr/>
        </p:nvGrpSpPr>
        <p:grpSpPr>
          <a:xfrm>
            <a:off x="3352800" y="206423"/>
            <a:ext cx="5168348" cy="2421187"/>
            <a:chOff x="3352800" y="153415"/>
            <a:chExt cx="5168348" cy="2421187"/>
          </a:xfrm>
        </p:grpSpPr>
        <p:sp>
          <p:nvSpPr>
            <p:cNvPr id="13" name="Rectangle 12">
              <a:extLst>
                <a:ext uri="{FF2B5EF4-FFF2-40B4-BE49-F238E27FC236}">
                  <a16:creationId xmlns:a16="http://schemas.microsoft.com/office/drawing/2014/main" id="{F24B9337-1D14-4292-8636-E5C6FBE3A74B}"/>
                </a:ext>
              </a:extLst>
            </p:cNvPr>
            <p:cNvSpPr/>
            <p:nvPr/>
          </p:nvSpPr>
          <p:spPr>
            <a:xfrm>
              <a:off x="3963146" y="185530"/>
              <a:ext cx="1510753" cy="20946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706220C1-C766-41BB-AB9D-6FED0184CAF9}"/>
                </a:ext>
              </a:extLst>
            </p:cNvPr>
            <p:cNvCxnSpPr>
              <a:cxnSpLocks/>
            </p:cNvCxnSpPr>
            <p:nvPr/>
          </p:nvCxnSpPr>
          <p:spPr>
            <a:xfrm>
              <a:off x="3352800" y="2280142"/>
              <a:ext cx="5168348" cy="0"/>
            </a:xfrm>
            <a:prstGeom prst="line">
              <a:avLst/>
            </a:prstGeom>
          </p:spPr>
          <p:style>
            <a:lnRef idx="1">
              <a:schemeClr val="accent3"/>
            </a:lnRef>
            <a:fillRef idx="0">
              <a:schemeClr val="accent3"/>
            </a:fillRef>
            <a:effectRef idx="0">
              <a:schemeClr val="accent3"/>
            </a:effectRef>
            <a:fontRef idx="minor">
              <a:schemeClr val="tx1"/>
            </a:fontRef>
          </p:style>
        </p:cxnSp>
        <p:sp>
          <p:nvSpPr>
            <p:cNvPr id="16" name="Rectangle 15">
              <a:extLst>
                <a:ext uri="{FF2B5EF4-FFF2-40B4-BE49-F238E27FC236}">
                  <a16:creationId xmlns:a16="http://schemas.microsoft.com/office/drawing/2014/main" id="{43244715-AE9D-4384-B44D-3C3263DF2F8A}"/>
                </a:ext>
              </a:extLst>
            </p:cNvPr>
            <p:cNvSpPr/>
            <p:nvPr/>
          </p:nvSpPr>
          <p:spPr>
            <a:xfrm>
              <a:off x="6467061" y="1656522"/>
              <a:ext cx="649357" cy="623613"/>
            </a:xfrm>
            <a:prstGeom prst="rect">
              <a:avLst/>
            </a:prstGeom>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1763EC4-2AB2-47C2-B937-2AFFD044339E}"/>
                </a:ext>
              </a:extLst>
            </p:cNvPr>
            <p:cNvSpPr/>
            <p:nvPr/>
          </p:nvSpPr>
          <p:spPr>
            <a:xfrm>
              <a:off x="7116418" y="1647478"/>
              <a:ext cx="649357" cy="623613"/>
            </a:xfrm>
            <a:prstGeom prst="rect">
              <a:avLst/>
            </a:prstGeom>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BB6EF85-5A31-49BC-A92F-5A22D2DDDFF9}"/>
                </a:ext>
              </a:extLst>
            </p:cNvPr>
            <p:cNvSpPr/>
            <p:nvPr/>
          </p:nvSpPr>
          <p:spPr>
            <a:xfrm>
              <a:off x="6467060" y="781878"/>
              <a:ext cx="1298715" cy="874637"/>
            </a:xfrm>
            <a:prstGeom prst="rect">
              <a:avLst/>
            </a:prstGeom>
            <a:ln>
              <a:solidFill>
                <a:schemeClr val="bg1">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85AC5EE-479B-4EBC-B4BC-CFDE962D729A}"/>
                </a:ext>
              </a:extLst>
            </p:cNvPr>
            <p:cNvSpPr/>
            <p:nvPr/>
          </p:nvSpPr>
          <p:spPr>
            <a:xfrm>
              <a:off x="7116417" y="153415"/>
              <a:ext cx="649357" cy="623613"/>
            </a:xfrm>
            <a:prstGeom prst="rect">
              <a:avLst/>
            </a:prstGeom>
            <a:ln>
              <a:solidFill>
                <a:schemeClr val="bg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E891B4F-D208-4200-B47F-56A8A76048E4}"/>
                </a:ext>
              </a:extLst>
            </p:cNvPr>
            <p:cNvSpPr/>
            <p:nvPr/>
          </p:nvSpPr>
          <p:spPr>
            <a:xfrm>
              <a:off x="6467059" y="158251"/>
              <a:ext cx="649357" cy="623613"/>
            </a:xfrm>
            <a:prstGeom prst="rect">
              <a:avLst/>
            </a:prstGeom>
            <a:ln>
              <a:solidFill>
                <a:schemeClr val="bg2">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AEAE8A5-20D3-4D89-B362-B01186113D10}"/>
                </a:ext>
              </a:extLst>
            </p:cNvPr>
            <p:cNvSpPr txBox="1"/>
            <p:nvPr/>
          </p:nvSpPr>
          <p:spPr>
            <a:xfrm>
              <a:off x="4321618" y="2297603"/>
              <a:ext cx="793807" cy="276999"/>
            </a:xfrm>
            <a:prstGeom prst="rect">
              <a:avLst/>
            </a:prstGeom>
            <a:noFill/>
          </p:spPr>
          <p:txBody>
            <a:bodyPr wrap="none" rtlCol="0">
              <a:spAutoFit/>
            </a:bodyPr>
            <a:lstStyle/>
            <a:p>
              <a:pPr algn="ctr"/>
              <a:r>
                <a:rPr lang="en-US" sz="1200" dirty="0">
                  <a:solidFill>
                    <a:schemeClr val="bg1">
                      <a:lumMod val="50000"/>
                    </a:schemeClr>
                  </a:solidFill>
                  <a:latin typeface="Leelawadee" panose="020B0502040204020203" pitchFamily="34" charset="-34"/>
                  <a:cs typeface="Leelawadee" panose="020B0502040204020203" pitchFamily="34" charset="-34"/>
                </a:rPr>
                <a:t>Monolith</a:t>
              </a:r>
            </a:p>
          </p:txBody>
        </p:sp>
        <p:sp>
          <p:nvSpPr>
            <p:cNvPr id="24" name="TextBox 23">
              <a:extLst>
                <a:ext uri="{FF2B5EF4-FFF2-40B4-BE49-F238E27FC236}">
                  <a16:creationId xmlns:a16="http://schemas.microsoft.com/office/drawing/2014/main" id="{F2884DF6-5683-44E2-B60F-3F6BD6CC5932}"/>
                </a:ext>
              </a:extLst>
            </p:cNvPr>
            <p:cNvSpPr txBox="1"/>
            <p:nvPr/>
          </p:nvSpPr>
          <p:spPr>
            <a:xfrm>
              <a:off x="6564149" y="2280895"/>
              <a:ext cx="1155381" cy="276999"/>
            </a:xfrm>
            <a:prstGeom prst="rect">
              <a:avLst/>
            </a:prstGeom>
            <a:noFill/>
          </p:spPr>
          <p:txBody>
            <a:bodyPr wrap="none" rtlCol="0">
              <a:spAutoFit/>
            </a:bodyPr>
            <a:lstStyle/>
            <a:p>
              <a:pPr algn="ctr"/>
              <a:r>
                <a:rPr lang="en-US" sz="1200" dirty="0">
                  <a:solidFill>
                    <a:schemeClr val="bg1">
                      <a:lumMod val="50000"/>
                    </a:schemeClr>
                  </a:solidFill>
                  <a:latin typeface="Leelawadee" panose="020B0502040204020203" pitchFamily="34" charset="-34"/>
                  <a:cs typeface="Leelawadee" panose="020B0502040204020203" pitchFamily="34" charset="-34"/>
                </a:rPr>
                <a:t>Micro-services</a:t>
              </a:r>
            </a:p>
          </p:txBody>
        </p:sp>
      </p:grpSp>
    </p:spTree>
    <p:extLst>
      <p:ext uri="{BB962C8B-B14F-4D97-AF65-F5344CB8AC3E}">
        <p14:creationId xmlns:p14="http://schemas.microsoft.com/office/powerpoint/2010/main" val="270285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81000" y="524166"/>
            <a:ext cx="10515600" cy="946494"/>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Culture Of Automation </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Content Placeholder 2">
            <a:extLst>
              <a:ext uri="{FF2B5EF4-FFF2-40B4-BE49-F238E27FC236}">
                <a16:creationId xmlns:a16="http://schemas.microsoft.com/office/drawing/2014/main" id="{0FCE2BB5-E06B-4BBA-9E28-D94F9E5E3C2A}"/>
              </a:ext>
            </a:extLst>
          </p:cNvPr>
          <p:cNvSpPr txBox="1">
            <a:spLocks/>
          </p:cNvSpPr>
          <p:nvPr/>
        </p:nvSpPr>
        <p:spPr>
          <a:xfrm>
            <a:off x="445603" y="2303600"/>
            <a:ext cx="11353800" cy="946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3200" dirty="0">
                <a:latin typeface="Leelawadee" panose="020B0502040204020203" pitchFamily="34" charset="-34"/>
                <a:cs typeface="Leelawadee" panose="020B0502040204020203" pitchFamily="34" charset="-34"/>
              </a:rPr>
              <a:t>Infrastructure Automation</a:t>
            </a:r>
          </a:p>
        </p:txBody>
      </p:sp>
      <p:sp>
        <p:nvSpPr>
          <p:cNvPr id="6" name="Rectangle 5">
            <a:extLst>
              <a:ext uri="{FF2B5EF4-FFF2-40B4-BE49-F238E27FC236}">
                <a16:creationId xmlns:a16="http://schemas.microsoft.com/office/drawing/2014/main" id="{E8CAA37D-D38D-44F0-9998-E3CF15733F63}"/>
              </a:ext>
            </a:extLst>
          </p:cNvPr>
          <p:cNvSpPr/>
          <p:nvPr/>
        </p:nvSpPr>
        <p:spPr>
          <a:xfrm>
            <a:off x="3048000" y="3487217"/>
            <a:ext cx="6096000" cy="744627"/>
          </a:xfrm>
          <a:prstGeom prst="rect">
            <a:avLst/>
          </a:prstGeom>
        </p:spPr>
        <p:txBody>
          <a:bodyPr>
            <a:spAutoFit/>
          </a:bodyPr>
          <a:lstStyle/>
          <a:p>
            <a:pPr algn="ctr">
              <a:lnSpc>
                <a:spcPct val="150000"/>
              </a:lnSpc>
            </a:pPr>
            <a:r>
              <a:rPr lang="en-US" sz="3200" dirty="0">
                <a:latin typeface="Leelawadee" panose="020B0502040204020203" pitchFamily="34" charset="-34"/>
                <a:cs typeface="Leelawadee" panose="020B0502040204020203" pitchFamily="34" charset="-34"/>
              </a:rPr>
              <a:t>Automation Testing</a:t>
            </a:r>
          </a:p>
        </p:txBody>
      </p:sp>
      <p:sp>
        <p:nvSpPr>
          <p:cNvPr id="8" name="Rectangle 7">
            <a:extLst>
              <a:ext uri="{FF2B5EF4-FFF2-40B4-BE49-F238E27FC236}">
                <a16:creationId xmlns:a16="http://schemas.microsoft.com/office/drawing/2014/main" id="{CB08D506-AFC2-4C1E-A908-A30E881A4787}"/>
              </a:ext>
            </a:extLst>
          </p:cNvPr>
          <p:cNvSpPr/>
          <p:nvPr/>
        </p:nvSpPr>
        <p:spPr>
          <a:xfrm>
            <a:off x="4192551" y="4657218"/>
            <a:ext cx="3859904" cy="744627"/>
          </a:xfrm>
          <a:prstGeom prst="rect">
            <a:avLst/>
          </a:prstGeom>
        </p:spPr>
        <p:txBody>
          <a:bodyPr wrap="none">
            <a:spAutoFit/>
          </a:bodyPr>
          <a:lstStyle/>
          <a:p>
            <a:pPr algn="ctr">
              <a:lnSpc>
                <a:spcPct val="150000"/>
              </a:lnSpc>
            </a:pPr>
            <a:r>
              <a:rPr lang="en-US" sz="3200" dirty="0">
                <a:latin typeface="Leelawadee" panose="020B0502040204020203" pitchFamily="34" charset="-34"/>
                <a:cs typeface="Leelawadee" panose="020B0502040204020203" pitchFamily="34" charset="-34"/>
              </a:rPr>
              <a:t>Continuous Delivery</a:t>
            </a:r>
          </a:p>
        </p:txBody>
      </p:sp>
    </p:spTree>
    <p:extLst>
      <p:ext uri="{BB962C8B-B14F-4D97-AF65-F5344CB8AC3E}">
        <p14:creationId xmlns:p14="http://schemas.microsoft.com/office/powerpoint/2010/main" val="286840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1000"/>
                                        <p:tgtEl>
                                          <p:spTgt spid="80"/>
                                        </p:tgtEl>
                                      </p:cBhvr>
                                    </p:animEffect>
                                    <p:anim calcmode="lin" valueType="num">
                                      <p:cBhvr>
                                        <p:cTn id="8" dur="1000" fill="hold"/>
                                        <p:tgtEl>
                                          <p:spTgt spid="80"/>
                                        </p:tgtEl>
                                        <p:attrNameLst>
                                          <p:attrName>ppt_x</p:attrName>
                                        </p:attrNameLst>
                                      </p:cBhvr>
                                      <p:tavLst>
                                        <p:tav tm="0">
                                          <p:val>
                                            <p:strVal val="#ppt_x"/>
                                          </p:val>
                                        </p:tav>
                                        <p:tav tm="100000">
                                          <p:val>
                                            <p:strVal val="#ppt_x"/>
                                          </p:val>
                                        </p:tav>
                                      </p:tavLst>
                                    </p:anim>
                                    <p:anim calcmode="lin" valueType="num">
                                      <p:cBhvr>
                                        <p:cTn id="9"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F4E7041-94E4-4473-8384-679D3E99F132}"/>
              </a:ext>
            </a:extLst>
          </p:cNvPr>
          <p:cNvSpPr/>
          <p:nvPr/>
        </p:nvSpPr>
        <p:spPr>
          <a:xfrm>
            <a:off x="203215" y="1589928"/>
            <a:ext cx="5841986" cy="453920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7AB4BEA-740B-40AA-AC1F-7F2BA87004CE}"/>
              </a:ext>
            </a:extLst>
          </p:cNvPr>
          <p:cNvSpPr/>
          <p:nvPr/>
        </p:nvSpPr>
        <p:spPr>
          <a:xfrm>
            <a:off x="6214533" y="1589928"/>
            <a:ext cx="5841986" cy="453920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81000" y="524166"/>
            <a:ext cx="10515600" cy="946494"/>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Hide Implementation Details</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Hexagon 2">
            <a:extLst>
              <a:ext uri="{FF2B5EF4-FFF2-40B4-BE49-F238E27FC236}">
                <a16:creationId xmlns:a16="http://schemas.microsoft.com/office/drawing/2014/main" id="{B17B3D40-CEE1-4486-9607-8A4799D2BB7C}"/>
              </a:ext>
            </a:extLst>
          </p:cNvPr>
          <p:cNvSpPr/>
          <p:nvPr/>
        </p:nvSpPr>
        <p:spPr>
          <a:xfrm>
            <a:off x="6604000" y="1869394"/>
            <a:ext cx="1540934" cy="1303867"/>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Hexagon 12">
            <a:extLst>
              <a:ext uri="{FF2B5EF4-FFF2-40B4-BE49-F238E27FC236}">
                <a16:creationId xmlns:a16="http://schemas.microsoft.com/office/drawing/2014/main" id="{A0A4F56E-008C-4EC6-8B83-383DEB4ED850}"/>
              </a:ext>
            </a:extLst>
          </p:cNvPr>
          <p:cNvSpPr/>
          <p:nvPr/>
        </p:nvSpPr>
        <p:spPr>
          <a:xfrm>
            <a:off x="10126133" y="1869393"/>
            <a:ext cx="1540934" cy="1303867"/>
          </a:xfrm>
          <a:prstGeom prst="hexag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Flowchart: Magnetic Disk 3">
            <a:extLst>
              <a:ext uri="{FF2B5EF4-FFF2-40B4-BE49-F238E27FC236}">
                <a16:creationId xmlns:a16="http://schemas.microsoft.com/office/drawing/2014/main" id="{C00F6040-5FEB-463E-9B5F-2E39AC1B3332}"/>
              </a:ext>
            </a:extLst>
          </p:cNvPr>
          <p:cNvSpPr/>
          <p:nvPr/>
        </p:nvSpPr>
        <p:spPr>
          <a:xfrm>
            <a:off x="6824134" y="4612594"/>
            <a:ext cx="1066800" cy="1032199"/>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Database</a:t>
            </a:r>
          </a:p>
        </p:txBody>
      </p:sp>
      <p:cxnSp>
        <p:nvCxnSpPr>
          <p:cNvPr id="14" name="Straight Arrow Connector 13">
            <a:extLst>
              <a:ext uri="{FF2B5EF4-FFF2-40B4-BE49-F238E27FC236}">
                <a16:creationId xmlns:a16="http://schemas.microsoft.com/office/drawing/2014/main" id="{A21B66E9-6EA5-4F29-A6B1-F6B44FAE43F3}"/>
              </a:ext>
            </a:extLst>
          </p:cNvPr>
          <p:cNvCxnSpPr/>
          <p:nvPr/>
        </p:nvCxnSpPr>
        <p:spPr>
          <a:xfrm>
            <a:off x="7366000" y="3173260"/>
            <a:ext cx="0" cy="1439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F564CA1-5252-408D-A1E9-71C0E59112FA}"/>
              </a:ext>
            </a:extLst>
          </p:cNvPr>
          <p:cNvCxnSpPr>
            <a:cxnSpLocks/>
            <a:stCxn id="13" idx="3"/>
            <a:endCxn id="3" idx="0"/>
          </p:cNvCxnSpPr>
          <p:nvPr/>
        </p:nvCxnSpPr>
        <p:spPr>
          <a:xfrm flipH="1">
            <a:off x="8144934" y="2521327"/>
            <a:ext cx="198119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Hexagon 18">
            <a:extLst>
              <a:ext uri="{FF2B5EF4-FFF2-40B4-BE49-F238E27FC236}">
                <a16:creationId xmlns:a16="http://schemas.microsoft.com/office/drawing/2014/main" id="{F54A3164-E0C2-495A-A6C4-EA6768D5A462}"/>
              </a:ext>
            </a:extLst>
          </p:cNvPr>
          <p:cNvSpPr/>
          <p:nvPr/>
        </p:nvSpPr>
        <p:spPr>
          <a:xfrm>
            <a:off x="1178984" y="1954234"/>
            <a:ext cx="1540934" cy="1303867"/>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Hexagon 19">
            <a:extLst>
              <a:ext uri="{FF2B5EF4-FFF2-40B4-BE49-F238E27FC236}">
                <a16:creationId xmlns:a16="http://schemas.microsoft.com/office/drawing/2014/main" id="{FA396F5A-AF9A-4524-813A-183771B04BC9}"/>
              </a:ext>
            </a:extLst>
          </p:cNvPr>
          <p:cNvSpPr/>
          <p:nvPr/>
        </p:nvSpPr>
        <p:spPr>
          <a:xfrm>
            <a:off x="3520016" y="1954234"/>
            <a:ext cx="1540934" cy="1303867"/>
          </a:xfrm>
          <a:prstGeom prst="hexag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E8B03A87-9E7A-440A-8CD1-F2D7864F5ADF}"/>
              </a:ext>
            </a:extLst>
          </p:cNvPr>
          <p:cNvSpPr/>
          <p:nvPr/>
        </p:nvSpPr>
        <p:spPr>
          <a:xfrm>
            <a:off x="1399118" y="4697434"/>
            <a:ext cx="1066800" cy="1032199"/>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Database</a:t>
            </a:r>
          </a:p>
        </p:txBody>
      </p:sp>
      <p:cxnSp>
        <p:nvCxnSpPr>
          <p:cNvPr id="22" name="Straight Arrow Connector 21">
            <a:extLst>
              <a:ext uri="{FF2B5EF4-FFF2-40B4-BE49-F238E27FC236}">
                <a16:creationId xmlns:a16="http://schemas.microsoft.com/office/drawing/2014/main" id="{5926E0D1-95A4-43AE-973E-830F0C32D412}"/>
              </a:ext>
            </a:extLst>
          </p:cNvPr>
          <p:cNvCxnSpPr/>
          <p:nvPr/>
        </p:nvCxnSpPr>
        <p:spPr>
          <a:xfrm>
            <a:off x="1940984" y="3258100"/>
            <a:ext cx="0" cy="1439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0AFE5BD-9337-440C-B82C-22BE5E602932}"/>
              </a:ext>
            </a:extLst>
          </p:cNvPr>
          <p:cNvCxnSpPr>
            <a:cxnSpLocks/>
          </p:cNvCxnSpPr>
          <p:nvPr/>
        </p:nvCxnSpPr>
        <p:spPr>
          <a:xfrm flipH="1">
            <a:off x="2270126" y="3258100"/>
            <a:ext cx="2020358" cy="1439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28" name="Picture 4" descr="Image result for correct icon transparent">
            <a:extLst>
              <a:ext uri="{FF2B5EF4-FFF2-40B4-BE49-F238E27FC236}">
                <a16:creationId xmlns:a16="http://schemas.microsoft.com/office/drawing/2014/main" id="{18E23E1B-F43E-4968-AE55-C38D44397E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20073" y="4381397"/>
            <a:ext cx="1153054" cy="149459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incorrect icon transparent">
            <a:extLst>
              <a:ext uri="{FF2B5EF4-FFF2-40B4-BE49-F238E27FC236}">
                <a16:creationId xmlns:a16="http://schemas.microsoft.com/office/drawing/2014/main" id="{617511ED-4C63-4B74-A606-8F79CA574E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9666" y="4630771"/>
            <a:ext cx="1066801" cy="106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608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81000" y="524166"/>
            <a:ext cx="10515600" cy="946494"/>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Decentralize All The Things</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Hexagon 2">
            <a:extLst>
              <a:ext uri="{FF2B5EF4-FFF2-40B4-BE49-F238E27FC236}">
                <a16:creationId xmlns:a16="http://schemas.microsoft.com/office/drawing/2014/main" id="{5B951E23-C603-4352-9A64-9ED541C8B230}"/>
              </a:ext>
            </a:extLst>
          </p:cNvPr>
          <p:cNvSpPr/>
          <p:nvPr/>
        </p:nvSpPr>
        <p:spPr>
          <a:xfrm>
            <a:off x="1320800" y="1913467"/>
            <a:ext cx="737881" cy="636104"/>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Hexagon 12">
            <a:extLst>
              <a:ext uri="{FF2B5EF4-FFF2-40B4-BE49-F238E27FC236}">
                <a16:creationId xmlns:a16="http://schemas.microsoft.com/office/drawing/2014/main" id="{D7E23214-8020-429A-815A-EFB41D4BA3DF}"/>
              </a:ext>
            </a:extLst>
          </p:cNvPr>
          <p:cNvSpPr/>
          <p:nvPr/>
        </p:nvSpPr>
        <p:spPr>
          <a:xfrm>
            <a:off x="2963333" y="1913467"/>
            <a:ext cx="737881" cy="636104"/>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Hexagon 13">
            <a:extLst>
              <a:ext uri="{FF2B5EF4-FFF2-40B4-BE49-F238E27FC236}">
                <a16:creationId xmlns:a16="http://schemas.microsoft.com/office/drawing/2014/main" id="{21C4CA75-E3F2-4BB4-87B1-3B45F2D8598F}"/>
              </a:ext>
            </a:extLst>
          </p:cNvPr>
          <p:cNvSpPr/>
          <p:nvPr/>
        </p:nvSpPr>
        <p:spPr>
          <a:xfrm>
            <a:off x="582919" y="3195248"/>
            <a:ext cx="737881" cy="636104"/>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Hexagon 14">
            <a:extLst>
              <a:ext uri="{FF2B5EF4-FFF2-40B4-BE49-F238E27FC236}">
                <a16:creationId xmlns:a16="http://schemas.microsoft.com/office/drawing/2014/main" id="{92146054-80CE-4F45-86EA-8B697E391F26}"/>
              </a:ext>
            </a:extLst>
          </p:cNvPr>
          <p:cNvSpPr/>
          <p:nvPr/>
        </p:nvSpPr>
        <p:spPr>
          <a:xfrm>
            <a:off x="3866954" y="3195248"/>
            <a:ext cx="737881" cy="636104"/>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9C9A3F50-E421-465A-8C03-3EEDD7EEC465}"/>
              </a:ext>
            </a:extLst>
          </p:cNvPr>
          <p:cNvSpPr/>
          <p:nvPr/>
        </p:nvSpPr>
        <p:spPr>
          <a:xfrm>
            <a:off x="1320800" y="4504599"/>
            <a:ext cx="737881" cy="636104"/>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6761A76E-3242-4308-B372-9439679FD5BC}"/>
              </a:ext>
            </a:extLst>
          </p:cNvPr>
          <p:cNvSpPr/>
          <p:nvPr/>
        </p:nvSpPr>
        <p:spPr>
          <a:xfrm>
            <a:off x="2963333" y="4504599"/>
            <a:ext cx="737881" cy="636104"/>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CBC1A98F-3ED1-4C95-BC87-FEBF75B14333}"/>
              </a:ext>
            </a:extLst>
          </p:cNvPr>
          <p:cNvSpPr/>
          <p:nvPr/>
        </p:nvSpPr>
        <p:spPr>
          <a:xfrm>
            <a:off x="1842140" y="2836942"/>
            <a:ext cx="1490133" cy="133103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28746B9E-6867-4257-BD91-BC2751A3C02E}"/>
              </a:ext>
            </a:extLst>
          </p:cNvPr>
          <p:cNvCxnSpPr>
            <a:stCxn id="3" idx="1"/>
            <a:endCxn id="18" idx="4"/>
          </p:cNvCxnSpPr>
          <p:nvPr/>
        </p:nvCxnSpPr>
        <p:spPr>
          <a:xfrm>
            <a:off x="1899655" y="2549571"/>
            <a:ext cx="275244" cy="28737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DD69F45-82E4-44CC-B09D-BA66653C200C}"/>
              </a:ext>
            </a:extLst>
          </p:cNvPr>
          <p:cNvCxnSpPr>
            <a:cxnSpLocks/>
            <a:stCxn id="13" idx="2"/>
            <a:endCxn id="18" idx="5"/>
          </p:cNvCxnSpPr>
          <p:nvPr/>
        </p:nvCxnSpPr>
        <p:spPr>
          <a:xfrm flipH="1">
            <a:off x="2999515" y="2549571"/>
            <a:ext cx="122844" cy="28737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ACDA075-9D24-4B8E-A69A-EB5D79460000}"/>
              </a:ext>
            </a:extLst>
          </p:cNvPr>
          <p:cNvCxnSpPr>
            <a:cxnSpLocks/>
            <a:stCxn id="18" idx="2"/>
            <a:endCxn id="16" idx="5"/>
          </p:cNvCxnSpPr>
          <p:nvPr/>
        </p:nvCxnSpPr>
        <p:spPr>
          <a:xfrm flipH="1">
            <a:off x="1899655" y="4167976"/>
            <a:ext cx="275244" cy="33662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47F2D6A-DF12-48A9-A36B-950ED4B8C21A}"/>
              </a:ext>
            </a:extLst>
          </p:cNvPr>
          <p:cNvCxnSpPr>
            <a:cxnSpLocks/>
            <a:stCxn id="18" idx="1"/>
            <a:endCxn id="17" idx="4"/>
          </p:cNvCxnSpPr>
          <p:nvPr/>
        </p:nvCxnSpPr>
        <p:spPr>
          <a:xfrm>
            <a:off x="2999515" y="4167976"/>
            <a:ext cx="122844" cy="33662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F7A1999E-669C-42D9-8ACA-136021AE79F9}"/>
              </a:ext>
            </a:extLst>
          </p:cNvPr>
          <p:cNvCxnSpPr>
            <a:cxnSpLocks/>
            <a:stCxn id="18" idx="0"/>
            <a:endCxn id="15" idx="3"/>
          </p:cNvCxnSpPr>
          <p:nvPr/>
        </p:nvCxnSpPr>
        <p:spPr>
          <a:xfrm>
            <a:off x="3332273" y="3502459"/>
            <a:ext cx="534681" cy="108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81A58A5-AAAB-438B-A053-82885AA16036}"/>
              </a:ext>
            </a:extLst>
          </p:cNvPr>
          <p:cNvCxnSpPr>
            <a:cxnSpLocks/>
            <a:stCxn id="14" idx="0"/>
            <a:endCxn id="18" idx="3"/>
          </p:cNvCxnSpPr>
          <p:nvPr/>
        </p:nvCxnSpPr>
        <p:spPr>
          <a:xfrm flipV="1">
            <a:off x="1320800" y="3502459"/>
            <a:ext cx="521340" cy="108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22C4DE81-BF4C-4CFB-B415-3C7C4B13CF8E}"/>
              </a:ext>
            </a:extLst>
          </p:cNvPr>
          <p:cNvSpPr/>
          <p:nvPr/>
        </p:nvSpPr>
        <p:spPr>
          <a:xfrm>
            <a:off x="203215" y="1589928"/>
            <a:ext cx="5841986" cy="453920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37" name="Picture 16" descr="Image result for incorrect icon transparent">
            <a:extLst>
              <a:ext uri="{FF2B5EF4-FFF2-40B4-BE49-F238E27FC236}">
                <a16:creationId xmlns:a16="http://schemas.microsoft.com/office/drawing/2014/main" id="{0326ED5E-6A96-4500-AB61-E4DBD0D459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9666" y="4630771"/>
            <a:ext cx="1066801" cy="1066801"/>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7959374F-A66F-4C09-A1DA-E393A1881B7E}"/>
              </a:ext>
            </a:extLst>
          </p:cNvPr>
          <p:cNvSpPr/>
          <p:nvPr/>
        </p:nvSpPr>
        <p:spPr>
          <a:xfrm>
            <a:off x="6214533" y="1589928"/>
            <a:ext cx="5841986" cy="453920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39" name="Picture 4" descr="Image result for correct icon transparent">
            <a:extLst>
              <a:ext uri="{FF2B5EF4-FFF2-40B4-BE49-F238E27FC236}">
                <a16:creationId xmlns:a16="http://schemas.microsoft.com/office/drawing/2014/main" id="{E637908C-6125-4BFB-B351-7D47DC2D30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20073" y="4381397"/>
            <a:ext cx="1153054" cy="1494592"/>
          </a:xfrm>
          <a:prstGeom prst="rect">
            <a:avLst/>
          </a:prstGeom>
          <a:noFill/>
          <a:extLst>
            <a:ext uri="{909E8E84-426E-40DD-AFC4-6F175D3DCCD1}">
              <a14:hiddenFill xmlns:a14="http://schemas.microsoft.com/office/drawing/2010/main">
                <a:solidFill>
                  <a:srgbClr val="FFFFFF"/>
                </a:solidFill>
              </a14:hiddenFill>
            </a:ext>
          </a:extLst>
        </p:spPr>
      </p:pic>
      <p:sp>
        <p:nvSpPr>
          <p:cNvPr id="40" name="Hexagon 39">
            <a:extLst>
              <a:ext uri="{FF2B5EF4-FFF2-40B4-BE49-F238E27FC236}">
                <a16:creationId xmlns:a16="http://schemas.microsoft.com/office/drawing/2014/main" id="{E633E526-61C0-45B5-A184-821A7ECB9369}"/>
              </a:ext>
            </a:extLst>
          </p:cNvPr>
          <p:cNvSpPr/>
          <p:nvPr/>
        </p:nvSpPr>
        <p:spPr>
          <a:xfrm>
            <a:off x="7355459" y="2074466"/>
            <a:ext cx="737881" cy="63610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Hexagon 40">
            <a:extLst>
              <a:ext uri="{FF2B5EF4-FFF2-40B4-BE49-F238E27FC236}">
                <a16:creationId xmlns:a16="http://schemas.microsoft.com/office/drawing/2014/main" id="{CB6C4878-08EA-4135-B194-33C8A980EA54}"/>
              </a:ext>
            </a:extLst>
          </p:cNvPr>
          <p:cNvSpPr/>
          <p:nvPr/>
        </p:nvSpPr>
        <p:spPr>
          <a:xfrm>
            <a:off x="8222414" y="3114607"/>
            <a:ext cx="737881" cy="63610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Hexagon 41">
            <a:extLst>
              <a:ext uri="{FF2B5EF4-FFF2-40B4-BE49-F238E27FC236}">
                <a16:creationId xmlns:a16="http://schemas.microsoft.com/office/drawing/2014/main" id="{3D75E88E-D0AF-4BB9-B36A-9104CD116B67}"/>
              </a:ext>
            </a:extLst>
          </p:cNvPr>
          <p:cNvSpPr/>
          <p:nvPr/>
        </p:nvSpPr>
        <p:spPr>
          <a:xfrm>
            <a:off x="9170155" y="2074466"/>
            <a:ext cx="737881" cy="63610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Hexagon 42">
            <a:extLst>
              <a:ext uri="{FF2B5EF4-FFF2-40B4-BE49-F238E27FC236}">
                <a16:creationId xmlns:a16="http://schemas.microsoft.com/office/drawing/2014/main" id="{FAF390C1-1FB2-4AA0-94C1-244FAFFBFFE3}"/>
              </a:ext>
            </a:extLst>
          </p:cNvPr>
          <p:cNvSpPr/>
          <p:nvPr/>
        </p:nvSpPr>
        <p:spPr>
          <a:xfrm>
            <a:off x="6564236" y="3110948"/>
            <a:ext cx="737881" cy="63610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4" name="Hexagon 43">
            <a:extLst>
              <a:ext uri="{FF2B5EF4-FFF2-40B4-BE49-F238E27FC236}">
                <a16:creationId xmlns:a16="http://schemas.microsoft.com/office/drawing/2014/main" id="{126B0A8B-64D3-4E69-9B5E-1BB416FBECD6}"/>
              </a:ext>
            </a:extLst>
          </p:cNvPr>
          <p:cNvSpPr/>
          <p:nvPr/>
        </p:nvSpPr>
        <p:spPr>
          <a:xfrm>
            <a:off x="7355459" y="4167976"/>
            <a:ext cx="737881" cy="63610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5" name="Hexagon 44">
            <a:extLst>
              <a:ext uri="{FF2B5EF4-FFF2-40B4-BE49-F238E27FC236}">
                <a16:creationId xmlns:a16="http://schemas.microsoft.com/office/drawing/2014/main" id="{BD4AA089-E85B-44CB-BE11-B4555553B8A9}"/>
              </a:ext>
            </a:extLst>
          </p:cNvPr>
          <p:cNvSpPr/>
          <p:nvPr/>
        </p:nvSpPr>
        <p:spPr>
          <a:xfrm>
            <a:off x="6504712" y="5068141"/>
            <a:ext cx="737881" cy="63610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6" name="Hexagon 45">
            <a:extLst>
              <a:ext uri="{FF2B5EF4-FFF2-40B4-BE49-F238E27FC236}">
                <a16:creationId xmlns:a16="http://schemas.microsoft.com/office/drawing/2014/main" id="{FE61F13E-9B5D-41AF-845D-4BAD2E201327}"/>
              </a:ext>
            </a:extLst>
          </p:cNvPr>
          <p:cNvSpPr/>
          <p:nvPr/>
        </p:nvSpPr>
        <p:spPr>
          <a:xfrm>
            <a:off x="8859726" y="4229985"/>
            <a:ext cx="737881" cy="63610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0A305460-9A4B-45C3-9630-EDEF68CE4BE0}"/>
              </a:ext>
            </a:extLst>
          </p:cNvPr>
          <p:cNvCxnSpPr>
            <a:cxnSpLocks/>
            <a:stCxn id="41" idx="5"/>
            <a:endCxn id="42" idx="2"/>
          </p:cNvCxnSpPr>
          <p:nvPr/>
        </p:nvCxnSpPr>
        <p:spPr>
          <a:xfrm flipV="1">
            <a:off x="8801269" y="2710570"/>
            <a:ext cx="527912" cy="40403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1EE5E02E-DF4A-4261-B069-8E3C711B13DA}"/>
              </a:ext>
            </a:extLst>
          </p:cNvPr>
          <p:cNvCxnSpPr>
            <a:cxnSpLocks/>
            <a:stCxn id="41" idx="4"/>
            <a:endCxn id="40" idx="1"/>
          </p:cNvCxnSpPr>
          <p:nvPr/>
        </p:nvCxnSpPr>
        <p:spPr>
          <a:xfrm flipH="1" flipV="1">
            <a:off x="7934314" y="2710570"/>
            <a:ext cx="447126" cy="40403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C8C1419F-7F86-40C8-9BE3-E1654C9DEFFA}"/>
              </a:ext>
            </a:extLst>
          </p:cNvPr>
          <p:cNvCxnSpPr>
            <a:cxnSpLocks/>
            <a:stCxn id="40" idx="2"/>
            <a:endCxn id="43" idx="5"/>
          </p:cNvCxnSpPr>
          <p:nvPr/>
        </p:nvCxnSpPr>
        <p:spPr>
          <a:xfrm flipH="1">
            <a:off x="7143091" y="2710570"/>
            <a:ext cx="371394" cy="4003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80128CD-E502-43C9-8387-43285E4E7AE9}"/>
              </a:ext>
            </a:extLst>
          </p:cNvPr>
          <p:cNvCxnSpPr>
            <a:cxnSpLocks/>
            <a:stCxn id="44" idx="4"/>
            <a:endCxn id="43" idx="1"/>
          </p:cNvCxnSpPr>
          <p:nvPr/>
        </p:nvCxnSpPr>
        <p:spPr>
          <a:xfrm flipH="1" flipV="1">
            <a:off x="7143091" y="3747052"/>
            <a:ext cx="371394" cy="42092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1C0560C8-E6E6-45F9-A85F-A805B3756B04}"/>
              </a:ext>
            </a:extLst>
          </p:cNvPr>
          <p:cNvCxnSpPr>
            <a:cxnSpLocks/>
            <a:stCxn id="45" idx="5"/>
            <a:endCxn id="44" idx="2"/>
          </p:cNvCxnSpPr>
          <p:nvPr/>
        </p:nvCxnSpPr>
        <p:spPr>
          <a:xfrm flipV="1">
            <a:off x="7083567" y="4804080"/>
            <a:ext cx="430918" cy="26406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F009747-BCF0-4A76-9E24-130D83D05356}"/>
              </a:ext>
            </a:extLst>
          </p:cNvPr>
          <p:cNvCxnSpPr>
            <a:cxnSpLocks/>
            <a:stCxn id="41" idx="1"/>
            <a:endCxn id="46" idx="4"/>
          </p:cNvCxnSpPr>
          <p:nvPr/>
        </p:nvCxnSpPr>
        <p:spPr>
          <a:xfrm>
            <a:off x="8801269" y="3750711"/>
            <a:ext cx="217483" cy="47927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337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81000" y="305491"/>
            <a:ext cx="10515600" cy="946494"/>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Decentralize All The Things</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E8088778-5F78-4867-BE2A-77F5B6E36CF7}"/>
              </a:ext>
            </a:extLst>
          </p:cNvPr>
          <p:cNvPicPr>
            <a:picLocks noChangeAspect="1"/>
          </p:cNvPicPr>
          <p:nvPr/>
        </p:nvPicPr>
        <p:blipFill>
          <a:blip r:embed="rId5"/>
          <a:stretch>
            <a:fillRect/>
          </a:stretch>
        </p:blipFill>
        <p:spPr>
          <a:xfrm>
            <a:off x="485568" y="1855416"/>
            <a:ext cx="7786582" cy="4627770"/>
          </a:xfrm>
          <a:prstGeom prst="rect">
            <a:avLst/>
          </a:prstGeom>
        </p:spPr>
      </p:pic>
      <p:sp>
        <p:nvSpPr>
          <p:cNvPr id="14" name="TextBox 13">
            <a:extLst>
              <a:ext uri="{FF2B5EF4-FFF2-40B4-BE49-F238E27FC236}">
                <a16:creationId xmlns:a16="http://schemas.microsoft.com/office/drawing/2014/main" id="{62A568A7-25A0-46F0-9A55-1A039DA4B239}"/>
              </a:ext>
            </a:extLst>
          </p:cNvPr>
          <p:cNvSpPr txBox="1"/>
          <p:nvPr/>
        </p:nvSpPr>
        <p:spPr>
          <a:xfrm>
            <a:off x="381000" y="1132566"/>
            <a:ext cx="7034298" cy="584775"/>
          </a:xfrm>
          <a:prstGeom prst="rect">
            <a:avLst/>
          </a:prstGeom>
          <a:noFill/>
        </p:spPr>
        <p:txBody>
          <a:bodyPr wrap="none" rtlCol="0">
            <a:spAutoFit/>
          </a:bodyPr>
          <a:lstStyle/>
          <a:p>
            <a:r>
              <a:rPr lang="en-US" sz="3200" dirty="0"/>
              <a:t>Ensuring data consistency across services</a:t>
            </a:r>
          </a:p>
        </p:txBody>
      </p:sp>
    </p:spTree>
    <p:extLst>
      <p:ext uri="{BB962C8B-B14F-4D97-AF65-F5344CB8AC3E}">
        <p14:creationId xmlns:p14="http://schemas.microsoft.com/office/powerpoint/2010/main" val="3369902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521183" y="310510"/>
            <a:ext cx="10515600" cy="946494"/>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Two-Phase Commit</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12">
            <a:extLst>
              <a:ext uri="{FF2B5EF4-FFF2-40B4-BE49-F238E27FC236}">
                <a16:creationId xmlns:a16="http://schemas.microsoft.com/office/drawing/2014/main" id="{DFC52CA8-5A8C-4E19-BF8D-313DC00C9BC6}"/>
              </a:ext>
            </a:extLst>
          </p:cNvPr>
          <p:cNvPicPr>
            <a:picLocks noChangeAspect="1"/>
          </p:cNvPicPr>
          <p:nvPr/>
        </p:nvPicPr>
        <p:blipFill>
          <a:blip r:embed="rId4"/>
          <a:stretch>
            <a:fillRect/>
          </a:stretch>
        </p:blipFill>
        <p:spPr>
          <a:xfrm>
            <a:off x="613948" y="1885548"/>
            <a:ext cx="6184423" cy="4661942"/>
          </a:xfrm>
          <a:prstGeom prst="rect">
            <a:avLst/>
          </a:prstGeom>
        </p:spPr>
      </p:pic>
      <p:sp>
        <p:nvSpPr>
          <p:cNvPr id="17" name="TextBox 16">
            <a:extLst>
              <a:ext uri="{FF2B5EF4-FFF2-40B4-BE49-F238E27FC236}">
                <a16:creationId xmlns:a16="http://schemas.microsoft.com/office/drawing/2014/main" id="{2F6F9F71-D52C-4E03-86CE-498C0BC911BF}"/>
              </a:ext>
            </a:extLst>
          </p:cNvPr>
          <p:cNvSpPr txBox="1"/>
          <p:nvPr/>
        </p:nvSpPr>
        <p:spPr>
          <a:xfrm>
            <a:off x="613948" y="1163902"/>
            <a:ext cx="9084410" cy="523220"/>
          </a:xfrm>
          <a:prstGeom prst="rect">
            <a:avLst/>
          </a:prstGeom>
          <a:noFill/>
        </p:spPr>
        <p:txBody>
          <a:bodyPr wrap="none" rtlCol="0">
            <a:spAutoFit/>
          </a:bodyPr>
          <a:lstStyle/>
          <a:p>
            <a:r>
              <a:rPr lang="en-US" sz="2800" dirty="0"/>
              <a:t>2PC consists of two stages, one is “PREPARE” and “COMMIT”.</a:t>
            </a:r>
          </a:p>
        </p:txBody>
      </p:sp>
    </p:spTree>
    <p:extLst>
      <p:ext uri="{BB962C8B-B14F-4D97-AF65-F5344CB8AC3E}">
        <p14:creationId xmlns:p14="http://schemas.microsoft.com/office/powerpoint/2010/main" val="2877788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ADAE6B42-3833-4DF4-AEBB-395EDD30FEBC}"/>
              </a:ext>
            </a:extLst>
          </p:cNvPr>
          <p:cNvCxnSpPr/>
          <p:nvPr/>
        </p:nvCxnSpPr>
        <p:spPr>
          <a:xfrm>
            <a:off x="1978464" y="3194260"/>
            <a:ext cx="0" cy="3273287"/>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9FB65BB5-E237-44E6-A39D-C2EF19B8FA71}"/>
              </a:ext>
            </a:extLst>
          </p:cNvPr>
          <p:cNvCxnSpPr/>
          <p:nvPr/>
        </p:nvCxnSpPr>
        <p:spPr>
          <a:xfrm>
            <a:off x="8368747" y="3207669"/>
            <a:ext cx="0" cy="3273287"/>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92B95ABF-F931-401E-8A10-69E6DFC18A9F}"/>
              </a:ext>
            </a:extLst>
          </p:cNvPr>
          <p:cNvCxnSpPr/>
          <p:nvPr/>
        </p:nvCxnSpPr>
        <p:spPr>
          <a:xfrm>
            <a:off x="5059595" y="3232700"/>
            <a:ext cx="0" cy="3273287"/>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81000" y="351507"/>
            <a:ext cx="10515600" cy="946494"/>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SAGA</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33EF8BDD-AA5E-4792-AE5D-77BD283EFA0A}"/>
              </a:ext>
            </a:extLst>
          </p:cNvPr>
          <p:cNvSpPr txBox="1"/>
          <p:nvPr/>
        </p:nvSpPr>
        <p:spPr>
          <a:xfrm>
            <a:off x="381000" y="1295830"/>
            <a:ext cx="10431510" cy="954107"/>
          </a:xfrm>
          <a:prstGeom prst="rect">
            <a:avLst/>
          </a:prstGeom>
          <a:noFill/>
        </p:spPr>
        <p:txBody>
          <a:bodyPr wrap="none" rtlCol="0">
            <a:spAutoFit/>
          </a:bodyPr>
          <a:lstStyle/>
          <a:p>
            <a:r>
              <a:rPr lang="en-US" sz="2800" dirty="0"/>
              <a:t>SAGA commits multiple compensatory transactions at different stages </a:t>
            </a:r>
          </a:p>
          <a:p>
            <a:r>
              <a:rPr lang="en-US" sz="2800" dirty="0"/>
              <a:t>ensuring to rollback when required.</a:t>
            </a:r>
          </a:p>
        </p:txBody>
      </p:sp>
      <p:sp>
        <p:nvSpPr>
          <p:cNvPr id="14" name="Rectangle: Rounded Corners 13">
            <a:extLst>
              <a:ext uri="{FF2B5EF4-FFF2-40B4-BE49-F238E27FC236}">
                <a16:creationId xmlns:a16="http://schemas.microsoft.com/office/drawing/2014/main" id="{D5B998F5-2E46-485F-A261-19063E3CCE1B}"/>
              </a:ext>
            </a:extLst>
          </p:cNvPr>
          <p:cNvSpPr/>
          <p:nvPr/>
        </p:nvSpPr>
        <p:spPr>
          <a:xfrm>
            <a:off x="1086678" y="3607024"/>
            <a:ext cx="1828800" cy="593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Transaction</a:t>
            </a:r>
          </a:p>
        </p:txBody>
      </p:sp>
      <p:sp>
        <p:nvSpPr>
          <p:cNvPr id="17" name="Rectangle: Rounded Corners 16">
            <a:extLst>
              <a:ext uri="{FF2B5EF4-FFF2-40B4-BE49-F238E27FC236}">
                <a16:creationId xmlns:a16="http://schemas.microsoft.com/office/drawing/2014/main" id="{370DC95F-2595-4D6C-A9D8-8A372B333885}"/>
              </a:ext>
            </a:extLst>
          </p:cNvPr>
          <p:cNvSpPr/>
          <p:nvPr/>
        </p:nvSpPr>
        <p:spPr>
          <a:xfrm>
            <a:off x="3803373" y="3645927"/>
            <a:ext cx="2531165" cy="5152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Customer Fund</a:t>
            </a:r>
          </a:p>
        </p:txBody>
      </p:sp>
      <p:sp>
        <p:nvSpPr>
          <p:cNvPr id="18" name="Rectangle: Rounded Corners 17">
            <a:extLst>
              <a:ext uri="{FF2B5EF4-FFF2-40B4-BE49-F238E27FC236}">
                <a16:creationId xmlns:a16="http://schemas.microsoft.com/office/drawing/2014/main" id="{429AAC9D-1E2E-4A93-B0A7-EB71A36283C5}"/>
              </a:ext>
            </a:extLst>
          </p:cNvPr>
          <p:cNvSpPr/>
          <p:nvPr/>
        </p:nvSpPr>
        <p:spPr>
          <a:xfrm>
            <a:off x="7454347" y="3609077"/>
            <a:ext cx="1828800" cy="593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Order</a:t>
            </a:r>
          </a:p>
        </p:txBody>
      </p:sp>
      <p:sp>
        <p:nvSpPr>
          <p:cNvPr id="19" name="Rectangle: Rounded Corners 18">
            <a:extLst>
              <a:ext uri="{FF2B5EF4-FFF2-40B4-BE49-F238E27FC236}">
                <a16:creationId xmlns:a16="http://schemas.microsoft.com/office/drawing/2014/main" id="{B45E688F-8CB1-4F6F-B7C2-03ECA4E02D34}"/>
              </a:ext>
            </a:extLst>
          </p:cNvPr>
          <p:cNvSpPr/>
          <p:nvPr/>
        </p:nvSpPr>
        <p:spPr>
          <a:xfrm>
            <a:off x="1086678" y="4915958"/>
            <a:ext cx="1828800" cy="593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Reverse Transaction</a:t>
            </a:r>
          </a:p>
        </p:txBody>
      </p:sp>
      <p:sp>
        <p:nvSpPr>
          <p:cNvPr id="20" name="Rectangle: Rounded Corners 19">
            <a:extLst>
              <a:ext uri="{FF2B5EF4-FFF2-40B4-BE49-F238E27FC236}">
                <a16:creationId xmlns:a16="http://schemas.microsoft.com/office/drawing/2014/main" id="{6BE99BE7-362E-476C-B92D-1EB40AEE0B41}"/>
              </a:ext>
            </a:extLst>
          </p:cNvPr>
          <p:cNvSpPr/>
          <p:nvPr/>
        </p:nvSpPr>
        <p:spPr>
          <a:xfrm>
            <a:off x="3803373" y="4844313"/>
            <a:ext cx="2531164" cy="732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Cancel Update Customer Fund</a:t>
            </a:r>
          </a:p>
          <a:p>
            <a:pPr algn="ctr"/>
            <a:endParaRPr lang="en-US" dirty="0"/>
          </a:p>
        </p:txBody>
      </p:sp>
      <p:sp>
        <p:nvSpPr>
          <p:cNvPr id="21" name="Rectangle: Rounded Corners 20">
            <a:extLst>
              <a:ext uri="{FF2B5EF4-FFF2-40B4-BE49-F238E27FC236}">
                <a16:creationId xmlns:a16="http://schemas.microsoft.com/office/drawing/2014/main" id="{91969B4E-F0E2-46B0-9B1E-C1CC7CBA0F9E}"/>
              </a:ext>
            </a:extLst>
          </p:cNvPr>
          <p:cNvSpPr/>
          <p:nvPr/>
        </p:nvSpPr>
        <p:spPr>
          <a:xfrm>
            <a:off x="7454347" y="4913866"/>
            <a:ext cx="1828800" cy="593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 Order</a:t>
            </a:r>
          </a:p>
        </p:txBody>
      </p:sp>
      <p:cxnSp>
        <p:nvCxnSpPr>
          <p:cNvPr id="23" name="Straight Arrow Connector 22">
            <a:extLst>
              <a:ext uri="{FF2B5EF4-FFF2-40B4-BE49-F238E27FC236}">
                <a16:creationId xmlns:a16="http://schemas.microsoft.com/office/drawing/2014/main" id="{5E3EB4F3-16FC-4FFB-89AC-B8B0B19875F2}"/>
              </a:ext>
            </a:extLst>
          </p:cNvPr>
          <p:cNvCxnSpPr>
            <a:stCxn id="14" idx="3"/>
            <a:endCxn id="17" idx="1"/>
          </p:cNvCxnSpPr>
          <p:nvPr/>
        </p:nvCxnSpPr>
        <p:spPr>
          <a:xfrm flipV="1">
            <a:off x="2915478" y="3903541"/>
            <a:ext cx="88789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14CB66E-E8F1-435B-AFBE-523A74F6D539}"/>
              </a:ext>
            </a:extLst>
          </p:cNvPr>
          <p:cNvCxnSpPr>
            <a:cxnSpLocks/>
            <a:stCxn id="17" idx="3"/>
            <a:endCxn id="18" idx="1"/>
          </p:cNvCxnSpPr>
          <p:nvPr/>
        </p:nvCxnSpPr>
        <p:spPr>
          <a:xfrm>
            <a:off x="6334538" y="3903541"/>
            <a:ext cx="1119809" cy="2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C37FD01-D2FF-4BC4-BEFD-68479B2FACE0}"/>
              </a:ext>
            </a:extLst>
          </p:cNvPr>
          <p:cNvCxnSpPr>
            <a:cxnSpLocks/>
            <a:stCxn id="21" idx="1"/>
            <a:endCxn id="20" idx="3"/>
          </p:cNvCxnSpPr>
          <p:nvPr/>
        </p:nvCxnSpPr>
        <p:spPr>
          <a:xfrm flipH="1">
            <a:off x="6334537" y="5210384"/>
            <a:ext cx="11198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CE992563-053C-4325-A82C-86A74E5494EB}"/>
              </a:ext>
            </a:extLst>
          </p:cNvPr>
          <p:cNvCxnSpPr>
            <a:cxnSpLocks/>
            <a:stCxn id="20" idx="1"/>
            <a:endCxn id="19" idx="3"/>
          </p:cNvCxnSpPr>
          <p:nvPr/>
        </p:nvCxnSpPr>
        <p:spPr>
          <a:xfrm flipH="1">
            <a:off x="2915478" y="5210384"/>
            <a:ext cx="887895" cy="20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00833A8-A77A-4583-A73D-CCABE05F2D2A}"/>
              </a:ext>
            </a:extLst>
          </p:cNvPr>
          <p:cNvCxnSpPr>
            <a:cxnSpLocks/>
            <a:stCxn id="17" idx="2"/>
            <a:endCxn id="20" idx="0"/>
          </p:cNvCxnSpPr>
          <p:nvPr/>
        </p:nvCxnSpPr>
        <p:spPr>
          <a:xfrm flipH="1">
            <a:off x="5068955" y="4161154"/>
            <a:ext cx="1" cy="683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A5DBE75-FFB8-428B-B43F-55438BEAB8D2}"/>
              </a:ext>
            </a:extLst>
          </p:cNvPr>
          <p:cNvCxnSpPr>
            <a:cxnSpLocks/>
            <a:stCxn id="18" idx="2"/>
            <a:endCxn id="21" idx="0"/>
          </p:cNvCxnSpPr>
          <p:nvPr/>
        </p:nvCxnSpPr>
        <p:spPr>
          <a:xfrm>
            <a:off x="8368747" y="4202112"/>
            <a:ext cx="0" cy="711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F4BAF9AA-C2EE-418A-B009-71285D28AFBE}"/>
              </a:ext>
            </a:extLst>
          </p:cNvPr>
          <p:cNvSpPr txBox="1"/>
          <p:nvPr/>
        </p:nvSpPr>
        <p:spPr>
          <a:xfrm>
            <a:off x="5059595" y="4333271"/>
            <a:ext cx="643894" cy="338554"/>
          </a:xfrm>
          <a:prstGeom prst="rect">
            <a:avLst/>
          </a:prstGeom>
          <a:noFill/>
        </p:spPr>
        <p:txBody>
          <a:bodyPr wrap="none" rtlCol="0">
            <a:spAutoFit/>
          </a:bodyPr>
          <a:lstStyle/>
          <a:p>
            <a:r>
              <a:rPr lang="en-US" sz="1600" dirty="0">
                <a:solidFill>
                  <a:srgbClr val="FF0000"/>
                </a:solidFill>
              </a:rPr>
              <a:t>failed</a:t>
            </a:r>
          </a:p>
        </p:txBody>
      </p:sp>
      <p:sp>
        <p:nvSpPr>
          <p:cNvPr id="44" name="TextBox 43">
            <a:extLst>
              <a:ext uri="{FF2B5EF4-FFF2-40B4-BE49-F238E27FC236}">
                <a16:creationId xmlns:a16="http://schemas.microsoft.com/office/drawing/2014/main" id="{67BE76D0-D040-4CFE-A33E-484195124AAF}"/>
              </a:ext>
            </a:extLst>
          </p:cNvPr>
          <p:cNvSpPr txBox="1"/>
          <p:nvPr/>
        </p:nvSpPr>
        <p:spPr>
          <a:xfrm>
            <a:off x="8368747" y="4388712"/>
            <a:ext cx="643894" cy="338554"/>
          </a:xfrm>
          <a:prstGeom prst="rect">
            <a:avLst/>
          </a:prstGeom>
          <a:noFill/>
        </p:spPr>
        <p:txBody>
          <a:bodyPr wrap="none" rtlCol="0">
            <a:spAutoFit/>
          </a:bodyPr>
          <a:lstStyle/>
          <a:p>
            <a:r>
              <a:rPr lang="en-US" sz="1600" dirty="0">
                <a:solidFill>
                  <a:srgbClr val="FF0000"/>
                </a:solidFill>
              </a:rPr>
              <a:t>failed</a:t>
            </a:r>
          </a:p>
        </p:txBody>
      </p:sp>
      <p:sp>
        <p:nvSpPr>
          <p:cNvPr id="45" name="TextBox 44">
            <a:extLst>
              <a:ext uri="{FF2B5EF4-FFF2-40B4-BE49-F238E27FC236}">
                <a16:creationId xmlns:a16="http://schemas.microsoft.com/office/drawing/2014/main" id="{E76EDF0D-7619-496B-A7D6-D79C44011E1B}"/>
              </a:ext>
            </a:extLst>
          </p:cNvPr>
          <p:cNvSpPr txBox="1"/>
          <p:nvPr/>
        </p:nvSpPr>
        <p:spPr>
          <a:xfrm>
            <a:off x="6490324" y="3593104"/>
            <a:ext cx="808235" cy="338554"/>
          </a:xfrm>
          <a:prstGeom prst="rect">
            <a:avLst/>
          </a:prstGeom>
          <a:noFill/>
        </p:spPr>
        <p:txBody>
          <a:bodyPr wrap="none" rtlCol="0">
            <a:spAutoFit/>
          </a:bodyPr>
          <a:lstStyle/>
          <a:p>
            <a:r>
              <a:rPr lang="en-US" sz="1600" dirty="0">
                <a:solidFill>
                  <a:schemeClr val="accent6"/>
                </a:solidFill>
              </a:rPr>
              <a:t>success</a:t>
            </a:r>
          </a:p>
        </p:txBody>
      </p:sp>
      <p:sp>
        <p:nvSpPr>
          <p:cNvPr id="46" name="TextBox 45">
            <a:extLst>
              <a:ext uri="{FF2B5EF4-FFF2-40B4-BE49-F238E27FC236}">
                <a16:creationId xmlns:a16="http://schemas.microsoft.com/office/drawing/2014/main" id="{70C46E34-1FFC-4C87-9B41-0FD6D28D2C41}"/>
              </a:ext>
            </a:extLst>
          </p:cNvPr>
          <p:cNvSpPr txBox="1"/>
          <p:nvPr/>
        </p:nvSpPr>
        <p:spPr>
          <a:xfrm>
            <a:off x="6490324" y="4871829"/>
            <a:ext cx="808235" cy="338554"/>
          </a:xfrm>
          <a:prstGeom prst="rect">
            <a:avLst/>
          </a:prstGeom>
          <a:noFill/>
        </p:spPr>
        <p:txBody>
          <a:bodyPr wrap="none" rtlCol="0">
            <a:spAutoFit/>
          </a:bodyPr>
          <a:lstStyle/>
          <a:p>
            <a:r>
              <a:rPr lang="en-US" sz="1600" dirty="0">
                <a:solidFill>
                  <a:schemeClr val="accent6"/>
                </a:solidFill>
              </a:rPr>
              <a:t>success</a:t>
            </a:r>
          </a:p>
        </p:txBody>
      </p:sp>
      <p:sp>
        <p:nvSpPr>
          <p:cNvPr id="50" name="TextBox 49">
            <a:extLst>
              <a:ext uri="{FF2B5EF4-FFF2-40B4-BE49-F238E27FC236}">
                <a16:creationId xmlns:a16="http://schemas.microsoft.com/office/drawing/2014/main" id="{05EA8657-C4EF-429F-A848-192C8A42577E}"/>
              </a:ext>
            </a:extLst>
          </p:cNvPr>
          <p:cNvSpPr txBox="1"/>
          <p:nvPr/>
        </p:nvSpPr>
        <p:spPr>
          <a:xfrm>
            <a:off x="3984214" y="2824928"/>
            <a:ext cx="2381614" cy="369332"/>
          </a:xfrm>
          <a:prstGeom prst="rect">
            <a:avLst/>
          </a:prstGeom>
          <a:noFill/>
        </p:spPr>
        <p:txBody>
          <a:bodyPr wrap="none" rtlCol="0">
            <a:spAutoFit/>
          </a:bodyPr>
          <a:lstStyle/>
          <a:p>
            <a:r>
              <a:rPr lang="en-US" b="1" dirty="0">
                <a:solidFill>
                  <a:schemeClr val="accent2">
                    <a:lumMod val="75000"/>
                  </a:schemeClr>
                </a:solidFill>
              </a:rPr>
              <a:t>Customer Microservice</a:t>
            </a:r>
          </a:p>
        </p:txBody>
      </p:sp>
      <p:sp>
        <p:nvSpPr>
          <p:cNvPr id="51" name="TextBox 50">
            <a:extLst>
              <a:ext uri="{FF2B5EF4-FFF2-40B4-BE49-F238E27FC236}">
                <a16:creationId xmlns:a16="http://schemas.microsoft.com/office/drawing/2014/main" id="{0D4F6C4B-015D-4B0E-BF6E-D889AE96707B}"/>
              </a:ext>
            </a:extLst>
          </p:cNvPr>
          <p:cNvSpPr txBox="1"/>
          <p:nvPr/>
        </p:nvSpPr>
        <p:spPr>
          <a:xfrm>
            <a:off x="7177940" y="2816990"/>
            <a:ext cx="2016514" cy="369332"/>
          </a:xfrm>
          <a:prstGeom prst="rect">
            <a:avLst/>
          </a:prstGeom>
          <a:noFill/>
        </p:spPr>
        <p:txBody>
          <a:bodyPr wrap="none" rtlCol="0">
            <a:spAutoFit/>
          </a:bodyPr>
          <a:lstStyle/>
          <a:p>
            <a:r>
              <a:rPr lang="en-US" b="1" dirty="0">
                <a:solidFill>
                  <a:schemeClr val="accent2">
                    <a:lumMod val="75000"/>
                  </a:schemeClr>
                </a:solidFill>
              </a:rPr>
              <a:t>Order Microservice</a:t>
            </a:r>
          </a:p>
        </p:txBody>
      </p:sp>
      <p:sp>
        <p:nvSpPr>
          <p:cNvPr id="52" name="TextBox 51">
            <a:extLst>
              <a:ext uri="{FF2B5EF4-FFF2-40B4-BE49-F238E27FC236}">
                <a16:creationId xmlns:a16="http://schemas.microsoft.com/office/drawing/2014/main" id="{959B5DC9-7B4B-49D5-871E-7B3409FE82F3}"/>
              </a:ext>
            </a:extLst>
          </p:cNvPr>
          <p:cNvSpPr txBox="1"/>
          <p:nvPr/>
        </p:nvSpPr>
        <p:spPr>
          <a:xfrm>
            <a:off x="1336056" y="2820504"/>
            <a:ext cx="1330044" cy="369332"/>
          </a:xfrm>
          <a:prstGeom prst="rect">
            <a:avLst/>
          </a:prstGeom>
          <a:noFill/>
        </p:spPr>
        <p:txBody>
          <a:bodyPr wrap="none" rtlCol="0">
            <a:spAutoFit/>
          </a:bodyPr>
          <a:lstStyle/>
          <a:p>
            <a:r>
              <a:rPr lang="en-US" b="1" dirty="0">
                <a:solidFill>
                  <a:schemeClr val="accent2">
                    <a:lumMod val="75000"/>
                  </a:schemeClr>
                </a:solidFill>
              </a:rPr>
              <a:t>Coordinator</a:t>
            </a:r>
          </a:p>
        </p:txBody>
      </p:sp>
    </p:spTree>
    <p:extLst>
      <p:ext uri="{BB962C8B-B14F-4D97-AF65-F5344CB8AC3E}">
        <p14:creationId xmlns:p14="http://schemas.microsoft.com/office/powerpoint/2010/main" val="297823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81000" y="524166"/>
            <a:ext cx="10515600" cy="946494"/>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Deploy Independently</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4008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a:extLst>
              <a:ext uri="{FF2B5EF4-FFF2-40B4-BE49-F238E27FC236}">
                <a16:creationId xmlns:a16="http://schemas.microsoft.com/office/drawing/2014/main" id="{68782A87-F663-4C75-9C6A-227EA283DF0E}"/>
              </a:ext>
            </a:extLst>
          </p:cNvPr>
          <p:cNvSpPr/>
          <p:nvPr/>
        </p:nvSpPr>
        <p:spPr>
          <a:xfrm>
            <a:off x="203215" y="1589928"/>
            <a:ext cx="5841986" cy="453920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AD11932-5094-4744-AFCB-185B5D50188A}"/>
              </a:ext>
            </a:extLst>
          </p:cNvPr>
          <p:cNvSpPr/>
          <p:nvPr/>
        </p:nvSpPr>
        <p:spPr>
          <a:xfrm>
            <a:off x="6214533" y="1589928"/>
            <a:ext cx="5841986" cy="453920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E27495B0-70F6-47E7-9DD0-D62E8FD296F3}"/>
              </a:ext>
            </a:extLst>
          </p:cNvPr>
          <p:cNvSpPr/>
          <p:nvPr/>
        </p:nvSpPr>
        <p:spPr>
          <a:xfrm>
            <a:off x="575734" y="2074333"/>
            <a:ext cx="5035454" cy="319373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r>
              <a:rPr lang="en-US" b="1" dirty="0"/>
              <a:t>HOST</a:t>
            </a:r>
          </a:p>
        </p:txBody>
      </p:sp>
      <p:sp>
        <p:nvSpPr>
          <p:cNvPr id="4" name="Hexagon 3">
            <a:extLst>
              <a:ext uri="{FF2B5EF4-FFF2-40B4-BE49-F238E27FC236}">
                <a16:creationId xmlns:a16="http://schemas.microsoft.com/office/drawing/2014/main" id="{03F045E3-4EE7-4DB1-9F07-82DA62F419D5}"/>
              </a:ext>
            </a:extLst>
          </p:cNvPr>
          <p:cNvSpPr/>
          <p:nvPr/>
        </p:nvSpPr>
        <p:spPr>
          <a:xfrm>
            <a:off x="2314469" y="2804149"/>
            <a:ext cx="1504011" cy="1296561"/>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Service</a:t>
            </a:r>
          </a:p>
        </p:txBody>
      </p:sp>
      <p:sp>
        <p:nvSpPr>
          <p:cNvPr id="15" name="Rectangle 14">
            <a:extLst>
              <a:ext uri="{FF2B5EF4-FFF2-40B4-BE49-F238E27FC236}">
                <a16:creationId xmlns:a16="http://schemas.microsoft.com/office/drawing/2014/main" id="{C1D8236D-8457-49F9-98CC-F293051ED2D7}"/>
              </a:ext>
            </a:extLst>
          </p:cNvPr>
          <p:cNvSpPr/>
          <p:nvPr/>
        </p:nvSpPr>
        <p:spPr>
          <a:xfrm>
            <a:off x="6553199" y="2074333"/>
            <a:ext cx="5063067" cy="319373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r>
              <a:rPr lang="en-US" b="1" dirty="0"/>
              <a:t>HOST</a:t>
            </a:r>
          </a:p>
        </p:txBody>
      </p:sp>
      <p:sp>
        <p:nvSpPr>
          <p:cNvPr id="16" name="Hexagon 15">
            <a:extLst>
              <a:ext uri="{FF2B5EF4-FFF2-40B4-BE49-F238E27FC236}">
                <a16:creationId xmlns:a16="http://schemas.microsoft.com/office/drawing/2014/main" id="{ED476552-40D0-4BD9-9124-78AC20ADC64F}"/>
              </a:ext>
            </a:extLst>
          </p:cNvPr>
          <p:cNvSpPr/>
          <p:nvPr/>
        </p:nvSpPr>
        <p:spPr>
          <a:xfrm>
            <a:off x="7052850" y="2255287"/>
            <a:ext cx="1297764" cy="1118762"/>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Service</a:t>
            </a:r>
          </a:p>
        </p:txBody>
      </p:sp>
      <p:sp>
        <p:nvSpPr>
          <p:cNvPr id="17" name="Hexagon 16">
            <a:extLst>
              <a:ext uri="{FF2B5EF4-FFF2-40B4-BE49-F238E27FC236}">
                <a16:creationId xmlns:a16="http://schemas.microsoft.com/office/drawing/2014/main" id="{279EEBFB-4856-4AC9-A985-657620B2BB69}"/>
              </a:ext>
            </a:extLst>
          </p:cNvPr>
          <p:cNvSpPr/>
          <p:nvPr/>
        </p:nvSpPr>
        <p:spPr>
          <a:xfrm>
            <a:off x="8489127" y="2244768"/>
            <a:ext cx="1297764" cy="1118762"/>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Service</a:t>
            </a:r>
          </a:p>
        </p:txBody>
      </p:sp>
      <p:sp>
        <p:nvSpPr>
          <p:cNvPr id="18" name="Hexagon 17">
            <a:extLst>
              <a:ext uri="{FF2B5EF4-FFF2-40B4-BE49-F238E27FC236}">
                <a16:creationId xmlns:a16="http://schemas.microsoft.com/office/drawing/2014/main" id="{361A2729-2771-4004-BD09-B8DAF92F997E}"/>
              </a:ext>
            </a:extLst>
          </p:cNvPr>
          <p:cNvSpPr/>
          <p:nvPr/>
        </p:nvSpPr>
        <p:spPr>
          <a:xfrm>
            <a:off x="7052850" y="3501787"/>
            <a:ext cx="1297764" cy="1118762"/>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Service</a:t>
            </a:r>
          </a:p>
        </p:txBody>
      </p:sp>
      <p:sp>
        <p:nvSpPr>
          <p:cNvPr id="19" name="Hexagon 18">
            <a:extLst>
              <a:ext uri="{FF2B5EF4-FFF2-40B4-BE49-F238E27FC236}">
                <a16:creationId xmlns:a16="http://schemas.microsoft.com/office/drawing/2014/main" id="{4CCF7485-D2B0-48A4-9738-BB60C7256FA1}"/>
              </a:ext>
            </a:extLst>
          </p:cNvPr>
          <p:cNvSpPr/>
          <p:nvPr/>
        </p:nvSpPr>
        <p:spPr>
          <a:xfrm>
            <a:off x="9925404" y="2244768"/>
            <a:ext cx="1297764" cy="1118762"/>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Service</a:t>
            </a:r>
          </a:p>
        </p:txBody>
      </p:sp>
      <p:sp>
        <p:nvSpPr>
          <p:cNvPr id="20" name="Hexagon 19">
            <a:extLst>
              <a:ext uri="{FF2B5EF4-FFF2-40B4-BE49-F238E27FC236}">
                <a16:creationId xmlns:a16="http://schemas.microsoft.com/office/drawing/2014/main" id="{16337672-38DD-4B6D-BF2A-696648190983}"/>
              </a:ext>
            </a:extLst>
          </p:cNvPr>
          <p:cNvSpPr/>
          <p:nvPr/>
        </p:nvSpPr>
        <p:spPr>
          <a:xfrm>
            <a:off x="8514515" y="3480540"/>
            <a:ext cx="1297764" cy="1118762"/>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Service</a:t>
            </a:r>
          </a:p>
        </p:txBody>
      </p:sp>
      <p:sp>
        <p:nvSpPr>
          <p:cNvPr id="21" name="Hexagon 20">
            <a:extLst>
              <a:ext uri="{FF2B5EF4-FFF2-40B4-BE49-F238E27FC236}">
                <a16:creationId xmlns:a16="http://schemas.microsoft.com/office/drawing/2014/main" id="{25C1F755-197E-46FF-9DD8-112507E8FFA3}"/>
              </a:ext>
            </a:extLst>
          </p:cNvPr>
          <p:cNvSpPr/>
          <p:nvPr/>
        </p:nvSpPr>
        <p:spPr>
          <a:xfrm>
            <a:off x="9925404" y="3501787"/>
            <a:ext cx="1297764" cy="1118762"/>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Service</a:t>
            </a:r>
          </a:p>
        </p:txBody>
      </p:sp>
      <p:sp>
        <p:nvSpPr>
          <p:cNvPr id="9" name="TextBox 8">
            <a:extLst>
              <a:ext uri="{FF2B5EF4-FFF2-40B4-BE49-F238E27FC236}">
                <a16:creationId xmlns:a16="http://schemas.microsoft.com/office/drawing/2014/main" id="{7E8222C9-F637-4C1C-82DD-FBE2A3332026}"/>
              </a:ext>
            </a:extLst>
          </p:cNvPr>
          <p:cNvSpPr txBox="1"/>
          <p:nvPr/>
        </p:nvSpPr>
        <p:spPr>
          <a:xfrm>
            <a:off x="1385180" y="5467769"/>
            <a:ext cx="3362587" cy="461665"/>
          </a:xfrm>
          <a:prstGeom prst="rect">
            <a:avLst/>
          </a:prstGeom>
          <a:noFill/>
        </p:spPr>
        <p:txBody>
          <a:bodyPr wrap="none" rtlCol="0">
            <a:spAutoFit/>
          </a:bodyPr>
          <a:lstStyle/>
          <a:p>
            <a:r>
              <a:rPr lang="en-US" sz="2400" b="1" dirty="0">
                <a:solidFill>
                  <a:srgbClr val="242D66"/>
                </a:solidFill>
              </a:rPr>
              <a:t>Service instance per host</a:t>
            </a:r>
          </a:p>
        </p:txBody>
      </p:sp>
      <p:sp>
        <p:nvSpPr>
          <p:cNvPr id="23" name="TextBox 22">
            <a:extLst>
              <a:ext uri="{FF2B5EF4-FFF2-40B4-BE49-F238E27FC236}">
                <a16:creationId xmlns:a16="http://schemas.microsoft.com/office/drawing/2014/main" id="{7DED2FD0-A11A-407B-B9B9-BB30DD143F92}"/>
              </a:ext>
            </a:extLst>
          </p:cNvPr>
          <p:cNvSpPr txBox="1"/>
          <p:nvPr/>
        </p:nvSpPr>
        <p:spPr>
          <a:xfrm>
            <a:off x="6852924" y="5467769"/>
            <a:ext cx="4620945" cy="461665"/>
          </a:xfrm>
          <a:prstGeom prst="rect">
            <a:avLst/>
          </a:prstGeom>
          <a:noFill/>
        </p:spPr>
        <p:txBody>
          <a:bodyPr wrap="none" rtlCol="0">
            <a:spAutoFit/>
          </a:bodyPr>
          <a:lstStyle/>
          <a:p>
            <a:r>
              <a:rPr lang="en-US" sz="2400" b="1" dirty="0">
                <a:solidFill>
                  <a:srgbClr val="242D66"/>
                </a:solidFill>
              </a:rPr>
              <a:t>Multiple service instances per host</a:t>
            </a:r>
          </a:p>
        </p:txBody>
      </p:sp>
    </p:spTree>
    <p:extLst>
      <p:ext uri="{BB962C8B-B14F-4D97-AF65-F5344CB8AC3E}">
        <p14:creationId xmlns:p14="http://schemas.microsoft.com/office/powerpoint/2010/main" val="2790691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81000" y="524166"/>
            <a:ext cx="10515600" cy="946494"/>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Consumer First</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Content Placeholder 2">
            <a:extLst>
              <a:ext uri="{FF2B5EF4-FFF2-40B4-BE49-F238E27FC236}">
                <a16:creationId xmlns:a16="http://schemas.microsoft.com/office/drawing/2014/main" id="{0FCE2BB5-E06B-4BBA-9E28-D94F9E5E3C2A}"/>
              </a:ext>
            </a:extLst>
          </p:cNvPr>
          <p:cNvSpPr txBox="1">
            <a:spLocks/>
          </p:cNvSpPr>
          <p:nvPr/>
        </p:nvSpPr>
        <p:spPr>
          <a:xfrm>
            <a:off x="381000" y="1743034"/>
            <a:ext cx="11353800" cy="46246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latin typeface="Leelawadee" panose="020B0502040204020203" pitchFamily="34" charset="-34"/>
                <a:cs typeface="Leelawadee" panose="020B0502040204020203" pitchFamily="34" charset="-34"/>
              </a:rPr>
              <a:t>Identify Consumers</a:t>
            </a:r>
          </a:p>
          <a:p>
            <a:pPr>
              <a:lnSpc>
                <a:spcPct val="150000"/>
              </a:lnSpc>
            </a:pPr>
            <a:r>
              <a:rPr lang="en-US" sz="3200" dirty="0">
                <a:latin typeface="Leelawadee" panose="020B0502040204020203" pitchFamily="34" charset="-34"/>
                <a:cs typeface="Leelawadee" panose="020B0502040204020203" pitchFamily="34" charset="-34"/>
              </a:rPr>
              <a:t>Method of Communication</a:t>
            </a:r>
          </a:p>
          <a:p>
            <a:pPr>
              <a:lnSpc>
                <a:spcPct val="150000"/>
              </a:lnSpc>
            </a:pPr>
            <a:r>
              <a:rPr lang="en-US" sz="3200" dirty="0">
                <a:latin typeface="Leelawadee" panose="020B0502040204020203" pitchFamily="34" charset="-34"/>
                <a:cs typeface="Leelawadee" panose="020B0502040204020203" pitchFamily="34" charset="-34"/>
              </a:rPr>
              <a:t>Documentation</a:t>
            </a:r>
          </a:p>
          <a:p>
            <a:pPr>
              <a:lnSpc>
                <a:spcPct val="150000"/>
              </a:lnSpc>
            </a:pPr>
            <a:r>
              <a:rPr lang="en-US" sz="3200" dirty="0">
                <a:latin typeface="Leelawadee" panose="020B0502040204020203" pitchFamily="34" charset="-34"/>
                <a:cs typeface="Leelawadee" panose="020B0502040204020203" pitchFamily="34" charset="-34"/>
              </a:rPr>
              <a:t>Standards and Best Practices</a:t>
            </a:r>
          </a:p>
          <a:p>
            <a:pPr>
              <a:lnSpc>
                <a:spcPct val="150000"/>
              </a:lnSpc>
            </a:pPr>
            <a:r>
              <a:rPr lang="en-US" sz="3200" dirty="0">
                <a:latin typeface="Leelawadee" panose="020B0502040204020203" pitchFamily="34" charset="-34"/>
                <a:cs typeface="Leelawadee" panose="020B0502040204020203" pitchFamily="34" charset="-34"/>
              </a:rPr>
              <a:t>Service Discovery</a:t>
            </a:r>
          </a:p>
          <a:p>
            <a:pPr>
              <a:lnSpc>
                <a:spcPct val="150000"/>
              </a:lnSpc>
            </a:pPr>
            <a:endParaRPr lang="en-US" sz="3200" dirty="0">
              <a:latin typeface="Leelawadee" panose="020B0502040204020203" pitchFamily="34" charset="-34"/>
              <a:cs typeface="Leelawadee" panose="020B0502040204020203" pitchFamily="34" charset="-34"/>
            </a:endParaRPr>
          </a:p>
          <a:p>
            <a:pPr marL="0" indent="0" algn="ctr">
              <a:lnSpc>
                <a:spcPct val="150000"/>
              </a:lnSpc>
              <a:buNone/>
            </a:pPr>
            <a:endParaRPr lang="en-US" sz="3200" dirty="0">
              <a:latin typeface="Leelawadee" panose="020B0502040204020203" pitchFamily="34" charset="-34"/>
              <a:cs typeface="Leelawadee" panose="020B0502040204020203" pitchFamily="34" charset="-34"/>
            </a:endParaRPr>
          </a:p>
          <a:p>
            <a:pPr marL="0" indent="0" algn="ctr">
              <a:lnSpc>
                <a:spcPct val="150000"/>
              </a:lnSpc>
              <a:buNone/>
            </a:pPr>
            <a:endParaRPr lang="en-US" sz="3200" dirty="0">
              <a:latin typeface="Leelawadee" panose="020B0502040204020203" pitchFamily="34" charset="-34"/>
              <a:cs typeface="Leelawadee" panose="020B0502040204020203" pitchFamily="34" charset="-34"/>
            </a:endParaRPr>
          </a:p>
        </p:txBody>
      </p:sp>
    </p:spTree>
    <p:extLst>
      <p:ext uri="{BB962C8B-B14F-4D97-AF65-F5344CB8AC3E}">
        <p14:creationId xmlns:p14="http://schemas.microsoft.com/office/powerpoint/2010/main" val="522938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066BE1E4-84A8-404F-B113-740288E6EAC4}"/>
              </a:ext>
            </a:extLst>
          </p:cNvPr>
          <p:cNvSpPr/>
          <p:nvPr/>
        </p:nvSpPr>
        <p:spPr>
          <a:xfrm>
            <a:off x="6122503" y="1304810"/>
            <a:ext cx="2979294" cy="516401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198120" y="413866"/>
            <a:ext cx="10515600" cy="728227"/>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Service Discovery : The Problem Context</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Hexagon 2">
            <a:extLst>
              <a:ext uri="{FF2B5EF4-FFF2-40B4-BE49-F238E27FC236}">
                <a16:creationId xmlns:a16="http://schemas.microsoft.com/office/drawing/2014/main" id="{52837F43-0DD7-42CA-A9F1-0DB6DB31F1EF}"/>
              </a:ext>
            </a:extLst>
          </p:cNvPr>
          <p:cNvSpPr/>
          <p:nvPr/>
        </p:nvSpPr>
        <p:spPr>
          <a:xfrm>
            <a:off x="898558" y="2930482"/>
            <a:ext cx="1675830" cy="1319211"/>
          </a:xfrm>
          <a:prstGeom prst="hex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Customer Service</a:t>
            </a:r>
          </a:p>
          <a:p>
            <a:pPr algn="ctr"/>
            <a:r>
              <a:rPr lang="en-US" dirty="0"/>
              <a:t>Client</a:t>
            </a:r>
          </a:p>
        </p:txBody>
      </p:sp>
      <p:sp>
        <p:nvSpPr>
          <p:cNvPr id="13" name="Hexagon 12">
            <a:extLst>
              <a:ext uri="{FF2B5EF4-FFF2-40B4-BE49-F238E27FC236}">
                <a16:creationId xmlns:a16="http://schemas.microsoft.com/office/drawing/2014/main" id="{DB4A3948-4F22-4C1F-82C2-372A59970386}"/>
              </a:ext>
            </a:extLst>
          </p:cNvPr>
          <p:cNvSpPr/>
          <p:nvPr/>
        </p:nvSpPr>
        <p:spPr>
          <a:xfrm>
            <a:off x="7446705" y="1351471"/>
            <a:ext cx="1406184" cy="1106946"/>
          </a:xfrm>
          <a:prstGeom prst="hex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Order</a:t>
            </a:r>
          </a:p>
          <a:p>
            <a:pPr algn="ctr"/>
            <a:r>
              <a:rPr lang="en-US" dirty="0"/>
              <a:t>Service</a:t>
            </a:r>
          </a:p>
          <a:p>
            <a:pPr algn="ctr"/>
            <a:r>
              <a:rPr lang="en-US" dirty="0"/>
              <a:t>Instance</a:t>
            </a:r>
          </a:p>
        </p:txBody>
      </p:sp>
      <p:sp>
        <p:nvSpPr>
          <p:cNvPr id="14" name="Hexagon 13">
            <a:extLst>
              <a:ext uri="{FF2B5EF4-FFF2-40B4-BE49-F238E27FC236}">
                <a16:creationId xmlns:a16="http://schemas.microsoft.com/office/drawing/2014/main" id="{8EED3DBC-DCB7-40C9-9144-2C80E4C5E854}"/>
              </a:ext>
            </a:extLst>
          </p:cNvPr>
          <p:cNvSpPr/>
          <p:nvPr/>
        </p:nvSpPr>
        <p:spPr>
          <a:xfrm>
            <a:off x="7446705" y="2746068"/>
            <a:ext cx="1406184" cy="1106946"/>
          </a:xfrm>
          <a:prstGeom prst="hex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Stock</a:t>
            </a:r>
          </a:p>
          <a:p>
            <a:pPr algn="ctr"/>
            <a:r>
              <a:rPr lang="en-US" dirty="0"/>
              <a:t>Service</a:t>
            </a:r>
          </a:p>
          <a:p>
            <a:pPr algn="ctr"/>
            <a:r>
              <a:rPr lang="en-US" dirty="0"/>
              <a:t>Instance</a:t>
            </a:r>
          </a:p>
        </p:txBody>
      </p:sp>
      <p:sp>
        <p:nvSpPr>
          <p:cNvPr id="15" name="Hexagon 14">
            <a:extLst>
              <a:ext uri="{FF2B5EF4-FFF2-40B4-BE49-F238E27FC236}">
                <a16:creationId xmlns:a16="http://schemas.microsoft.com/office/drawing/2014/main" id="{757E2E72-278B-47FC-8516-875FB6F1C7CC}"/>
              </a:ext>
            </a:extLst>
          </p:cNvPr>
          <p:cNvSpPr/>
          <p:nvPr/>
        </p:nvSpPr>
        <p:spPr>
          <a:xfrm>
            <a:off x="7446705" y="4088435"/>
            <a:ext cx="1406184" cy="1106946"/>
          </a:xfrm>
          <a:prstGeom prst="hex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Account</a:t>
            </a:r>
          </a:p>
          <a:p>
            <a:pPr algn="ctr"/>
            <a:r>
              <a:rPr lang="en-US" dirty="0"/>
              <a:t>Service</a:t>
            </a:r>
          </a:p>
          <a:p>
            <a:pPr algn="ctr"/>
            <a:r>
              <a:rPr lang="en-US" dirty="0"/>
              <a:t>Instance</a:t>
            </a:r>
          </a:p>
        </p:txBody>
      </p:sp>
      <p:cxnSp>
        <p:nvCxnSpPr>
          <p:cNvPr id="6" name="Straight Arrow Connector 5">
            <a:extLst>
              <a:ext uri="{FF2B5EF4-FFF2-40B4-BE49-F238E27FC236}">
                <a16:creationId xmlns:a16="http://schemas.microsoft.com/office/drawing/2014/main" id="{5D8018F2-7432-4D38-A349-44A727690BD2}"/>
              </a:ext>
            </a:extLst>
          </p:cNvPr>
          <p:cNvCxnSpPr>
            <a:cxnSpLocks/>
            <a:stCxn id="3" idx="0"/>
            <a:endCxn id="13" idx="3"/>
          </p:cNvCxnSpPr>
          <p:nvPr/>
        </p:nvCxnSpPr>
        <p:spPr>
          <a:xfrm flipV="1">
            <a:off x="2574388" y="1904944"/>
            <a:ext cx="4872317" cy="1685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0A2A498-3BFC-4F05-8319-28298AB1F507}"/>
              </a:ext>
            </a:extLst>
          </p:cNvPr>
          <p:cNvCxnSpPr>
            <a:cxnSpLocks/>
            <a:stCxn id="3" idx="0"/>
            <a:endCxn id="15" idx="3"/>
          </p:cNvCxnSpPr>
          <p:nvPr/>
        </p:nvCxnSpPr>
        <p:spPr>
          <a:xfrm>
            <a:off x="2574388" y="3590088"/>
            <a:ext cx="4872317" cy="1051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F1F4D959-825A-4AAB-9CD0-4B1BC75EBEF6}"/>
              </a:ext>
            </a:extLst>
          </p:cNvPr>
          <p:cNvSpPr txBox="1"/>
          <p:nvPr/>
        </p:nvSpPr>
        <p:spPr>
          <a:xfrm>
            <a:off x="6330893" y="2226413"/>
            <a:ext cx="1330814" cy="338554"/>
          </a:xfrm>
          <a:prstGeom prst="rect">
            <a:avLst/>
          </a:prstGeom>
          <a:noFill/>
        </p:spPr>
        <p:txBody>
          <a:bodyPr wrap="none" rtlCol="0">
            <a:spAutoFit/>
          </a:bodyPr>
          <a:lstStyle/>
          <a:p>
            <a:r>
              <a:rPr lang="en-US" sz="1600" dirty="0"/>
              <a:t>10.4.3.1:8080</a:t>
            </a:r>
          </a:p>
        </p:txBody>
      </p:sp>
      <p:sp>
        <p:nvSpPr>
          <p:cNvPr id="23" name="TextBox 22">
            <a:extLst>
              <a:ext uri="{FF2B5EF4-FFF2-40B4-BE49-F238E27FC236}">
                <a16:creationId xmlns:a16="http://schemas.microsoft.com/office/drawing/2014/main" id="{F9D963CD-7A62-443C-8D0C-5EBE6E4848E7}"/>
              </a:ext>
            </a:extLst>
          </p:cNvPr>
          <p:cNvSpPr txBox="1"/>
          <p:nvPr/>
        </p:nvSpPr>
        <p:spPr>
          <a:xfrm>
            <a:off x="6122503" y="3507604"/>
            <a:ext cx="1539204" cy="338554"/>
          </a:xfrm>
          <a:prstGeom prst="rect">
            <a:avLst/>
          </a:prstGeom>
          <a:noFill/>
        </p:spPr>
        <p:txBody>
          <a:bodyPr wrap="none" rtlCol="0">
            <a:spAutoFit/>
          </a:bodyPr>
          <a:lstStyle/>
          <a:p>
            <a:r>
              <a:rPr lang="en-US" sz="1600" dirty="0"/>
              <a:t>20.4.12.20:8080</a:t>
            </a:r>
          </a:p>
        </p:txBody>
      </p:sp>
      <p:sp>
        <p:nvSpPr>
          <p:cNvPr id="24" name="TextBox 23">
            <a:extLst>
              <a:ext uri="{FF2B5EF4-FFF2-40B4-BE49-F238E27FC236}">
                <a16:creationId xmlns:a16="http://schemas.microsoft.com/office/drawing/2014/main" id="{1977D531-B38B-4DF7-9554-14C404313AE6}"/>
              </a:ext>
            </a:extLst>
          </p:cNvPr>
          <p:cNvSpPr txBox="1"/>
          <p:nvPr/>
        </p:nvSpPr>
        <p:spPr>
          <a:xfrm>
            <a:off x="6122503" y="4851286"/>
            <a:ext cx="1539204" cy="338554"/>
          </a:xfrm>
          <a:prstGeom prst="rect">
            <a:avLst/>
          </a:prstGeom>
          <a:noFill/>
        </p:spPr>
        <p:txBody>
          <a:bodyPr wrap="none" rtlCol="0">
            <a:spAutoFit/>
          </a:bodyPr>
          <a:lstStyle/>
          <a:p>
            <a:r>
              <a:rPr lang="en-US" sz="1600" dirty="0"/>
              <a:t>172.4.3.32:8083</a:t>
            </a:r>
          </a:p>
        </p:txBody>
      </p:sp>
      <p:sp>
        <p:nvSpPr>
          <p:cNvPr id="25" name="Hexagon 24">
            <a:extLst>
              <a:ext uri="{FF2B5EF4-FFF2-40B4-BE49-F238E27FC236}">
                <a16:creationId xmlns:a16="http://schemas.microsoft.com/office/drawing/2014/main" id="{399DACCC-0506-4498-B193-D9CDEB4F9F90}"/>
              </a:ext>
            </a:extLst>
          </p:cNvPr>
          <p:cNvSpPr/>
          <p:nvPr/>
        </p:nvSpPr>
        <p:spPr>
          <a:xfrm>
            <a:off x="7446705" y="5341382"/>
            <a:ext cx="1406184" cy="1106946"/>
          </a:xfrm>
          <a:prstGeom prst="hex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Shipping</a:t>
            </a:r>
          </a:p>
          <a:p>
            <a:pPr algn="ctr"/>
            <a:r>
              <a:rPr lang="en-US" dirty="0"/>
              <a:t>Service</a:t>
            </a:r>
          </a:p>
          <a:p>
            <a:pPr algn="ctr"/>
            <a:r>
              <a:rPr lang="en-US" dirty="0"/>
              <a:t>Instance</a:t>
            </a:r>
          </a:p>
        </p:txBody>
      </p:sp>
      <p:cxnSp>
        <p:nvCxnSpPr>
          <p:cNvPr id="27" name="Straight Arrow Connector 26">
            <a:extLst>
              <a:ext uri="{FF2B5EF4-FFF2-40B4-BE49-F238E27FC236}">
                <a16:creationId xmlns:a16="http://schemas.microsoft.com/office/drawing/2014/main" id="{8A5FA12D-16EF-4789-8130-02E489A075E1}"/>
              </a:ext>
            </a:extLst>
          </p:cNvPr>
          <p:cNvCxnSpPr>
            <a:cxnSpLocks/>
            <a:stCxn id="3" idx="0"/>
            <a:endCxn id="25" idx="3"/>
          </p:cNvCxnSpPr>
          <p:nvPr/>
        </p:nvCxnSpPr>
        <p:spPr>
          <a:xfrm>
            <a:off x="2574388" y="3590088"/>
            <a:ext cx="4872317" cy="2304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49083675-4E0A-46BF-A05A-F83E07D13B1A}"/>
              </a:ext>
            </a:extLst>
          </p:cNvPr>
          <p:cNvSpPr txBox="1"/>
          <p:nvPr/>
        </p:nvSpPr>
        <p:spPr>
          <a:xfrm>
            <a:off x="4454429" y="2702904"/>
            <a:ext cx="926796" cy="1107996"/>
          </a:xfrm>
          <a:prstGeom prst="rect">
            <a:avLst/>
          </a:prstGeom>
          <a:noFill/>
        </p:spPr>
        <p:txBody>
          <a:bodyPr wrap="square" rtlCol="0">
            <a:spAutoFit/>
          </a:bodyPr>
          <a:lstStyle/>
          <a:p>
            <a:r>
              <a:rPr lang="en-US" sz="6600" dirty="0">
                <a:solidFill>
                  <a:srgbClr val="FF0000"/>
                </a:solidFill>
              </a:rPr>
              <a:t>?</a:t>
            </a:r>
          </a:p>
        </p:txBody>
      </p:sp>
      <p:cxnSp>
        <p:nvCxnSpPr>
          <p:cNvPr id="40" name="Straight Arrow Connector 39">
            <a:extLst>
              <a:ext uri="{FF2B5EF4-FFF2-40B4-BE49-F238E27FC236}">
                <a16:creationId xmlns:a16="http://schemas.microsoft.com/office/drawing/2014/main" id="{693EDA83-77EB-4B34-99F1-96A10B6ACD14}"/>
              </a:ext>
            </a:extLst>
          </p:cNvPr>
          <p:cNvCxnSpPr>
            <a:cxnSpLocks/>
            <a:stCxn id="3" idx="0"/>
            <a:endCxn id="14" idx="3"/>
          </p:cNvCxnSpPr>
          <p:nvPr/>
        </p:nvCxnSpPr>
        <p:spPr>
          <a:xfrm flipV="1">
            <a:off x="2574388" y="3299541"/>
            <a:ext cx="4872317" cy="2905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54C9FB86-F204-49D9-97B6-5F131BCDCEF1}"/>
              </a:ext>
            </a:extLst>
          </p:cNvPr>
          <p:cNvSpPr txBox="1"/>
          <p:nvPr/>
        </p:nvSpPr>
        <p:spPr>
          <a:xfrm>
            <a:off x="6122503" y="6130276"/>
            <a:ext cx="1643399" cy="338554"/>
          </a:xfrm>
          <a:prstGeom prst="rect">
            <a:avLst/>
          </a:prstGeom>
          <a:noFill/>
        </p:spPr>
        <p:txBody>
          <a:bodyPr wrap="none" rtlCol="0">
            <a:spAutoFit/>
          </a:bodyPr>
          <a:lstStyle/>
          <a:p>
            <a:r>
              <a:rPr lang="en-US" sz="1600" dirty="0"/>
              <a:t>92.168.0.11:7023</a:t>
            </a:r>
          </a:p>
        </p:txBody>
      </p:sp>
      <p:cxnSp>
        <p:nvCxnSpPr>
          <p:cNvPr id="45" name="Straight Arrow Connector 44">
            <a:extLst>
              <a:ext uri="{FF2B5EF4-FFF2-40B4-BE49-F238E27FC236}">
                <a16:creationId xmlns:a16="http://schemas.microsoft.com/office/drawing/2014/main" id="{D21F6411-BA28-455D-A0E1-5F5CE56E6D74}"/>
              </a:ext>
            </a:extLst>
          </p:cNvPr>
          <p:cNvCxnSpPr/>
          <p:nvPr/>
        </p:nvCxnSpPr>
        <p:spPr>
          <a:xfrm flipH="1">
            <a:off x="8852889" y="1589649"/>
            <a:ext cx="994496" cy="0"/>
          </a:xfrm>
          <a:prstGeom prst="straightConnector1">
            <a:avLst/>
          </a:prstGeom>
          <a:ln>
            <a:solidFill>
              <a:schemeClr val="bg2">
                <a:lumMod val="75000"/>
              </a:schemeClr>
            </a:solidFill>
            <a:prstDash val="lgDash"/>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D91BFB90-5202-4EF6-913E-54923F6A4147}"/>
              </a:ext>
            </a:extLst>
          </p:cNvPr>
          <p:cNvSpPr txBox="1"/>
          <p:nvPr/>
        </p:nvSpPr>
        <p:spPr>
          <a:xfrm>
            <a:off x="9843075" y="1300154"/>
            <a:ext cx="1533378" cy="646331"/>
          </a:xfrm>
          <a:prstGeom prst="rect">
            <a:avLst/>
          </a:prstGeom>
          <a:noFill/>
        </p:spPr>
        <p:txBody>
          <a:bodyPr wrap="square" rtlCol="0">
            <a:spAutoFit/>
          </a:bodyPr>
          <a:lstStyle/>
          <a:p>
            <a:r>
              <a:rPr lang="en-US" dirty="0">
                <a:solidFill>
                  <a:schemeClr val="bg2">
                    <a:lumMod val="50000"/>
                  </a:schemeClr>
                </a:solidFill>
              </a:rPr>
              <a:t>Dynamically Created</a:t>
            </a:r>
          </a:p>
        </p:txBody>
      </p:sp>
      <p:cxnSp>
        <p:nvCxnSpPr>
          <p:cNvPr id="49" name="Straight Arrow Connector 48">
            <a:extLst>
              <a:ext uri="{FF2B5EF4-FFF2-40B4-BE49-F238E27FC236}">
                <a16:creationId xmlns:a16="http://schemas.microsoft.com/office/drawing/2014/main" id="{16634597-45FA-4835-A0E5-58C3935D1747}"/>
              </a:ext>
            </a:extLst>
          </p:cNvPr>
          <p:cNvCxnSpPr>
            <a:cxnSpLocks/>
          </p:cNvCxnSpPr>
          <p:nvPr/>
        </p:nvCxnSpPr>
        <p:spPr>
          <a:xfrm>
            <a:off x="5697415" y="1904944"/>
            <a:ext cx="1017353" cy="345554"/>
          </a:xfrm>
          <a:prstGeom prst="straightConnector1">
            <a:avLst/>
          </a:prstGeom>
          <a:ln>
            <a:solidFill>
              <a:schemeClr val="bg2">
                <a:lumMod val="75000"/>
              </a:schemeClr>
            </a:solidFill>
            <a:prstDash val="lgDash"/>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427DF8F3-68A8-4326-9583-9FDC9019549A}"/>
              </a:ext>
            </a:extLst>
          </p:cNvPr>
          <p:cNvSpPr txBox="1"/>
          <p:nvPr/>
        </p:nvSpPr>
        <p:spPr>
          <a:xfrm>
            <a:off x="4507143" y="1423437"/>
            <a:ext cx="1533378" cy="646331"/>
          </a:xfrm>
          <a:prstGeom prst="rect">
            <a:avLst/>
          </a:prstGeom>
          <a:noFill/>
        </p:spPr>
        <p:txBody>
          <a:bodyPr wrap="square" rtlCol="0">
            <a:spAutoFit/>
          </a:bodyPr>
          <a:lstStyle/>
          <a:p>
            <a:r>
              <a:rPr lang="en-US" dirty="0">
                <a:solidFill>
                  <a:schemeClr val="bg2">
                    <a:lumMod val="50000"/>
                  </a:schemeClr>
                </a:solidFill>
              </a:rPr>
              <a:t>Dynamically Assigned</a:t>
            </a:r>
          </a:p>
        </p:txBody>
      </p:sp>
      <p:sp>
        <p:nvSpPr>
          <p:cNvPr id="53" name="TextBox 52">
            <a:extLst>
              <a:ext uri="{FF2B5EF4-FFF2-40B4-BE49-F238E27FC236}">
                <a16:creationId xmlns:a16="http://schemas.microsoft.com/office/drawing/2014/main" id="{795E7CEC-0956-45D0-8357-59193EC5ADE0}"/>
              </a:ext>
            </a:extLst>
          </p:cNvPr>
          <p:cNvSpPr txBox="1"/>
          <p:nvPr/>
        </p:nvSpPr>
        <p:spPr>
          <a:xfrm>
            <a:off x="3813959" y="3517487"/>
            <a:ext cx="2308543" cy="369332"/>
          </a:xfrm>
          <a:prstGeom prst="rect">
            <a:avLst/>
          </a:prstGeom>
          <a:noFill/>
        </p:spPr>
        <p:txBody>
          <a:bodyPr wrap="square" rtlCol="0">
            <a:spAutoFit/>
          </a:bodyPr>
          <a:lstStyle/>
          <a:p>
            <a:r>
              <a:rPr lang="en-US" dirty="0">
                <a:solidFill>
                  <a:srgbClr val="FF0000"/>
                </a:solidFill>
              </a:rPr>
              <a:t>How to load balance</a:t>
            </a:r>
          </a:p>
        </p:txBody>
      </p:sp>
    </p:spTree>
    <p:extLst>
      <p:ext uri="{BB962C8B-B14F-4D97-AF65-F5344CB8AC3E}">
        <p14:creationId xmlns:p14="http://schemas.microsoft.com/office/powerpoint/2010/main" val="944092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457200" y="382261"/>
            <a:ext cx="10515600" cy="588581"/>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Service Discovery Patterns</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Content Placeholder 2">
            <a:extLst>
              <a:ext uri="{FF2B5EF4-FFF2-40B4-BE49-F238E27FC236}">
                <a16:creationId xmlns:a16="http://schemas.microsoft.com/office/drawing/2014/main" id="{0FCE2BB5-E06B-4BBA-9E28-D94F9E5E3C2A}"/>
              </a:ext>
            </a:extLst>
          </p:cNvPr>
          <p:cNvSpPr txBox="1">
            <a:spLocks/>
          </p:cNvSpPr>
          <p:nvPr/>
        </p:nvSpPr>
        <p:spPr>
          <a:xfrm>
            <a:off x="457200" y="1013670"/>
            <a:ext cx="11353800" cy="68631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t>The Client‑Side Discovery Pattern</a:t>
            </a:r>
          </a:p>
        </p:txBody>
      </p:sp>
      <p:sp>
        <p:nvSpPr>
          <p:cNvPr id="13" name="Hexagon 12">
            <a:extLst>
              <a:ext uri="{FF2B5EF4-FFF2-40B4-BE49-F238E27FC236}">
                <a16:creationId xmlns:a16="http://schemas.microsoft.com/office/drawing/2014/main" id="{B51188F1-0B92-453A-BE1C-76918B4AEDBF}"/>
              </a:ext>
            </a:extLst>
          </p:cNvPr>
          <p:cNvSpPr/>
          <p:nvPr/>
        </p:nvSpPr>
        <p:spPr>
          <a:xfrm>
            <a:off x="959541" y="2930482"/>
            <a:ext cx="1614847" cy="1271205"/>
          </a:xfrm>
          <a:prstGeom prst="hex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Customer</a:t>
            </a:r>
          </a:p>
          <a:p>
            <a:pPr algn="ctr"/>
            <a:r>
              <a:rPr lang="en-US" dirty="0"/>
              <a:t>Service</a:t>
            </a:r>
          </a:p>
          <a:p>
            <a:pPr algn="ctr"/>
            <a:r>
              <a:rPr lang="en-US" dirty="0"/>
              <a:t>Client</a:t>
            </a:r>
          </a:p>
        </p:txBody>
      </p:sp>
      <p:sp>
        <p:nvSpPr>
          <p:cNvPr id="14" name="Hexagon 13">
            <a:extLst>
              <a:ext uri="{FF2B5EF4-FFF2-40B4-BE49-F238E27FC236}">
                <a16:creationId xmlns:a16="http://schemas.microsoft.com/office/drawing/2014/main" id="{294AC158-0C12-498E-88E8-1FD9DBB60E40}"/>
              </a:ext>
            </a:extLst>
          </p:cNvPr>
          <p:cNvSpPr/>
          <p:nvPr/>
        </p:nvSpPr>
        <p:spPr>
          <a:xfrm>
            <a:off x="7446705" y="1351471"/>
            <a:ext cx="1406184" cy="1106946"/>
          </a:xfrm>
          <a:prstGeom prst="hex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Order</a:t>
            </a:r>
          </a:p>
          <a:p>
            <a:pPr algn="ctr"/>
            <a:r>
              <a:rPr lang="en-US" dirty="0"/>
              <a:t>Service</a:t>
            </a:r>
          </a:p>
          <a:p>
            <a:pPr algn="ctr"/>
            <a:r>
              <a:rPr lang="en-US" dirty="0"/>
              <a:t>Instance</a:t>
            </a:r>
          </a:p>
        </p:txBody>
      </p:sp>
      <p:sp>
        <p:nvSpPr>
          <p:cNvPr id="15" name="Hexagon 14">
            <a:extLst>
              <a:ext uri="{FF2B5EF4-FFF2-40B4-BE49-F238E27FC236}">
                <a16:creationId xmlns:a16="http://schemas.microsoft.com/office/drawing/2014/main" id="{BD93F302-B8DA-4B00-9E35-2C4F8DA8924B}"/>
              </a:ext>
            </a:extLst>
          </p:cNvPr>
          <p:cNvSpPr/>
          <p:nvPr/>
        </p:nvSpPr>
        <p:spPr>
          <a:xfrm>
            <a:off x="7446705" y="2746068"/>
            <a:ext cx="1406184" cy="1106946"/>
          </a:xfrm>
          <a:prstGeom prst="hex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Stock</a:t>
            </a:r>
          </a:p>
          <a:p>
            <a:pPr algn="ctr"/>
            <a:r>
              <a:rPr lang="en-US" dirty="0"/>
              <a:t>Service</a:t>
            </a:r>
          </a:p>
          <a:p>
            <a:pPr algn="ctr"/>
            <a:r>
              <a:rPr lang="en-US" dirty="0"/>
              <a:t>Instance</a:t>
            </a:r>
          </a:p>
        </p:txBody>
      </p:sp>
      <p:sp>
        <p:nvSpPr>
          <p:cNvPr id="16" name="Hexagon 15">
            <a:extLst>
              <a:ext uri="{FF2B5EF4-FFF2-40B4-BE49-F238E27FC236}">
                <a16:creationId xmlns:a16="http://schemas.microsoft.com/office/drawing/2014/main" id="{B74DAD9C-06FB-4D7E-9EAA-2F8ADC811CC1}"/>
              </a:ext>
            </a:extLst>
          </p:cNvPr>
          <p:cNvSpPr/>
          <p:nvPr/>
        </p:nvSpPr>
        <p:spPr>
          <a:xfrm>
            <a:off x="7446705" y="4088435"/>
            <a:ext cx="1406184" cy="1106946"/>
          </a:xfrm>
          <a:prstGeom prst="hex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Account</a:t>
            </a:r>
          </a:p>
          <a:p>
            <a:pPr algn="ctr"/>
            <a:r>
              <a:rPr lang="en-US" dirty="0"/>
              <a:t>Service</a:t>
            </a:r>
          </a:p>
          <a:p>
            <a:pPr algn="ctr"/>
            <a:r>
              <a:rPr lang="en-US" dirty="0"/>
              <a:t>Instance</a:t>
            </a:r>
          </a:p>
        </p:txBody>
      </p:sp>
      <p:cxnSp>
        <p:nvCxnSpPr>
          <p:cNvPr id="17" name="Straight Arrow Connector 16">
            <a:extLst>
              <a:ext uri="{FF2B5EF4-FFF2-40B4-BE49-F238E27FC236}">
                <a16:creationId xmlns:a16="http://schemas.microsoft.com/office/drawing/2014/main" id="{5C1BBD73-95FA-4CC9-8D10-6255583FCF3C}"/>
              </a:ext>
            </a:extLst>
          </p:cNvPr>
          <p:cNvCxnSpPr>
            <a:cxnSpLocks/>
            <a:stCxn id="43" idx="3"/>
            <a:endCxn id="30" idx="0"/>
          </p:cNvCxnSpPr>
          <p:nvPr/>
        </p:nvCxnSpPr>
        <p:spPr>
          <a:xfrm flipH="1">
            <a:off x="2574388" y="2017667"/>
            <a:ext cx="4759422" cy="3466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7A0D288-8E79-4F98-A5B8-CECFFCE815C9}"/>
              </a:ext>
            </a:extLst>
          </p:cNvPr>
          <p:cNvCxnSpPr>
            <a:cxnSpLocks/>
            <a:stCxn id="45" idx="2"/>
            <a:endCxn id="30" idx="0"/>
          </p:cNvCxnSpPr>
          <p:nvPr/>
        </p:nvCxnSpPr>
        <p:spPr>
          <a:xfrm flipH="1">
            <a:off x="2574388" y="4669389"/>
            <a:ext cx="4744225" cy="8149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BA5828E-F52F-42A1-836A-F84F51F8B878}"/>
              </a:ext>
            </a:extLst>
          </p:cNvPr>
          <p:cNvSpPr txBox="1"/>
          <p:nvPr/>
        </p:nvSpPr>
        <p:spPr>
          <a:xfrm>
            <a:off x="8648696" y="2140614"/>
            <a:ext cx="1330814" cy="338554"/>
          </a:xfrm>
          <a:prstGeom prst="rect">
            <a:avLst/>
          </a:prstGeom>
          <a:noFill/>
        </p:spPr>
        <p:txBody>
          <a:bodyPr wrap="none" rtlCol="0">
            <a:spAutoFit/>
          </a:bodyPr>
          <a:lstStyle/>
          <a:p>
            <a:r>
              <a:rPr lang="en-US" sz="1600" dirty="0"/>
              <a:t>10.4.3.1:8080</a:t>
            </a:r>
          </a:p>
        </p:txBody>
      </p:sp>
      <p:sp>
        <p:nvSpPr>
          <p:cNvPr id="20" name="TextBox 19">
            <a:extLst>
              <a:ext uri="{FF2B5EF4-FFF2-40B4-BE49-F238E27FC236}">
                <a16:creationId xmlns:a16="http://schemas.microsoft.com/office/drawing/2014/main" id="{A6A126A6-E0BD-4ADB-A901-7257BDF57217}"/>
              </a:ext>
            </a:extLst>
          </p:cNvPr>
          <p:cNvSpPr txBox="1"/>
          <p:nvPr/>
        </p:nvSpPr>
        <p:spPr>
          <a:xfrm>
            <a:off x="8625027" y="3576899"/>
            <a:ext cx="1539204" cy="338554"/>
          </a:xfrm>
          <a:prstGeom prst="rect">
            <a:avLst/>
          </a:prstGeom>
          <a:noFill/>
        </p:spPr>
        <p:txBody>
          <a:bodyPr wrap="none" rtlCol="0">
            <a:spAutoFit/>
          </a:bodyPr>
          <a:lstStyle/>
          <a:p>
            <a:r>
              <a:rPr lang="en-US" sz="1600" dirty="0"/>
              <a:t>20.4.12.20:8080</a:t>
            </a:r>
          </a:p>
        </p:txBody>
      </p:sp>
      <p:sp>
        <p:nvSpPr>
          <p:cNvPr id="21" name="TextBox 20">
            <a:extLst>
              <a:ext uri="{FF2B5EF4-FFF2-40B4-BE49-F238E27FC236}">
                <a16:creationId xmlns:a16="http://schemas.microsoft.com/office/drawing/2014/main" id="{516323F8-065F-46EF-AF4B-A12AAD8AE49C}"/>
              </a:ext>
            </a:extLst>
          </p:cNvPr>
          <p:cNvSpPr txBox="1"/>
          <p:nvPr/>
        </p:nvSpPr>
        <p:spPr>
          <a:xfrm>
            <a:off x="8660993" y="4923898"/>
            <a:ext cx="1539204" cy="338554"/>
          </a:xfrm>
          <a:prstGeom prst="rect">
            <a:avLst/>
          </a:prstGeom>
          <a:noFill/>
        </p:spPr>
        <p:txBody>
          <a:bodyPr wrap="none" rtlCol="0">
            <a:spAutoFit/>
          </a:bodyPr>
          <a:lstStyle/>
          <a:p>
            <a:r>
              <a:rPr lang="en-US" sz="1600" dirty="0"/>
              <a:t>172.4.3.32:8083</a:t>
            </a:r>
          </a:p>
        </p:txBody>
      </p:sp>
      <p:sp>
        <p:nvSpPr>
          <p:cNvPr id="22" name="Hexagon 21">
            <a:extLst>
              <a:ext uri="{FF2B5EF4-FFF2-40B4-BE49-F238E27FC236}">
                <a16:creationId xmlns:a16="http://schemas.microsoft.com/office/drawing/2014/main" id="{59D8F5AE-8D8C-4089-A597-200AFB5378B3}"/>
              </a:ext>
            </a:extLst>
          </p:cNvPr>
          <p:cNvSpPr/>
          <p:nvPr/>
        </p:nvSpPr>
        <p:spPr>
          <a:xfrm>
            <a:off x="7446705" y="5341382"/>
            <a:ext cx="1406184" cy="1106946"/>
          </a:xfrm>
          <a:prstGeom prst="hex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Shipping</a:t>
            </a:r>
          </a:p>
          <a:p>
            <a:pPr algn="ctr"/>
            <a:r>
              <a:rPr lang="en-US" dirty="0"/>
              <a:t>Service</a:t>
            </a:r>
          </a:p>
          <a:p>
            <a:pPr algn="ctr"/>
            <a:r>
              <a:rPr lang="en-US" dirty="0"/>
              <a:t>Instance</a:t>
            </a:r>
          </a:p>
        </p:txBody>
      </p:sp>
      <p:cxnSp>
        <p:nvCxnSpPr>
          <p:cNvPr id="23" name="Straight Arrow Connector 22">
            <a:extLst>
              <a:ext uri="{FF2B5EF4-FFF2-40B4-BE49-F238E27FC236}">
                <a16:creationId xmlns:a16="http://schemas.microsoft.com/office/drawing/2014/main" id="{99667381-7B26-413A-9302-5FC015A98948}"/>
              </a:ext>
            </a:extLst>
          </p:cNvPr>
          <p:cNvCxnSpPr>
            <a:cxnSpLocks/>
            <a:stCxn id="46" idx="2"/>
            <a:endCxn id="30" idx="0"/>
          </p:cNvCxnSpPr>
          <p:nvPr/>
        </p:nvCxnSpPr>
        <p:spPr>
          <a:xfrm flipH="1" flipV="1">
            <a:off x="2574388" y="5484305"/>
            <a:ext cx="4736040" cy="391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32A5851-9362-4BB6-9583-178112D9D119}"/>
              </a:ext>
            </a:extLst>
          </p:cNvPr>
          <p:cNvCxnSpPr>
            <a:cxnSpLocks/>
            <a:stCxn id="44" idx="3"/>
            <a:endCxn id="30" idx="0"/>
          </p:cNvCxnSpPr>
          <p:nvPr/>
        </p:nvCxnSpPr>
        <p:spPr>
          <a:xfrm flipH="1">
            <a:off x="2574388" y="3415848"/>
            <a:ext cx="4782804" cy="2068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C09AE6F0-C195-499D-9ABF-D7966E2159FC}"/>
              </a:ext>
            </a:extLst>
          </p:cNvPr>
          <p:cNvSpPr txBox="1"/>
          <p:nvPr/>
        </p:nvSpPr>
        <p:spPr>
          <a:xfrm>
            <a:off x="8660993" y="6158585"/>
            <a:ext cx="1643399" cy="338554"/>
          </a:xfrm>
          <a:prstGeom prst="rect">
            <a:avLst/>
          </a:prstGeom>
          <a:noFill/>
        </p:spPr>
        <p:txBody>
          <a:bodyPr wrap="none" rtlCol="0">
            <a:spAutoFit/>
          </a:bodyPr>
          <a:lstStyle/>
          <a:p>
            <a:r>
              <a:rPr lang="en-US" sz="1600" dirty="0"/>
              <a:t>92.168.0.11:7023</a:t>
            </a:r>
          </a:p>
        </p:txBody>
      </p:sp>
      <p:sp>
        <p:nvSpPr>
          <p:cNvPr id="30" name="Hexagon 29">
            <a:extLst>
              <a:ext uri="{FF2B5EF4-FFF2-40B4-BE49-F238E27FC236}">
                <a16:creationId xmlns:a16="http://schemas.microsoft.com/office/drawing/2014/main" id="{D58058EA-FF96-4CCB-9DDC-A6BB04CA5F5A}"/>
              </a:ext>
            </a:extLst>
          </p:cNvPr>
          <p:cNvSpPr/>
          <p:nvPr/>
        </p:nvSpPr>
        <p:spPr>
          <a:xfrm>
            <a:off x="1168204" y="4930832"/>
            <a:ext cx="1406184" cy="1106946"/>
          </a:xfrm>
          <a:prstGeom prst="hex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Service</a:t>
            </a:r>
          </a:p>
          <a:p>
            <a:pPr algn="ctr"/>
            <a:r>
              <a:rPr lang="en-US" dirty="0"/>
              <a:t>Registry</a:t>
            </a:r>
          </a:p>
        </p:txBody>
      </p:sp>
      <p:sp>
        <p:nvSpPr>
          <p:cNvPr id="37" name="Oval 36">
            <a:extLst>
              <a:ext uri="{FF2B5EF4-FFF2-40B4-BE49-F238E27FC236}">
                <a16:creationId xmlns:a16="http://schemas.microsoft.com/office/drawing/2014/main" id="{54BDD6D4-F877-4292-B287-4888FD75522F}"/>
              </a:ext>
            </a:extLst>
          </p:cNvPr>
          <p:cNvSpPr/>
          <p:nvPr/>
        </p:nvSpPr>
        <p:spPr>
          <a:xfrm>
            <a:off x="2414730" y="3322674"/>
            <a:ext cx="319315" cy="322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A30AC731-3350-4259-920B-E4A782B82B6E}"/>
              </a:ext>
            </a:extLst>
          </p:cNvPr>
          <p:cNvCxnSpPr>
            <a:cxnSpLocks/>
          </p:cNvCxnSpPr>
          <p:nvPr/>
        </p:nvCxnSpPr>
        <p:spPr>
          <a:xfrm>
            <a:off x="1871296" y="4005211"/>
            <a:ext cx="0" cy="925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BB946AED-92C6-4659-B5DE-9E5B025BAA49}"/>
              </a:ext>
            </a:extLst>
          </p:cNvPr>
          <p:cNvSpPr/>
          <p:nvPr/>
        </p:nvSpPr>
        <p:spPr>
          <a:xfrm>
            <a:off x="7287047" y="1742342"/>
            <a:ext cx="319315" cy="322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E27B433-B984-4A29-8502-DA3A1438FEC8}"/>
              </a:ext>
            </a:extLst>
          </p:cNvPr>
          <p:cNvSpPr/>
          <p:nvPr/>
        </p:nvSpPr>
        <p:spPr>
          <a:xfrm>
            <a:off x="7310429" y="3140523"/>
            <a:ext cx="319315" cy="322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51707AF-552F-407F-AFAD-E5D159A8D08C}"/>
              </a:ext>
            </a:extLst>
          </p:cNvPr>
          <p:cNvSpPr/>
          <p:nvPr/>
        </p:nvSpPr>
        <p:spPr>
          <a:xfrm>
            <a:off x="7318613" y="4508107"/>
            <a:ext cx="319315" cy="322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8426A4ED-37DE-4AC5-9DD7-5FBBD80C41DE}"/>
              </a:ext>
            </a:extLst>
          </p:cNvPr>
          <p:cNvSpPr/>
          <p:nvPr/>
        </p:nvSpPr>
        <p:spPr>
          <a:xfrm>
            <a:off x="7310428" y="5714409"/>
            <a:ext cx="319315" cy="322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6862CD9D-E620-4A5D-84A5-8F1B4DC75B5B}"/>
              </a:ext>
            </a:extLst>
          </p:cNvPr>
          <p:cNvCxnSpPr>
            <a:cxnSpLocks/>
            <a:stCxn id="37" idx="6"/>
            <a:endCxn id="43" idx="2"/>
          </p:cNvCxnSpPr>
          <p:nvPr/>
        </p:nvCxnSpPr>
        <p:spPr>
          <a:xfrm flipV="1">
            <a:off x="2734045" y="1903624"/>
            <a:ext cx="4553002" cy="1580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2CA4F8E5-09A4-4239-A2CA-141C1235E16E}"/>
              </a:ext>
            </a:extLst>
          </p:cNvPr>
          <p:cNvCxnSpPr>
            <a:cxnSpLocks/>
          </p:cNvCxnSpPr>
          <p:nvPr/>
        </p:nvCxnSpPr>
        <p:spPr>
          <a:xfrm flipH="1">
            <a:off x="2710663" y="2650124"/>
            <a:ext cx="359666" cy="629502"/>
          </a:xfrm>
          <a:prstGeom prst="straightConnector1">
            <a:avLst/>
          </a:prstGeom>
          <a:ln>
            <a:solidFill>
              <a:schemeClr val="bg2">
                <a:lumMod val="75000"/>
              </a:schemeClr>
            </a:solidFill>
            <a:prstDash val="lgDash"/>
            <a:tailEnd type="triangle"/>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9CA4D15B-D244-4806-B597-061DFCA32170}"/>
              </a:ext>
            </a:extLst>
          </p:cNvPr>
          <p:cNvSpPr txBox="1"/>
          <p:nvPr/>
        </p:nvSpPr>
        <p:spPr>
          <a:xfrm>
            <a:off x="2286287" y="2209353"/>
            <a:ext cx="2207625" cy="369332"/>
          </a:xfrm>
          <a:prstGeom prst="rect">
            <a:avLst/>
          </a:prstGeom>
          <a:noFill/>
        </p:spPr>
        <p:txBody>
          <a:bodyPr wrap="square" rtlCol="0">
            <a:spAutoFit/>
          </a:bodyPr>
          <a:lstStyle/>
          <a:p>
            <a:r>
              <a:rPr lang="en-US" dirty="0">
                <a:solidFill>
                  <a:schemeClr val="bg2">
                    <a:lumMod val="50000"/>
                  </a:schemeClr>
                </a:solidFill>
              </a:rPr>
              <a:t>Registry aware client</a:t>
            </a:r>
          </a:p>
        </p:txBody>
      </p:sp>
    </p:spTree>
    <p:extLst>
      <p:ext uri="{BB962C8B-B14F-4D97-AF65-F5344CB8AC3E}">
        <p14:creationId xmlns:p14="http://schemas.microsoft.com/office/powerpoint/2010/main" val="429174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81000" y="446914"/>
            <a:ext cx="10515600" cy="946494"/>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Evolution from Monoliths to Microservices</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Content Placeholder 2">
            <a:extLst>
              <a:ext uri="{FF2B5EF4-FFF2-40B4-BE49-F238E27FC236}">
                <a16:creationId xmlns:a16="http://schemas.microsoft.com/office/drawing/2014/main" id="{7E089700-4602-4208-B7FC-60E00976446E}"/>
              </a:ext>
            </a:extLst>
          </p:cNvPr>
          <p:cNvSpPr txBox="1">
            <a:spLocks/>
          </p:cNvSpPr>
          <p:nvPr/>
        </p:nvSpPr>
        <p:spPr>
          <a:xfrm>
            <a:off x="749907" y="1579768"/>
            <a:ext cx="10515600" cy="515302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Leelawadee" panose="020B0502040204020203" pitchFamily="34" charset="-34"/>
                <a:cs typeface="Leelawadee" panose="020B0502040204020203" pitchFamily="34" charset="-34"/>
              </a:rPr>
              <a:t>Monolith means composed all in one piece.</a:t>
            </a:r>
          </a:p>
          <a:p>
            <a:pPr>
              <a:lnSpc>
                <a:spcPct val="150000"/>
              </a:lnSpc>
            </a:pPr>
            <a:r>
              <a:rPr lang="en-US" dirty="0">
                <a:latin typeface="Leelawadee" panose="020B0502040204020203" pitchFamily="34" charset="-34"/>
                <a:cs typeface="Leelawadee" panose="020B0502040204020203" pitchFamily="34" charset="-34"/>
              </a:rPr>
              <a:t>A </a:t>
            </a:r>
            <a:r>
              <a:rPr lang="en-US" dirty="0">
                <a:solidFill>
                  <a:schemeClr val="accent2">
                    <a:lumMod val="75000"/>
                  </a:schemeClr>
                </a:solidFill>
                <a:latin typeface="Leelawadee" panose="020B0502040204020203" pitchFamily="34" charset="-34"/>
                <a:cs typeface="Leelawadee" panose="020B0502040204020203" pitchFamily="34" charset="-34"/>
              </a:rPr>
              <a:t>monolithic architecture</a:t>
            </a:r>
            <a:r>
              <a:rPr lang="en-US" dirty="0">
                <a:latin typeface="Leelawadee" panose="020B0502040204020203" pitchFamily="34" charset="-34"/>
                <a:cs typeface="Leelawadee" panose="020B0502040204020203" pitchFamily="34" charset="-34"/>
              </a:rPr>
              <a:t> is one in which a software application is designed to work as a single, self-contained unit.</a:t>
            </a:r>
          </a:p>
          <a:p>
            <a:pPr>
              <a:lnSpc>
                <a:spcPct val="150000"/>
              </a:lnSpc>
            </a:pPr>
            <a:r>
              <a:rPr lang="en-US" dirty="0">
                <a:latin typeface="Leelawadee" panose="020B0502040204020203" pitchFamily="34" charset="-34"/>
                <a:cs typeface="Leelawadee" panose="020B0502040204020203" pitchFamily="34" charset="-34"/>
              </a:rPr>
              <a:t>The components within a monolithic architecture are interconnected and interdependent, resulting in </a:t>
            </a:r>
            <a:r>
              <a:rPr lang="en-US" dirty="0">
                <a:solidFill>
                  <a:schemeClr val="accent2">
                    <a:lumMod val="75000"/>
                  </a:schemeClr>
                </a:solidFill>
                <a:latin typeface="Leelawadee" panose="020B0502040204020203" pitchFamily="34" charset="-34"/>
                <a:cs typeface="Leelawadee" panose="020B0502040204020203" pitchFamily="34" charset="-34"/>
              </a:rPr>
              <a:t>tightly coupled </a:t>
            </a:r>
            <a:r>
              <a:rPr lang="en-US" dirty="0">
                <a:latin typeface="Leelawadee" panose="020B0502040204020203" pitchFamily="34" charset="-34"/>
                <a:cs typeface="Leelawadee" panose="020B0502040204020203" pitchFamily="34" charset="-34"/>
              </a:rPr>
              <a:t>code.</a:t>
            </a:r>
          </a:p>
          <a:p>
            <a:pPr>
              <a:lnSpc>
                <a:spcPct val="150000"/>
              </a:lnSpc>
            </a:pPr>
            <a:r>
              <a:rPr lang="en-US" dirty="0">
                <a:latin typeface="Leelawadee" panose="020B0502040204020203" pitchFamily="34" charset="-34"/>
                <a:cs typeface="Leelawadee" panose="020B0502040204020203" pitchFamily="34" charset="-34"/>
              </a:rPr>
              <a:t>Presentation, Business logic, Data access, Application integration layers are compacted in a single artifact.</a:t>
            </a:r>
          </a:p>
        </p:txBody>
      </p:sp>
    </p:spTree>
    <p:extLst>
      <p:ext uri="{BB962C8B-B14F-4D97-AF65-F5344CB8AC3E}">
        <p14:creationId xmlns:p14="http://schemas.microsoft.com/office/powerpoint/2010/main" val="2073650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457200" y="382261"/>
            <a:ext cx="10515600" cy="588581"/>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Service Discovery Patterns</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Content Placeholder 2">
            <a:extLst>
              <a:ext uri="{FF2B5EF4-FFF2-40B4-BE49-F238E27FC236}">
                <a16:creationId xmlns:a16="http://schemas.microsoft.com/office/drawing/2014/main" id="{0FCE2BB5-E06B-4BBA-9E28-D94F9E5E3C2A}"/>
              </a:ext>
            </a:extLst>
          </p:cNvPr>
          <p:cNvSpPr txBox="1">
            <a:spLocks/>
          </p:cNvSpPr>
          <p:nvPr/>
        </p:nvSpPr>
        <p:spPr>
          <a:xfrm>
            <a:off x="457200" y="1013670"/>
            <a:ext cx="11353800" cy="68631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t>The Server‑Side Discovery Pattern</a:t>
            </a:r>
          </a:p>
        </p:txBody>
      </p:sp>
      <p:sp>
        <p:nvSpPr>
          <p:cNvPr id="13" name="Hexagon 12">
            <a:extLst>
              <a:ext uri="{FF2B5EF4-FFF2-40B4-BE49-F238E27FC236}">
                <a16:creationId xmlns:a16="http://schemas.microsoft.com/office/drawing/2014/main" id="{B51188F1-0B92-453A-BE1C-76918B4AEDBF}"/>
              </a:ext>
            </a:extLst>
          </p:cNvPr>
          <p:cNvSpPr/>
          <p:nvPr/>
        </p:nvSpPr>
        <p:spPr>
          <a:xfrm>
            <a:off x="468489" y="2560198"/>
            <a:ext cx="1642293" cy="1292811"/>
          </a:xfrm>
          <a:prstGeom prst="hex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Customer</a:t>
            </a:r>
          </a:p>
          <a:p>
            <a:pPr algn="ctr"/>
            <a:r>
              <a:rPr lang="en-US" dirty="0"/>
              <a:t>Service</a:t>
            </a:r>
          </a:p>
          <a:p>
            <a:pPr algn="ctr"/>
            <a:r>
              <a:rPr lang="en-US" dirty="0"/>
              <a:t>Client</a:t>
            </a:r>
          </a:p>
        </p:txBody>
      </p:sp>
      <p:sp>
        <p:nvSpPr>
          <p:cNvPr id="14" name="Hexagon 13">
            <a:extLst>
              <a:ext uri="{FF2B5EF4-FFF2-40B4-BE49-F238E27FC236}">
                <a16:creationId xmlns:a16="http://schemas.microsoft.com/office/drawing/2014/main" id="{294AC158-0C12-498E-88E8-1FD9DBB60E40}"/>
              </a:ext>
            </a:extLst>
          </p:cNvPr>
          <p:cNvSpPr/>
          <p:nvPr/>
        </p:nvSpPr>
        <p:spPr>
          <a:xfrm>
            <a:off x="7446705" y="1351471"/>
            <a:ext cx="1406184" cy="1106946"/>
          </a:xfrm>
          <a:prstGeom prst="hex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Order</a:t>
            </a:r>
          </a:p>
          <a:p>
            <a:pPr algn="ctr"/>
            <a:r>
              <a:rPr lang="en-US" dirty="0"/>
              <a:t>Service</a:t>
            </a:r>
          </a:p>
          <a:p>
            <a:pPr algn="ctr"/>
            <a:r>
              <a:rPr lang="en-US" dirty="0"/>
              <a:t>Instance</a:t>
            </a:r>
          </a:p>
        </p:txBody>
      </p:sp>
      <p:sp>
        <p:nvSpPr>
          <p:cNvPr id="15" name="Hexagon 14">
            <a:extLst>
              <a:ext uri="{FF2B5EF4-FFF2-40B4-BE49-F238E27FC236}">
                <a16:creationId xmlns:a16="http://schemas.microsoft.com/office/drawing/2014/main" id="{BD93F302-B8DA-4B00-9E35-2C4F8DA8924B}"/>
              </a:ext>
            </a:extLst>
          </p:cNvPr>
          <p:cNvSpPr/>
          <p:nvPr/>
        </p:nvSpPr>
        <p:spPr>
          <a:xfrm>
            <a:off x="7446705" y="2746068"/>
            <a:ext cx="1406184" cy="1106946"/>
          </a:xfrm>
          <a:prstGeom prst="hex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Stock</a:t>
            </a:r>
          </a:p>
          <a:p>
            <a:pPr algn="ctr"/>
            <a:r>
              <a:rPr lang="en-US" dirty="0"/>
              <a:t>Service</a:t>
            </a:r>
          </a:p>
          <a:p>
            <a:pPr algn="ctr"/>
            <a:r>
              <a:rPr lang="en-US" dirty="0"/>
              <a:t>Instance</a:t>
            </a:r>
          </a:p>
        </p:txBody>
      </p:sp>
      <p:sp>
        <p:nvSpPr>
          <p:cNvPr id="16" name="Hexagon 15">
            <a:extLst>
              <a:ext uri="{FF2B5EF4-FFF2-40B4-BE49-F238E27FC236}">
                <a16:creationId xmlns:a16="http://schemas.microsoft.com/office/drawing/2014/main" id="{B74DAD9C-06FB-4D7E-9EAA-2F8ADC811CC1}"/>
              </a:ext>
            </a:extLst>
          </p:cNvPr>
          <p:cNvSpPr/>
          <p:nvPr/>
        </p:nvSpPr>
        <p:spPr>
          <a:xfrm>
            <a:off x="7446705" y="4088435"/>
            <a:ext cx="1406184" cy="1106946"/>
          </a:xfrm>
          <a:prstGeom prst="hex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Account</a:t>
            </a:r>
          </a:p>
          <a:p>
            <a:pPr algn="ctr"/>
            <a:r>
              <a:rPr lang="en-US" dirty="0"/>
              <a:t>Service</a:t>
            </a:r>
          </a:p>
          <a:p>
            <a:pPr algn="ctr"/>
            <a:r>
              <a:rPr lang="en-US" dirty="0"/>
              <a:t>Instance</a:t>
            </a:r>
          </a:p>
        </p:txBody>
      </p:sp>
      <p:cxnSp>
        <p:nvCxnSpPr>
          <p:cNvPr id="17" name="Straight Arrow Connector 16">
            <a:extLst>
              <a:ext uri="{FF2B5EF4-FFF2-40B4-BE49-F238E27FC236}">
                <a16:creationId xmlns:a16="http://schemas.microsoft.com/office/drawing/2014/main" id="{5C1BBD73-95FA-4CC9-8D10-6255583FCF3C}"/>
              </a:ext>
            </a:extLst>
          </p:cNvPr>
          <p:cNvCxnSpPr>
            <a:cxnSpLocks/>
            <a:stCxn id="43" idx="3"/>
            <a:endCxn id="30" idx="0"/>
          </p:cNvCxnSpPr>
          <p:nvPr/>
        </p:nvCxnSpPr>
        <p:spPr>
          <a:xfrm flipH="1">
            <a:off x="4873388" y="2017667"/>
            <a:ext cx="2460422" cy="2848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7A0D288-8E79-4F98-A5B8-CECFFCE815C9}"/>
              </a:ext>
            </a:extLst>
          </p:cNvPr>
          <p:cNvCxnSpPr>
            <a:cxnSpLocks/>
            <a:stCxn id="45" idx="2"/>
            <a:endCxn id="30" idx="0"/>
          </p:cNvCxnSpPr>
          <p:nvPr/>
        </p:nvCxnSpPr>
        <p:spPr>
          <a:xfrm flipH="1">
            <a:off x="4873388" y="4669389"/>
            <a:ext cx="2445225" cy="196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BA5828E-F52F-42A1-836A-F84F51F8B878}"/>
              </a:ext>
            </a:extLst>
          </p:cNvPr>
          <p:cNvSpPr txBox="1"/>
          <p:nvPr/>
        </p:nvSpPr>
        <p:spPr>
          <a:xfrm>
            <a:off x="8648696" y="2140614"/>
            <a:ext cx="1330814" cy="338554"/>
          </a:xfrm>
          <a:prstGeom prst="rect">
            <a:avLst/>
          </a:prstGeom>
          <a:noFill/>
        </p:spPr>
        <p:txBody>
          <a:bodyPr wrap="none" rtlCol="0">
            <a:spAutoFit/>
          </a:bodyPr>
          <a:lstStyle/>
          <a:p>
            <a:r>
              <a:rPr lang="en-US" sz="1600" dirty="0"/>
              <a:t>10.4.3.1:8080</a:t>
            </a:r>
          </a:p>
        </p:txBody>
      </p:sp>
      <p:sp>
        <p:nvSpPr>
          <p:cNvPr id="20" name="TextBox 19">
            <a:extLst>
              <a:ext uri="{FF2B5EF4-FFF2-40B4-BE49-F238E27FC236}">
                <a16:creationId xmlns:a16="http://schemas.microsoft.com/office/drawing/2014/main" id="{A6A126A6-E0BD-4ADB-A901-7257BDF57217}"/>
              </a:ext>
            </a:extLst>
          </p:cNvPr>
          <p:cNvSpPr txBox="1"/>
          <p:nvPr/>
        </p:nvSpPr>
        <p:spPr>
          <a:xfrm>
            <a:off x="8625027" y="3576899"/>
            <a:ext cx="1539204" cy="338554"/>
          </a:xfrm>
          <a:prstGeom prst="rect">
            <a:avLst/>
          </a:prstGeom>
          <a:noFill/>
        </p:spPr>
        <p:txBody>
          <a:bodyPr wrap="none" rtlCol="0">
            <a:spAutoFit/>
          </a:bodyPr>
          <a:lstStyle/>
          <a:p>
            <a:r>
              <a:rPr lang="en-US" sz="1600" dirty="0"/>
              <a:t>20.4.12.20:8080</a:t>
            </a:r>
          </a:p>
        </p:txBody>
      </p:sp>
      <p:sp>
        <p:nvSpPr>
          <p:cNvPr id="21" name="TextBox 20">
            <a:extLst>
              <a:ext uri="{FF2B5EF4-FFF2-40B4-BE49-F238E27FC236}">
                <a16:creationId xmlns:a16="http://schemas.microsoft.com/office/drawing/2014/main" id="{516323F8-065F-46EF-AF4B-A12AAD8AE49C}"/>
              </a:ext>
            </a:extLst>
          </p:cNvPr>
          <p:cNvSpPr txBox="1"/>
          <p:nvPr/>
        </p:nvSpPr>
        <p:spPr>
          <a:xfrm>
            <a:off x="8660993" y="4923898"/>
            <a:ext cx="1539204" cy="338554"/>
          </a:xfrm>
          <a:prstGeom prst="rect">
            <a:avLst/>
          </a:prstGeom>
          <a:noFill/>
        </p:spPr>
        <p:txBody>
          <a:bodyPr wrap="none" rtlCol="0">
            <a:spAutoFit/>
          </a:bodyPr>
          <a:lstStyle/>
          <a:p>
            <a:r>
              <a:rPr lang="en-US" sz="1600" dirty="0"/>
              <a:t>172.4.3.32:8083</a:t>
            </a:r>
          </a:p>
        </p:txBody>
      </p:sp>
      <p:sp>
        <p:nvSpPr>
          <p:cNvPr id="22" name="Hexagon 21">
            <a:extLst>
              <a:ext uri="{FF2B5EF4-FFF2-40B4-BE49-F238E27FC236}">
                <a16:creationId xmlns:a16="http://schemas.microsoft.com/office/drawing/2014/main" id="{59D8F5AE-8D8C-4089-A597-200AFB5378B3}"/>
              </a:ext>
            </a:extLst>
          </p:cNvPr>
          <p:cNvSpPr/>
          <p:nvPr/>
        </p:nvSpPr>
        <p:spPr>
          <a:xfrm>
            <a:off x="7446705" y="5341382"/>
            <a:ext cx="1406184" cy="1106946"/>
          </a:xfrm>
          <a:prstGeom prst="hexag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Shipping</a:t>
            </a:r>
          </a:p>
          <a:p>
            <a:pPr algn="ctr"/>
            <a:r>
              <a:rPr lang="en-US" dirty="0"/>
              <a:t>Service</a:t>
            </a:r>
          </a:p>
          <a:p>
            <a:pPr algn="ctr"/>
            <a:r>
              <a:rPr lang="en-US" dirty="0"/>
              <a:t>Instance</a:t>
            </a:r>
          </a:p>
        </p:txBody>
      </p:sp>
      <p:cxnSp>
        <p:nvCxnSpPr>
          <p:cNvPr id="23" name="Straight Arrow Connector 22">
            <a:extLst>
              <a:ext uri="{FF2B5EF4-FFF2-40B4-BE49-F238E27FC236}">
                <a16:creationId xmlns:a16="http://schemas.microsoft.com/office/drawing/2014/main" id="{99667381-7B26-413A-9302-5FC015A98948}"/>
              </a:ext>
            </a:extLst>
          </p:cNvPr>
          <p:cNvCxnSpPr>
            <a:cxnSpLocks/>
            <a:stCxn id="46" idx="2"/>
            <a:endCxn id="30" idx="0"/>
          </p:cNvCxnSpPr>
          <p:nvPr/>
        </p:nvCxnSpPr>
        <p:spPr>
          <a:xfrm flipH="1" flipV="1">
            <a:off x="4873388" y="4866178"/>
            <a:ext cx="2437040" cy="1009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32A5851-9362-4BB6-9583-178112D9D119}"/>
              </a:ext>
            </a:extLst>
          </p:cNvPr>
          <p:cNvCxnSpPr>
            <a:cxnSpLocks/>
            <a:stCxn id="44" idx="3"/>
            <a:endCxn id="30" idx="0"/>
          </p:cNvCxnSpPr>
          <p:nvPr/>
        </p:nvCxnSpPr>
        <p:spPr>
          <a:xfrm flipH="1">
            <a:off x="4873388" y="3415848"/>
            <a:ext cx="2483804" cy="1450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C09AE6F0-C195-499D-9ABF-D7966E2159FC}"/>
              </a:ext>
            </a:extLst>
          </p:cNvPr>
          <p:cNvSpPr txBox="1"/>
          <p:nvPr/>
        </p:nvSpPr>
        <p:spPr>
          <a:xfrm>
            <a:off x="8660993" y="6158585"/>
            <a:ext cx="1643399" cy="338554"/>
          </a:xfrm>
          <a:prstGeom prst="rect">
            <a:avLst/>
          </a:prstGeom>
          <a:noFill/>
        </p:spPr>
        <p:txBody>
          <a:bodyPr wrap="none" rtlCol="0">
            <a:spAutoFit/>
          </a:bodyPr>
          <a:lstStyle/>
          <a:p>
            <a:r>
              <a:rPr lang="en-US" sz="1600" dirty="0"/>
              <a:t>92.168.0.11:7023</a:t>
            </a:r>
          </a:p>
        </p:txBody>
      </p:sp>
      <p:sp>
        <p:nvSpPr>
          <p:cNvPr id="30" name="Hexagon 29">
            <a:extLst>
              <a:ext uri="{FF2B5EF4-FFF2-40B4-BE49-F238E27FC236}">
                <a16:creationId xmlns:a16="http://schemas.microsoft.com/office/drawing/2014/main" id="{D58058EA-FF96-4CCB-9DDC-A6BB04CA5F5A}"/>
              </a:ext>
            </a:extLst>
          </p:cNvPr>
          <p:cNvSpPr/>
          <p:nvPr/>
        </p:nvSpPr>
        <p:spPr>
          <a:xfrm>
            <a:off x="3467204" y="4312705"/>
            <a:ext cx="1406184" cy="1106946"/>
          </a:xfrm>
          <a:prstGeom prst="hex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Service</a:t>
            </a:r>
          </a:p>
          <a:p>
            <a:pPr algn="ctr"/>
            <a:r>
              <a:rPr lang="en-US" dirty="0"/>
              <a:t>Registry</a:t>
            </a:r>
          </a:p>
        </p:txBody>
      </p:sp>
      <p:cxnSp>
        <p:nvCxnSpPr>
          <p:cNvPr id="40" name="Straight Arrow Connector 39">
            <a:extLst>
              <a:ext uri="{FF2B5EF4-FFF2-40B4-BE49-F238E27FC236}">
                <a16:creationId xmlns:a16="http://schemas.microsoft.com/office/drawing/2014/main" id="{A30AC731-3350-4259-920B-E4A782B82B6E}"/>
              </a:ext>
            </a:extLst>
          </p:cNvPr>
          <p:cNvCxnSpPr>
            <a:cxnSpLocks/>
          </p:cNvCxnSpPr>
          <p:nvPr/>
        </p:nvCxnSpPr>
        <p:spPr>
          <a:xfrm>
            <a:off x="4196882" y="3463086"/>
            <a:ext cx="0" cy="8496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BB946AED-92C6-4659-B5DE-9E5B025BAA49}"/>
              </a:ext>
            </a:extLst>
          </p:cNvPr>
          <p:cNvSpPr/>
          <p:nvPr/>
        </p:nvSpPr>
        <p:spPr>
          <a:xfrm>
            <a:off x="7287047" y="1742342"/>
            <a:ext cx="319315" cy="322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E27B433-B984-4A29-8502-DA3A1438FEC8}"/>
              </a:ext>
            </a:extLst>
          </p:cNvPr>
          <p:cNvSpPr/>
          <p:nvPr/>
        </p:nvSpPr>
        <p:spPr>
          <a:xfrm>
            <a:off x="7310429" y="3140523"/>
            <a:ext cx="319315" cy="322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51707AF-552F-407F-AFAD-E5D159A8D08C}"/>
              </a:ext>
            </a:extLst>
          </p:cNvPr>
          <p:cNvSpPr/>
          <p:nvPr/>
        </p:nvSpPr>
        <p:spPr>
          <a:xfrm>
            <a:off x="7318613" y="4508107"/>
            <a:ext cx="319315" cy="322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8426A4ED-37DE-4AC5-9DD7-5FBBD80C41DE}"/>
              </a:ext>
            </a:extLst>
          </p:cNvPr>
          <p:cNvSpPr/>
          <p:nvPr/>
        </p:nvSpPr>
        <p:spPr>
          <a:xfrm>
            <a:off x="7310428" y="5714409"/>
            <a:ext cx="319315" cy="3225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6862CD9D-E620-4A5D-84A5-8F1B4DC75B5B}"/>
              </a:ext>
            </a:extLst>
          </p:cNvPr>
          <p:cNvCxnSpPr>
            <a:cxnSpLocks/>
          </p:cNvCxnSpPr>
          <p:nvPr/>
        </p:nvCxnSpPr>
        <p:spPr>
          <a:xfrm>
            <a:off x="2110782" y="3140523"/>
            <a:ext cx="13564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D38B37A7-65F8-4488-A786-BFB83986A8D0}"/>
              </a:ext>
            </a:extLst>
          </p:cNvPr>
          <p:cNvSpPr/>
          <p:nvPr/>
        </p:nvSpPr>
        <p:spPr>
          <a:xfrm>
            <a:off x="3516966" y="2816124"/>
            <a:ext cx="1406184" cy="635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Load Balancer</a:t>
            </a:r>
          </a:p>
        </p:txBody>
      </p:sp>
      <p:cxnSp>
        <p:nvCxnSpPr>
          <p:cNvPr id="53" name="Straight Arrow Connector 52">
            <a:extLst>
              <a:ext uri="{FF2B5EF4-FFF2-40B4-BE49-F238E27FC236}">
                <a16:creationId xmlns:a16="http://schemas.microsoft.com/office/drawing/2014/main" id="{21016BCE-2774-41AE-9751-56FE0E7BDB74}"/>
              </a:ext>
            </a:extLst>
          </p:cNvPr>
          <p:cNvCxnSpPr>
            <a:cxnSpLocks/>
            <a:stCxn id="39" idx="3"/>
            <a:endCxn id="43" idx="2"/>
          </p:cNvCxnSpPr>
          <p:nvPr/>
        </p:nvCxnSpPr>
        <p:spPr>
          <a:xfrm flipV="1">
            <a:off x="4923150" y="1903624"/>
            <a:ext cx="2363897" cy="1230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85F3E21F-73B7-4A49-BE3B-A02486F6F67B}"/>
              </a:ext>
            </a:extLst>
          </p:cNvPr>
          <p:cNvSpPr txBox="1"/>
          <p:nvPr/>
        </p:nvSpPr>
        <p:spPr>
          <a:xfrm>
            <a:off x="4226745" y="3448279"/>
            <a:ext cx="1406181" cy="923330"/>
          </a:xfrm>
          <a:prstGeom prst="rect">
            <a:avLst/>
          </a:prstGeom>
          <a:noFill/>
        </p:spPr>
        <p:txBody>
          <a:bodyPr wrap="square" rtlCol="0">
            <a:spAutoFit/>
          </a:bodyPr>
          <a:lstStyle/>
          <a:p>
            <a:r>
              <a:rPr lang="en-US" dirty="0">
                <a:solidFill>
                  <a:schemeClr val="bg2">
                    <a:lumMod val="50000"/>
                  </a:schemeClr>
                </a:solidFill>
              </a:rPr>
              <a:t>Query Instance Details</a:t>
            </a:r>
          </a:p>
        </p:txBody>
      </p:sp>
    </p:spTree>
    <p:extLst>
      <p:ext uri="{BB962C8B-B14F-4D97-AF65-F5344CB8AC3E}">
        <p14:creationId xmlns:p14="http://schemas.microsoft.com/office/powerpoint/2010/main" val="1434721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81000" y="524166"/>
            <a:ext cx="10515600" cy="824248"/>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Isolate Failure</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Content Placeholder 2">
            <a:extLst>
              <a:ext uri="{FF2B5EF4-FFF2-40B4-BE49-F238E27FC236}">
                <a16:creationId xmlns:a16="http://schemas.microsoft.com/office/drawing/2014/main" id="{0FCE2BB5-E06B-4BBA-9E28-D94F9E5E3C2A}"/>
              </a:ext>
            </a:extLst>
          </p:cNvPr>
          <p:cNvSpPr txBox="1">
            <a:spLocks/>
          </p:cNvSpPr>
          <p:nvPr/>
        </p:nvSpPr>
        <p:spPr>
          <a:xfrm>
            <a:off x="381000" y="1212581"/>
            <a:ext cx="11353800" cy="11419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dirty="0">
                <a:latin typeface="Leelawadee" panose="020B0502040204020203" pitchFamily="34" charset="-34"/>
                <a:cs typeface="Leelawadee" panose="020B0502040204020203" pitchFamily="34" charset="-34"/>
              </a:rPr>
              <a:t>One of the best advantages of a microservices architecture is that you can isolate failures and achieve graceful service degradation as components fail separately.</a:t>
            </a:r>
          </a:p>
        </p:txBody>
      </p:sp>
      <p:sp>
        <p:nvSpPr>
          <p:cNvPr id="13" name="Hexagon 12">
            <a:extLst>
              <a:ext uri="{FF2B5EF4-FFF2-40B4-BE49-F238E27FC236}">
                <a16:creationId xmlns:a16="http://schemas.microsoft.com/office/drawing/2014/main" id="{1DE1D029-B89F-4302-9687-2A9E8FC8A90E}"/>
              </a:ext>
            </a:extLst>
          </p:cNvPr>
          <p:cNvSpPr/>
          <p:nvPr/>
        </p:nvSpPr>
        <p:spPr>
          <a:xfrm>
            <a:off x="1692166" y="2779452"/>
            <a:ext cx="1624484" cy="1296561"/>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Booking Service</a:t>
            </a:r>
          </a:p>
        </p:txBody>
      </p:sp>
      <p:sp>
        <p:nvSpPr>
          <p:cNvPr id="14" name="Hexagon 13">
            <a:extLst>
              <a:ext uri="{FF2B5EF4-FFF2-40B4-BE49-F238E27FC236}">
                <a16:creationId xmlns:a16="http://schemas.microsoft.com/office/drawing/2014/main" id="{5F81771B-3C9E-4D30-A4FC-F56DC483D6BB}"/>
              </a:ext>
            </a:extLst>
          </p:cNvPr>
          <p:cNvSpPr/>
          <p:nvPr/>
        </p:nvSpPr>
        <p:spPr>
          <a:xfrm>
            <a:off x="5424310" y="2780719"/>
            <a:ext cx="1624484" cy="1296561"/>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Invoice Service</a:t>
            </a:r>
          </a:p>
        </p:txBody>
      </p:sp>
      <p:sp>
        <p:nvSpPr>
          <p:cNvPr id="15" name="Hexagon 14">
            <a:extLst>
              <a:ext uri="{FF2B5EF4-FFF2-40B4-BE49-F238E27FC236}">
                <a16:creationId xmlns:a16="http://schemas.microsoft.com/office/drawing/2014/main" id="{3EAE1D7A-171B-471F-9847-C0E015A8708D}"/>
              </a:ext>
            </a:extLst>
          </p:cNvPr>
          <p:cNvSpPr/>
          <p:nvPr/>
        </p:nvSpPr>
        <p:spPr>
          <a:xfrm>
            <a:off x="7868754" y="2780719"/>
            <a:ext cx="1624484" cy="1296561"/>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Shipping Service</a:t>
            </a:r>
          </a:p>
        </p:txBody>
      </p:sp>
      <p:sp>
        <p:nvSpPr>
          <p:cNvPr id="16" name="Hexagon 15">
            <a:extLst>
              <a:ext uri="{FF2B5EF4-FFF2-40B4-BE49-F238E27FC236}">
                <a16:creationId xmlns:a16="http://schemas.microsoft.com/office/drawing/2014/main" id="{964EA4CA-40CA-4B95-965D-3A240EB0CBC4}"/>
              </a:ext>
            </a:extLst>
          </p:cNvPr>
          <p:cNvSpPr/>
          <p:nvPr/>
        </p:nvSpPr>
        <p:spPr>
          <a:xfrm>
            <a:off x="3664968" y="3641780"/>
            <a:ext cx="1624484" cy="1296561"/>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Account Service</a:t>
            </a:r>
          </a:p>
        </p:txBody>
      </p:sp>
      <p:cxnSp>
        <p:nvCxnSpPr>
          <p:cNvPr id="6" name="Straight Arrow Connector 5">
            <a:extLst>
              <a:ext uri="{FF2B5EF4-FFF2-40B4-BE49-F238E27FC236}">
                <a16:creationId xmlns:a16="http://schemas.microsoft.com/office/drawing/2014/main" id="{8C406099-A0BE-48FB-A008-EF60530D9E8B}"/>
              </a:ext>
            </a:extLst>
          </p:cNvPr>
          <p:cNvCxnSpPr>
            <a:cxnSpLocks/>
          </p:cNvCxnSpPr>
          <p:nvPr/>
        </p:nvCxnSpPr>
        <p:spPr>
          <a:xfrm>
            <a:off x="3194222" y="3719472"/>
            <a:ext cx="646258" cy="1895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8252154-A046-4E9F-B20E-1C25FC2D176B}"/>
              </a:ext>
            </a:extLst>
          </p:cNvPr>
          <p:cNvCxnSpPr>
            <a:cxnSpLocks/>
          </p:cNvCxnSpPr>
          <p:nvPr/>
        </p:nvCxnSpPr>
        <p:spPr>
          <a:xfrm flipH="1">
            <a:off x="5092388" y="3719472"/>
            <a:ext cx="465465" cy="1895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69F91E2-379F-4922-B571-56C250877A6F}"/>
              </a:ext>
            </a:extLst>
          </p:cNvPr>
          <p:cNvCxnSpPr>
            <a:cxnSpLocks/>
            <a:stCxn id="15" idx="3"/>
            <a:endCxn id="14" idx="0"/>
          </p:cNvCxnSpPr>
          <p:nvPr/>
        </p:nvCxnSpPr>
        <p:spPr>
          <a:xfrm flipH="1">
            <a:off x="7048794" y="3429000"/>
            <a:ext cx="8199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CDE7473-ECB6-4FF2-9771-7101D5A186DD}"/>
              </a:ext>
            </a:extLst>
          </p:cNvPr>
          <p:cNvCxnSpPr>
            <a:cxnSpLocks/>
          </p:cNvCxnSpPr>
          <p:nvPr/>
        </p:nvCxnSpPr>
        <p:spPr>
          <a:xfrm flipH="1">
            <a:off x="8005800" y="2545311"/>
            <a:ext cx="1316032" cy="1827395"/>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1B440E47-BA1A-451A-8D05-E6E5FB8865F0}"/>
              </a:ext>
            </a:extLst>
          </p:cNvPr>
          <p:cNvCxnSpPr>
            <a:cxnSpLocks/>
          </p:cNvCxnSpPr>
          <p:nvPr/>
        </p:nvCxnSpPr>
        <p:spPr>
          <a:xfrm flipH="1" flipV="1">
            <a:off x="8005800" y="2545312"/>
            <a:ext cx="1316032" cy="1827394"/>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sp>
        <p:nvSpPr>
          <p:cNvPr id="41" name="Rectangle 40">
            <a:extLst>
              <a:ext uri="{FF2B5EF4-FFF2-40B4-BE49-F238E27FC236}">
                <a16:creationId xmlns:a16="http://schemas.microsoft.com/office/drawing/2014/main" id="{EA57F22A-E192-42F4-937A-03DAA9C66EDC}"/>
              </a:ext>
            </a:extLst>
          </p:cNvPr>
          <p:cNvSpPr/>
          <p:nvPr/>
        </p:nvSpPr>
        <p:spPr>
          <a:xfrm>
            <a:off x="381001" y="5188321"/>
            <a:ext cx="11353799" cy="1323439"/>
          </a:xfrm>
          <a:prstGeom prst="rect">
            <a:avLst/>
          </a:prstGeom>
        </p:spPr>
        <p:txBody>
          <a:bodyPr wrap="square">
            <a:spAutoFit/>
          </a:bodyPr>
          <a:lstStyle/>
          <a:p>
            <a:r>
              <a:rPr lang="en-US" sz="2000" b="1" dirty="0">
                <a:latin typeface="Leelawadee" panose="020B0502040204020203" pitchFamily="34" charset="-34"/>
                <a:cs typeface="Leelawadee" panose="020B0502040204020203" pitchFamily="34" charset="-34"/>
              </a:rPr>
              <a:t>Discussion Points : </a:t>
            </a:r>
            <a:r>
              <a:rPr lang="en-US" sz="2000" dirty="0">
                <a:latin typeface="Leelawadee" panose="020B0502040204020203" pitchFamily="34" charset="-34"/>
                <a:cs typeface="Leelawadee" panose="020B0502040204020203" pitchFamily="34" charset="-34"/>
              </a:rPr>
              <a:t>When one service synchronously invokes another there is always the possibility that the other service is unavailable or is exhibiting such high latency it is essentially unusable. This might lead to resource exhaustion, which would make the calling service unable to handle other requests. How to prevent a network or service failure from cascading to other services?</a:t>
            </a:r>
          </a:p>
        </p:txBody>
      </p:sp>
    </p:spTree>
    <p:extLst>
      <p:ext uri="{BB962C8B-B14F-4D97-AF65-F5344CB8AC3E}">
        <p14:creationId xmlns:p14="http://schemas.microsoft.com/office/powerpoint/2010/main" val="2916216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81000" y="524166"/>
            <a:ext cx="10515600" cy="946494"/>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Highly Observable</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146" name="Picture 2" descr="Distributed Tracing with Service Topology Map">
            <a:extLst>
              <a:ext uri="{FF2B5EF4-FFF2-40B4-BE49-F238E27FC236}">
                <a16:creationId xmlns:a16="http://schemas.microsoft.com/office/drawing/2014/main" id="{2D221B25-F71C-4F8C-919B-C6D7AD2EFB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747" y="1714338"/>
            <a:ext cx="5713907" cy="35696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148" name="Picture 4" descr="Distributed Tracing with Metrics and Alerting">
            <a:extLst>
              <a:ext uri="{FF2B5EF4-FFF2-40B4-BE49-F238E27FC236}">
                <a16:creationId xmlns:a16="http://schemas.microsoft.com/office/drawing/2014/main" id="{D6064030-A085-477E-A11D-153F52F3E0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3345" y="1714338"/>
            <a:ext cx="5713908" cy="35696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7F28A8A-5A13-4897-A69D-31FE0D2A40E2}"/>
              </a:ext>
            </a:extLst>
          </p:cNvPr>
          <p:cNvSpPr txBox="1"/>
          <p:nvPr/>
        </p:nvSpPr>
        <p:spPr>
          <a:xfrm>
            <a:off x="328018" y="5560526"/>
            <a:ext cx="11201272" cy="830997"/>
          </a:xfrm>
          <a:prstGeom prst="rect">
            <a:avLst/>
          </a:prstGeom>
          <a:noFill/>
        </p:spPr>
        <p:txBody>
          <a:bodyPr wrap="none" rtlCol="0">
            <a:spAutoFit/>
          </a:bodyPr>
          <a:lstStyle/>
          <a:p>
            <a:r>
              <a:rPr lang="en-US" sz="2400" b="1" dirty="0">
                <a:latin typeface="Leelawadee" panose="020B0502040204020203" pitchFamily="34" charset="-34"/>
                <a:cs typeface="Leelawadee" panose="020B0502040204020203" pitchFamily="34" charset="-34"/>
              </a:rPr>
              <a:t>Discussion Points : </a:t>
            </a:r>
            <a:r>
              <a:rPr lang="en-US" sz="2400" dirty="0"/>
              <a:t>How to uniquely identify each 'customer order', or the equivalent </a:t>
            </a:r>
          </a:p>
          <a:p>
            <a:r>
              <a:rPr lang="en-US" sz="2400" dirty="0"/>
              <a:t>in your system when request travels through multiple microservices ?</a:t>
            </a:r>
          </a:p>
        </p:txBody>
      </p:sp>
    </p:spTree>
    <p:extLst>
      <p:ext uri="{BB962C8B-B14F-4D97-AF65-F5344CB8AC3E}">
        <p14:creationId xmlns:p14="http://schemas.microsoft.com/office/powerpoint/2010/main" val="4045507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0" y="2955753"/>
            <a:ext cx="12192000" cy="946494"/>
          </a:xfrm>
        </p:spPr>
        <p:txBody>
          <a:bodyPr>
            <a:normAutofit/>
          </a:bodyPr>
          <a:lstStyle/>
          <a:p>
            <a:pPr algn="ctr"/>
            <a:r>
              <a:rPr lang="en-US" sz="5400" b="1" dirty="0">
                <a:solidFill>
                  <a:srgbClr val="242D66"/>
                </a:solidFill>
                <a:latin typeface="Leelawadee" panose="020B0502040204020203" pitchFamily="34" charset="-34"/>
                <a:cs typeface="Leelawadee" panose="020B0502040204020203" pitchFamily="34" charset="-34"/>
              </a:rPr>
              <a:t>Lab S</a:t>
            </a:r>
            <a:r>
              <a:rPr lang="en-US" sz="6000" b="1" dirty="0">
                <a:solidFill>
                  <a:srgbClr val="242D66"/>
                </a:solidFill>
                <a:latin typeface="Leelawadee" panose="020B0502040204020203" pitchFamily="34" charset="-34"/>
                <a:cs typeface="Leelawadee" panose="020B0502040204020203" pitchFamily="34" charset="-34"/>
              </a:rPr>
              <a:t>ession</a:t>
            </a:r>
            <a:r>
              <a:rPr lang="en-US" sz="5400" b="1" dirty="0">
                <a:solidFill>
                  <a:srgbClr val="242D66"/>
                </a:solidFill>
                <a:latin typeface="Leelawadee" panose="020B0502040204020203" pitchFamily="34" charset="-34"/>
                <a:cs typeface="Leelawadee" panose="020B0502040204020203" pitchFamily="34" charset="-34"/>
              </a:rPr>
              <a:t> - I</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07447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54496" y="225286"/>
            <a:ext cx="10515600" cy="946494"/>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OAUTH 2 </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Image result for oauth flow transparent">
            <a:extLst>
              <a:ext uri="{FF2B5EF4-FFF2-40B4-BE49-F238E27FC236}">
                <a16:creationId xmlns:a16="http://schemas.microsoft.com/office/drawing/2014/main" id="{0BE6C540-4E5F-4241-A127-182EE06B53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477" y="1171780"/>
            <a:ext cx="7425565" cy="538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16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81000" y="524166"/>
            <a:ext cx="10515600" cy="946494"/>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Securing Microservices</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27F28A8A-5A13-4897-A69D-31FE0D2A40E2}"/>
              </a:ext>
            </a:extLst>
          </p:cNvPr>
          <p:cNvSpPr txBox="1"/>
          <p:nvPr/>
        </p:nvSpPr>
        <p:spPr>
          <a:xfrm>
            <a:off x="495363" y="1585262"/>
            <a:ext cx="7323419" cy="584775"/>
          </a:xfrm>
          <a:prstGeom prst="rect">
            <a:avLst/>
          </a:prstGeom>
          <a:noFill/>
        </p:spPr>
        <p:txBody>
          <a:bodyPr wrap="square" rtlCol="0">
            <a:spAutoFit/>
          </a:bodyPr>
          <a:lstStyle/>
          <a:p>
            <a:pPr marL="342900" indent="-342900">
              <a:buFont typeface="Arial" panose="020B0604020202020204" pitchFamily="34" charset="0"/>
              <a:buChar char="•"/>
            </a:pPr>
            <a:r>
              <a:rPr lang="en-US" sz="3200" dirty="0"/>
              <a:t>Use TLS-protocols for all APIs</a:t>
            </a:r>
          </a:p>
        </p:txBody>
      </p:sp>
      <p:sp>
        <p:nvSpPr>
          <p:cNvPr id="13" name="TextBox 12">
            <a:extLst>
              <a:ext uri="{FF2B5EF4-FFF2-40B4-BE49-F238E27FC236}">
                <a16:creationId xmlns:a16="http://schemas.microsoft.com/office/drawing/2014/main" id="{3CD0312A-C585-49A7-B02C-523AFE938092}"/>
              </a:ext>
            </a:extLst>
          </p:cNvPr>
          <p:cNvSpPr txBox="1"/>
          <p:nvPr/>
        </p:nvSpPr>
        <p:spPr>
          <a:xfrm>
            <a:off x="495362" y="2284639"/>
            <a:ext cx="7323419" cy="584775"/>
          </a:xfrm>
          <a:prstGeom prst="rect">
            <a:avLst/>
          </a:prstGeom>
          <a:noFill/>
        </p:spPr>
        <p:txBody>
          <a:bodyPr wrap="square" rtlCol="0">
            <a:spAutoFit/>
          </a:bodyPr>
          <a:lstStyle/>
          <a:p>
            <a:pPr marL="342900" indent="-342900">
              <a:buFont typeface="Arial" panose="020B0604020202020204" pitchFamily="34" charset="0"/>
              <a:buChar char="•"/>
            </a:pPr>
            <a:r>
              <a:rPr lang="en-US" sz="3200" dirty="0"/>
              <a:t>Profile All APIs</a:t>
            </a:r>
          </a:p>
        </p:txBody>
      </p:sp>
      <p:sp>
        <p:nvSpPr>
          <p:cNvPr id="14" name="TextBox 13">
            <a:extLst>
              <a:ext uri="{FF2B5EF4-FFF2-40B4-BE49-F238E27FC236}">
                <a16:creationId xmlns:a16="http://schemas.microsoft.com/office/drawing/2014/main" id="{47EEE611-30B1-49BB-83BC-7295B48C979D}"/>
              </a:ext>
            </a:extLst>
          </p:cNvPr>
          <p:cNvSpPr txBox="1"/>
          <p:nvPr/>
        </p:nvSpPr>
        <p:spPr>
          <a:xfrm>
            <a:off x="495361" y="2959985"/>
            <a:ext cx="7323419" cy="584775"/>
          </a:xfrm>
          <a:prstGeom prst="rect">
            <a:avLst/>
          </a:prstGeom>
          <a:noFill/>
        </p:spPr>
        <p:txBody>
          <a:bodyPr wrap="square" rtlCol="0">
            <a:spAutoFit/>
          </a:bodyPr>
          <a:lstStyle/>
          <a:p>
            <a:pPr marL="342900" indent="-342900">
              <a:buFont typeface="Arial" panose="020B0604020202020204" pitchFamily="34" charset="0"/>
              <a:buChar char="•"/>
            </a:pPr>
            <a:r>
              <a:rPr lang="en-US" sz="3200" dirty="0"/>
              <a:t>Use OpenID or OAuth 2.0, etc.</a:t>
            </a:r>
          </a:p>
        </p:txBody>
      </p:sp>
      <p:sp>
        <p:nvSpPr>
          <p:cNvPr id="15" name="TextBox 14">
            <a:extLst>
              <a:ext uri="{FF2B5EF4-FFF2-40B4-BE49-F238E27FC236}">
                <a16:creationId xmlns:a16="http://schemas.microsoft.com/office/drawing/2014/main" id="{2D0F39FA-960E-4CA3-8B7E-B9E7AD3A18FF}"/>
              </a:ext>
            </a:extLst>
          </p:cNvPr>
          <p:cNvSpPr txBox="1"/>
          <p:nvPr/>
        </p:nvSpPr>
        <p:spPr>
          <a:xfrm>
            <a:off x="468855" y="3659362"/>
            <a:ext cx="7323419" cy="584775"/>
          </a:xfrm>
          <a:prstGeom prst="rect">
            <a:avLst/>
          </a:prstGeom>
          <a:noFill/>
        </p:spPr>
        <p:txBody>
          <a:bodyPr wrap="square" rtlCol="0">
            <a:spAutoFit/>
          </a:bodyPr>
          <a:lstStyle/>
          <a:p>
            <a:pPr marL="342900" indent="-342900">
              <a:buFont typeface="Arial" panose="020B0604020202020204" pitchFamily="34" charset="0"/>
              <a:buChar char="•"/>
            </a:pPr>
            <a:r>
              <a:rPr lang="en-US" sz="3200" dirty="0"/>
              <a:t>Encrypt Sensitive Data</a:t>
            </a:r>
          </a:p>
        </p:txBody>
      </p:sp>
      <p:sp>
        <p:nvSpPr>
          <p:cNvPr id="16" name="TextBox 15">
            <a:extLst>
              <a:ext uri="{FF2B5EF4-FFF2-40B4-BE49-F238E27FC236}">
                <a16:creationId xmlns:a16="http://schemas.microsoft.com/office/drawing/2014/main" id="{47D0533C-AC39-4B41-BFAB-5AF937F0BE96}"/>
              </a:ext>
            </a:extLst>
          </p:cNvPr>
          <p:cNvSpPr txBox="1"/>
          <p:nvPr/>
        </p:nvSpPr>
        <p:spPr>
          <a:xfrm>
            <a:off x="468855" y="4311805"/>
            <a:ext cx="10768988" cy="584775"/>
          </a:xfrm>
          <a:prstGeom prst="rect">
            <a:avLst/>
          </a:prstGeom>
          <a:noFill/>
        </p:spPr>
        <p:txBody>
          <a:bodyPr wrap="square" rtlCol="0">
            <a:spAutoFit/>
          </a:bodyPr>
          <a:lstStyle/>
          <a:p>
            <a:pPr marL="342900" indent="-342900">
              <a:buFont typeface="Arial" panose="020B0604020202020204" pitchFamily="34" charset="0"/>
              <a:buChar char="•"/>
            </a:pPr>
            <a:r>
              <a:rPr lang="en-US" sz="3200" dirty="0"/>
              <a:t>Protect APIs From Denial-Of-Service-Attacks</a:t>
            </a:r>
          </a:p>
        </p:txBody>
      </p:sp>
      <p:sp>
        <p:nvSpPr>
          <p:cNvPr id="17" name="TextBox 16">
            <a:extLst>
              <a:ext uri="{FF2B5EF4-FFF2-40B4-BE49-F238E27FC236}">
                <a16:creationId xmlns:a16="http://schemas.microsoft.com/office/drawing/2014/main" id="{47E06580-752D-4477-A199-66ED5AC12931}"/>
              </a:ext>
            </a:extLst>
          </p:cNvPr>
          <p:cNvSpPr txBox="1"/>
          <p:nvPr/>
        </p:nvSpPr>
        <p:spPr>
          <a:xfrm>
            <a:off x="468855" y="4980350"/>
            <a:ext cx="10768988" cy="584775"/>
          </a:xfrm>
          <a:prstGeom prst="rect">
            <a:avLst/>
          </a:prstGeom>
          <a:noFill/>
        </p:spPr>
        <p:txBody>
          <a:bodyPr wrap="square" rtlCol="0">
            <a:spAutoFit/>
          </a:bodyPr>
          <a:lstStyle/>
          <a:p>
            <a:pPr marL="342900" indent="-342900">
              <a:buFont typeface="Arial" panose="020B0604020202020204" pitchFamily="34" charset="0"/>
              <a:buChar char="•"/>
            </a:pPr>
            <a:r>
              <a:rPr lang="en-US" sz="3200" dirty="0"/>
              <a:t>Rate Limiting (Throttling)</a:t>
            </a:r>
          </a:p>
        </p:txBody>
      </p:sp>
      <p:sp>
        <p:nvSpPr>
          <p:cNvPr id="18" name="TextBox 17">
            <a:extLst>
              <a:ext uri="{FF2B5EF4-FFF2-40B4-BE49-F238E27FC236}">
                <a16:creationId xmlns:a16="http://schemas.microsoft.com/office/drawing/2014/main" id="{7CB6E037-B07E-4CF7-91F2-23969AA7494C}"/>
              </a:ext>
            </a:extLst>
          </p:cNvPr>
          <p:cNvSpPr txBox="1"/>
          <p:nvPr/>
        </p:nvSpPr>
        <p:spPr>
          <a:xfrm>
            <a:off x="468855" y="5614375"/>
            <a:ext cx="10768988" cy="584775"/>
          </a:xfrm>
          <a:prstGeom prst="rect">
            <a:avLst/>
          </a:prstGeom>
          <a:noFill/>
        </p:spPr>
        <p:txBody>
          <a:bodyPr wrap="square" rtlCol="0">
            <a:spAutoFit/>
          </a:bodyPr>
          <a:lstStyle/>
          <a:p>
            <a:pPr marL="342900" indent="-342900">
              <a:buFont typeface="Arial" panose="020B0604020202020204" pitchFamily="34" charset="0"/>
              <a:buChar char="•"/>
            </a:pPr>
            <a:r>
              <a:rPr lang="en-US" sz="3200" dirty="0"/>
              <a:t>The token expiry times should be as short as possible</a:t>
            </a:r>
          </a:p>
        </p:txBody>
      </p:sp>
    </p:spTree>
    <p:extLst>
      <p:ext uri="{BB962C8B-B14F-4D97-AF65-F5344CB8AC3E}">
        <p14:creationId xmlns:p14="http://schemas.microsoft.com/office/powerpoint/2010/main" val="423857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Effect transition="in" filter="fade">
                                      <p:cBhvr>
                                        <p:cTn id="21" dur="1000"/>
                                        <p:tgtEl>
                                          <p:spTgt spid="14">
                                            <p:txEl>
                                              <p:pRg st="0" end="0"/>
                                            </p:txEl>
                                          </p:spTgt>
                                        </p:tgtEl>
                                      </p:cBhvr>
                                    </p:animEffect>
                                    <p:anim calcmode="lin" valueType="num">
                                      <p:cBhvr>
                                        <p:cTn id="22"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xEl>
                                              <p:pRg st="0" end="0"/>
                                            </p:txEl>
                                          </p:spTgt>
                                        </p:tgtEl>
                                        <p:attrNameLst>
                                          <p:attrName>style.visibility</p:attrName>
                                        </p:attrNameLst>
                                      </p:cBhvr>
                                      <p:to>
                                        <p:strVal val="visible"/>
                                      </p:to>
                                    </p:set>
                                    <p:animEffect transition="in" filter="fade">
                                      <p:cBhvr>
                                        <p:cTn id="28" dur="1000"/>
                                        <p:tgtEl>
                                          <p:spTgt spid="15">
                                            <p:txEl>
                                              <p:pRg st="0" end="0"/>
                                            </p:txEl>
                                          </p:spTgt>
                                        </p:tgtEl>
                                      </p:cBhvr>
                                    </p:animEffect>
                                    <p:anim calcmode="lin" valueType="num">
                                      <p:cBhvr>
                                        <p:cTn id="29"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7">
                                            <p:txEl>
                                              <p:pRg st="0" end="0"/>
                                            </p:txEl>
                                          </p:spTgt>
                                        </p:tgtEl>
                                        <p:attrNameLst>
                                          <p:attrName>style.visibility</p:attrName>
                                        </p:attrNameLst>
                                      </p:cBhvr>
                                      <p:to>
                                        <p:strVal val="visible"/>
                                      </p:to>
                                    </p:set>
                                    <p:animEffect transition="in" filter="fade">
                                      <p:cBhvr>
                                        <p:cTn id="42" dur="1000"/>
                                        <p:tgtEl>
                                          <p:spTgt spid="17">
                                            <p:txEl>
                                              <p:pRg st="0" end="0"/>
                                            </p:txEl>
                                          </p:spTgt>
                                        </p:tgtEl>
                                      </p:cBhvr>
                                    </p:animEffect>
                                    <p:anim calcmode="lin" valueType="num">
                                      <p:cBhvr>
                                        <p:cTn id="43"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animEffect transition="in" filter="fade">
                                      <p:cBhvr>
                                        <p:cTn id="49" dur="1000"/>
                                        <p:tgtEl>
                                          <p:spTgt spid="18">
                                            <p:txEl>
                                              <p:pRg st="0" end="0"/>
                                            </p:txEl>
                                          </p:spTgt>
                                        </p:tgtEl>
                                      </p:cBhvr>
                                    </p:animEffect>
                                    <p:anim calcmode="lin" valueType="num">
                                      <p:cBhvr>
                                        <p:cTn id="50"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3857B76-B002-4708-987D-047D3F5B395C}"/>
              </a:ext>
            </a:extLst>
          </p:cNvPr>
          <p:cNvSpPr/>
          <p:nvPr/>
        </p:nvSpPr>
        <p:spPr>
          <a:xfrm>
            <a:off x="4704522" y="2001078"/>
            <a:ext cx="1550504" cy="3762928"/>
          </a:xfrm>
          <a:prstGeom prst="rect">
            <a:avLst/>
          </a:prstGeom>
          <a:solidFill>
            <a:schemeClr val="bg1"/>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81000" y="524166"/>
            <a:ext cx="10515600" cy="946494"/>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Securing Microservices</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Pentagon 2">
            <a:extLst>
              <a:ext uri="{FF2B5EF4-FFF2-40B4-BE49-F238E27FC236}">
                <a16:creationId xmlns:a16="http://schemas.microsoft.com/office/drawing/2014/main" id="{73CD849B-D23A-4731-87F2-A807A9F87358}"/>
              </a:ext>
            </a:extLst>
          </p:cNvPr>
          <p:cNvSpPr/>
          <p:nvPr/>
        </p:nvSpPr>
        <p:spPr>
          <a:xfrm>
            <a:off x="5072270" y="2478535"/>
            <a:ext cx="874643" cy="795130"/>
          </a:xfrm>
          <a:prstGeom prst="pen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20" name="Pentagon 19">
            <a:extLst>
              <a:ext uri="{FF2B5EF4-FFF2-40B4-BE49-F238E27FC236}">
                <a16:creationId xmlns:a16="http://schemas.microsoft.com/office/drawing/2014/main" id="{113B819B-5DE3-4743-ADC7-9F188F158C2F}"/>
              </a:ext>
            </a:extLst>
          </p:cNvPr>
          <p:cNvSpPr/>
          <p:nvPr/>
        </p:nvSpPr>
        <p:spPr>
          <a:xfrm>
            <a:off x="5072269" y="3492327"/>
            <a:ext cx="874643" cy="795130"/>
          </a:xfrm>
          <a:prstGeom prst="pen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9C5A160-3C5A-461D-94F9-AB7D60187F3F}"/>
              </a:ext>
            </a:extLst>
          </p:cNvPr>
          <p:cNvSpPr/>
          <p:nvPr/>
        </p:nvSpPr>
        <p:spPr>
          <a:xfrm>
            <a:off x="8550965" y="2384682"/>
            <a:ext cx="2345635" cy="79513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Identity Server</a:t>
            </a:r>
          </a:p>
        </p:txBody>
      </p:sp>
      <p:cxnSp>
        <p:nvCxnSpPr>
          <p:cNvPr id="9" name="Straight Arrow Connector 8">
            <a:extLst>
              <a:ext uri="{FF2B5EF4-FFF2-40B4-BE49-F238E27FC236}">
                <a16:creationId xmlns:a16="http://schemas.microsoft.com/office/drawing/2014/main" id="{F5C5D789-E6ED-414B-9E61-7C9526BC7466}"/>
              </a:ext>
            </a:extLst>
          </p:cNvPr>
          <p:cNvCxnSpPr>
            <a:stCxn id="3" idx="5"/>
          </p:cNvCxnSpPr>
          <p:nvPr/>
        </p:nvCxnSpPr>
        <p:spPr>
          <a:xfrm>
            <a:off x="5946912" y="2782247"/>
            <a:ext cx="2570923" cy="1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588C0959-4AD8-4BC5-A327-BF4BD02F7918}"/>
              </a:ext>
            </a:extLst>
          </p:cNvPr>
          <p:cNvSpPr txBox="1"/>
          <p:nvPr/>
        </p:nvSpPr>
        <p:spPr>
          <a:xfrm>
            <a:off x="6266987" y="2487405"/>
            <a:ext cx="2169312" cy="338554"/>
          </a:xfrm>
          <a:prstGeom prst="rect">
            <a:avLst/>
          </a:prstGeom>
          <a:noFill/>
        </p:spPr>
        <p:txBody>
          <a:bodyPr wrap="none" rtlCol="0">
            <a:spAutoFit/>
          </a:bodyPr>
          <a:lstStyle/>
          <a:p>
            <a:r>
              <a:rPr lang="en-US" sz="1600" dirty="0"/>
              <a:t>Obtain / validates token</a:t>
            </a:r>
          </a:p>
        </p:txBody>
      </p:sp>
      <p:sp>
        <p:nvSpPr>
          <p:cNvPr id="23" name="Pentagon 22">
            <a:extLst>
              <a:ext uri="{FF2B5EF4-FFF2-40B4-BE49-F238E27FC236}">
                <a16:creationId xmlns:a16="http://schemas.microsoft.com/office/drawing/2014/main" id="{2E9D32F3-266E-4FFC-AEFA-406C4904CBE7}"/>
              </a:ext>
            </a:extLst>
          </p:cNvPr>
          <p:cNvSpPr/>
          <p:nvPr/>
        </p:nvSpPr>
        <p:spPr>
          <a:xfrm>
            <a:off x="5072268" y="4539249"/>
            <a:ext cx="874643" cy="795130"/>
          </a:xfrm>
          <a:prstGeom prst="pen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99085AC-91DC-48C3-9170-F667B4F7F331}"/>
              </a:ext>
            </a:extLst>
          </p:cNvPr>
          <p:cNvSpPr/>
          <p:nvPr/>
        </p:nvSpPr>
        <p:spPr>
          <a:xfrm>
            <a:off x="1245704" y="3147770"/>
            <a:ext cx="1391479" cy="13914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a:t>
            </a:r>
          </a:p>
        </p:txBody>
      </p:sp>
      <p:cxnSp>
        <p:nvCxnSpPr>
          <p:cNvPr id="25" name="Straight Arrow Connector 24">
            <a:extLst>
              <a:ext uri="{FF2B5EF4-FFF2-40B4-BE49-F238E27FC236}">
                <a16:creationId xmlns:a16="http://schemas.microsoft.com/office/drawing/2014/main" id="{673F64FD-2D4C-4BE7-9A35-A197C228D6C7}"/>
              </a:ext>
            </a:extLst>
          </p:cNvPr>
          <p:cNvCxnSpPr>
            <a:stCxn id="22" idx="6"/>
            <a:endCxn id="3" idx="1"/>
          </p:cNvCxnSpPr>
          <p:nvPr/>
        </p:nvCxnSpPr>
        <p:spPr>
          <a:xfrm flipV="1">
            <a:off x="2637183" y="2782247"/>
            <a:ext cx="2435088" cy="1061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BFC9AC48-C9A9-4C6B-A529-65DA7AFC6A43}"/>
              </a:ext>
            </a:extLst>
          </p:cNvPr>
          <p:cNvSpPr txBox="1"/>
          <p:nvPr/>
        </p:nvSpPr>
        <p:spPr>
          <a:xfrm rot="20163498">
            <a:off x="2506036" y="2937981"/>
            <a:ext cx="2592505" cy="338554"/>
          </a:xfrm>
          <a:prstGeom prst="rect">
            <a:avLst/>
          </a:prstGeom>
          <a:noFill/>
        </p:spPr>
        <p:txBody>
          <a:bodyPr wrap="none" rtlCol="0">
            <a:spAutoFit/>
          </a:bodyPr>
          <a:lstStyle/>
          <a:p>
            <a:r>
              <a:rPr lang="en-US" sz="1600" dirty="0"/>
              <a:t>Access resource with a token</a:t>
            </a:r>
          </a:p>
        </p:txBody>
      </p:sp>
      <p:sp>
        <p:nvSpPr>
          <p:cNvPr id="29" name="TextBox 28">
            <a:extLst>
              <a:ext uri="{FF2B5EF4-FFF2-40B4-BE49-F238E27FC236}">
                <a16:creationId xmlns:a16="http://schemas.microsoft.com/office/drawing/2014/main" id="{DE421F11-6212-4B9F-A827-056216D97D66}"/>
              </a:ext>
            </a:extLst>
          </p:cNvPr>
          <p:cNvSpPr txBox="1"/>
          <p:nvPr/>
        </p:nvSpPr>
        <p:spPr>
          <a:xfrm>
            <a:off x="4786688" y="5809542"/>
            <a:ext cx="1335815" cy="338554"/>
          </a:xfrm>
          <a:prstGeom prst="rect">
            <a:avLst/>
          </a:prstGeom>
          <a:noFill/>
        </p:spPr>
        <p:txBody>
          <a:bodyPr wrap="none" rtlCol="0">
            <a:spAutoFit/>
          </a:bodyPr>
          <a:lstStyle/>
          <a:p>
            <a:r>
              <a:rPr lang="en-US" sz="1600" dirty="0"/>
              <a:t>Microservices</a:t>
            </a:r>
          </a:p>
        </p:txBody>
      </p:sp>
    </p:spTree>
    <p:extLst>
      <p:ext uri="{BB962C8B-B14F-4D97-AF65-F5344CB8AC3E}">
        <p14:creationId xmlns:p14="http://schemas.microsoft.com/office/powerpoint/2010/main" val="1372376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0" y="2955753"/>
            <a:ext cx="12192000" cy="946494"/>
          </a:xfrm>
        </p:spPr>
        <p:txBody>
          <a:bodyPr>
            <a:normAutofit/>
          </a:bodyPr>
          <a:lstStyle/>
          <a:p>
            <a:pPr algn="ctr"/>
            <a:r>
              <a:rPr lang="en-US" sz="5400" b="1" dirty="0">
                <a:solidFill>
                  <a:srgbClr val="242D66"/>
                </a:solidFill>
                <a:latin typeface="Leelawadee" panose="020B0502040204020203" pitchFamily="34" charset="-34"/>
                <a:cs typeface="Leelawadee" panose="020B0502040204020203" pitchFamily="34" charset="-34"/>
              </a:rPr>
              <a:t>Lab S</a:t>
            </a:r>
            <a:r>
              <a:rPr lang="en-US" sz="6000" b="1" dirty="0">
                <a:solidFill>
                  <a:srgbClr val="242D66"/>
                </a:solidFill>
                <a:latin typeface="Leelawadee" panose="020B0502040204020203" pitchFamily="34" charset="-34"/>
                <a:cs typeface="Leelawadee" panose="020B0502040204020203" pitchFamily="34" charset="-34"/>
              </a:rPr>
              <a:t>ession</a:t>
            </a:r>
            <a:r>
              <a:rPr lang="en-US" sz="5400" b="1" dirty="0">
                <a:solidFill>
                  <a:srgbClr val="242D66"/>
                </a:solidFill>
                <a:latin typeface="Leelawadee" panose="020B0502040204020203" pitchFamily="34" charset="-34"/>
                <a:cs typeface="Leelawadee" panose="020B0502040204020203" pitchFamily="34" charset="-34"/>
              </a:rPr>
              <a:t> - II</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15648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81000" y="524166"/>
            <a:ext cx="11174896" cy="946494"/>
          </a:xfrm>
        </p:spPr>
        <p:txBody>
          <a:bodyPr>
            <a:noAutofit/>
          </a:bodyPr>
          <a:lstStyle/>
          <a:p>
            <a:r>
              <a:rPr lang="en-US" sz="3200" b="1" dirty="0">
                <a:solidFill>
                  <a:srgbClr val="242D66"/>
                </a:solidFill>
                <a:latin typeface="Leelawadee" panose="020B0502040204020203" pitchFamily="34" charset="-34"/>
                <a:cs typeface="Leelawadee" panose="020B0502040204020203" pitchFamily="34" charset="-34"/>
              </a:rPr>
              <a:t>Principles of Microservice Scalability and Performance</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3CD0312A-C585-49A7-B02C-523AFE938092}"/>
              </a:ext>
            </a:extLst>
          </p:cNvPr>
          <p:cNvSpPr txBox="1"/>
          <p:nvPr/>
        </p:nvSpPr>
        <p:spPr>
          <a:xfrm>
            <a:off x="561624" y="2860663"/>
            <a:ext cx="10515600" cy="937180"/>
          </a:xfrm>
          <a:prstGeom prst="rect">
            <a:avLst/>
          </a:prstGeom>
          <a:noFill/>
        </p:spPr>
        <p:txBody>
          <a:bodyPr wrap="square" rtlCol="0">
            <a:spAutoFit/>
          </a:bodyPr>
          <a:lstStyle/>
          <a:p>
            <a:pPr marL="342900" indent="-342900">
              <a:buFont typeface="Arial" panose="020B0604020202020204" pitchFamily="34" charset="0"/>
              <a:buChar char="•"/>
            </a:pPr>
            <a:r>
              <a:rPr lang="en-US" sz="2800" dirty="0"/>
              <a:t>Elasticity</a:t>
            </a:r>
          </a:p>
          <a:p>
            <a:pPr lvl="1">
              <a:lnSpc>
                <a:spcPct val="150000"/>
              </a:lnSpc>
            </a:pPr>
            <a:r>
              <a:rPr lang="en-US" sz="2000" dirty="0"/>
              <a:t>Ability to locate both a single and multiple microservices on a single host.</a:t>
            </a:r>
            <a:endParaRPr lang="en-US" sz="3600" dirty="0"/>
          </a:p>
        </p:txBody>
      </p:sp>
      <p:sp>
        <p:nvSpPr>
          <p:cNvPr id="19" name="TextBox 18">
            <a:extLst>
              <a:ext uri="{FF2B5EF4-FFF2-40B4-BE49-F238E27FC236}">
                <a16:creationId xmlns:a16="http://schemas.microsoft.com/office/drawing/2014/main" id="{42499855-1A66-4F76-B1E8-7EBCF00D194F}"/>
              </a:ext>
            </a:extLst>
          </p:cNvPr>
          <p:cNvSpPr txBox="1"/>
          <p:nvPr/>
        </p:nvSpPr>
        <p:spPr>
          <a:xfrm>
            <a:off x="561624" y="1784999"/>
            <a:ext cx="10515600" cy="937180"/>
          </a:xfrm>
          <a:prstGeom prst="rect">
            <a:avLst/>
          </a:prstGeom>
          <a:noFill/>
        </p:spPr>
        <p:txBody>
          <a:bodyPr wrap="square" rtlCol="0">
            <a:spAutoFit/>
          </a:bodyPr>
          <a:lstStyle/>
          <a:p>
            <a:pPr marL="342900" indent="-342900">
              <a:buFont typeface="Arial" panose="020B0604020202020204" pitchFamily="34" charset="0"/>
              <a:buChar char="•"/>
            </a:pPr>
            <a:r>
              <a:rPr lang="en-US" sz="2800" dirty="0"/>
              <a:t>Portability</a:t>
            </a:r>
          </a:p>
          <a:p>
            <a:pPr lvl="1">
              <a:lnSpc>
                <a:spcPct val="150000"/>
              </a:lnSpc>
            </a:pPr>
            <a:r>
              <a:rPr lang="en-US" sz="2000" dirty="0"/>
              <a:t>Ability to deploy quickly.</a:t>
            </a:r>
            <a:endParaRPr lang="en-US" sz="3600" dirty="0"/>
          </a:p>
        </p:txBody>
      </p:sp>
      <p:sp>
        <p:nvSpPr>
          <p:cNvPr id="20" name="TextBox 19">
            <a:extLst>
              <a:ext uri="{FF2B5EF4-FFF2-40B4-BE49-F238E27FC236}">
                <a16:creationId xmlns:a16="http://schemas.microsoft.com/office/drawing/2014/main" id="{153CC8D1-799A-4D65-A5D3-0FB1B62E3218}"/>
              </a:ext>
            </a:extLst>
          </p:cNvPr>
          <p:cNvSpPr txBox="1"/>
          <p:nvPr/>
        </p:nvSpPr>
        <p:spPr>
          <a:xfrm>
            <a:off x="561624" y="3955012"/>
            <a:ext cx="11352080" cy="937180"/>
          </a:xfrm>
          <a:prstGeom prst="rect">
            <a:avLst/>
          </a:prstGeom>
          <a:noFill/>
        </p:spPr>
        <p:txBody>
          <a:bodyPr wrap="square" rtlCol="0">
            <a:spAutoFit/>
          </a:bodyPr>
          <a:lstStyle/>
          <a:p>
            <a:pPr marL="342900" indent="-342900">
              <a:buFont typeface="Arial" panose="020B0604020202020204" pitchFamily="34" charset="0"/>
              <a:buChar char="•"/>
            </a:pPr>
            <a:r>
              <a:rPr lang="en-US" sz="2800" dirty="0"/>
              <a:t>Availability</a:t>
            </a:r>
          </a:p>
          <a:p>
            <a:pPr lvl="1">
              <a:lnSpc>
                <a:spcPct val="150000"/>
              </a:lnSpc>
            </a:pPr>
            <a:r>
              <a:rPr lang="en-US" sz="2000" dirty="0"/>
              <a:t>Ability to be replicated and spread across data-centers and geographical distances.</a:t>
            </a:r>
            <a:endParaRPr lang="en-US" sz="3600" dirty="0"/>
          </a:p>
        </p:txBody>
      </p:sp>
      <p:sp>
        <p:nvSpPr>
          <p:cNvPr id="21" name="TextBox 20">
            <a:extLst>
              <a:ext uri="{FF2B5EF4-FFF2-40B4-BE49-F238E27FC236}">
                <a16:creationId xmlns:a16="http://schemas.microsoft.com/office/drawing/2014/main" id="{3BE90B26-E702-487B-A8BE-E9D04D395658}"/>
              </a:ext>
            </a:extLst>
          </p:cNvPr>
          <p:cNvSpPr txBox="1"/>
          <p:nvPr/>
        </p:nvSpPr>
        <p:spPr>
          <a:xfrm>
            <a:off x="525977" y="5049362"/>
            <a:ext cx="11352080" cy="1398844"/>
          </a:xfrm>
          <a:prstGeom prst="rect">
            <a:avLst/>
          </a:prstGeom>
          <a:noFill/>
        </p:spPr>
        <p:txBody>
          <a:bodyPr wrap="square" rtlCol="0">
            <a:spAutoFit/>
          </a:bodyPr>
          <a:lstStyle/>
          <a:p>
            <a:pPr marL="342900" indent="-342900">
              <a:buFont typeface="Arial" panose="020B0604020202020204" pitchFamily="34" charset="0"/>
              <a:buChar char="•"/>
            </a:pPr>
            <a:r>
              <a:rPr lang="en-US" sz="2800" dirty="0"/>
              <a:t>Robustness</a:t>
            </a:r>
          </a:p>
          <a:p>
            <a:pPr lvl="1">
              <a:lnSpc>
                <a:spcPct val="150000"/>
              </a:lnSpc>
            </a:pPr>
            <a:r>
              <a:rPr lang="en-US" sz="2000" dirty="0"/>
              <a:t>Implement some fault-tolerant mechanisms that can detect possible failures in microservices they depend on in order to prevent cascading failures.</a:t>
            </a:r>
            <a:endParaRPr lang="en-US" sz="3600" dirty="0"/>
          </a:p>
        </p:txBody>
      </p:sp>
    </p:spTree>
    <p:extLst>
      <p:ext uri="{BB962C8B-B14F-4D97-AF65-F5344CB8AC3E}">
        <p14:creationId xmlns:p14="http://schemas.microsoft.com/office/powerpoint/2010/main" val="382402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0"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227867" y="302077"/>
            <a:ext cx="11174896" cy="946494"/>
          </a:xfrm>
        </p:spPr>
        <p:txBody>
          <a:bodyPr>
            <a:noAutofit/>
          </a:bodyPr>
          <a:lstStyle/>
          <a:p>
            <a:r>
              <a:rPr lang="en-US" sz="3200" b="1" dirty="0">
                <a:solidFill>
                  <a:srgbClr val="242D66"/>
                </a:solidFill>
                <a:latin typeface="Leelawadee" panose="020B0502040204020203" pitchFamily="34" charset="-34"/>
                <a:cs typeface="Leelawadee" panose="020B0502040204020203" pitchFamily="34" charset="-34"/>
              </a:rPr>
              <a:t>Best Practices for Designing a Microservices Architecture</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301410"/>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3CD0312A-C585-49A7-B02C-523AFE938092}"/>
              </a:ext>
            </a:extLst>
          </p:cNvPr>
          <p:cNvSpPr txBox="1"/>
          <p:nvPr/>
        </p:nvSpPr>
        <p:spPr>
          <a:xfrm>
            <a:off x="557515" y="1931767"/>
            <a:ext cx="10515600" cy="830997"/>
          </a:xfrm>
          <a:prstGeom prst="rect">
            <a:avLst/>
          </a:prstGeom>
          <a:noFill/>
        </p:spPr>
        <p:txBody>
          <a:bodyPr wrap="square" rtlCol="0">
            <a:spAutoFit/>
          </a:bodyPr>
          <a:lstStyle/>
          <a:p>
            <a:pPr marL="342900" indent="-342900">
              <a:buFont typeface="Arial" panose="020B0604020202020204" pitchFamily="34" charset="0"/>
              <a:buChar char="•"/>
            </a:pPr>
            <a:r>
              <a:rPr lang="en-US" sz="2800" dirty="0"/>
              <a:t>Keep Code at a Similar Level of Maturity</a:t>
            </a:r>
          </a:p>
          <a:p>
            <a:pPr lvl="1"/>
            <a:r>
              <a:rPr lang="en-US" sz="2000" dirty="0"/>
              <a:t>Maintain versioning for changes.</a:t>
            </a:r>
            <a:endParaRPr lang="en-US" sz="3600" dirty="0"/>
          </a:p>
        </p:txBody>
      </p:sp>
      <p:sp>
        <p:nvSpPr>
          <p:cNvPr id="19" name="TextBox 18">
            <a:extLst>
              <a:ext uri="{FF2B5EF4-FFF2-40B4-BE49-F238E27FC236}">
                <a16:creationId xmlns:a16="http://schemas.microsoft.com/office/drawing/2014/main" id="{42499855-1A66-4F76-B1E8-7EBCF00D194F}"/>
              </a:ext>
            </a:extLst>
          </p:cNvPr>
          <p:cNvSpPr txBox="1"/>
          <p:nvPr/>
        </p:nvSpPr>
        <p:spPr>
          <a:xfrm>
            <a:off x="557515" y="1179928"/>
            <a:ext cx="10515600" cy="830997"/>
          </a:xfrm>
          <a:prstGeom prst="rect">
            <a:avLst/>
          </a:prstGeom>
          <a:noFill/>
        </p:spPr>
        <p:txBody>
          <a:bodyPr wrap="square" rtlCol="0">
            <a:spAutoFit/>
          </a:bodyPr>
          <a:lstStyle/>
          <a:p>
            <a:pPr marL="342900" indent="-342900">
              <a:buFont typeface="Arial" panose="020B0604020202020204" pitchFamily="34" charset="0"/>
              <a:buChar char="•"/>
            </a:pPr>
            <a:r>
              <a:rPr lang="en-US" sz="2800" dirty="0"/>
              <a:t>Create a Separate Data Store for Each Microservice</a:t>
            </a:r>
          </a:p>
          <a:p>
            <a:pPr lvl="1"/>
            <a:r>
              <a:rPr lang="en-US" sz="2000" dirty="0"/>
              <a:t>Teams can work independently.</a:t>
            </a:r>
            <a:endParaRPr lang="en-US" sz="3600" dirty="0"/>
          </a:p>
        </p:txBody>
      </p:sp>
      <p:sp>
        <p:nvSpPr>
          <p:cNvPr id="20" name="TextBox 19">
            <a:extLst>
              <a:ext uri="{FF2B5EF4-FFF2-40B4-BE49-F238E27FC236}">
                <a16:creationId xmlns:a16="http://schemas.microsoft.com/office/drawing/2014/main" id="{153CC8D1-799A-4D65-A5D3-0FB1B62E3218}"/>
              </a:ext>
            </a:extLst>
          </p:cNvPr>
          <p:cNvSpPr txBox="1"/>
          <p:nvPr/>
        </p:nvSpPr>
        <p:spPr>
          <a:xfrm>
            <a:off x="557515" y="2694121"/>
            <a:ext cx="11352080" cy="830997"/>
          </a:xfrm>
          <a:prstGeom prst="rect">
            <a:avLst/>
          </a:prstGeom>
          <a:noFill/>
        </p:spPr>
        <p:txBody>
          <a:bodyPr wrap="square" rtlCol="0">
            <a:spAutoFit/>
          </a:bodyPr>
          <a:lstStyle/>
          <a:p>
            <a:pPr marL="342900" indent="-342900">
              <a:buFont typeface="Arial" panose="020B0604020202020204" pitchFamily="34" charset="0"/>
              <a:buChar char="•"/>
            </a:pPr>
            <a:r>
              <a:rPr lang="en-US" sz="2800" dirty="0"/>
              <a:t>Deploy in Containers</a:t>
            </a:r>
          </a:p>
          <a:p>
            <a:pPr lvl="1"/>
            <a:r>
              <a:rPr lang="en-US" sz="2000" dirty="0"/>
              <a:t>One tool to deploy everything.</a:t>
            </a:r>
            <a:endParaRPr lang="en-US" sz="3600" dirty="0"/>
          </a:p>
        </p:txBody>
      </p:sp>
      <p:sp>
        <p:nvSpPr>
          <p:cNvPr id="21" name="TextBox 20">
            <a:extLst>
              <a:ext uri="{FF2B5EF4-FFF2-40B4-BE49-F238E27FC236}">
                <a16:creationId xmlns:a16="http://schemas.microsoft.com/office/drawing/2014/main" id="{3BE90B26-E702-487B-A8BE-E9D04D395658}"/>
              </a:ext>
            </a:extLst>
          </p:cNvPr>
          <p:cNvSpPr txBox="1"/>
          <p:nvPr/>
        </p:nvSpPr>
        <p:spPr>
          <a:xfrm>
            <a:off x="521868" y="3486293"/>
            <a:ext cx="11352080" cy="523220"/>
          </a:xfrm>
          <a:prstGeom prst="rect">
            <a:avLst/>
          </a:prstGeom>
          <a:noFill/>
        </p:spPr>
        <p:txBody>
          <a:bodyPr wrap="square" rtlCol="0">
            <a:spAutoFit/>
          </a:bodyPr>
          <a:lstStyle/>
          <a:p>
            <a:pPr marL="342900" indent="-342900">
              <a:buFont typeface="Arial" panose="020B0604020202020204" pitchFamily="34" charset="0"/>
              <a:buChar char="•"/>
            </a:pPr>
            <a:r>
              <a:rPr lang="en-US" sz="2800" dirty="0"/>
              <a:t>Document API’s</a:t>
            </a:r>
          </a:p>
        </p:txBody>
      </p:sp>
      <p:sp>
        <p:nvSpPr>
          <p:cNvPr id="14" name="TextBox 13">
            <a:extLst>
              <a:ext uri="{FF2B5EF4-FFF2-40B4-BE49-F238E27FC236}">
                <a16:creationId xmlns:a16="http://schemas.microsoft.com/office/drawing/2014/main" id="{40BFA254-B983-4BEF-8934-D0A0DCF64ABB}"/>
              </a:ext>
            </a:extLst>
          </p:cNvPr>
          <p:cNvSpPr txBox="1"/>
          <p:nvPr/>
        </p:nvSpPr>
        <p:spPr>
          <a:xfrm>
            <a:off x="521868" y="4041212"/>
            <a:ext cx="11352080" cy="523220"/>
          </a:xfrm>
          <a:prstGeom prst="rect">
            <a:avLst/>
          </a:prstGeom>
          <a:noFill/>
        </p:spPr>
        <p:txBody>
          <a:bodyPr wrap="square" rtlCol="0">
            <a:spAutoFit/>
          </a:bodyPr>
          <a:lstStyle/>
          <a:p>
            <a:pPr marL="342900" indent="-342900">
              <a:buFont typeface="Arial" panose="020B0604020202020204" pitchFamily="34" charset="0"/>
              <a:buChar char="•"/>
            </a:pPr>
            <a:r>
              <a:rPr lang="en-US" sz="2800" dirty="0"/>
              <a:t>Asynchronous Messaging</a:t>
            </a:r>
          </a:p>
        </p:txBody>
      </p:sp>
      <p:sp>
        <p:nvSpPr>
          <p:cNvPr id="15" name="TextBox 14">
            <a:extLst>
              <a:ext uri="{FF2B5EF4-FFF2-40B4-BE49-F238E27FC236}">
                <a16:creationId xmlns:a16="http://schemas.microsoft.com/office/drawing/2014/main" id="{B49AE4A4-ED35-41E8-B017-41AB3906DF45}"/>
              </a:ext>
            </a:extLst>
          </p:cNvPr>
          <p:cNvSpPr txBox="1"/>
          <p:nvPr/>
        </p:nvSpPr>
        <p:spPr>
          <a:xfrm>
            <a:off x="521868" y="4593900"/>
            <a:ext cx="11352080" cy="523220"/>
          </a:xfrm>
          <a:prstGeom prst="rect">
            <a:avLst/>
          </a:prstGeom>
          <a:noFill/>
        </p:spPr>
        <p:txBody>
          <a:bodyPr wrap="square" rtlCol="0">
            <a:spAutoFit/>
          </a:bodyPr>
          <a:lstStyle/>
          <a:p>
            <a:pPr marL="342900" indent="-342900">
              <a:buFont typeface="Arial" panose="020B0604020202020204" pitchFamily="34" charset="0"/>
              <a:buChar char="•"/>
            </a:pPr>
            <a:r>
              <a:rPr lang="en-US" sz="2800" dirty="0"/>
              <a:t>Applying domain-driven design principles</a:t>
            </a:r>
          </a:p>
        </p:txBody>
      </p:sp>
      <p:sp>
        <p:nvSpPr>
          <p:cNvPr id="16" name="TextBox 15">
            <a:extLst>
              <a:ext uri="{FF2B5EF4-FFF2-40B4-BE49-F238E27FC236}">
                <a16:creationId xmlns:a16="http://schemas.microsoft.com/office/drawing/2014/main" id="{DDA04B1F-0243-417B-A31C-152332148670}"/>
              </a:ext>
            </a:extLst>
          </p:cNvPr>
          <p:cNvSpPr txBox="1"/>
          <p:nvPr/>
        </p:nvSpPr>
        <p:spPr>
          <a:xfrm>
            <a:off x="521868" y="5146588"/>
            <a:ext cx="11352080" cy="1261884"/>
          </a:xfrm>
          <a:prstGeom prst="rect">
            <a:avLst/>
          </a:prstGeom>
          <a:noFill/>
        </p:spPr>
        <p:txBody>
          <a:bodyPr wrap="square" rtlCol="0">
            <a:spAutoFit/>
          </a:bodyPr>
          <a:lstStyle/>
          <a:p>
            <a:pPr marL="342900" indent="-342900">
              <a:buFont typeface="Arial" panose="020B0604020202020204" pitchFamily="34" charset="0"/>
              <a:buChar char="•"/>
            </a:pPr>
            <a:r>
              <a:rPr lang="en-US" sz="2800" dirty="0"/>
              <a:t>Use Service registry</a:t>
            </a:r>
          </a:p>
          <a:p>
            <a:pPr lvl="1"/>
            <a:r>
              <a:rPr lang="en-US" sz="2000" dirty="0"/>
              <a:t>Registration, Heartbeats, Service discovery, De-registration.</a:t>
            </a:r>
          </a:p>
          <a:p>
            <a:pPr marL="342900" indent="-342900">
              <a:buFont typeface="Arial" panose="020B0604020202020204" pitchFamily="34" charset="0"/>
              <a:buChar char="•"/>
            </a:pPr>
            <a:endParaRPr lang="en-US" sz="2800" dirty="0"/>
          </a:p>
        </p:txBody>
      </p:sp>
      <p:sp>
        <p:nvSpPr>
          <p:cNvPr id="17" name="TextBox 16">
            <a:extLst>
              <a:ext uri="{FF2B5EF4-FFF2-40B4-BE49-F238E27FC236}">
                <a16:creationId xmlns:a16="http://schemas.microsoft.com/office/drawing/2014/main" id="{95284E01-5015-415B-91C8-3B64A276339B}"/>
              </a:ext>
            </a:extLst>
          </p:cNvPr>
          <p:cNvSpPr txBox="1"/>
          <p:nvPr/>
        </p:nvSpPr>
        <p:spPr>
          <a:xfrm>
            <a:off x="557515" y="6022425"/>
            <a:ext cx="11352080" cy="523220"/>
          </a:xfrm>
          <a:prstGeom prst="rect">
            <a:avLst/>
          </a:prstGeom>
          <a:noFill/>
        </p:spPr>
        <p:txBody>
          <a:bodyPr wrap="square" rtlCol="0">
            <a:spAutoFit/>
          </a:bodyPr>
          <a:lstStyle/>
          <a:p>
            <a:pPr marL="342900" indent="-342900">
              <a:buFont typeface="Arial" panose="020B0604020202020204" pitchFamily="34" charset="0"/>
              <a:buChar char="•"/>
            </a:pPr>
            <a:r>
              <a:rPr lang="en-US" sz="2800" dirty="0"/>
              <a:t>Integration Testing is a must</a:t>
            </a:r>
          </a:p>
        </p:txBody>
      </p:sp>
    </p:spTree>
    <p:extLst>
      <p:ext uri="{BB962C8B-B14F-4D97-AF65-F5344CB8AC3E}">
        <p14:creationId xmlns:p14="http://schemas.microsoft.com/office/powerpoint/2010/main" val="412825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1000"/>
                                        <p:tgtEl>
                                          <p:spTgt spid="17"/>
                                        </p:tgtEl>
                                      </p:cBhvr>
                                    </p:animEffect>
                                    <p:anim calcmode="lin" valueType="num">
                                      <p:cBhvr>
                                        <p:cTn id="57" dur="1000" fill="hold"/>
                                        <p:tgtEl>
                                          <p:spTgt spid="17"/>
                                        </p:tgtEl>
                                        <p:attrNameLst>
                                          <p:attrName>ppt_x</p:attrName>
                                        </p:attrNameLst>
                                      </p:cBhvr>
                                      <p:tavLst>
                                        <p:tav tm="0">
                                          <p:val>
                                            <p:strVal val="#ppt_x"/>
                                          </p:val>
                                        </p:tav>
                                        <p:tav tm="100000">
                                          <p:val>
                                            <p:strVal val="#ppt_x"/>
                                          </p:val>
                                        </p:tav>
                                      </p:tavLst>
                                    </p:anim>
                                    <p:anim calcmode="lin" valueType="num">
                                      <p:cBhvr>
                                        <p:cTn id="5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0" grpId="0"/>
      <p:bldP spid="21" grpId="0"/>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4AB9AF-BDB5-4CE2-8C1C-3ED1A67342B9}"/>
              </a:ext>
            </a:extLst>
          </p:cNvPr>
          <p:cNvSpPr/>
          <p:nvPr/>
        </p:nvSpPr>
        <p:spPr>
          <a:xfrm>
            <a:off x="3804557" y="1367160"/>
            <a:ext cx="3135086" cy="516934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500863" y="385331"/>
            <a:ext cx="10515600" cy="853155"/>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Monolithic Web Application Example</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68601432-837A-4734-81AC-2C1A91DE09D4}"/>
              </a:ext>
            </a:extLst>
          </p:cNvPr>
          <p:cNvGrpSpPr/>
          <p:nvPr/>
        </p:nvGrpSpPr>
        <p:grpSpPr>
          <a:xfrm>
            <a:off x="4003342" y="1456306"/>
            <a:ext cx="2759529" cy="4672826"/>
            <a:chOff x="4114800" y="1673083"/>
            <a:chExt cx="2759529" cy="4575318"/>
          </a:xfrm>
        </p:grpSpPr>
        <p:sp>
          <p:nvSpPr>
            <p:cNvPr id="4" name="Rectangle 3">
              <a:extLst>
                <a:ext uri="{FF2B5EF4-FFF2-40B4-BE49-F238E27FC236}">
                  <a16:creationId xmlns:a16="http://schemas.microsoft.com/office/drawing/2014/main" id="{7B10D7EE-FAA5-4AFA-AD21-EE25696BE7F8}"/>
                </a:ext>
              </a:extLst>
            </p:cNvPr>
            <p:cNvSpPr/>
            <p:nvPr/>
          </p:nvSpPr>
          <p:spPr>
            <a:xfrm>
              <a:off x="4114800" y="1673083"/>
              <a:ext cx="2759529" cy="45753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latin typeface="Leelawadee" panose="020B0502040204020203" pitchFamily="34" charset="-34"/>
                <a:cs typeface="Leelawadee" panose="020B0502040204020203" pitchFamily="34" charset="-34"/>
              </a:endParaRPr>
            </a:p>
          </p:txBody>
        </p:sp>
        <p:sp>
          <p:nvSpPr>
            <p:cNvPr id="3" name="Rectangle 2">
              <a:extLst>
                <a:ext uri="{FF2B5EF4-FFF2-40B4-BE49-F238E27FC236}">
                  <a16:creationId xmlns:a16="http://schemas.microsoft.com/office/drawing/2014/main" id="{320766E5-D214-4EE9-AF00-E5954C16BBD2}"/>
                </a:ext>
              </a:extLst>
            </p:cNvPr>
            <p:cNvSpPr/>
            <p:nvPr/>
          </p:nvSpPr>
          <p:spPr>
            <a:xfrm>
              <a:off x="4474029" y="1849575"/>
              <a:ext cx="2073728" cy="5062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Leelawadee" panose="020B0502040204020203" pitchFamily="34" charset="-34"/>
                  <a:cs typeface="Leelawadee" panose="020B0502040204020203" pitchFamily="34" charset="-34"/>
                </a:rPr>
                <a:t>UI – Front End</a:t>
              </a:r>
            </a:p>
          </p:txBody>
        </p:sp>
        <p:sp>
          <p:nvSpPr>
            <p:cNvPr id="14" name="Rectangle 13">
              <a:extLst>
                <a:ext uri="{FF2B5EF4-FFF2-40B4-BE49-F238E27FC236}">
                  <a16:creationId xmlns:a16="http://schemas.microsoft.com/office/drawing/2014/main" id="{9657A260-FB3E-47E1-9321-BC660026F9E1}"/>
                </a:ext>
              </a:extLst>
            </p:cNvPr>
            <p:cNvSpPr/>
            <p:nvPr/>
          </p:nvSpPr>
          <p:spPr>
            <a:xfrm>
              <a:off x="4474029" y="2664607"/>
              <a:ext cx="2073728" cy="54527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Leelawadee" panose="020B0502040204020203" pitchFamily="34" charset="-34"/>
                  <a:cs typeface="Leelawadee" panose="020B0502040204020203" pitchFamily="34" charset="-34"/>
                </a:rPr>
                <a:t>Account Service</a:t>
              </a:r>
            </a:p>
          </p:txBody>
        </p:sp>
        <p:sp>
          <p:nvSpPr>
            <p:cNvPr id="16" name="Rectangle 15">
              <a:extLst>
                <a:ext uri="{FF2B5EF4-FFF2-40B4-BE49-F238E27FC236}">
                  <a16:creationId xmlns:a16="http://schemas.microsoft.com/office/drawing/2014/main" id="{468AE811-D1A3-44EC-A4DB-F12A0A938C9E}"/>
                </a:ext>
              </a:extLst>
            </p:cNvPr>
            <p:cNvSpPr/>
            <p:nvPr/>
          </p:nvSpPr>
          <p:spPr>
            <a:xfrm>
              <a:off x="4474029" y="3543591"/>
              <a:ext cx="2073728" cy="50741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Leelawadee" panose="020B0502040204020203" pitchFamily="34" charset="-34"/>
                  <a:cs typeface="Leelawadee" panose="020B0502040204020203" pitchFamily="34" charset="-34"/>
                </a:rPr>
                <a:t>Order Service</a:t>
              </a:r>
            </a:p>
          </p:txBody>
        </p:sp>
        <p:sp>
          <p:nvSpPr>
            <p:cNvPr id="17" name="Rectangle 16">
              <a:extLst>
                <a:ext uri="{FF2B5EF4-FFF2-40B4-BE49-F238E27FC236}">
                  <a16:creationId xmlns:a16="http://schemas.microsoft.com/office/drawing/2014/main" id="{21F6A4DD-2CA5-4597-B4AD-B810CB620D27}"/>
                </a:ext>
              </a:extLst>
            </p:cNvPr>
            <p:cNvSpPr/>
            <p:nvPr/>
          </p:nvSpPr>
          <p:spPr>
            <a:xfrm>
              <a:off x="4474029" y="4385864"/>
              <a:ext cx="2073728" cy="50741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Leelawadee" panose="020B0502040204020203" pitchFamily="34" charset="-34"/>
                  <a:cs typeface="Leelawadee" panose="020B0502040204020203" pitchFamily="34" charset="-34"/>
                </a:rPr>
                <a:t>Booking Service</a:t>
              </a:r>
            </a:p>
          </p:txBody>
        </p:sp>
        <p:sp>
          <p:nvSpPr>
            <p:cNvPr id="18" name="Rectangle 17">
              <a:extLst>
                <a:ext uri="{FF2B5EF4-FFF2-40B4-BE49-F238E27FC236}">
                  <a16:creationId xmlns:a16="http://schemas.microsoft.com/office/drawing/2014/main" id="{77D07605-9FA2-4950-96A3-EB7F448D0962}"/>
                </a:ext>
              </a:extLst>
            </p:cNvPr>
            <p:cNvSpPr/>
            <p:nvPr/>
          </p:nvSpPr>
          <p:spPr>
            <a:xfrm>
              <a:off x="4474029" y="5218029"/>
              <a:ext cx="2073728" cy="5299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Leelawadee" panose="020B0502040204020203" pitchFamily="34" charset="-34"/>
                  <a:cs typeface="Leelawadee" panose="020B0502040204020203" pitchFamily="34" charset="-34"/>
                </a:rPr>
                <a:t>Shipping Service</a:t>
              </a:r>
            </a:p>
          </p:txBody>
        </p:sp>
      </p:grpSp>
      <p:sp>
        <p:nvSpPr>
          <p:cNvPr id="6" name="TextBox 5">
            <a:extLst>
              <a:ext uri="{FF2B5EF4-FFF2-40B4-BE49-F238E27FC236}">
                <a16:creationId xmlns:a16="http://schemas.microsoft.com/office/drawing/2014/main" id="{262344F5-5FE2-47E0-B6C5-A852E0BADDC7}"/>
              </a:ext>
            </a:extLst>
          </p:cNvPr>
          <p:cNvSpPr txBox="1"/>
          <p:nvPr/>
        </p:nvSpPr>
        <p:spPr>
          <a:xfrm>
            <a:off x="4259806" y="5820867"/>
            <a:ext cx="2311915" cy="338554"/>
          </a:xfrm>
          <a:prstGeom prst="rect">
            <a:avLst/>
          </a:prstGeom>
          <a:noFill/>
        </p:spPr>
        <p:txBody>
          <a:bodyPr wrap="none" rtlCol="0">
            <a:spAutoFit/>
          </a:bodyPr>
          <a:lstStyle/>
          <a:p>
            <a:r>
              <a:rPr lang="en-US" sz="1600" dirty="0">
                <a:solidFill>
                  <a:schemeClr val="tx1">
                    <a:lumMod val="95000"/>
                    <a:lumOff val="5000"/>
                  </a:schemeClr>
                </a:solidFill>
                <a:latin typeface="Leelawadee" panose="020B0502040204020203" pitchFamily="34" charset="-34"/>
                <a:cs typeface="Leelawadee" panose="020B0502040204020203" pitchFamily="34" charset="-34"/>
              </a:rPr>
              <a:t>WAR as a single artifact</a:t>
            </a:r>
          </a:p>
        </p:txBody>
      </p:sp>
      <p:sp>
        <p:nvSpPr>
          <p:cNvPr id="19" name="TextBox 18">
            <a:extLst>
              <a:ext uri="{FF2B5EF4-FFF2-40B4-BE49-F238E27FC236}">
                <a16:creationId xmlns:a16="http://schemas.microsoft.com/office/drawing/2014/main" id="{4E177DFA-8C9E-4E9E-AD83-156904797728}"/>
              </a:ext>
            </a:extLst>
          </p:cNvPr>
          <p:cNvSpPr txBox="1"/>
          <p:nvPr/>
        </p:nvSpPr>
        <p:spPr>
          <a:xfrm>
            <a:off x="4264423" y="6246987"/>
            <a:ext cx="2302682" cy="338554"/>
          </a:xfrm>
          <a:prstGeom prst="rect">
            <a:avLst/>
          </a:prstGeom>
          <a:noFill/>
        </p:spPr>
        <p:txBody>
          <a:bodyPr wrap="none" rtlCol="0">
            <a:spAutoFit/>
          </a:bodyPr>
          <a:lstStyle/>
          <a:p>
            <a:r>
              <a:rPr lang="en-US" sz="1600" dirty="0">
                <a:solidFill>
                  <a:schemeClr val="tx1">
                    <a:lumMod val="95000"/>
                    <a:lumOff val="5000"/>
                  </a:schemeClr>
                </a:solidFill>
                <a:latin typeface="Leelawadee" panose="020B0502040204020203" pitchFamily="34" charset="-34"/>
                <a:cs typeface="Leelawadee" panose="020B0502040204020203" pitchFamily="34" charset="-34"/>
              </a:rPr>
              <a:t>Web Server / Container</a:t>
            </a:r>
          </a:p>
        </p:txBody>
      </p:sp>
      <p:sp>
        <p:nvSpPr>
          <p:cNvPr id="20" name="Flowchart: Magnetic Disk 19">
            <a:extLst>
              <a:ext uri="{FF2B5EF4-FFF2-40B4-BE49-F238E27FC236}">
                <a16:creationId xmlns:a16="http://schemas.microsoft.com/office/drawing/2014/main" id="{DF0931F2-562C-4D1F-9DE3-5A948C5BEFE4}"/>
              </a:ext>
            </a:extLst>
          </p:cNvPr>
          <p:cNvSpPr/>
          <p:nvPr/>
        </p:nvSpPr>
        <p:spPr>
          <a:xfrm>
            <a:off x="9176657" y="2895832"/>
            <a:ext cx="2106386" cy="853155"/>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lumMod val="95000"/>
                    <a:lumOff val="5000"/>
                  </a:schemeClr>
                </a:solidFill>
                <a:latin typeface="Leelawadee" panose="020B0502040204020203" pitchFamily="34" charset="-34"/>
                <a:cs typeface="Leelawadee" panose="020B0502040204020203" pitchFamily="34" charset="-34"/>
              </a:rPr>
              <a:t>Database</a:t>
            </a:r>
            <a:endParaRPr lang="en-US" dirty="0">
              <a:solidFill>
                <a:schemeClr val="tx1">
                  <a:lumMod val="95000"/>
                  <a:lumOff val="5000"/>
                </a:schemeClr>
              </a:solidFill>
              <a:latin typeface="Leelawadee" panose="020B0502040204020203" pitchFamily="34" charset="-34"/>
              <a:cs typeface="Leelawadee" panose="020B0502040204020203" pitchFamily="34" charset="-34"/>
            </a:endParaRPr>
          </a:p>
        </p:txBody>
      </p:sp>
      <p:sp>
        <p:nvSpPr>
          <p:cNvPr id="21" name="Rectangle: Rounded Corners 20">
            <a:extLst>
              <a:ext uri="{FF2B5EF4-FFF2-40B4-BE49-F238E27FC236}">
                <a16:creationId xmlns:a16="http://schemas.microsoft.com/office/drawing/2014/main" id="{4171912B-BC8A-4450-86CB-BE26A0F9E026}"/>
              </a:ext>
            </a:extLst>
          </p:cNvPr>
          <p:cNvSpPr/>
          <p:nvPr/>
        </p:nvSpPr>
        <p:spPr>
          <a:xfrm>
            <a:off x="653143" y="2675754"/>
            <a:ext cx="1436914" cy="12887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lumMod val="95000"/>
                    <a:lumOff val="5000"/>
                  </a:schemeClr>
                </a:solidFill>
              </a:rPr>
              <a:t>Web Browser</a:t>
            </a:r>
          </a:p>
        </p:txBody>
      </p:sp>
      <p:cxnSp>
        <p:nvCxnSpPr>
          <p:cNvPr id="29" name="Straight Arrow Connector 28">
            <a:extLst>
              <a:ext uri="{FF2B5EF4-FFF2-40B4-BE49-F238E27FC236}">
                <a16:creationId xmlns:a16="http://schemas.microsoft.com/office/drawing/2014/main" id="{04A4B1F1-0534-4CED-BA50-9D0EB0F0F7C6}"/>
              </a:ext>
            </a:extLst>
          </p:cNvPr>
          <p:cNvCxnSpPr>
            <a:cxnSpLocks/>
            <a:endCxn id="20" idx="2"/>
          </p:cNvCxnSpPr>
          <p:nvPr/>
        </p:nvCxnSpPr>
        <p:spPr>
          <a:xfrm>
            <a:off x="6961656" y="3311154"/>
            <a:ext cx="2215001" cy="11256"/>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59DDC641-C2F0-4443-8649-267AF4432870}"/>
              </a:ext>
            </a:extLst>
          </p:cNvPr>
          <p:cNvCxnSpPr>
            <a:cxnSpLocks/>
            <a:stCxn id="21" idx="3"/>
          </p:cNvCxnSpPr>
          <p:nvPr/>
        </p:nvCxnSpPr>
        <p:spPr>
          <a:xfrm flipV="1">
            <a:off x="2090057" y="3311155"/>
            <a:ext cx="1736513" cy="8996"/>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92503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0" y="502648"/>
            <a:ext cx="3777662" cy="946494"/>
          </a:xfrm>
        </p:spPr>
        <p:txBody>
          <a:bodyPr>
            <a:normAutofit/>
          </a:bodyPr>
          <a:lstStyle/>
          <a:p>
            <a:pPr algn="ctr"/>
            <a:r>
              <a:rPr lang="en-US" b="1" dirty="0">
                <a:solidFill>
                  <a:srgbClr val="242D66"/>
                </a:solidFill>
                <a:latin typeface="Leelawadee" panose="020B0502040204020203" pitchFamily="34" charset="-34"/>
                <a:cs typeface="Leelawadee" panose="020B0502040204020203" pitchFamily="34" charset="-34"/>
              </a:rPr>
              <a:t>References</a:t>
            </a:r>
            <a:endParaRPr lang="en-US" sz="5400" b="1" dirty="0">
              <a:solidFill>
                <a:srgbClr val="242D66"/>
              </a:solidFill>
              <a:latin typeface="Leelawadee" panose="020B0502040204020203" pitchFamily="34" charset="-34"/>
              <a:cs typeface="Leelawadee" panose="020B0502040204020203" pitchFamily="34" charset="-34"/>
            </a:endParaRP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a:extLst>
              <a:ext uri="{FF2B5EF4-FFF2-40B4-BE49-F238E27FC236}">
                <a16:creationId xmlns:a16="http://schemas.microsoft.com/office/drawing/2014/main" id="{27ADDF91-ED82-4D0B-A11C-66B203E7A089}"/>
              </a:ext>
            </a:extLst>
          </p:cNvPr>
          <p:cNvSpPr txBox="1"/>
          <p:nvPr/>
        </p:nvSpPr>
        <p:spPr>
          <a:xfrm>
            <a:off x="561624" y="1784999"/>
            <a:ext cx="10515600" cy="523220"/>
          </a:xfrm>
          <a:prstGeom prst="rect">
            <a:avLst/>
          </a:prstGeom>
          <a:noFill/>
        </p:spPr>
        <p:txBody>
          <a:bodyPr wrap="square" rtlCol="0">
            <a:spAutoFit/>
          </a:bodyPr>
          <a:lstStyle/>
          <a:p>
            <a:pPr marL="342900" indent="-342900">
              <a:buFont typeface="Arial" panose="020B0604020202020204" pitchFamily="34" charset="0"/>
              <a:buChar char="•"/>
            </a:pPr>
            <a:r>
              <a:rPr lang="en-US" sz="2800" dirty="0"/>
              <a:t>Software Architect's Handbook by Joseph </a:t>
            </a:r>
            <a:r>
              <a:rPr lang="en-US" sz="2800" dirty="0" err="1"/>
              <a:t>Ingeno</a:t>
            </a:r>
            <a:endParaRPr lang="en-US" sz="2800" dirty="0"/>
          </a:p>
        </p:txBody>
      </p:sp>
      <p:sp>
        <p:nvSpPr>
          <p:cNvPr id="9" name="TextBox 8">
            <a:extLst>
              <a:ext uri="{FF2B5EF4-FFF2-40B4-BE49-F238E27FC236}">
                <a16:creationId xmlns:a16="http://schemas.microsoft.com/office/drawing/2014/main" id="{9D0F3FFD-3977-46C3-A606-F6A266F58547}"/>
              </a:ext>
            </a:extLst>
          </p:cNvPr>
          <p:cNvSpPr txBox="1"/>
          <p:nvPr/>
        </p:nvSpPr>
        <p:spPr>
          <a:xfrm>
            <a:off x="561624" y="2544130"/>
            <a:ext cx="10515600" cy="523220"/>
          </a:xfrm>
          <a:prstGeom prst="rect">
            <a:avLst/>
          </a:prstGeom>
          <a:noFill/>
        </p:spPr>
        <p:txBody>
          <a:bodyPr wrap="square" rtlCol="0">
            <a:spAutoFit/>
          </a:bodyPr>
          <a:lstStyle/>
          <a:p>
            <a:pPr marL="342900" indent="-342900">
              <a:buFont typeface="Arial" panose="020B0604020202020204" pitchFamily="34" charset="0"/>
              <a:buChar char="•"/>
            </a:pPr>
            <a:r>
              <a:rPr lang="en-US" sz="2800" dirty="0"/>
              <a:t>Production-Ready Microservices by Susan J. Fowler</a:t>
            </a:r>
          </a:p>
        </p:txBody>
      </p:sp>
      <p:sp>
        <p:nvSpPr>
          <p:cNvPr id="13" name="TextBox 12">
            <a:extLst>
              <a:ext uri="{FF2B5EF4-FFF2-40B4-BE49-F238E27FC236}">
                <a16:creationId xmlns:a16="http://schemas.microsoft.com/office/drawing/2014/main" id="{8F7D28A8-4FC7-4A18-B1FE-0749919F3D7A}"/>
              </a:ext>
            </a:extLst>
          </p:cNvPr>
          <p:cNvSpPr txBox="1"/>
          <p:nvPr/>
        </p:nvSpPr>
        <p:spPr>
          <a:xfrm>
            <a:off x="561624" y="3318207"/>
            <a:ext cx="10515600" cy="523220"/>
          </a:xfrm>
          <a:prstGeom prst="rect">
            <a:avLst/>
          </a:prstGeom>
          <a:noFill/>
        </p:spPr>
        <p:txBody>
          <a:bodyPr wrap="square" rtlCol="0">
            <a:spAutoFit/>
          </a:bodyPr>
          <a:lstStyle/>
          <a:p>
            <a:pPr marL="342900" indent="-342900">
              <a:buFont typeface="Arial" panose="020B0604020202020204" pitchFamily="34" charset="0"/>
              <a:buChar char="•"/>
            </a:pPr>
            <a:r>
              <a:rPr lang="en-US" sz="2800" dirty="0"/>
              <a:t>Hands-On Microservices - Monitoring and Testing By Dinesh Rajput</a:t>
            </a:r>
          </a:p>
        </p:txBody>
      </p:sp>
      <p:sp>
        <p:nvSpPr>
          <p:cNvPr id="14" name="TextBox 13">
            <a:extLst>
              <a:ext uri="{FF2B5EF4-FFF2-40B4-BE49-F238E27FC236}">
                <a16:creationId xmlns:a16="http://schemas.microsoft.com/office/drawing/2014/main" id="{C2E329F6-E1EC-4E00-97B4-A19EA60F9F01}"/>
              </a:ext>
            </a:extLst>
          </p:cNvPr>
          <p:cNvSpPr txBox="1"/>
          <p:nvPr/>
        </p:nvSpPr>
        <p:spPr>
          <a:xfrm>
            <a:off x="561624" y="4134656"/>
            <a:ext cx="10515600" cy="954107"/>
          </a:xfrm>
          <a:prstGeom prst="rect">
            <a:avLst/>
          </a:prstGeom>
          <a:noFill/>
        </p:spPr>
        <p:txBody>
          <a:bodyPr wrap="square" rtlCol="0">
            <a:spAutoFit/>
          </a:bodyPr>
          <a:lstStyle/>
          <a:p>
            <a:pPr marL="342900" indent="-342900">
              <a:buFont typeface="Arial" panose="020B0604020202020204" pitchFamily="34" charset="0"/>
              <a:buChar char="•"/>
            </a:pPr>
            <a:r>
              <a:rPr lang="en-US" sz="2800" dirty="0"/>
              <a:t>Microservices Best Practices for Java By Michael Hofmann, Erin Schnabel and Katherine Stanley</a:t>
            </a:r>
          </a:p>
        </p:txBody>
      </p:sp>
    </p:spTree>
    <p:extLst>
      <p:ext uri="{BB962C8B-B14F-4D97-AF65-F5344CB8AC3E}">
        <p14:creationId xmlns:p14="http://schemas.microsoft.com/office/powerpoint/2010/main" val="61040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81000" y="550670"/>
            <a:ext cx="10515600" cy="946494"/>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Benefits of Monolithic Architecture </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Content Placeholder 2">
            <a:extLst>
              <a:ext uri="{FF2B5EF4-FFF2-40B4-BE49-F238E27FC236}">
                <a16:creationId xmlns:a16="http://schemas.microsoft.com/office/drawing/2014/main" id="{7E089700-4602-4208-B7FC-60E00976446E}"/>
              </a:ext>
            </a:extLst>
          </p:cNvPr>
          <p:cNvSpPr txBox="1">
            <a:spLocks/>
          </p:cNvSpPr>
          <p:nvPr/>
        </p:nvSpPr>
        <p:spPr>
          <a:xfrm>
            <a:off x="609600" y="1796044"/>
            <a:ext cx="11353800" cy="47092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600" dirty="0">
                <a:latin typeface="Leelawadee" panose="020B0502040204020203" pitchFamily="34" charset="-34"/>
                <a:cs typeface="Leelawadee" panose="020B0502040204020203" pitchFamily="34" charset="-34"/>
              </a:rPr>
              <a:t>Simple to develop – Easier to develop at the beginning of the project.</a:t>
            </a:r>
          </a:p>
          <a:p>
            <a:pPr>
              <a:lnSpc>
                <a:spcPct val="150000"/>
              </a:lnSpc>
            </a:pPr>
            <a:r>
              <a:rPr lang="en-US" sz="2600" dirty="0">
                <a:latin typeface="Leelawadee" panose="020B0502040204020203" pitchFamily="34" charset="-34"/>
                <a:cs typeface="Leelawadee" panose="020B0502040204020203" pitchFamily="34" charset="-34"/>
              </a:rPr>
              <a:t>Simple to test – </a:t>
            </a:r>
            <a:r>
              <a:rPr lang="en-US" sz="2600" dirty="0">
                <a:solidFill>
                  <a:schemeClr val="accent2">
                    <a:lumMod val="75000"/>
                  </a:schemeClr>
                </a:solidFill>
                <a:latin typeface="Leelawadee" panose="020B0502040204020203" pitchFamily="34" charset="-34"/>
                <a:cs typeface="Leelawadee" panose="020B0502040204020203" pitchFamily="34" charset="-34"/>
              </a:rPr>
              <a:t>End to end testing</a:t>
            </a:r>
            <a:r>
              <a:rPr lang="en-US" sz="2600" dirty="0">
                <a:latin typeface="Leelawadee" panose="020B0502040204020203" pitchFamily="34" charset="-34"/>
                <a:cs typeface="Leelawadee" panose="020B0502040204020203" pitchFamily="34" charset="-34"/>
              </a:rPr>
              <a:t> is much more easier.</a:t>
            </a:r>
          </a:p>
          <a:p>
            <a:pPr>
              <a:lnSpc>
                <a:spcPct val="150000"/>
              </a:lnSpc>
            </a:pPr>
            <a:r>
              <a:rPr lang="en-US" sz="2600" dirty="0">
                <a:latin typeface="Leelawadee" panose="020B0502040204020203" pitchFamily="34" charset="-34"/>
                <a:cs typeface="Leelawadee" panose="020B0502040204020203" pitchFamily="34" charset="-34"/>
              </a:rPr>
              <a:t>Simple to deploy – Only required to copy single artifact to the server.</a:t>
            </a:r>
          </a:p>
          <a:p>
            <a:pPr>
              <a:lnSpc>
                <a:spcPct val="150000"/>
              </a:lnSpc>
            </a:pPr>
            <a:r>
              <a:rPr lang="en-US" sz="2600" dirty="0">
                <a:latin typeface="Leelawadee" panose="020B0502040204020203" pitchFamily="34" charset="-34"/>
                <a:cs typeface="Leelawadee" panose="020B0502040204020203" pitchFamily="34" charset="-34"/>
              </a:rPr>
              <a:t>Simple to scale – </a:t>
            </a:r>
            <a:r>
              <a:rPr lang="en-US" sz="2600" dirty="0">
                <a:solidFill>
                  <a:schemeClr val="accent2">
                    <a:lumMod val="75000"/>
                  </a:schemeClr>
                </a:solidFill>
                <a:latin typeface="Leelawadee" panose="020B0502040204020203" pitchFamily="34" charset="-34"/>
                <a:cs typeface="Leelawadee" panose="020B0502040204020203" pitchFamily="34" charset="-34"/>
              </a:rPr>
              <a:t>scale</a:t>
            </a:r>
            <a:r>
              <a:rPr lang="en-US" sz="2600" dirty="0">
                <a:latin typeface="Leelawadee" panose="020B0502040204020203" pitchFamily="34" charset="-34"/>
                <a:cs typeface="Leelawadee" panose="020B0502040204020203" pitchFamily="34" charset="-34"/>
              </a:rPr>
              <a:t> </a:t>
            </a:r>
            <a:r>
              <a:rPr lang="en-US" sz="2600" dirty="0">
                <a:solidFill>
                  <a:schemeClr val="accent2">
                    <a:lumMod val="75000"/>
                  </a:schemeClr>
                </a:solidFill>
                <a:latin typeface="Leelawadee" panose="020B0502040204020203" pitchFamily="34" charset="-34"/>
                <a:cs typeface="Leelawadee" panose="020B0502040204020203" pitchFamily="34" charset="-34"/>
              </a:rPr>
              <a:t>horizontally</a:t>
            </a:r>
            <a:r>
              <a:rPr lang="en-US" sz="2600" dirty="0">
                <a:latin typeface="Leelawadee" panose="020B0502040204020203" pitchFamily="34" charset="-34"/>
                <a:cs typeface="Leelawadee" panose="020B0502040204020203" pitchFamily="34" charset="-34"/>
              </a:rPr>
              <a:t> by running multiple copies behind a load balancer.</a:t>
            </a:r>
          </a:p>
        </p:txBody>
      </p:sp>
    </p:spTree>
    <p:extLst>
      <p:ext uri="{BB962C8B-B14F-4D97-AF65-F5344CB8AC3E}">
        <p14:creationId xmlns:p14="http://schemas.microsoft.com/office/powerpoint/2010/main" val="2531257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81000" y="524166"/>
            <a:ext cx="10515600" cy="946494"/>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Drawbacks(</a:t>
            </a:r>
            <a:r>
              <a:rPr lang="si-LK" sz="3600" b="1" dirty="0">
                <a:solidFill>
                  <a:srgbClr val="242D66"/>
                </a:solidFill>
                <a:latin typeface="Leelawadee" panose="020B0502040204020203" pitchFamily="34" charset="-34"/>
                <a:cs typeface="Leelawadee" panose="020B0502040204020203" pitchFamily="34" charset="-34"/>
              </a:rPr>
              <a:t>අඩුපාඩු</a:t>
            </a:r>
            <a:r>
              <a:rPr lang="en-US" sz="3600" b="1" dirty="0">
                <a:solidFill>
                  <a:srgbClr val="242D66"/>
                </a:solidFill>
                <a:latin typeface="Leelawadee" panose="020B0502040204020203" pitchFamily="34" charset="-34"/>
                <a:cs typeface="Leelawadee" panose="020B0502040204020203" pitchFamily="34" charset="-34"/>
              </a:rPr>
              <a:t>) of Monolithic Architecture </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Content Placeholder 2">
            <a:extLst>
              <a:ext uri="{FF2B5EF4-FFF2-40B4-BE49-F238E27FC236}">
                <a16:creationId xmlns:a16="http://schemas.microsoft.com/office/drawing/2014/main" id="{7E089700-4602-4208-B7FC-60E00976446E}"/>
              </a:ext>
            </a:extLst>
          </p:cNvPr>
          <p:cNvSpPr txBox="1">
            <a:spLocks/>
          </p:cNvSpPr>
          <p:nvPr/>
        </p:nvSpPr>
        <p:spPr>
          <a:xfrm>
            <a:off x="609600" y="1497164"/>
            <a:ext cx="11353800" cy="50081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600" dirty="0">
                <a:latin typeface="Leelawadee" panose="020B0502040204020203" pitchFamily="34" charset="-34"/>
                <a:cs typeface="Leelawadee" panose="020B0502040204020203" pitchFamily="34" charset="-34"/>
              </a:rPr>
              <a:t>Maintenance - If Application is too large and complex to understand entirely, it is challenging to make changes fast and correctly.</a:t>
            </a:r>
          </a:p>
          <a:p>
            <a:pPr>
              <a:lnSpc>
                <a:spcPct val="150000"/>
              </a:lnSpc>
            </a:pPr>
            <a:r>
              <a:rPr lang="en-US" sz="2600" dirty="0">
                <a:latin typeface="Leelawadee" panose="020B0502040204020203" pitchFamily="34" charset="-34"/>
                <a:cs typeface="Leelawadee" panose="020B0502040204020203" pitchFamily="34" charset="-34"/>
              </a:rPr>
              <a:t>Deployment - The </a:t>
            </a:r>
            <a:r>
              <a:rPr lang="en-US" sz="2600" dirty="0">
                <a:solidFill>
                  <a:schemeClr val="accent2">
                    <a:lumMod val="75000"/>
                  </a:schemeClr>
                </a:solidFill>
                <a:latin typeface="Leelawadee" panose="020B0502040204020203" pitchFamily="34" charset="-34"/>
                <a:cs typeface="Leelawadee" panose="020B0502040204020203" pitchFamily="34" charset="-34"/>
              </a:rPr>
              <a:t>size of the application</a:t>
            </a:r>
            <a:r>
              <a:rPr lang="en-US" sz="2600" dirty="0">
                <a:latin typeface="Leelawadee" panose="020B0502040204020203" pitchFamily="34" charset="-34"/>
                <a:cs typeface="Leelawadee" panose="020B0502040204020203" pitchFamily="34" charset="-34"/>
              </a:rPr>
              <a:t> can slow down the start-up time.</a:t>
            </a:r>
          </a:p>
          <a:p>
            <a:pPr>
              <a:lnSpc>
                <a:spcPct val="150000"/>
              </a:lnSpc>
            </a:pPr>
            <a:r>
              <a:rPr lang="en-US" sz="2600" dirty="0">
                <a:latin typeface="Leelawadee" panose="020B0502040204020203" pitchFamily="34" charset="-34"/>
                <a:cs typeface="Leelawadee" panose="020B0502040204020203" pitchFamily="34" charset="-34"/>
              </a:rPr>
              <a:t>Monolithic applications can also be challenging to scale when different modules have conflicting resource requirements (i.e. when a certain module is required to scale).</a:t>
            </a:r>
          </a:p>
          <a:p>
            <a:pPr>
              <a:lnSpc>
                <a:spcPct val="150000"/>
              </a:lnSpc>
            </a:pPr>
            <a:r>
              <a:rPr lang="en-US" sz="2600" dirty="0">
                <a:solidFill>
                  <a:schemeClr val="accent2">
                    <a:lumMod val="75000"/>
                  </a:schemeClr>
                </a:solidFill>
                <a:latin typeface="Leelawadee" panose="020B0502040204020203" pitchFamily="34" charset="-34"/>
                <a:cs typeface="Leelawadee" panose="020B0502040204020203" pitchFamily="34" charset="-34"/>
              </a:rPr>
              <a:t>Redeployment</a:t>
            </a:r>
            <a:r>
              <a:rPr lang="en-US" sz="2600" dirty="0">
                <a:latin typeface="Leelawadee" panose="020B0502040204020203" pitchFamily="34" charset="-34"/>
                <a:cs typeface="Leelawadee" panose="020B0502040204020203" pitchFamily="34" charset="-34"/>
              </a:rPr>
              <a:t> is required for the entire application on each update.</a:t>
            </a:r>
          </a:p>
          <a:p>
            <a:pPr>
              <a:lnSpc>
                <a:spcPct val="150000"/>
              </a:lnSpc>
            </a:pPr>
            <a:r>
              <a:rPr lang="en-US" sz="2600" dirty="0">
                <a:latin typeface="Leelawadee" panose="020B0502040204020203" pitchFamily="34" charset="-34"/>
                <a:cs typeface="Leelawadee" panose="020B0502040204020203" pitchFamily="34" charset="-34"/>
              </a:rPr>
              <a:t>Difficulty to adopting new and advance technologies.</a:t>
            </a:r>
          </a:p>
        </p:txBody>
      </p:sp>
    </p:spTree>
    <p:extLst>
      <p:ext uri="{BB962C8B-B14F-4D97-AF65-F5344CB8AC3E}">
        <p14:creationId xmlns:p14="http://schemas.microsoft.com/office/powerpoint/2010/main" val="419533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81000" y="524166"/>
            <a:ext cx="10515600" cy="946494"/>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Core principles of Microservices </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Content Placeholder 2">
            <a:extLst>
              <a:ext uri="{FF2B5EF4-FFF2-40B4-BE49-F238E27FC236}">
                <a16:creationId xmlns:a16="http://schemas.microsoft.com/office/drawing/2014/main" id="{7E089700-4602-4208-B7FC-60E00976446E}"/>
              </a:ext>
            </a:extLst>
          </p:cNvPr>
          <p:cNvSpPr txBox="1">
            <a:spLocks/>
          </p:cNvSpPr>
          <p:nvPr/>
        </p:nvSpPr>
        <p:spPr>
          <a:xfrm>
            <a:off x="609600" y="1497164"/>
            <a:ext cx="11353800" cy="5008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600" dirty="0">
                <a:latin typeface="Leelawadee" panose="020B0502040204020203" pitchFamily="34" charset="-34"/>
                <a:cs typeface="Leelawadee" panose="020B0502040204020203" pitchFamily="34" charset="-34"/>
              </a:rPr>
              <a:t>Microservices, aka Microservice Architecture, is an architectural style that structures an application as a collection of </a:t>
            </a:r>
            <a:r>
              <a:rPr lang="en-US" sz="2600" dirty="0">
                <a:solidFill>
                  <a:schemeClr val="accent2">
                    <a:lumMod val="75000"/>
                  </a:schemeClr>
                </a:solidFill>
                <a:latin typeface="Leelawadee" panose="020B0502040204020203" pitchFamily="34" charset="-34"/>
                <a:cs typeface="Leelawadee" panose="020B0502040204020203" pitchFamily="34" charset="-34"/>
              </a:rPr>
              <a:t>small autonomous services</a:t>
            </a:r>
            <a:r>
              <a:rPr lang="en-US" sz="2600" dirty="0">
                <a:latin typeface="Leelawadee" panose="020B0502040204020203" pitchFamily="34" charset="-34"/>
                <a:cs typeface="Leelawadee" panose="020B0502040204020203" pitchFamily="34" charset="-34"/>
              </a:rPr>
              <a:t>, modeled around a business domain.</a:t>
            </a:r>
          </a:p>
        </p:txBody>
      </p:sp>
      <p:grpSp>
        <p:nvGrpSpPr>
          <p:cNvPr id="98" name="Group 97">
            <a:extLst>
              <a:ext uri="{FF2B5EF4-FFF2-40B4-BE49-F238E27FC236}">
                <a16:creationId xmlns:a16="http://schemas.microsoft.com/office/drawing/2014/main" id="{80979C14-7F54-4D38-8830-76BBDB070EA3}"/>
              </a:ext>
            </a:extLst>
          </p:cNvPr>
          <p:cNvGrpSpPr/>
          <p:nvPr/>
        </p:nvGrpSpPr>
        <p:grpSpPr>
          <a:xfrm>
            <a:off x="228600" y="3354006"/>
            <a:ext cx="11627208" cy="3036123"/>
            <a:chOff x="228600" y="3199026"/>
            <a:chExt cx="11627208" cy="3036123"/>
          </a:xfrm>
        </p:grpSpPr>
        <p:sp>
          <p:nvSpPr>
            <p:cNvPr id="73" name="Rectangle 72">
              <a:extLst>
                <a:ext uri="{FF2B5EF4-FFF2-40B4-BE49-F238E27FC236}">
                  <a16:creationId xmlns:a16="http://schemas.microsoft.com/office/drawing/2014/main" id="{9E9D48F1-3787-4A5E-AD74-216E33102BB0}"/>
                </a:ext>
              </a:extLst>
            </p:cNvPr>
            <p:cNvSpPr/>
            <p:nvPr/>
          </p:nvSpPr>
          <p:spPr>
            <a:xfrm>
              <a:off x="1864982" y="4084070"/>
              <a:ext cx="2523861" cy="112534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2" name="Rectangle 71">
              <a:extLst>
                <a:ext uri="{FF2B5EF4-FFF2-40B4-BE49-F238E27FC236}">
                  <a16:creationId xmlns:a16="http://schemas.microsoft.com/office/drawing/2014/main" id="{6301CE84-BFEC-4441-8ED8-DC0BDCA73A06}"/>
                </a:ext>
              </a:extLst>
            </p:cNvPr>
            <p:cNvSpPr/>
            <p:nvPr/>
          </p:nvSpPr>
          <p:spPr>
            <a:xfrm>
              <a:off x="4632677" y="4849712"/>
              <a:ext cx="2523861" cy="112534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1" name="Rectangle 70">
              <a:extLst>
                <a:ext uri="{FF2B5EF4-FFF2-40B4-BE49-F238E27FC236}">
                  <a16:creationId xmlns:a16="http://schemas.microsoft.com/office/drawing/2014/main" id="{76221D8C-2988-41A6-9627-4E62A8BE4ACA}"/>
                </a:ext>
              </a:extLst>
            </p:cNvPr>
            <p:cNvSpPr/>
            <p:nvPr/>
          </p:nvSpPr>
          <p:spPr>
            <a:xfrm>
              <a:off x="7256750" y="4682928"/>
              <a:ext cx="2523861" cy="112534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946C9495-ADD5-445C-936E-D596495512B9}"/>
                </a:ext>
              </a:extLst>
            </p:cNvPr>
            <p:cNvSpPr/>
            <p:nvPr/>
          </p:nvSpPr>
          <p:spPr>
            <a:xfrm>
              <a:off x="7248319" y="3506747"/>
              <a:ext cx="2523861" cy="112534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9" name="Rectangle 68">
              <a:extLst>
                <a:ext uri="{FF2B5EF4-FFF2-40B4-BE49-F238E27FC236}">
                  <a16:creationId xmlns:a16="http://schemas.microsoft.com/office/drawing/2014/main" id="{A4B1965E-4884-4D72-8F14-F370CE3C4105}"/>
                </a:ext>
              </a:extLst>
            </p:cNvPr>
            <p:cNvSpPr/>
            <p:nvPr/>
          </p:nvSpPr>
          <p:spPr>
            <a:xfrm>
              <a:off x="4636796" y="3287083"/>
              <a:ext cx="2523861" cy="112534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37" name="Group 36">
              <a:extLst>
                <a:ext uri="{FF2B5EF4-FFF2-40B4-BE49-F238E27FC236}">
                  <a16:creationId xmlns:a16="http://schemas.microsoft.com/office/drawing/2014/main" id="{95370062-1764-4097-B4C5-3E58FDD9EC7E}"/>
                </a:ext>
              </a:extLst>
            </p:cNvPr>
            <p:cNvGrpSpPr/>
            <p:nvPr/>
          </p:nvGrpSpPr>
          <p:grpSpPr>
            <a:xfrm>
              <a:off x="4728732" y="4931140"/>
              <a:ext cx="2321104" cy="972290"/>
              <a:chOff x="6678368" y="4912375"/>
              <a:chExt cx="2311915" cy="972290"/>
            </a:xfrm>
          </p:grpSpPr>
          <p:grpSp>
            <p:nvGrpSpPr>
              <p:cNvPr id="6" name="Group 5">
                <a:extLst>
                  <a:ext uri="{FF2B5EF4-FFF2-40B4-BE49-F238E27FC236}">
                    <a16:creationId xmlns:a16="http://schemas.microsoft.com/office/drawing/2014/main" id="{AF742500-869C-4969-BFF5-EEDC78FE7ECF}"/>
                  </a:ext>
                </a:extLst>
              </p:cNvPr>
              <p:cNvGrpSpPr/>
              <p:nvPr/>
            </p:nvGrpSpPr>
            <p:grpSpPr>
              <a:xfrm>
                <a:off x="6678368" y="4912375"/>
                <a:ext cx="2311915" cy="972290"/>
                <a:chOff x="4197813" y="5160936"/>
                <a:chExt cx="2311915" cy="972290"/>
              </a:xfrm>
            </p:grpSpPr>
            <p:sp>
              <p:nvSpPr>
                <p:cNvPr id="20" name="Rectangle 19">
                  <a:extLst>
                    <a:ext uri="{FF2B5EF4-FFF2-40B4-BE49-F238E27FC236}">
                      <a16:creationId xmlns:a16="http://schemas.microsoft.com/office/drawing/2014/main" id="{0F7B4909-072E-4F54-B203-62BAC328F1AE}"/>
                    </a:ext>
                  </a:extLst>
                </p:cNvPr>
                <p:cNvSpPr/>
                <p:nvPr/>
              </p:nvSpPr>
              <p:spPr>
                <a:xfrm>
                  <a:off x="4197813" y="5160936"/>
                  <a:ext cx="2311915" cy="93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latin typeface="Leelawadee" panose="020B0502040204020203" pitchFamily="34" charset="-34"/>
                    <a:cs typeface="Leelawadee" panose="020B0502040204020203" pitchFamily="34" charset="-34"/>
                  </a:endParaRPr>
                </a:p>
              </p:txBody>
            </p:sp>
            <p:sp>
              <p:nvSpPr>
                <p:cNvPr id="26" name="TextBox 25">
                  <a:extLst>
                    <a:ext uri="{FF2B5EF4-FFF2-40B4-BE49-F238E27FC236}">
                      <a16:creationId xmlns:a16="http://schemas.microsoft.com/office/drawing/2014/main" id="{537C5126-B5BE-4B93-9ADC-E798ABD9E56E}"/>
                    </a:ext>
                  </a:extLst>
                </p:cNvPr>
                <p:cNvSpPr txBox="1"/>
                <p:nvPr/>
              </p:nvSpPr>
              <p:spPr>
                <a:xfrm>
                  <a:off x="4346242" y="5825449"/>
                  <a:ext cx="2064435" cy="307777"/>
                </a:xfrm>
                <a:prstGeom prst="rect">
                  <a:avLst/>
                </a:prstGeom>
                <a:noFill/>
              </p:spPr>
              <p:txBody>
                <a:bodyPr wrap="square" rtlCol="0">
                  <a:spAutoFit/>
                </a:bodyPr>
                <a:lstStyle/>
                <a:p>
                  <a:pPr algn="ctr"/>
                  <a:r>
                    <a:rPr lang="en-US" sz="1400" dirty="0">
                      <a:solidFill>
                        <a:schemeClr val="tx1">
                          <a:lumMod val="95000"/>
                          <a:lumOff val="5000"/>
                        </a:schemeClr>
                      </a:solidFill>
                      <a:latin typeface="Leelawadee" panose="020B0502040204020203" pitchFamily="34" charset="-34"/>
                      <a:cs typeface="Leelawadee" panose="020B0502040204020203" pitchFamily="34" charset="-34"/>
                    </a:rPr>
                    <a:t>WAR as a single artifact</a:t>
                  </a:r>
                </a:p>
              </p:txBody>
            </p:sp>
          </p:grpSp>
          <p:sp>
            <p:nvSpPr>
              <p:cNvPr id="17" name="Rectangle 16">
                <a:extLst>
                  <a:ext uri="{FF2B5EF4-FFF2-40B4-BE49-F238E27FC236}">
                    <a16:creationId xmlns:a16="http://schemas.microsoft.com/office/drawing/2014/main" id="{67D0B4D0-F601-40AB-97DF-1A41E47CBB1E}"/>
                  </a:ext>
                </a:extLst>
              </p:cNvPr>
              <p:cNvSpPr/>
              <p:nvPr/>
            </p:nvSpPr>
            <p:spPr>
              <a:xfrm>
                <a:off x="6817504" y="5032159"/>
                <a:ext cx="2073728" cy="51822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Leelawadee" panose="020B0502040204020203" pitchFamily="34" charset="-34"/>
                    <a:cs typeface="Leelawadee" panose="020B0502040204020203" pitchFamily="34" charset="-34"/>
                  </a:rPr>
                  <a:t>Booking Service</a:t>
                </a:r>
              </a:p>
            </p:txBody>
          </p:sp>
        </p:grpSp>
        <p:grpSp>
          <p:nvGrpSpPr>
            <p:cNvPr id="8" name="Group 7">
              <a:extLst>
                <a:ext uri="{FF2B5EF4-FFF2-40B4-BE49-F238E27FC236}">
                  <a16:creationId xmlns:a16="http://schemas.microsoft.com/office/drawing/2014/main" id="{7930B096-4995-4F37-A19D-42140EB2A018}"/>
                </a:ext>
              </a:extLst>
            </p:cNvPr>
            <p:cNvGrpSpPr/>
            <p:nvPr/>
          </p:nvGrpSpPr>
          <p:grpSpPr>
            <a:xfrm>
              <a:off x="4719543" y="3382296"/>
              <a:ext cx="2321104" cy="941294"/>
              <a:chOff x="4228809" y="3481871"/>
              <a:chExt cx="2311915" cy="941294"/>
            </a:xfrm>
          </p:grpSpPr>
          <p:grpSp>
            <p:nvGrpSpPr>
              <p:cNvPr id="27" name="Group 26">
                <a:extLst>
                  <a:ext uri="{FF2B5EF4-FFF2-40B4-BE49-F238E27FC236}">
                    <a16:creationId xmlns:a16="http://schemas.microsoft.com/office/drawing/2014/main" id="{D414ADC5-42A3-4DFE-8F99-BFA187A1E1D4}"/>
                  </a:ext>
                </a:extLst>
              </p:cNvPr>
              <p:cNvGrpSpPr/>
              <p:nvPr/>
            </p:nvGrpSpPr>
            <p:grpSpPr>
              <a:xfrm>
                <a:off x="4228809" y="3481871"/>
                <a:ext cx="2311915" cy="941294"/>
                <a:chOff x="4213312" y="5191932"/>
                <a:chExt cx="2311915" cy="941294"/>
              </a:xfrm>
            </p:grpSpPr>
            <p:sp>
              <p:nvSpPr>
                <p:cNvPr id="28" name="Rectangle 27">
                  <a:extLst>
                    <a:ext uri="{FF2B5EF4-FFF2-40B4-BE49-F238E27FC236}">
                      <a16:creationId xmlns:a16="http://schemas.microsoft.com/office/drawing/2014/main" id="{8AAD7003-41DF-4C10-B1C2-D3BC6B783FBF}"/>
                    </a:ext>
                  </a:extLst>
                </p:cNvPr>
                <p:cNvSpPr/>
                <p:nvPr/>
              </p:nvSpPr>
              <p:spPr>
                <a:xfrm>
                  <a:off x="4213312" y="5191932"/>
                  <a:ext cx="2311915" cy="93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latin typeface="Leelawadee" panose="020B0502040204020203" pitchFamily="34" charset="-34"/>
                    <a:cs typeface="Leelawadee" panose="020B0502040204020203" pitchFamily="34" charset="-34"/>
                  </a:endParaRPr>
                </a:p>
              </p:txBody>
            </p:sp>
            <p:sp>
              <p:nvSpPr>
                <p:cNvPr id="29" name="TextBox 28">
                  <a:extLst>
                    <a:ext uri="{FF2B5EF4-FFF2-40B4-BE49-F238E27FC236}">
                      <a16:creationId xmlns:a16="http://schemas.microsoft.com/office/drawing/2014/main" id="{1C4ABEB5-FF08-4335-9245-71C8740EBAEC}"/>
                    </a:ext>
                  </a:extLst>
                </p:cNvPr>
                <p:cNvSpPr txBox="1"/>
                <p:nvPr/>
              </p:nvSpPr>
              <p:spPr>
                <a:xfrm>
                  <a:off x="4346242" y="5825449"/>
                  <a:ext cx="2064435" cy="307777"/>
                </a:xfrm>
                <a:prstGeom prst="rect">
                  <a:avLst/>
                </a:prstGeom>
                <a:noFill/>
              </p:spPr>
              <p:txBody>
                <a:bodyPr wrap="square" rtlCol="0">
                  <a:spAutoFit/>
                </a:bodyPr>
                <a:lstStyle/>
                <a:p>
                  <a:pPr algn="ctr"/>
                  <a:r>
                    <a:rPr lang="en-US" sz="1400" dirty="0">
                      <a:solidFill>
                        <a:schemeClr val="tx1">
                          <a:lumMod val="95000"/>
                          <a:lumOff val="5000"/>
                        </a:schemeClr>
                      </a:solidFill>
                      <a:latin typeface="Leelawadee" panose="020B0502040204020203" pitchFamily="34" charset="-34"/>
                      <a:cs typeface="Leelawadee" panose="020B0502040204020203" pitchFamily="34" charset="-34"/>
                    </a:rPr>
                    <a:t>WAR as a single artifact</a:t>
                  </a:r>
                </a:p>
              </p:txBody>
            </p:sp>
          </p:grpSp>
          <p:sp>
            <p:nvSpPr>
              <p:cNvPr id="15" name="Rectangle 14">
                <a:extLst>
                  <a:ext uri="{FF2B5EF4-FFF2-40B4-BE49-F238E27FC236}">
                    <a16:creationId xmlns:a16="http://schemas.microsoft.com/office/drawing/2014/main" id="{F59DB07B-9EBF-4CAE-89DC-3B7791BB540C}"/>
                  </a:ext>
                </a:extLst>
              </p:cNvPr>
              <p:cNvSpPr/>
              <p:nvPr/>
            </p:nvSpPr>
            <p:spPr>
              <a:xfrm>
                <a:off x="4346242" y="3548843"/>
                <a:ext cx="2073728" cy="55689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Leelawadee" panose="020B0502040204020203" pitchFamily="34" charset="-34"/>
                    <a:cs typeface="Leelawadee" panose="020B0502040204020203" pitchFamily="34" charset="-34"/>
                  </a:rPr>
                  <a:t>Account Service</a:t>
                </a:r>
              </a:p>
            </p:txBody>
          </p:sp>
        </p:grpSp>
        <p:grpSp>
          <p:nvGrpSpPr>
            <p:cNvPr id="9" name="Group 8">
              <a:extLst>
                <a:ext uri="{FF2B5EF4-FFF2-40B4-BE49-F238E27FC236}">
                  <a16:creationId xmlns:a16="http://schemas.microsoft.com/office/drawing/2014/main" id="{B5E873DB-0298-4192-A758-ED708C092A87}"/>
                </a:ext>
              </a:extLst>
            </p:cNvPr>
            <p:cNvGrpSpPr/>
            <p:nvPr/>
          </p:nvGrpSpPr>
          <p:grpSpPr>
            <a:xfrm>
              <a:off x="7339571" y="3622744"/>
              <a:ext cx="2321102" cy="941294"/>
              <a:chOff x="6794177" y="4253965"/>
              <a:chExt cx="2311915" cy="941294"/>
            </a:xfrm>
          </p:grpSpPr>
          <p:grpSp>
            <p:nvGrpSpPr>
              <p:cNvPr id="30" name="Group 29">
                <a:extLst>
                  <a:ext uri="{FF2B5EF4-FFF2-40B4-BE49-F238E27FC236}">
                    <a16:creationId xmlns:a16="http://schemas.microsoft.com/office/drawing/2014/main" id="{931E6847-51AE-4052-9019-70FBDC67F876}"/>
                  </a:ext>
                </a:extLst>
              </p:cNvPr>
              <p:cNvGrpSpPr/>
              <p:nvPr/>
            </p:nvGrpSpPr>
            <p:grpSpPr>
              <a:xfrm>
                <a:off x="6794177" y="4253965"/>
                <a:ext cx="2311915" cy="941294"/>
                <a:chOff x="4213312" y="5191932"/>
                <a:chExt cx="2311915" cy="941294"/>
              </a:xfrm>
            </p:grpSpPr>
            <p:sp>
              <p:nvSpPr>
                <p:cNvPr id="31" name="Rectangle 30">
                  <a:extLst>
                    <a:ext uri="{FF2B5EF4-FFF2-40B4-BE49-F238E27FC236}">
                      <a16:creationId xmlns:a16="http://schemas.microsoft.com/office/drawing/2014/main" id="{8924BE80-E8ED-4F26-AE3F-2AE5D1EB26A7}"/>
                    </a:ext>
                  </a:extLst>
                </p:cNvPr>
                <p:cNvSpPr/>
                <p:nvPr/>
              </p:nvSpPr>
              <p:spPr>
                <a:xfrm>
                  <a:off x="4213312" y="5191932"/>
                  <a:ext cx="2311915" cy="93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latin typeface="Leelawadee" panose="020B0502040204020203" pitchFamily="34" charset="-34"/>
                    <a:cs typeface="Leelawadee" panose="020B0502040204020203" pitchFamily="34" charset="-34"/>
                  </a:endParaRPr>
                </a:p>
              </p:txBody>
            </p:sp>
            <p:sp>
              <p:nvSpPr>
                <p:cNvPr id="32" name="TextBox 31">
                  <a:extLst>
                    <a:ext uri="{FF2B5EF4-FFF2-40B4-BE49-F238E27FC236}">
                      <a16:creationId xmlns:a16="http://schemas.microsoft.com/office/drawing/2014/main" id="{F83BA5A2-75BC-49C8-8ECD-03A2DC48F45A}"/>
                    </a:ext>
                  </a:extLst>
                </p:cNvPr>
                <p:cNvSpPr txBox="1"/>
                <p:nvPr/>
              </p:nvSpPr>
              <p:spPr>
                <a:xfrm>
                  <a:off x="4346242" y="5825449"/>
                  <a:ext cx="2064435" cy="307777"/>
                </a:xfrm>
                <a:prstGeom prst="rect">
                  <a:avLst/>
                </a:prstGeom>
                <a:noFill/>
              </p:spPr>
              <p:txBody>
                <a:bodyPr wrap="square" rtlCol="0">
                  <a:spAutoFit/>
                </a:bodyPr>
                <a:lstStyle/>
                <a:p>
                  <a:pPr algn="ctr"/>
                  <a:r>
                    <a:rPr lang="en-US" sz="1400" dirty="0">
                      <a:solidFill>
                        <a:schemeClr val="tx1">
                          <a:lumMod val="95000"/>
                          <a:lumOff val="5000"/>
                        </a:schemeClr>
                      </a:solidFill>
                      <a:latin typeface="Leelawadee" panose="020B0502040204020203" pitchFamily="34" charset="-34"/>
                      <a:cs typeface="Leelawadee" panose="020B0502040204020203" pitchFamily="34" charset="-34"/>
                    </a:rPr>
                    <a:t>WAR as a single artifact</a:t>
                  </a:r>
                </a:p>
              </p:txBody>
            </p:sp>
          </p:grpSp>
          <p:sp>
            <p:nvSpPr>
              <p:cNvPr id="16" name="Rectangle 15">
                <a:extLst>
                  <a:ext uri="{FF2B5EF4-FFF2-40B4-BE49-F238E27FC236}">
                    <a16:creationId xmlns:a16="http://schemas.microsoft.com/office/drawing/2014/main" id="{2D328407-826E-4125-9F8F-0B8B3ACE911E}"/>
                  </a:ext>
                </a:extLst>
              </p:cNvPr>
              <p:cNvSpPr/>
              <p:nvPr/>
            </p:nvSpPr>
            <p:spPr>
              <a:xfrm>
                <a:off x="6922865" y="4327872"/>
                <a:ext cx="2073728" cy="51822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Leelawadee" panose="020B0502040204020203" pitchFamily="34" charset="-34"/>
                    <a:cs typeface="Leelawadee" panose="020B0502040204020203" pitchFamily="34" charset="-34"/>
                  </a:rPr>
                  <a:t>Order Service</a:t>
                </a:r>
              </a:p>
            </p:txBody>
          </p:sp>
        </p:grpSp>
        <p:grpSp>
          <p:nvGrpSpPr>
            <p:cNvPr id="38" name="Group 37">
              <a:extLst>
                <a:ext uri="{FF2B5EF4-FFF2-40B4-BE49-F238E27FC236}">
                  <a16:creationId xmlns:a16="http://schemas.microsoft.com/office/drawing/2014/main" id="{ADC3AFE0-CC09-4528-9FF0-EB7D2FFF4D10}"/>
                </a:ext>
              </a:extLst>
            </p:cNvPr>
            <p:cNvGrpSpPr/>
            <p:nvPr/>
          </p:nvGrpSpPr>
          <p:grpSpPr>
            <a:xfrm>
              <a:off x="7339569" y="4735244"/>
              <a:ext cx="2321104" cy="941294"/>
              <a:chOff x="6803366" y="5552576"/>
              <a:chExt cx="2311915" cy="941294"/>
            </a:xfrm>
          </p:grpSpPr>
          <p:grpSp>
            <p:nvGrpSpPr>
              <p:cNvPr id="33" name="Group 32">
                <a:extLst>
                  <a:ext uri="{FF2B5EF4-FFF2-40B4-BE49-F238E27FC236}">
                    <a16:creationId xmlns:a16="http://schemas.microsoft.com/office/drawing/2014/main" id="{BDFD0D2C-E873-42FA-B98E-95249F2BD581}"/>
                  </a:ext>
                </a:extLst>
              </p:cNvPr>
              <p:cNvGrpSpPr/>
              <p:nvPr/>
            </p:nvGrpSpPr>
            <p:grpSpPr>
              <a:xfrm>
                <a:off x="6803366" y="5552576"/>
                <a:ext cx="2311915" cy="941294"/>
                <a:chOff x="4213312" y="5191932"/>
                <a:chExt cx="2311915" cy="941294"/>
              </a:xfrm>
            </p:grpSpPr>
            <p:sp>
              <p:nvSpPr>
                <p:cNvPr id="34" name="Rectangle 33">
                  <a:extLst>
                    <a:ext uri="{FF2B5EF4-FFF2-40B4-BE49-F238E27FC236}">
                      <a16:creationId xmlns:a16="http://schemas.microsoft.com/office/drawing/2014/main" id="{BE537153-8CE2-47B9-A260-A639A1F876C4}"/>
                    </a:ext>
                  </a:extLst>
                </p:cNvPr>
                <p:cNvSpPr/>
                <p:nvPr/>
              </p:nvSpPr>
              <p:spPr>
                <a:xfrm>
                  <a:off x="4213312" y="5191932"/>
                  <a:ext cx="2311915" cy="93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latin typeface="Leelawadee" panose="020B0502040204020203" pitchFamily="34" charset="-34"/>
                    <a:cs typeface="Leelawadee" panose="020B0502040204020203" pitchFamily="34" charset="-34"/>
                  </a:endParaRPr>
                </a:p>
              </p:txBody>
            </p:sp>
            <p:sp>
              <p:nvSpPr>
                <p:cNvPr id="35" name="TextBox 34">
                  <a:extLst>
                    <a:ext uri="{FF2B5EF4-FFF2-40B4-BE49-F238E27FC236}">
                      <a16:creationId xmlns:a16="http://schemas.microsoft.com/office/drawing/2014/main" id="{E41BE4F7-1956-40CF-897E-5B6CC209F5A2}"/>
                    </a:ext>
                  </a:extLst>
                </p:cNvPr>
                <p:cNvSpPr txBox="1"/>
                <p:nvPr/>
              </p:nvSpPr>
              <p:spPr>
                <a:xfrm>
                  <a:off x="4346242" y="5825449"/>
                  <a:ext cx="2064435" cy="307777"/>
                </a:xfrm>
                <a:prstGeom prst="rect">
                  <a:avLst/>
                </a:prstGeom>
                <a:noFill/>
              </p:spPr>
              <p:txBody>
                <a:bodyPr wrap="square" rtlCol="0">
                  <a:spAutoFit/>
                </a:bodyPr>
                <a:lstStyle/>
                <a:p>
                  <a:pPr algn="ctr"/>
                  <a:r>
                    <a:rPr lang="en-US" sz="1400" dirty="0">
                      <a:solidFill>
                        <a:schemeClr val="tx1">
                          <a:lumMod val="95000"/>
                          <a:lumOff val="5000"/>
                        </a:schemeClr>
                      </a:solidFill>
                      <a:latin typeface="Leelawadee" panose="020B0502040204020203" pitchFamily="34" charset="-34"/>
                      <a:cs typeface="Leelawadee" panose="020B0502040204020203" pitchFamily="34" charset="-34"/>
                    </a:rPr>
                    <a:t>WAR as a single artifact</a:t>
                  </a:r>
                </a:p>
              </p:txBody>
            </p:sp>
          </p:grpSp>
          <p:sp>
            <p:nvSpPr>
              <p:cNvPr id="18" name="Rectangle 17">
                <a:extLst>
                  <a:ext uri="{FF2B5EF4-FFF2-40B4-BE49-F238E27FC236}">
                    <a16:creationId xmlns:a16="http://schemas.microsoft.com/office/drawing/2014/main" id="{F119E41D-516B-4CD1-8122-793589CFF4C1}"/>
                  </a:ext>
                </a:extLst>
              </p:cNvPr>
              <p:cNvSpPr/>
              <p:nvPr/>
            </p:nvSpPr>
            <p:spPr>
              <a:xfrm>
                <a:off x="6922865" y="5644225"/>
                <a:ext cx="2073728" cy="54123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Leelawadee" panose="020B0502040204020203" pitchFamily="34" charset="-34"/>
                    <a:cs typeface="Leelawadee" panose="020B0502040204020203" pitchFamily="34" charset="-34"/>
                  </a:rPr>
                  <a:t>Shipping Service</a:t>
                </a:r>
              </a:p>
            </p:txBody>
          </p:sp>
        </p:grpSp>
        <p:grpSp>
          <p:nvGrpSpPr>
            <p:cNvPr id="39" name="Group 38">
              <a:extLst>
                <a:ext uri="{FF2B5EF4-FFF2-40B4-BE49-F238E27FC236}">
                  <a16:creationId xmlns:a16="http://schemas.microsoft.com/office/drawing/2014/main" id="{973C8962-3517-4CBD-9B7F-52B93A257215}"/>
                </a:ext>
              </a:extLst>
            </p:cNvPr>
            <p:cNvGrpSpPr/>
            <p:nvPr/>
          </p:nvGrpSpPr>
          <p:grpSpPr>
            <a:xfrm>
              <a:off x="1936287" y="4169701"/>
              <a:ext cx="2321104" cy="972290"/>
              <a:chOff x="6678368" y="4912375"/>
              <a:chExt cx="2311915" cy="972290"/>
            </a:xfrm>
          </p:grpSpPr>
          <p:grpSp>
            <p:nvGrpSpPr>
              <p:cNvPr id="40" name="Group 39">
                <a:extLst>
                  <a:ext uri="{FF2B5EF4-FFF2-40B4-BE49-F238E27FC236}">
                    <a16:creationId xmlns:a16="http://schemas.microsoft.com/office/drawing/2014/main" id="{408D6841-F294-4B97-A61E-67F4AC83E60E}"/>
                  </a:ext>
                </a:extLst>
              </p:cNvPr>
              <p:cNvGrpSpPr/>
              <p:nvPr/>
            </p:nvGrpSpPr>
            <p:grpSpPr>
              <a:xfrm>
                <a:off x="6678368" y="4912375"/>
                <a:ext cx="2311915" cy="972290"/>
                <a:chOff x="4197813" y="5160936"/>
                <a:chExt cx="2311915" cy="972290"/>
              </a:xfrm>
            </p:grpSpPr>
            <p:sp>
              <p:nvSpPr>
                <p:cNvPr id="42" name="Rectangle 41">
                  <a:extLst>
                    <a:ext uri="{FF2B5EF4-FFF2-40B4-BE49-F238E27FC236}">
                      <a16:creationId xmlns:a16="http://schemas.microsoft.com/office/drawing/2014/main" id="{A6F0A018-46C7-4D34-A11C-52B33AC245F0}"/>
                    </a:ext>
                  </a:extLst>
                </p:cNvPr>
                <p:cNvSpPr/>
                <p:nvPr/>
              </p:nvSpPr>
              <p:spPr>
                <a:xfrm>
                  <a:off x="4197813" y="5160936"/>
                  <a:ext cx="2311915" cy="93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latin typeface="Leelawadee" panose="020B0502040204020203" pitchFamily="34" charset="-34"/>
                    <a:cs typeface="Leelawadee" panose="020B0502040204020203" pitchFamily="34" charset="-34"/>
                  </a:endParaRPr>
                </a:p>
              </p:txBody>
            </p:sp>
            <p:sp>
              <p:nvSpPr>
                <p:cNvPr id="43" name="TextBox 42">
                  <a:extLst>
                    <a:ext uri="{FF2B5EF4-FFF2-40B4-BE49-F238E27FC236}">
                      <a16:creationId xmlns:a16="http://schemas.microsoft.com/office/drawing/2014/main" id="{9DD5649D-0606-4E37-A089-DB9C9BDCF441}"/>
                    </a:ext>
                  </a:extLst>
                </p:cNvPr>
                <p:cNvSpPr txBox="1"/>
                <p:nvPr/>
              </p:nvSpPr>
              <p:spPr>
                <a:xfrm>
                  <a:off x="4346242" y="5825449"/>
                  <a:ext cx="2064435" cy="307777"/>
                </a:xfrm>
                <a:prstGeom prst="rect">
                  <a:avLst/>
                </a:prstGeom>
                <a:noFill/>
              </p:spPr>
              <p:txBody>
                <a:bodyPr wrap="square" rtlCol="0">
                  <a:spAutoFit/>
                </a:bodyPr>
                <a:lstStyle/>
                <a:p>
                  <a:pPr algn="ctr"/>
                  <a:r>
                    <a:rPr lang="en-US" sz="1400" dirty="0">
                      <a:solidFill>
                        <a:schemeClr val="tx1">
                          <a:lumMod val="95000"/>
                          <a:lumOff val="5000"/>
                        </a:schemeClr>
                      </a:solidFill>
                      <a:latin typeface="Leelawadee" panose="020B0502040204020203" pitchFamily="34" charset="-34"/>
                      <a:cs typeface="Leelawadee" panose="020B0502040204020203" pitchFamily="34" charset="-34"/>
                    </a:rPr>
                    <a:t>WAR as a single artifact</a:t>
                  </a:r>
                </a:p>
              </p:txBody>
            </p:sp>
          </p:grpSp>
          <p:sp>
            <p:nvSpPr>
              <p:cNvPr id="41" name="Rectangle 40">
                <a:extLst>
                  <a:ext uri="{FF2B5EF4-FFF2-40B4-BE49-F238E27FC236}">
                    <a16:creationId xmlns:a16="http://schemas.microsoft.com/office/drawing/2014/main" id="{EB894B97-1DCD-4E80-A514-BE59032EA57D}"/>
                  </a:ext>
                </a:extLst>
              </p:cNvPr>
              <p:cNvSpPr/>
              <p:nvPr/>
            </p:nvSpPr>
            <p:spPr>
              <a:xfrm>
                <a:off x="6817504" y="5032159"/>
                <a:ext cx="2073728" cy="51822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Leelawadee" panose="020B0502040204020203" pitchFamily="34" charset="-34"/>
                    <a:cs typeface="Leelawadee" panose="020B0502040204020203" pitchFamily="34" charset="-34"/>
                  </a:rPr>
                  <a:t>UI – Front End</a:t>
                </a:r>
              </a:p>
            </p:txBody>
          </p:sp>
        </p:grpSp>
        <p:cxnSp>
          <p:nvCxnSpPr>
            <p:cNvPr id="47" name="Straight Arrow Connector 46">
              <a:extLst>
                <a:ext uri="{FF2B5EF4-FFF2-40B4-BE49-F238E27FC236}">
                  <a16:creationId xmlns:a16="http://schemas.microsoft.com/office/drawing/2014/main" id="{8C497D28-0945-41B8-A2E1-1E57176C64E2}"/>
                </a:ext>
              </a:extLst>
            </p:cNvPr>
            <p:cNvCxnSpPr>
              <a:cxnSpLocks/>
              <a:endCxn id="28" idx="1"/>
            </p:cNvCxnSpPr>
            <p:nvPr/>
          </p:nvCxnSpPr>
          <p:spPr>
            <a:xfrm flipV="1">
              <a:off x="4257391" y="3850896"/>
              <a:ext cx="462152" cy="436652"/>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47FD9AB6-16A6-4934-A997-46F8870EAB31}"/>
                </a:ext>
              </a:extLst>
            </p:cNvPr>
            <p:cNvCxnSpPr>
              <a:cxnSpLocks/>
              <a:endCxn id="20" idx="1"/>
            </p:cNvCxnSpPr>
            <p:nvPr/>
          </p:nvCxnSpPr>
          <p:spPr>
            <a:xfrm>
              <a:off x="4251977" y="4988102"/>
              <a:ext cx="476755" cy="411638"/>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17881115-7492-4AB3-9623-75CD3F1AB8C6}"/>
                </a:ext>
              </a:extLst>
            </p:cNvPr>
            <p:cNvCxnSpPr>
              <a:cxnSpLocks/>
            </p:cNvCxnSpPr>
            <p:nvPr/>
          </p:nvCxnSpPr>
          <p:spPr>
            <a:xfrm flipV="1">
              <a:off x="4251977" y="4481675"/>
              <a:ext cx="3106047" cy="9027"/>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DA3AEC4C-0DD1-4EA3-AFE7-FE9E20D63D20}"/>
                </a:ext>
              </a:extLst>
            </p:cNvPr>
            <p:cNvCxnSpPr>
              <a:cxnSpLocks/>
            </p:cNvCxnSpPr>
            <p:nvPr/>
          </p:nvCxnSpPr>
          <p:spPr>
            <a:xfrm>
              <a:off x="4251977" y="4758248"/>
              <a:ext cx="3087592" cy="12296"/>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4" name="Rectangle: Rounded Corners 63">
              <a:extLst>
                <a:ext uri="{FF2B5EF4-FFF2-40B4-BE49-F238E27FC236}">
                  <a16:creationId xmlns:a16="http://schemas.microsoft.com/office/drawing/2014/main" id="{01292C1B-1E2F-4C38-903E-4DD018A4D348}"/>
                </a:ext>
              </a:extLst>
            </p:cNvPr>
            <p:cNvSpPr/>
            <p:nvPr/>
          </p:nvSpPr>
          <p:spPr>
            <a:xfrm>
              <a:off x="228600" y="4321002"/>
              <a:ext cx="1261096" cy="6361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lumMod val="95000"/>
                      <a:lumOff val="5000"/>
                    </a:schemeClr>
                  </a:solidFill>
                </a:rPr>
                <a:t>Web Browser</a:t>
              </a:r>
            </a:p>
          </p:txBody>
        </p:sp>
        <p:cxnSp>
          <p:nvCxnSpPr>
            <p:cNvPr id="65" name="Straight Arrow Connector 64">
              <a:extLst>
                <a:ext uri="{FF2B5EF4-FFF2-40B4-BE49-F238E27FC236}">
                  <a16:creationId xmlns:a16="http://schemas.microsoft.com/office/drawing/2014/main" id="{90721D3F-F8BD-4D8F-8560-622A85FAF13A}"/>
                </a:ext>
              </a:extLst>
            </p:cNvPr>
            <p:cNvCxnSpPr>
              <a:cxnSpLocks/>
              <a:stCxn id="64" idx="3"/>
              <a:endCxn id="42" idx="1"/>
            </p:cNvCxnSpPr>
            <p:nvPr/>
          </p:nvCxnSpPr>
          <p:spPr>
            <a:xfrm flipV="1">
              <a:off x="1489696" y="4638301"/>
              <a:ext cx="446591" cy="753"/>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74" name="Flowchart: Magnetic Disk 73">
              <a:extLst>
                <a:ext uri="{FF2B5EF4-FFF2-40B4-BE49-F238E27FC236}">
                  <a16:creationId xmlns:a16="http://schemas.microsoft.com/office/drawing/2014/main" id="{AD08F3DD-D740-4FBE-80FC-2D6FC2A2E645}"/>
                </a:ext>
              </a:extLst>
            </p:cNvPr>
            <p:cNvSpPr/>
            <p:nvPr/>
          </p:nvSpPr>
          <p:spPr>
            <a:xfrm>
              <a:off x="10614864" y="3199026"/>
              <a:ext cx="1236113" cy="500666"/>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lumMod val="95000"/>
                      <a:lumOff val="5000"/>
                    </a:schemeClr>
                  </a:solidFill>
                  <a:latin typeface="Leelawadee" panose="020B0502040204020203" pitchFamily="34" charset="-34"/>
                  <a:cs typeface="Leelawadee" panose="020B0502040204020203" pitchFamily="34" charset="-34"/>
                </a:rPr>
                <a:t>Account DB</a:t>
              </a:r>
              <a:endParaRPr lang="en-US" sz="1400" dirty="0">
                <a:solidFill>
                  <a:schemeClr val="tx1">
                    <a:lumMod val="95000"/>
                    <a:lumOff val="5000"/>
                  </a:schemeClr>
                </a:solidFill>
                <a:latin typeface="Leelawadee" panose="020B0502040204020203" pitchFamily="34" charset="-34"/>
                <a:cs typeface="Leelawadee" panose="020B0502040204020203" pitchFamily="34" charset="-34"/>
              </a:endParaRPr>
            </a:p>
          </p:txBody>
        </p:sp>
        <p:sp>
          <p:nvSpPr>
            <p:cNvPr id="75" name="Flowchart: Magnetic Disk 74">
              <a:extLst>
                <a:ext uri="{FF2B5EF4-FFF2-40B4-BE49-F238E27FC236}">
                  <a16:creationId xmlns:a16="http://schemas.microsoft.com/office/drawing/2014/main" id="{B05C0D1C-F2B3-43C9-89D8-E98B3C562DCB}"/>
                </a:ext>
              </a:extLst>
            </p:cNvPr>
            <p:cNvSpPr/>
            <p:nvPr/>
          </p:nvSpPr>
          <p:spPr>
            <a:xfrm>
              <a:off x="10619695" y="5734483"/>
              <a:ext cx="1236113" cy="500666"/>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lumMod val="95000"/>
                      <a:lumOff val="5000"/>
                    </a:schemeClr>
                  </a:solidFill>
                  <a:latin typeface="Leelawadee" panose="020B0502040204020203" pitchFamily="34" charset="-34"/>
                  <a:cs typeface="Leelawadee" panose="020B0502040204020203" pitchFamily="34" charset="-34"/>
                </a:rPr>
                <a:t>Inventory DB</a:t>
              </a:r>
              <a:endParaRPr lang="en-US" sz="1400" dirty="0">
                <a:solidFill>
                  <a:schemeClr val="tx1">
                    <a:lumMod val="95000"/>
                    <a:lumOff val="5000"/>
                  </a:schemeClr>
                </a:solidFill>
                <a:latin typeface="Leelawadee" panose="020B0502040204020203" pitchFamily="34" charset="-34"/>
                <a:cs typeface="Leelawadee" panose="020B0502040204020203" pitchFamily="34" charset="-34"/>
              </a:endParaRPr>
            </a:p>
          </p:txBody>
        </p:sp>
        <p:sp>
          <p:nvSpPr>
            <p:cNvPr id="76" name="Flowchart: Magnetic Disk 75">
              <a:extLst>
                <a:ext uri="{FF2B5EF4-FFF2-40B4-BE49-F238E27FC236}">
                  <a16:creationId xmlns:a16="http://schemas.microsoft.com/office/drawing/2014/main" id="{DAA2AE26-B587-42D6-A2AD-23F99A5E0B43}"/>
                </a:ext>
              </a:extLst>
            </p:cNvPr>
            <p:cNvSpPr/>
            <p:nvPr/>
          </p:nvSpPr>
          <p:spPr>
            <a:xfrm>
              <a:off x="10614864" y="4047931"/>
              <a:ext cx="1236113" cy="500666"/>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lumMod val="95000"/>
                      <a:lumOff val="5000"/>
                    </a:schemeClr>
                  </a:solidFill>
                  <a:latin typeface="Leelawadee" panose="020B0502040204020203" pitchFamily="34" charset="-34"/>
                  <a:cs typeface="Leelawadee" panose="020B0502040204020203" pitchFamily="34" charset="-34"/>
                </a:rPr>
                <a:t>Order DB</a:t>
              </a:r>
              <a:endParaRPr lang="en-US" sz="1400" dirty="0">
                <a:solidFill>
                  <a:schemeClr val="tx1">
                    <a:lumMod val="95000"/>
                    <a:lumOff val="5000"/>
                  </a:schemeClr>
                </a:solidFill>
                <a:latin typeface="Leelawadee" panose="020B0502040204020203" pitchFamily="34" charset="-34"/>
                <a:cs typeface="Leelawadee" panose="020B0502040204020203" pitchFamily="34" charset="-34"/>
              </a:endParaRPr>
            </a:p>
          </p:txBody>
        </p:sp>
        <p:sp>
          <p:nvSpPr>
            <p:cNvPr id="77" name="Flowchart: Magnetic Disk 76">
              <a:extLst>
                <a:ext uri="{FF2B5EF4-FFF2-40B4-BE49-F238E27FC236}">
                  <a16:creationId xmlns:a16="http://schemas.microsoft.com/office/drawing/2014/main" id="{F03DFFE9-8CD8-4066-B41B-7F3F453DD214}"/>
                </a:ext>
              </a:extLst>
            </p:cNvPr>
            <p:cNvSpPr/>
            <p:nvPr/>
          </p:nvSpPr>
          <p:spPr>
            <a:xfrm>
              <a:off x="10614865" y="4960101"/>
              <a:ext cx="1236113" cy="500666"/>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lumMod val="95000"/>
                      <a:lumOff val="5000"/>
                    </a:schemeClr>
                  </a:solidFill>
                  <a:latin typeface="Leelawadee" panose="020B0502040204020203" pitchFamily="34" charset="-34"/>
                  <a:cs typeface="Leelawadee" panose="020B0502040204020203" pitchFamily="34" charset="-34"/>
                </a:rPr>
                <a:t>Shipping DB</a:t>
              </a:r>
              <a:endParaRPr lang="en-US" sz="1400" dirty="0">
                <a:solidFill>
                  <a:schemeClr val="tx1">
                    <a:lumMod val="95000"/>
                    <a:lumOff val="5000"/>
                  </a:schemeClr>
                </a:solidFill>
                <a:latin typeface="Leelawadee" panose="020B0502040204020203" pitchFamily="34" charset="-34"/>
                <a:cs typeface="Leelawadee" panose="020B0502040204020203" pitchFamily="34" charset="-34"/>
              </a:endParaRPr>
            </a:p>
          </p:txBody>
        </p:sp>
        <p:cxnSp>
          <p:nvCxnSpPr>
            <p:cNvPr id="79" name="Connector: Elbow 78">
              <a:extLst>
                <a:ext uri="{FF2B5EF4-FFF2-40B4-BE49-F238E27FC236}">
                  <a16:creationId xmlns:a16="http://schemas.microsoft.com/office/drawing/2014/main" id="{0C2257BF-6DED-479F-8BF9-A3F425157654}"/>
                </a:ext>
              </a:extLst>
            </p:cNvPr>
            <p:cNvCxnSpPr>
              <a:cxnSpLocks/>
              <a:endCxn id="74" idx="2"/>
            </p:cNvCxnSpPr>
            <p:nvPr/>
          </p:nvCxnSpPr>
          <p:spPr>
            <a:xfrm>
              <a:off x="7037313" y="3425834"/>
              <a:ext cx="3577551" cy="23525"/>
            </a:xfrm>
            <a:prstGeom prst="bentConnector3">
              <a:avLst>
                <a:gd name="adj1" fmla="val 98086"/>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83" name="Connector: Elbow 82">
              <a:extLst>
                <a:ext uri="{FF2B5EF4-FFF2-40B4-BE49-F238E27FC236}">
                  <a16:creationId xmlns:a16="http://schemas.microsoft.com/office/drawing/2014/main" id="{E11B81A9-C367-4B4D-8DDD-2A1EE3E1A947}"/>
                </a:ext>
              </a:extLst>
            </p:cNvPr>
            <p:cNvCxnSpPr>
              <a:cxnSpLocks/>
              <a:stCxn id="31" idx="3"/>
              <a:endCxn id="76" idx="2"/>
            </p:cNvCxnSpPr>
            <p:nvPr/>
          </p:nvCxnSpPr>
          <p:spPr>
            <a:xfrm>
              <a:off x="9660673" y="4091344"/>
              <a:ext cx="954191" cy="206920"/>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86" name="Connector: Elbow 85">
              <a:extLst>
                <a:ext uri="{FF2B5EF4-FFF2-40B4-BE49-F238E27FC236}">
                  <a16:creationId xmlns:a16="http://schemas.microsoft.com/office/drawing/2014/main" id="{AB598BB5-951C-4EBC-825A-A537213820D3}"/>
                </a:ext>
              </a:extLst>
            </p:cNvPr>
            <p:cNvCxnSpPr>
              <a:cxnSpLocks/>
            </p:cNvCxnSpPr>
            <p:nvPr/>
          </p:nvCxnSpPr>
          <p:spPr>
            <a:xfrm>
              <a:off x="9629876" y="5036185"/>
              <a:ext cx="954191" cy="206920"/>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90" name="Connector: Elbow 89">
              <a:extLst>
                <a:ext uri="{FF2B5EF4-FFF2-40B4-BE49-F238E27FC236}">
                  <a16:creationId xmlns:a16="http://schemas.microsoft.com/office/drawing/2014/main" id="{17B0B1C2-6A88-41DD-A8BB-A4200912FE15}"/>
                </a:ext>
              </a:extLst>
            </p:cNvPr>
            <p:cNvCxnSpPr>
              <a:cxnSpLocks/>
              <a:endCxn id="75" idx="2"/>
            </p:cNvCxnSpPr>
            <p:nvPr/>
          </p:nvCxnSpPr>
          <p:spPr>
            <a:xfrm>
              <a:off x="7037313" y="5763066"/>
              <a:ext cx="3582382" cy="221750"/>
            </a:xfrm>
            <a:prstGeom prst="bentConnector3">
              <a:avLst>
                <a:gd name="adj1" fmla="val 5007"/>
              </a:avLst>
            </a:prstGeom>
            <a:ln>
              <a:headEnd type="triangle"/>
              <a:tailEnd type="triangle"/>
            </a:ln>
          </p:spPr>
          <p:style>
            <a:lnRef idx="1">
              <a:schemeClr val="dk1"/>
            </a:lnRef>
            <a:fillRef idx="0">
              <a:schemeClr val="dk1"/>
            </a:fillRef>
            <a:effectRef idx="0">
              <a:schemeClr val="dk1"/>
            </a:effectRef>
            <a:fontRef idx="minor">
              <a:schemeClr val="tx1"/>
            </a:fontRef>
          </p:style>
        </p:cxnSp>
      </p:grpSp>
      <p:cxnSp>
        <p:nvCxnSpPr>
          <p:cNvPr id="99" name="Straight Arrow Connector 98">
            <a:extLst>
              <a:ext uri="{FF2B5EF4-FFF2-40B4-BE49-F238E27FC236}">
                <a16:creationId xmlns:a16="http://schemas.microsoft.com/office/drawing/2014/main" id="{6CF98514-7795-42DA-BF70-06585179BB4A}"/>
              </a:ext>
            </a:extLst>
          </p:cNvPr>
          <p:cNvCxnSpPr>
            <a:cxnSpLocks/>
            <a:stCxn id="18" idx="0"/>
            <a:endCxn id="31" idx="2"/>
          </p:cNvCxnSpPr>
          <p:nvPr/>
        </p:nvCxnSpPr>
        <p:spPr>
          <a:xfrm flipH="1" flipV="1">
            <a:off x="8500122" y="4714924"/>
            <a:ext cx="406" cy="266949"/>
          </a:xfrm>
          <a:prstGeom prst="straightConnector1">
            <a:avLst/>
          </a:prstGeom>
          <a:ln>
            <a:solidFill>
              <a:srgbClr val="FF0000"/>
            </a:solidFill>
            <a:headEnd type="arrow"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53558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917842" y="3418419"/>
            <a:ext cx="4356316" cy="946494"/>
          </a:xfrm>
        </p:spPr>
        <p:txBody>
          <a:bodyPr>
            <a:normAutofit fontScale="90000"/>
          </a:bodyPr>
          <a:lstStyle/>
          <a:p>
            <a:pPr algn="ctr"/>
            <a:r>
              <a:rPr lang="en-US" sz="3600" b="1" dirty="0">
                <a:solidFill>
                  <a:srgbClr val="242D66"/>
                </a:solidFill>
                <a:latin typeface="Leelawadee" panose="020B0502040204020203" pitchFamily="34" charset="-34"/>
                <a:cs typeface="Leelawadee" panose="020B0502040204020203" pitchFamily="34" charset="-34"/>
              </a:rPr>
              <a:t>Core principles of Microservices </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 name="Straight Arrow Connector 3">
            <a:extLst>
              <a:ext uri="{FF2B5EF4-FFF2-40B4-BE49-F238E27FC236}">
                <a16:creationId xmlns:a16="http://schemas.microsoft.com/office/drawing/2014/main" id="{336B823B-A778-4127-AD77-B94B801B333C}"/>
              </a:ext>
            </a:extLst>
          </p:cNvPr>
          <p:cNvCxnSpPr/>
          <p:nvPr/>
        </p:nvCxnSpPr>
        <p:spPr>
          <a:xfrm flipH="1" flipV="1">
            <a:off x="2853483" y="2496126"/>
            <a:ext cx="1503335" cy="8240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C5AD7B19-BF7F-40D4-A74F-9B16EC01731A}"/>
              </a:ext>
            </a:extLst>
          </p:cNvPr>
          <p:cNvSpPr txBox="1"/>
          <p:nvPr/>
        </p:nvSpPr>
        <p:spPr>
          <a:xfrm flipH="1">
            <a:off x="868922" y="1521796"/>
            <a:ext cx="2898960" cy="830997"/>
          </a:xfrm>
          <a:prstGeom prst="rect">
            <a:avLst/>
          </a:prstGeom>
          <a:noFill/>
        </p:spPr>
        <p:txBody>
          <a:bodyPr wrap="square" rtlCol="0">
            <a:spAutoFit/>
          </a:bodyPr>
          <a:lstStyle/>
          <a:p>
            <a:r>
              <a:rPr lang="en-US" sz="2400" dirty="0"/>
              <a:t>Modelled Around Business Domain</a:t>
            </a:r>
          </a:p>
        </p:txBody>
      </p:sp>
      <p:cxnSp>
        <p:nvCxnSpPr>
          <p:cNvPr id="15" name="Straight Arrow Connector 14">
            <a:extLst>
              <a:ext uri="{FF2B5EF4-FFF2-40B4-BE49-F238E27FC236}">
                <a16:creationId xmlns:a16="http://schemas.microsoft.com/office/drawing/2014/main" id="{89093590-EE40-4051-A53F-5EA070A11D27}"/>
              </a:ext>
            </a:extLst>
          </p:cNvPr>
          <p:cNvCxnSpPr/>
          <p:nvPr/>
        </p:nvCxnSpPr>
        <p:spPr>
          <a:xfrm flipV="1">
            <a:off x="6056241" y="2286533"/>
            <a:ext cx="0" cy="9673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139B7732-E899-414C-82BE-72DFE3E743A4}"/>
              </a:ext>
            </a:extLst>
          </p:cNvPr>
          <p:cNvSpPr/>
          <p:nvPr/>
        </p:nvSpPr>
        <p:spPr>
          <a:xfrm>
            <a:off x="4508541" y="1706461"/>
            <a:ext cx="3095399" cy="461665"/>
          </a:xfrm>
          <a:prstGeom prst="rect">
            <a:avLst/>
          </a:prstGeom>
        </p:spPr>
        <p:txBody>
          <a:bodyPr wrap="none">
            <a:spAutoFit/>
          </a:bodyPr>
          <a:lstStyle/>
          <a:p>
            <a:r>
              <a:rPr lang="en-US" sz="2400" dirty="0"/>
              <a:t>Culture Of Automation </a:t>
            </a:r>
          </a:p>
        </p:txBody>
      </p:sp>
      <p:sp>
        <p:nvSpPr>
          <p:cNvPr id="17" name="Rectangle 16">
            <a:extLst>
              <a:ext uri="{FF2B5EF4-FFF2-40B4-BE49-F238E27FC236}">
                <a16:creationId xmlns:a16="http://schemas.microsoft.com/office/drawing/2014/main" id="{EA003977-6144-48AE-BCB1-69F6B499B8AE}"/>
              </a:ext>
            </a:extLst>
          </p:cNvPr>
          <p:cNvSpPr/>
          <p:nvPr/>
        </p:nvSpPr>
        <p:spPr>
          <a:xfrm>
            <a:off x="8521144" y="1521796"/>
            <a:ext cx="3702995" cy="830997"/>
          </a:xfrm>
          <a:prstGeom prst="rect">
            <a:avLst/>
          </a:prstGeom>
        </p:spPr>
        <p:txBody>
          <a:bodyPr wrap="square">
            <a:spAutoFit/>
          </a:bodyPr>
          <a:lstStyle/>
          <a:p>
            <a:r>
              <a:rPr lang="en-US" sz="2400" dirty="0"/>
              <a:t>Hide Implementation Details</a:t>
            </a:r>
          </a:p>
        </p:txBody>
      </p:sp>
      <p:cxnSp>
        <p:nvCxnSpPr>
          <p:cNvPr id="19" name="Straight Arrow Connector 18">
            <a:extLst>
              <a:ext uri="{FF2B5EF4-FFF2-40B4-BE49-F238E27FC236}">
                <a16:creationId xmlns:a16="http://schemas.microsoft.com/office/drawing/2014/main" id="{B0CFCE24-584F-44CD-85AB-1DBFED0C897D}"/>
              </a:ext>
            </a:extLst>
          </p:cNvPr>
          <p:cNvCxnSpPr>
            <a:cxnSpLocks/>
          </p:cNvCxnSpPr>
          <p:nvPr/>
        </p:nvCxnSpPr>
        <p:spPr>
          <a:xfrm flipV="1">
            <a:off x="7487476" y="2486708"/>
            <a:ext cx="1503335" cy="83348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Rectangle 19">
            <a:extLst>
              <a:ext uri="{FF2B5EF4-FFF2-40B4-BE49-F238E27FC236}">
                <a16:creationId xmlns:a16="http://schemas.microsoft.com/office/drawing/2014/main" id="{FD8423BB-8421-4A03-AB16-B058FD9E3ECD}"/>
              </a:ext>
            </a:extLst>
          </p:cNvPr>
          <p:cNvSpPr/>
          <p:nvPr/>
        </p:nvSpPr>
        <p:spPr>
          <a:xfrm>
            <a:off x="868922" y="3673070"/>
            <a:ext cx="2449838" cy="461665"/>
          </a:xfrm>
          <a:prstGeom prst="rect">
            <a:avLst/>
          </a:prstGeom>
        </p:spPr>
        <p:txBody>
          <a:bodyPr wrap="none">
            <a:spAutoFit/>
          </a:bodyPr>
          <a:lstStyle/>
          <a:p>
            <a:r>
              <a:rPr lang="en-US" sz="2400" dirty="0"/>
              <a:t>Highly Observable</a:t>
            </a:r>
          </a:p>
        </p:txBody>
      </p:sp>
      <p:sp>
        <p:nvSpPr>
          <p:cNvPr id="21" name="Rectangle 20">
            <a:extLst>
              <a:ext uri="{FF2B5EF4-FFF2-40B4-BE49-F238E27FC236}">
                <a16:creationId xmlns:a16="http://schemas.microsoft.com/office/drawing/2014/main" id="{897EE04D-9F6C-4514-9003-D213B2CD273A}"/>
              </a:ext>
            </a:extLst>
          </p:cNvPr>
          <p:cNvSpPr/>
          <p:nvPr/>
        </p:nvSpPr>
        <p:spPr>
          <a:xfrm>
            <a:off x="932060" y="5222255"/>
            <a:ext cx="1921423" cy="461665"/>
          </a:xfrm>
          <a:prstGeom prst="rect">
            <a:avLst/>
          </a:prstGeom>
        </p:spPr>
        <p:txBody>
          <a:bodyPr wrap="none">
            <a:spAutoFit/>
          </a:bodyPr>
          <a:lstStyle/>
          <a:p>
            <a:r>
              <a:rPr lang="en-US" sz="2400" dirty="0"/>
              <a:t>Isolate Failure</a:t>
            </a:r>
          </a:p>
        </p:txBody>
      </p:sp>
      <p:sp>
        <p:nvSpPr>
          <p:cNvPr id="22" name="Rectangle 21">
            <a:extLst>
              <a:ext uri="{FF2B5EF4-FFF2-40B4-BE49-F238E27FC236}">
                <a16:creationId xmlns:a16="http://schemas.microsoft.com/office/drawing/2014/main" id="{C196F55F-DC42-4C32-BFB6-CFC0A950E112}"/>
              </a:ext>
            </a:extLst>
          </p:cNvPr>
          <p:cNvSpPr/>
          <p:nvPr/>
        </p:nvSpPr>
        <p:spPr>
          <a:xfrm>
            <a:off x="8655993" y="5232406"/>
            <a:ext cx="2948499" cy="461665"/>
          </a:xfrm>
          <a:prstGeom prst="rect">
            <a:avLst/>
          </a:prstGeom>
        </p:spPr>
        <p:txBody>
          <a:bodyPr wrap="none">
            <a:spAutoFit/>
          </a:bodyPr>
          <a:lstStyle/>
          <a:p>
            <a:r>
              <a:rPr lang="en-US" sz="2400" dirty="0"/>
              <a:t>Deploy Independently</a:t>
            </a:r>
          </a:p>
        </p:txBody>
      </p:sp>
      <p:sp>
        <p:nvSpPr>
          <p:cNvPr id="23" name="Rectangle 22">
            <a:extLst>
              <a:ext uri="{FF2B5EF4-FFF2-40B4-BE49-F238E27FC236}">
                <a16:creationId xmlns:a16="http://schemas.microsoft.com/office/drawing/2014/main" id="{6CD14B2D-547D-4D1F-A391-4A7CF36EB570}"/>
              </a:ext>
            </a:extLst>
          </p:cNvPr>
          <p:cNvSpPr/>
          <p:nvPr/>
        </p:nvSpPr>
        <p:spPr>
          <a:xfrm>
            <a:off x="9117493" y="3679622"/>
            <a:ext cx="2550137" cy="830997"/>
          </a:xfrm>
          <a:prstGeom prst="rect">
            <a:avLst/>
          </a:prstGeom>
        </p:spPr>
        <p:txBody>
          <a:bodyPr wrap="square">
            <a:spAutoFit/>
          </a:bodyPr>
          <a:lstStyle/>
          <a:p>
            <a:pPr algn="r"/>
            <a:r>
              <a:rPr lang="en-US" sz="2400" dirty="0"/>
              <a:t>Decentralize All The Things</a:t>
            </a:r>
          </a:p>
        </p:txBody>
      </p:sp>
      <p:cxnSp>
        <p:nvCxnSpPr>
          <p:cNvPr id="26" name="Straight Arrow Connector 25">
            <a:extLst>
              <a:ext uri="{FF2B5EF4-FFF2-40B4-BE49-F238E27FC236}">
                <a16:creationId xmlns:a16="http://schemas.microsoft.com/office/drawing/2014/main" id="{5D3641F9-8FA9-4FE8-B8C1-4C84B291B53E}"/>
              </a:ext>
            </a:extLst>
          </p:cNvPr>
          <p:cNvCxnSpPr/>
          <p:nvPr/>
        </p:nvCxnSpPr>
        <p:spPr>
          <a:xfrm flipH="1">
            <a:off x="3564835" y="3919332"/>
            <a:ext cx="76547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69028131-E213-4F88-B0D5-3FA102ACB16A}"/>
              </a:ext>
            </a:extLst>
          </p:cNvPr>
          <p:cNvCxnSpPr>
            <a:cxnSpLocks/>
          </p:cNvCxnSpPr>
          <p:nvPr/>
        </p:nvCxnSpPr>
        <p:spPr>
          <a:xfrm flipH="1">
            <a:off x="3207024" y="4332943"/>
            <a:ext cx="1149794" cy="7929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AD98C393-A48F-4DA8-BB5B-4EAACCA80409}"/>
              </a:ext>
            </a:extLst>
          </p:cNvPr>
          <p:cNvCxnSpPr/>
          <p:nvPr/>
        </p:nvCxnSpPr>
        <p:spPr>
          <a:xfrm>
            <a:off x="8239143" y="3972340"/>
            <a:ext cx="111689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36D0A224-A910-42BC-958B-10965251E9E6}"/>
              </a:ext>
            </a:extLst>
          </p:cNvPr>
          <p:cNvCxnSpPr/>
          <p:nvPr/>
        </p:nvCxnSpPr>
        <p:spPr>
          <a:xfrm>
            <a:off x="7487476" y="4332943"/>
            <a:ext cx="1168517" cy="8893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ectangle 26">
            <a:extLst>
              <a:ext uri="{FF2B5EF4-FFF2-40B4-BE49-F238E27FC236}">
                <a16:creationId xmlns:a16="http://schemas.microsoft.com/office/drawing/2014/main" id="{E02EF0F2-E603-43BE-A1F1-49B8023066FF}"/>
              </a:ext>
            </a:extLst>
          </p:cNvPr>
          <p:cNvSpPr/>
          <p:nvPr/>
        </p:nvSpPr>
        <p:spPr>
          <a:xfrm>
            <a:off x="5064659" y="5266580"/>
            <a:ext cx="2062681" cy="830997"/>
          </a:xfrm>
          <a:prstGeom prst="rect">
            <a:avLst/>
          </a:prstGeom>
        </p:spPr>
        <p:txBody>
          <a:bodyPr wrap="none">
            <a:spAutoFit/>
          </a:bodyPr>
          <a:lstStyle/>
          <a:p>
            <a:r>
              <a:rPr lang="en-US" sz="2400" dirty="0"/>
              <a:t>Consumer First</a:t>
            </a:r>
          </a:p>
          <a:p>
            <a:endParaRPr lang="en-US" sz="2400" dirty="0"/>
          </a:p>
        </p:txBody>
      </p:sp>
      <p:cxnSp>
        <p:nvCxnSpPr>
          <p:cNvPr id="29" name="Straight Arrow Connector 28">
            <a:extLst>
              <a:ext uri="{FF2B5EF4-FFF2-40B4-BE49-F238E27FC236}">
                <a16:creationId xmlns:a16="http://schemas.microsoft.com/office/drawing/2014/main" id="{0DB9DB05-E7A6-428C-A8B8-2C1E625319A2}"/>
              </a:ext>
            </a:extLst>
          </p:cNvPr>
          <p:cNvCxnSpPr>
            <a:cxnSpLocks/>
            <a:stCxn id="2" idx="2"/>
            <a:endCxn id="27" idx="0"/>
          </p:cNvCxnSpPr>
          <p:nvPr/>
        </p:nvCxnSpPr>
        <p:spPr>
          <a:xfrm>
            <a:off x="6096000" y="4364913"/>
            <a:ext cx="0" cy="9016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6923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anim calcmode="lin" valueType="num">
                                      <p:cBhvr>
                                        <p:cTn id="13" dur="750" fill="hold"/>
                                        <p:tgtEl>
                                          <p:spTgt spid="4"/>
                                        </p:tgtEl>
                                        <p:attrNameLst>
                                          <p:attrName>ppt_x</p:attrName>
                                        </p:attrNameLst>
                                      </p:cBhvr>
                                      <p:tavLst>
                                        <p:tav tm="0">
                                          <p:val>
                                            <p:strVal val="#ppt_x"/>
                                          </p:val>
                                        </p:tav>
                                        <p:tav tm="100000">
                                          <p:val>
                                            <p:strVal val="#ppt_x"/>
                                          </p:val>
                                        </p:tav>
                                      </p:tavLst>
                                    </p:anim>
                                    <p:anim calcmode="lin" valueType="num">
                                      <p:cBhvr>
                                        <p:cTn id="14" dur="7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1000"/>
                                        <p:tgtEl>
                                          <p:spTgt spid="33"/>
                                        </p:tgtEl>
                                      </p:cBhvr>
                                    </p:animEffect>
                                    <p:anim calcmode="lin" valueType="num">
                                      <p:cBhvr>
                                        <p:cTn id="44" dur="1000" fill="hold"/>
                                        <p:tgtEl>
                                          <p:spTgt spid="33"/>
                                        </p:tgtEl>
                                        <p:attrNameLst>
                                          <p:attrName>ppt_x</p:attrName>
                                        </p:attrNameLst>
                                      </p:cBhvr>
                                      <p:tavLst>
                                        <p:tav tm="0">
                                          <p:val>
                                            <p:strVal val="#ppt_x"/>
                                          </p:val>
                                        </p:tav>
                                        <p:tav tm="100000">
                                          <p:val>
                                            <p:strVal val="#ppt_x"/>
                                          </p:val>
                                        </p:tav>
                                      </p:tavLst>
                                    </p:anim>
                                    <p:anim calcmode="lin" valueType="num">
                                      <p:cBhvr>
                                        <p:cTn id="45" dur="1000" fill="hold"/>
                                        <p:tgtEl>
                                          <p:spTgt spid="3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anim calcmode="lin" valueType="num">
                                      <p:cBhvr>
                                        <p:cTn id="56" dur="1000" fill="hold"/>
                                        <p:tgtEl>
                                          <p:spTgt spid="35"/>
                                        </p:tgtEl>
                                        <p:attrNameLst>
                                          <p:attrName>ppt_x</p:attrName>
                                        </p:attrNameLst>
                                      </p:cBhvr>
                                      <p:tavLst>
                                        <p:tav tm="0">
                                          <p:val>
                                            <p:strVal val="#ppt_x"/>
                                          </p:val>
                                        </p:tav>
                                        <p:tav tm="100000">
                                          <p:val>
                                            <p:strVal val="#ppt_x"/>
                                          </p:val>
                                        </p:tav>
                                      </p:tavLst>
                                    </p:anim>
                                    <p:anim calcmode="lin" valueType="num">
                                      <p:cBhvr>
                                        <p:cTn id="57" dur="1000" fill="hold"/>
                                        <p:tgtEl>
                                          <p:spTgt spid="35"/>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anim calcmode="lin" valueType="num">
                                      <p:cBhvr>
                                        <p:cTn id="61" dur="1000" fill="hold"/>
                                        <p:tgtEl>
                                          <p:spTgt spid="22"/>
                                        </p:tgtEl>
                                        <p:attrNameLst>
                                          <p:attrName>ppt_x</p:attrName>
                                        </p:attrNameLst>
                                      </p:cBhvr>
                                      <p:tavLst>
                                        <p:tav tm="0">
                                          <p:val>
                                            <p:strVal val="#ppt_x"/>
                                          </p:val>
                                        </p:tav>
                                        <p:tav tm="100000">
                                          <p:val>
                                            <p:strVal val="#ppt_x"/>
                                          </p:val>
                                        </p:tav>
                                      </p:tavLst>
                                    </p:anim>
                                    <p:anim calcmode="lin" valueType="num">
                                      <p:cBhvr>
                                        <p:cTn id="6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1000"/>
                                        <p:tgtEl>
                                          <p:spTgt spid="29"/>
                                        </p:tgtEl>
                                      </p:cBhvr>
                                    </p:animEffect>
                                    <p:anim calcmode="lin" valueType="num">
                                      <p:cBhvr>
                                        <p:cTn id="68" dur="1000" fill="hold"/>
                                        <p:tgtEl>
                                          <p:spTgt spid="29"/>
                                        </p:tgtEl>
                                        <p:attrNameLst>
                                          <p:attrName>ppt_x</p:attrName>
                                        </p:attrNameLst>
                                      </p:cBhvr>
                                      <p:tavLst>
                                        <p:tav tm="0">
                                          <p:val>
                                            <p:strVal val="#ppt_x"/>
                                          </p:val>
                                        </p:tav>
                                        <p:tav tm="100000">
                                          <p:val>
                                            <p:strVal val="#ppt_x"/>
                                          </p:val>
                                        </p:tav>
                                      </p:tavLst>
                                    </p:anim>
                                    <p:anim calcmode="lin" valueType="num">
                                      <p:cBhvr>
                                        <p:cTn id="69" dur="1000" fill="hold"/>
                                        <p:tgtEl>
                                          <p:spTgt spid="2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1000"/>
                                        <p:tgtEl>
                                          <p:spTgt spid="27"/>
                                        </p:tgtEl>
                                      </p:cBhvr>
                                    </p:animEffect>
                                    <p:anim calcmode="lin" valueType="num">
                                      <p:cBhvr>
                                        <p:cTn id="73" dur="1000" fill="hold"/>
                                        <p:tgtEl>
                                          <p:spTgt spid="27"/>
                                        </p:tgtEl>
                                        <p:attrNameLst>
                                          <p:attrName>ppt_x</p:attrName>
                                        </p:attrNameLst>
                                      </p:cBhvr>
                                      <p:tavLst>
                                        <p:tav tm="0">
                                          <p:val>
                                            <p:strVal val="#ppt_x"/>
                                          </p:val>
                                        </p:tav>
                                        <p:tav tm="100000">
                                          <p:val>
                                            <p:strVal val="#ppt_x"/>
                                          </p:val>
                                        </p:tav>
                                      </p:tavLst>
                                    </p:anim>
                                    <p:anim calcmode="lin" valueType="num">
                                      <p:cBhvr>
                                        <p:cTn id="7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1000"/>
                                        <p:tgtEl>
                                          <p:spTgt spid="28"/>
                                        </p:tgtEl>
                                      </p:cBhvr>
                                    </p:animEffect>
                                    <p:anim calcmode="lin" valueType="num">
                                      <p:cBhvr>
                                        <p:cTn id="80" dur="1000" fill="hold"/>
                                        <p:tgtEl>
                                          <p:spTgt spid="28"/>
                                        </p:tgtEl>
                                        <p:attrNameLst>
                                          <p:attrName>ppt_x</p:attrName>
                                        </p:attrNameLst>
                                      </p:cBhvr>
                                      <p:tavLst>
                                        <p:tav tm="0">
                                          <p:val>
                                            <p:strVal val="#ppt_x"/>
                                          </p:val>
                                        </p:tav>
                                        <p:tav tm="100000">
                                          <p:val>
                                            <p:strVal val="#ppt_x"/>
                                          </p:val>
                                        </p:tav>
                                      </p:tavLst>
                                    </p:anim>
                                    <p:anim calcmode="lin" valueType="num">
                                      <p:cBhvr>
                                        <p:cTn id="81" dur="1000" fill="hold"/>
                                        <p:tgtEl>
                                          <p:spTgt spid="2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1000"/>
                                        <p:tgtEl>
                                          <p:spTgt spid="26"/>
                                        </p:tgtEl>
                                      </p:cBhvr>
                                    </p:animEffect>
                                    <p:anim calcmode="lin" valueType="num">
                                      <p:cBhvr>
                                        <p:cTn id="92" dur="1000" fill="hold"/>
                                        <p:tgtEl>
                                          <p:spTgt spid="26"/>
                                        </p:tgtEl>
                                        <p:attrNameLst>
                                          <p:attrName>ppt_x</p:attrName>
                                        </p:attrNameLst>
                                      </p:cBhvr>
                                      <p:tavLst>
                                        <p:tav tm="0">
                                          <p:val>
                                            <p:strVal val="#ppt_x"/>
                                          </p:val>
                                        </p:tav>
                                        <p:tav tm="100000">
                                          <p:val>
                                            <p:strVal val="#ppt_x"/>
                                          </p:val>
                                        </p:tav>
                                      </p:tavLst>
                                    </p:anim>
                                    <p:anim calcmode="lin" valueType="num">
                                      <p:cBhvr>
                                        <p:cTn id="93" dur="1000" fill="hold"/>
                                        <p:tgtEl>
                                          <p:spTgt spid="26"/>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fade">
                                      <p:cBhvr>
                                        <p:cTn id="96" dur="1000"/>
                                        <p:tgtEl>
                                          <p:spTgt spid="20"/>
                                        </p:tgtEl>
                                      </p:cBhvr>
                                    </p:animEffect>
                                    <p:anim calcmode="lin" valueType="num">
                                      <p:cBhvr>
                                        <p:cTn id="97" dur="1000" fill="hold"/>
                                        <p:tgtEl>
                                          <p:spTgt spid="20"/>
                                        </p:tgtEl>
                                        <p:attrNameLst>
                                          <p:attrName>ppt_x</p:attrName>
                                        </p:attrNameLst>
                                      </p:cBhvr>
                                      <p:tavLst>
                                        <p:tav tm="0">
                                          <p:val>
                                            <p:strVal val="#ppt_x"/>
                                          </p:val>
                                        </p:tav>
                                        <p:tav tm="100000">
                                          <p:val>
                                            <p:strVal val="#ppt_x"/>
                                          </p:val>
                                        </p:tav>
                                      </p:tavLst>
                                    </p:anim>
                                    <p:anim calcmode="lin" valueType="num">
                                      <p:cBhvr>
                                        <p:cTn id="9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P spid="17" grpId="0"/>
      <p:bldP spid="20" grpId="0"/>
      <p:bldP spid="21" grpId="0"/>
      <p:bldP spid="22" grpId="0"/>
      <p:bldP spid="23"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81000" y="524166"/>
            <a:ext cx="10515600" cy="946494"/>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Modelled Around Business Domain</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99" name="Straight Arrow Connector 98">
            <a:extLst>
              <a:ext uri="{FF2B5EF4-FFF2-40B4-BE49-F238E27FC236}">
                <a16:creationId xmlns:a16="http://schemas.microsoft.com/office/drawing/2014/main" id="{6CF98514-7795-42DA-BF70-06585179BB4A}"/>
              </a:ext>
            </a:extLst>
          </p:cNvPr>
          <p:cNvCxnSpPr>
            <a:cxnSpLocks/>
          </p:cNvCxnSpPr>
          <p:nvPr/>
        </p:nvCxnSpPr>
        <p:spPr>
          <a:xfrm flipH="1" flipV="1">
            <a:off x="8500122" y="4714924"/>
            <a:ext cx="406" cy="266949"/>
          </a:xfrm>
          <a:prstGeom prst="straightConnector1">
            <a:avLst/>
          </a:prstGeom>
          <a:ln>
            <a:solidFill>
              <a:srgbClr val="FF0000"/>
            </a:solidFill>
            <a:headEnd type="arrow" w="med" len="med"/>
            <a:tailEnd type="arrow" w="med" len="med"/>
          </a:ln>
        </p:spPr>
        <p:style>
          <a:lnRef idx="3">
            <a:schemeClr val="accent2"/>
          </a:lnRef>
          <a:fillRef idx="0">
            <a:schemeClr val="accent2"/>
          </a:fillRef>
          <a:effectRef idx="2">
            <a:schemeClr val="accent2"/>
          </a:effectRef>
          <a:fontRef idx="minor">
            <a:schemeClr val="tx1"/>
          </a:fontRef>
        </p:style>
      </p:cxnSp>
      <p:pic>
        <p:nvPicPr>
          <p:cNvPr id="1026" name="Picture 2" descr="https://miro.medium.com/max/640/0*2CV7fgYW7ZhwvrzW.png">
            <a:extLst>
              <a:ext uri="{FF2B5EF4-FFF2-40B4-BE49-F238E27FC236}">
                <a16:creationId xmlns:a16="http://schemas.microsoft.com/office/drawing/2014/main" id="{81770038-85CC-4F44-BD67-53F03AC69F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2386" y="1787524"/>
            <a:ext cx="7742109" cy="32420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6D65E3B-9D7C-4FD8-B8C0-14F4E57D2F0B}"/>
              </a:ext>
            </a:extLst>
          </p:cNvPr>
          <p:cNvSpPr/>
          <p:nvPr/>
        </p:nvSpPr>
        <p:spPr>
          <a:xfrm>
            <a:off x="381376" y="5704958"/>
            <a:ext cx="11688704" cy="830997"/>
          </a:xfrm>
          <a:prstGeom prst="rect">
            <a:avLst/>
          </a:prstGeom>
        </p:spPr>
        <p:txBody>
          <a:bodyPr wrap="square">
            <a:spAutoFit/>
          </a:bodyPr>
          <a:lstStyle/>
          <a:p>
            <a:r>
              <a:rPr lang="en-US" sz="2400" b="1" dirty="0"/>
              <a:t>Discussion Points : </a:t>
            </a:r>
            <a:r>
              <a:rPr lang="en-US" sz="2400" dirty="0"/>
              <a:t>List down Domain Driven Modules for a Taxi and Cab Booking Platform &amp; Online Food Ordering Platform.</a:t>
            </a:r>
          </a:p>
        </p:txBody>
      </p:sp>
    </p:spTree>
    <p:extLst>
      <p:ext uri="{BB962C8B-B14F-4D97-AF65-F5344CB8AC3E}">
        <p14:creationId xmlns:p14="http://schemas.microsoft.com/office/powerpoint/2010/main" val="429461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100000">
              <a:srgbClr val="C4BD97">
                <a:lumMod val="65000"/>
                <a:lumOff val="35000"/>
              </a:srgb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D08C-584A-4E77-89E5-C0B7FC71B8F2}"/>
              </a:ext>
            </a:extLst>
          </p:cNvPr>
          <p:cNvSpPr>
            <a:spLocks noGrp="1"/>
          </p:cNvSpPr>
          <p:nvPr>
            <p:ph type="title"/>
          </p:nvPr>
        </p:nvSpPr>
        <p:spPr>
          <a:xfrm>
            <a:off x="381000" y="524166"/>
            <a:ext cx="10515600" cy="946494"/>
          </a:xfrm>
        </p:spPr>
        <p:txBody>
          <a:bodyPr>
            <a:normAutofit/>
          </a:bodyPr>
          <a:lstStyle/>
          <a:p>
            <a:r>
              <a:rPr lang="en-US" sz="3600" b="1" dirty="0">
                <a:solidFill>
                  <a:srgbClr val="242D66"/>
                </a:solidFill>
                <a:latin typeface="Leelawadee" panose="020B0502040204020203" pitchFamily="34" charset="-34"/>
                <a:cs typeface="Leelawadee" panose="020B0502040204020203" pitchFamily="34" charset="-34"/>
              </a:rPr>
              <a:t>Culture Of Automation </a:t>
            </a:r>
          </a:p>
        </p:txBody>
      </p:sp>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99" name="Straight Arrow Connector 98">
            <a:extLst>
              <a:ext uri="{FF2B5EF4-FFF2-40B4-BE49-F238E27FC236}">
                <a16:creationId xmlns:a16="http://schemas.microsoft.com/office/drawing/2014/main" id="{6CF98514-7795-42DA-BF70-06585179BB4A}"/>
              </a:ext>
            </a:extLst>
          </p:cNvPr>
          <p:cNvCxnSpPr>
            <a:cxnSpLocks/>
          </p:cNvCxnSpPr>
          <p:nvPr/>
        </p:nvCxnSpPr>
        <p:spPr>
          <a:xfrm flipH="1" flipV="1">
            <a:off x="7111588" y="4672252"/>
            <a:ext cx="406" cy="266949"/>
          </a:xfrm>
          <a:prstGeom prst="straightConnector1">
            <a:avLst/>
          </a:prstGeom>
          <a:ln>
            <a:solidFill>
              <a:srgbClr val="FF0000"/>
            </a:solidFill>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3" name="Rectangle 2">
            <a:extLst>
              <a:ext uri="{FF2B5EF4-FFF2-40B4-BE49-F238E27FC236}">
                <a16:creationId xmlns:a16="http://schemas.microsoft.com/office/drawing/2014/main" id="{6D711A1E-537B-4664-85A3-0D373D26EB05}"/>
              </a:ext>
            </a:extLst>
          </p:cNvPr>
          <p:cNvSpPr/>
          <p:nvPr/>
        </p:nvSpPr>
        <p:spPr>
          <a:xfrm>
            <a:off x="673100" y="2452875"/>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38791D-3332-42AC-AF7F-A08F696018BD}"/>
              </a:ext>
            </a:extLst>
          </p:cNvPr>
          <p:cNvSpPr/>
          <p:nvPr/>
        </p:nvSpPr>
        <p:spPr>
          <a:xfrm>
            <a:off x="1282701" y="2452875"/>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2D61C1-591B-4BDB-A638-F8FB30D84D1D}"/>
              </a:ext>
            </a:extLst>
          </p:cNvPr>
          <p:cNvSpPr/>
          <p:nvPr/>
        </p:nvSpPr>
        <p:spPr>
          <a:xfrm>
            <a:off x="2448979" y="2436832"/>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FFAC94-608B-4E3B-9CC6-90FFC7B638F0}"/>
              </a:ext>
            </a:extLst>
          </p:cNvPr>
          <p:cNvSpPr/>
          <p:nvPr/>
        </p:nvSpPr>
        <p:spPr>
          <a:xfrm>
            <a:off x="3058580" y="2436832"/>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FEE0B4B-5030-41EA-8BB6-1B168D385BBB}"/>
              </a:ext>
            </a:extLst>
          </p:cNvPr>
          <p:cNvSpPr/>
          <p:nvPr/>
        </p:nvSpPr>
        <p:spPr>
          <a:xfrm>
            <a:off x="3668182" y="2436832"/>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96191B-1C30-4C73-A1AE-3B6CE942609C}"/>
              </a:ext>
            </a:extLst>
          </p:cNvPr>
          <p:cNvSpPr/>
          <p:nvPr/>
        </p:nvSpPr>
        <p:spPr>
          <a:xfrm>
            <a:off x="4277783" y="2436832"/>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B14CF8-170F-446A-83DE-54DA5FE0FE5B}"/>
              </a:ext>
            </a:extLst>
          </p:cNvPr>
          <p:cNvSpPr/>
          <p:nvPr/>
        </p:nvSpPr>
        <p:spPr>
          <a:xfrm>
            <a:off x="2448979" y="3012079"/>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C04F3E1-60D4-4448-9505-19714343A05A}"/>
              </a:ext>
            </a:extLst>
          </p:cNvPr>
          <p:cNvSpPr/>
          <p:nvPr/>
        </p:nvSpPr>
        <p:spPr>
          <a:xfrm>
            <a:off x="3058580" y="3012079"/>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A55B171-A218-4784-A315-B6517EEFDE9A}"/>
              </a:ext>
            </a:extLst>
          </p:cNvPr>
          <p:cNvSpPr/>
          <p:nvPr/>
        </p:nvSpPr>
        <p:spPr>
          <a:xfrm>
            <a:off x="3668182" y="3012079"/>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53B91A7-2AE7-4402-B397-54165CA09B3B}"/>
              </a:ext>
            </a:extLst>
          </p:cNvPr>
          <p:cNvSpPr/>
          <p:nvPr/>
        </p:nvSpPr>
        <p:spPr>
          <a:xfrm>
            <a:off x="4277783" y="3012079"/>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8C841CB-2D80-4D29-859E-EB64696A6DAA}"/>
              </a:ext>
            </a:extLst>
          </p:cNvPr>
          <p:cNvSpPr/>
          <p:nvPr/>
        </p:nvSpPr>
        <p:spPr>
          <a:xfrm>
            <a:off x="5511797" y="2436832"/>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CCF3D18-7047-4D90-B7DE-F21E5EB3763C}"/>
              </a:ext>
            </a:extLst>
          </p:cNvPr>
          <p:cNvSpPr/>
          <p:nvPr/>
        </p:nvSpPr>
        <p:spPr>
          <a:xfrm>
            <a:off x="6121398" y="2436832"/>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CE1EB15-B47A-4615-9DA0-763383EBFC67}"/>
              </a:ext>
            </a:extLst>
          </p:cNvPr>
          <p:cNvSpPr/>
          <p:nvPr/>
        </p:nvSpPr>
        <p:spPr>
          <a:xfrm>
            <a:off x="6731000" y="2436832"/>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75EB86B-B5B7-410D-BA1F-11C4A1E7D01D}"/>
              </a:ext>
            </a:extLst>
          </p:cNvPr>
          <p:cNvSpPr/>
          <p:nvPr/>
        </p:nvSpPr>
        <p:spPr>
          <a:xfrm>
            <a:off x="7340601" y="2436832"/>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A3DA730-B2DB-4569-A7AF-82883FE4F94E}"/>
              </a:ext>
            </a:extLst>
          </p:cNvPr>
          <p:cNvSpPr/>
          <p:nvPr/>
        </p:nvSpPr>
        <p:spPr>
          <a:xfrm>
            <a:off x="5511797" y="3012079"/>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A15A418-8C87-4FD9-AD6D-69F7AC5EDB94}"/>
              </a:ext>
            </a:extLst>
          </p:cNvPr>
          <p:cNvSpPr/>
          <p:nvPr/>
        </p:nvSpPr>
        <p:spPr>
          <a:xfrm>
            <a:off x="6121398" y="3012079"/>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549CA35-3221-4E48-B392-AA4C3CA5BD29}"/>
              </a:ext>
            </a:extLst>
          </p:cNvPr>
          <p:cNvSpPr/>
          <p:nvPr/>
        </p:nvSpPr>
        <p:spPr>
          <a:xfrm>
            <a:off x="6731000" y="3012079"/>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E6382E5-C82E-4615-833F-136B860D6BA7}"/>
              </a:ext>
            </a:extLst>
          </p:cNvPr>
          <p:cNvSpPr/>
          <p:nvPr/>
        </p:nvSpPr>
        <p:spPr>
          <a:xfrm>
            <a:off x="7340601" y="3012079"/>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0AC5360-9AAC-44D6-90EF-283327F02524}"/>
              </a:ext>
            </a:extLst>
          </p:cNvPr>
          <p:cNvSpPr/>
          <p:nvPr/>
        </p:nvSpPr>
        <p:spPr>
          <a:xfrm>
            <a:off x="5511797" y="3610323"/>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562934B-0BC4-48DC-B206-DFE110EF2ECF}"/>
              </a:ext>
            </a:extLst>
          </p:cNvPr>
          <p:cNvSpPr/>
          <p:nvPr/>
        </p:nvSpPr>
        <p:spPr>
          <a:xfrm>
            <a:off x="6121398" y="3610323"/>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497657B-CB49-4D2C-B537-482AD94143DD}"/>
              </a:ext>
            </a:extLst>
          </p:cNvPr>
          <p:cNvSpPr/>
          <p:nvPr/>
        </p:nvSpPr>
        <p:spPr>
          <a:xfrm>
            <a:off x="6731000" y="3610323"/>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C46C997-BED8-4392-AD1F-3845EB470A41}"/>
              </a:ext>
            </a:extLst>
          </p:cNvPr>
          <p:cNvSpPr/>
          <p:nvPr/>
        </p:nvSpPr>
        <p:spPr>
          <a:xfrm>
            <a:off x="7340601" y="3610323"/>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F0B5745-5746-4725-B097-7DC70DD9A497}"/>
              </a:ext>
            </a:extLst>
          </p:cNvPr>
          <p:cNvSpPr/>
          <p:nvPr/>
        </p:nvSpPr>
        <p:spPr>
          <a:xfrm>
            <a:off x="5511797" y="4185570"/>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C943C51-AA61-425C-9ED5-1EC63794B3E9}"/>
              </a:ext>
            </a:extLst>
          </p:cNvPr>
          <p:cNvSpPr/>
          <p:nvPr/>
        </p:nvSpPr>
        <p:spPr>
          <a:xfrm>
            <a:off x="6121398" y="4185570"/>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94A9319-0812-493B-8EB9-DFE72936244D}"/>
              </a:ext>
            </a:extLst>
          </p:cNvPr>
          <p:cNvSpPr/>
          <p:nvPr/>
        </p:nvSpPr>
        <p:spPr>
          <a:xfrm>
            <a:off x="6731000" y="4185570"/>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9779D62-A626-4EF5-9253-EBD3EBD3D8D2}"/>
              </a:ext>
            </a:extLst>
          </p:cNvPr>
          <p:cNvSpPr/>
          <p:nvPr/>
        </p:nvSpPr>
        <p:spPr>
          <a:xfrm>
            <a:off x="7340601" y="4185570"/>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65D5E7E-2D8C-4709-807E-B1A3B1E2C3AC}"/>
              </a:ext>
            </a:extLst>
          </p:cNvPr>
          <p:cNvSpPr/>
          <p:nvPr/>
        </p:nvSpPr>
        <p:spPr>
          <a:xfrm>
            <a:off x="8568261" y="2457528"/>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EE06FC6-F070-482E-AD6B-BA8FEE44B641}"/>
              </a:ext>
            </a:extLst>
          </p:cNvPr>
          <p:cNvSpPr/>
          <p:nvPr/>
        </p:nvSpPr>
        <p:spPr>
          <a:xfrm>
            <a:off x="9177862" y="2457528"/>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817539E-ADBB-4933-A99B-C3B3177047AA}"/>
              </a:ext>
            </a:extLst>
          </p:cNvPr>
          <p:cNvSpPr/>
          <p:nvPr/>
        </p:nvSpPr>
        <p:spPr>
          <a:xfrm>
            <a:off x="9787464" y="2457528"/>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F1441A0-DE1B-40D9-A88C-D2407D257838}"/>
              </a:ext>
            </a:extLst>
          </p:cNvPr>
          <p:cNvSpPr/>
          <p:nvPr/>
        </p:nvSpPr>
        <p:spPr>
          <a:xfrm>
            <a:off x="10397065" y="2457528"/>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A5612A8-CF2F-4714-9199-B534FECADAE9}"/>
              </a:ext>
            </a:extLst>
          </p:cNvPr>
          <p:cNvSpPr/>
          <p:nvPr/>
        </p:nvSpPr>
        <p:spPr>
          <a:xfrm>
            <a:off x="8568261" y="3032775"/>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00B3B40-12DC-4E00-BAFC-56C8CA160510}"/>
              </a:ext>
            </a:extLst>
          </p:cNvPr>
          <p:cNvSpPr/>
          <p:nvPr/>
        </p:nvSpPr>
        <p:spPr>
          <a:xfrm>
            <a:off x="9177862" y="3032775"/>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85F6628-FFDB-4AA1-9C12-A15EE2753A8D}"/>
              </a:ext>
            </a:extLst>
          </p:cNvPr>
          <p:cNvSpPr/>
          <p:nvPr/>
        </p:nvSpPr>
        <p:spPr>
          <a:xfrm>
            <a:off x="9787464" y="3032775"/>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D2326F3-54E6-4771-A4E6-A497C1DEF2CC}"/>
              </a:ext>
            </a:extLst>
          </p:cNvPr>
          <p:cNvSpPr/>
          <p:nvPr/>
        </p:nvSpPr>
        <p:spPr>
          <a:xfrm>
            <a:off x="10397065" y="3032775"/>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1D72987-1C55-4FDA-926E-9A6B9CDAAB7B}"/>
              </a:ext>
            </a:extLst>
          </p:cNvPr>
          <p:cNvSpPr/>
          <p:nvPr/>
        </p:nvSpPr>
        <p:spPr>
          <a:xfrm>
            <a:off x="8568261" y="3631019"/>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5369CD8-1BB8-4FC0-AFD1-15B70858BBE5}"/>
              </a:ext>
            </a:extLst>
          </p:cNvPr>
          <p:cNvSpPr/>
          <p:nvPr/>
        </p:nvSpPr>
        <p:spPr>
          <a:xfrm>
            <a:off x="9177862" y="3631019"/>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ABE9870-DD1D-413B-AC8A-F6B521ECAA23}"/>
              </a:ext>
            </a:extLst>
          </p:cNvPr>
          <p:cNvSpPr/>
          <p:nvPr/>
        </p:nvSpPr>
        <p:spPr>
          <a:xfrm>
            <a:off x="9787464" y="3631019"/>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97AC53A-288C-449D-A970-CC6E82FACE0F}"/>
              </a:ext>
            </a:extLst>
          </p:cNvPr>
          <p:cNvSpPr/>
          <p:nvPr/>
        </p:nvSpPr>
        <p:spPr>
          <a:xfrm>
            <a:off x="10397065" y="3631019"/>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B3C19C5-9D9A-404D-8FF3-5BA2EC6C8C15}"/>
              </a:ext>
            </a:extLst>
          </p:cNvPr>
          <p:cNvSpPr/>
          <p:nvPr/>
        </p:nvSpPr>
        <p:spPr>
          <a:xfrm>
            <a:off x="8568261" y="4206266"/>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8F077E8-6C15-4E4C-8D0D-2C67E8539F9C}"/>
              </a:ext>
            </a:extLst>
          </p:cNvPr>
          <p:cNvSpPr/>
          <p:nvPr/>
        </p:nvSpPr>
        <p:spPr>
          <a:xfrm>
            <a:off x="9177862" y="4206266"/>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8906765-8F8A-4374-BF70-B814AA59826E}"/>
              </a:ext>
            </a:extLst>
          </p:cNvPr>
          <p:cNvSpPr/>
          <p:nvPr/>
        </p:nvSpPr>
        <p:spPr>
          <a:xfrm>
            <a:off x="9787464" y="4206266"/>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BD2C4A4-3FD6-422E-9AB3-EC56F6CC8952}"/>
              </a:ext>
            </a:extLst>
          </p:cNvPr>
          <p:cNvSpPr/>
          <p:nvPr/>
        </p:nvSpPr>
        <p:spPr>
          <a:xfrm>
            <a:off x="10397065" y="4206266"/>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62" name="Straight Arrow Connector 61">
            <a:extLst>
              <a:ext uri="{FF2B5EF4-FFF2-40B4-BE49-F238E27FC236}">
                <a16:creationId xmlns:a16="http://schemas.microsoft.com/office/drawing/2014/main" id="{9F250CBD-2FDF-439D-B9AB-B2878C209E1B}"/>
              </a:ext>
            </a:extLst>
          </p:cNvPr>
          <p:cNvCxnSpPr>
            <a:cxnSpLocks/>
          </p:cNvCxnSpPr>
          <p:nvPr/>
        </p:nvCxnSpPr>
        <p:spPr>
          <a:xfrm flipH="1" flipV="1">
            <a:off x="10168052" y="5838059"/>
            <a:ext cx="406" cy="266949"/>
          </a:xfrm>
          <a:prstGeom prst="straightConnector1">
            <a:avLst/>
          </a:prstGeom>
          <a:ln>
            <a:solidFill>
              <a:srgbClr val="FF0000"/>
            </a:solidFill>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63" name="Rectangle 62">
            <a:extLst>
              <a:ext uri="{FF2B5EF4-FFF2-40B4-BE49-F238E27FC236}">
                <a16:creationId xmlns:a16="http://schemas.microsoft.com/office/drawing/2014/main" id="{C333D29A-E011-4356-8E90-3D8951C58F8D}"/>
              </a:ext>
            </a:extLst>
          </p:cNvPr>
          <p:cNvSpPr/>
          <p:nvPr/>
        </p:nvSpPr>
        <p:spPr>
          <a:xfrm>
            <a:off x="8568261" y="4776130"/>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D4EFD94-1AFC-4745-9E9B-FCA044FC53B7}"/>
              </a:ext>
            </a:extLst>
          </p:cNvPr>
          <p:cNvSpPr/>
          <p:nvPr/>
        </p:nvSpPr>
        <p:spPr>
          <a:xfrm>
            <a:off x="9177862" y="4776130"/>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4A00D8CE-43FD-4743-A5F3-584A6AAACCE5}"/>
              </a:ext>
            </a:extLst>
          </p:cNvPr>
          <p:cNvSpPr/>
          <p:nvPr/>
        </p:nvSpPr>
        <p:spPr>
          <a:xfrm>
            <a:off x="9787464" y="4776130"/>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99ADEE5F-7331-4407-B083-6330E55F7AF5}"/>
              </a:ext>
            </a:extLst>
          </p:cNvPr>
          <p:cNvSpPr/>
          <p:nvPr/>
        </p:nvSpPr>
        <p:spPr>
          <a:xfrm>
            <a:off x="10397065" y="4776130"/>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127312BC-9E7A-4C2C-A18B-3C00E3DDB28C}"/>
              </a:ext>
            </a:extLst>
          </p:cNvPr>
          <p:cNvSpPr/>
          <p:nvPr/>
        </p:nvSpPr>
        <p:spPr>
          <a:xfrm>
            <a:off x="8568261" y="5351377"/>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65954E76-76A3-4A35-BE41-0B108B00109B}"/>
              </a:ext>
            </a:extLst>
          </p:cNvPr>
          <p:cNvSpPr/>
          <p:nvPr/>
        </p:nvSpPr>
        <p:spPr>
          <a:xfrm>
            <a:off x="9177862" y="5351377"/>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6968D109-8ACD-4974-8FD0-3137A0D7BE06}"/>
              </a:ext>
            </a:extLst>
          </p:cNvPr>
          <p:cNvSpPr/>
          <p:nvPr/>
        </p:nvSpPr>
        <p:spPr>
          <a:xfrm>
            <a:off x="9787464" y="5351377"/>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91D43DC7-A9BC-48E0-9D0A-99EFAED4B556}"/>
              </a:ext>
            </a:extLst>
          </p:cNvPr>
          <p:cNvSpPr/>
          <p:nvPr/>
        </p:nvSpPr>
        <p:spPr>
          <a:xfrm>
            <a:off x="10397065" y="5351377"/>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EA3E909-E52C-453C-B8B2-5AD4C607C689}"/>
              </a:ext>
            </a:extLst>
          </p:cNvPr>
          <p:cNvSpPr/>
          <p:nvPr/>
        </p:nvSpPr>
        <p:spPr>
          <a:xfrm>
            <a:off x="10979138" y="2452875"/>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636BB58-188C-4644-B856-8F57381374CF}"/>
              </a:ext>
            </a:extLst>
          </p:cNvPr>
          <p:cNvSpPr/>
          <p:nvPr/>
        </p:nvSpPr>
        <p:spPr>
          <a:xfrm>
            <a:off x="10979138" y="3028122"/>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15036B6-ECB0-4589-9AF5-F7EB447A303E}"/>
              </a:ext>
            </a:extLst>
          </p:cNvPr>
          <p:cNvSpPr/>
          <p:nvPr/>
        </p:nvSpPr>
        <p:spPr>
          <a:xfrm>
            <a:off x="10979138" y="3626366"/>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52B6E9B-3AAD-4091-8F9F-FD44E2880EB3}"/>
              </a:ext>
            </a:extLst>
          </p:cNvPr>
          <p:cNvSpPr/>
          <p:nvPr/>
        </p:nvSpPr>
        <p:spPr>
          <a:xfrm>
            <a:off x="10979138" y="4201613"/>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2B61E2F-2EF4-4DFD-9A4C-98986A53B375}"/>
              </a:ext>
            </a:extLst>
          </p:cNvPr>
          <p:cNvSpPr/>
          <p:nvPr/>
        </p:nvSpPr>
        <p:spPr>
          <a:xfrm>
            <a:off x="10979138" y="4771477"/>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0674D62E-8F1E-4D31-A2D1-8E2EA96E2160}"/>
              </a:ext>
            </a:extLst>
          </p:cNvPr>
          <p:cNvSpPr/>
          <p:nvPr/>
        </p:nvSpPr>
        <p:spPr>
          <a:xfrm>
            <a:off x="10979138" y="5346724"/>
            <a:ext cx="423334" cy="4233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B884AC-2AE7-4A2B-BFDF-8CA9E32C25E4}"/>
              </a:ext>
            </a:extLst>
          </p:cNvPr>
          <p:cNvSpPr txBox="1"/>
          <p:nvPr/>
        </p:nvSpPr>
        <p:spPr>
          <a:xfrm>
            <a:off x="673100" y="3429000"/>
            <a:ext cx="992066" cy="369332"/>
          </a:xfrm>
          <a:prstGeom prst="rect">
            <a:avLst/>
          </a:prstGeom>
          <a:noFill/>
        </p:spPr>
        <p:txBody>
          <a:bodyPr wrap="none" rtlCol="0">
            <a:spAutoFit/>
          </a:bodyPr>
          <a:lstStyle/>
          <a:p>
            <a:r>
              <a:rPr lang="en-US" dirty="0"/>
              <a:t>1 Month</a:t>
            </a:r>
          </a:p>
        </p:txBody>
      </p:sp>
      <p:sp>
        <p:nvSpPr>
          <p:cNvPr id="77" name="TextBox 76">
            <a:extLst>
              <a:ext uri="{FF2B5EF4-FFF2-40B4-BE49-F238E27FC236}">
                <a16:creationId xmlns:a16="http://schemas.microsoft.com/office/drawing/2014/main" id="{96478D68-F3C6-41B0-92F5-D2B2E8D9A712}"/>
              </a:ext>
            </a:extLst>
          </p:cNvPr>
          <p:cNvSpPr txBox="1"/>
          <p:nvPr/>
        </p:nvSpPr>
        <p:spPr>
          <a:xfrm>
            <a:off x="3011934" y="3736063"/>
            <a:ext cx="992066" cy="369332"/>
          </a:xfrm>
          <a:prstGeom prst="rect">
            <a:avLst/>
          </a:prstGeom>
          <a:noFill/>
        </p:spPr>
        <p:txBody>
          <a:bodyPr wrap="none" rtlCol="0">
            <a:spAutoFit/>
          </a:bodyPr>
          <a:lstStyle/>
          <a:p>
            <a:r>
              <a:rPr lang="en-US" dirty="0"/>
              <a:t>3 Month</a:t>
            </a:r>
          </a:p>
        </p:txBody>
      </p:sp>
      <p:sp>
        <p:nvSpPr>
          <p:cNvPr id="78" name="TextBox 77">
            <a:extLst>
              <a:ext uri="{FF2B5EF4-FFF2-40B4-BE49-F238E27FC236}">
                <a16:creationId xmlns:a16="http://schemas.microsoft.com/office/drawing/2014/main" id="{FF3D2B41-3408-4BDA-B7F8-3B3FEBC22A4B}"/>
              </a:ext>
            </a:extLst>
          </p:cNvPr>
          <p:cNvSpPr txBox="1"/>
          <p:nvPr/>
        </p:nvSpPr>
        <p:spPr>
          <a:xfrm>
            <a:off x="6140447" y="4802847"/>
            <a:ext cx="992066" cy="369332"/>
          </a:xfrm>
          <a:prstGeom prst="rect">
            <a:avLst/>
          </a:prstGeom>
          <a:noFill/>
        </p:spPr>
        <p:txBody>
          <a:bodyPr wrap="none" rtlCol="0">
            <a:spAutoFit/>
          </a:bodyPr>
          <a:lstStyle/>
          <a:p>
            <a:r>
              <a:rPr lang="en-US" dirty="0"/>
              <a:t>6 Month</a:t>
            </a:r>
          </a:p>
        </p:txBody>
      </p:sp>
      <p:sp>
        <p:nvSpPr>
          <p:cNvPr id="79" name="TextBox 78">
            <a:extLst>
              <a:ext uri="{FF2B5EF4-FFF2-40B4-BE49-F238E27FC236}">
                <a16:creationId xmlns:a16="http://schemas.microsoft.com/office/drawing/2014/main" id="{C9B782BF-F710-45E1-B60D-C800763AB1D2}"/>
              </a:ext>
            </a:extLst>
          </p:cNvPr>
          <p:cNvSpPr txBox="1"/>
          <p:nvPr/>
        </p:nvSpPr>
        <p:spPr>
          <a:xfrm>
            <a:off x="9503098" y="6063735"/>
            <a:ext cx="1109086" cy="369332"/>
          </a:xfrm>
          <a:prstGeom prst="rect">
            <a:avLst/>
          </a:prstGeom>
          <a:noFill/>
        </p:spPr>
        <p:txBody>
          <a:bodyPr wrap="none" rtlCol="0">
            <a:spAutoFit/>
          </a:bodyPr>
          <a:lstStyle/>
          <a:p>
            <a:r>
              <a:rPr lang="en-US" dirty="0"/>
              <a:t>12 Month</a:t>
            </a:r>
          </a:p>
        </p:txBody>
      </p:sp>
    </p:spTree>
    <p:extLst>
      <p:ext uri="{BB962C8B-B14F-4D97-AF65-F5344CB8AC3E}">
        <p14:creationId xmlns:p14="http://schemas.microsoft.com/office/powerpoint/2010/main" val="2607244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2642</TotalTime>
  <Words>1023</Words>
  <Application>Microsoft Macintosh PowerPoint</Application>
  <PresentationFormat>Widescreen</PresentationFormat>
  <Paragraphs>287</Paragraphs>
  <Slides>30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Leelawadee</vt:lpstr>
      <vt:lpstr>Office Theme</vt:lpstr>
      <vt:lpstr>Micro-Services Session I</vt:lpstr>
      <vt:lpstr>Evolution from Monoliths to Microservices</vt:lpstr>
      <vt:lpstr>Monolithic Web Application Example</vt:lpstr>
      <vt:lpstr>Benefits of Monolithic Architecture </vt:lpstr>
      <vt:lpstr>Drawbacks(අඩුපාඩු) of Monolithic Architecture </vt:lpstr>
      <vt:lpstr>Core principles of Microservices </vt:lpstr>
      <vt:lpstr>Core principles of Microservices </vt:lpstr>
      <vt:lpstr>Modelled Around Business Domain</vt:lpstr>
      <vt:lpstr>Culture Of Automation </vt:lpstr>
      <vt:lpstr>Culture Of Automation </vt:lpstr>
      <vt:lpstr>Hide Implementation Details</vt:lpstr>
      <vt:lpstr>Decentralize All The Things</vt:lpstr>
      <vt:lpstr>Decentralize All The Things</vt:lpstr>
      <vt:lpstr>Two-Phase Commit</vt:lpstr>
      <vt:lpstr>SAGA</vt:lpstr>
      <vt:lpstr>Deploy Independently</vt:lpstr>
      <vt:lpstr>Consumer First</vt:lpstr>
      <vt:lpstr>Service Discovery : The Problem Context</vt:lpstr>
      <vt:lpstr>Service Discovery Patterns</vt:lpstr>
      <vt:lpstr>Service Discovery Patterns</vt:lpstr>
      <vt:lpstr>Isolate Failure</vt:lpstr>
      <vt:lpstr>Highly Observable</vt:lpstr>
      <vt:lpstr>Lab Session - I</vt:lpstr>
      <vt:lpstr>OAUTH 2 </vt:lpstr>
      <vt:lpstr>Securing Microservices</vt:lpstr>
      <vt:lpstr>Securing Microservices</vt:lpstr>
      <vt:lpstr>Lab Session - II</vt:lpstr>
      <vt:lpstr>Principles of Microservice Scalability and Performance</vt:lpstr>
      <vt:lpstr>Best Practices for Designing a Microservices Architecture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dc:creator>
  <cp:lastModifiedBy>Rajapaksha D.S.S. it16234062</cp:lastModifiedBy>
  <cp:revision>376</cp:revision>
  <dcterms:created xsi:type="dcterms:W3CDTF">2020-02-23T05:42:44Z</dcterms:created>
  <dcterms:modified xsi:type="dcterms:W3CDTF">2020-06-03T19:34:42Z</dcterms:modified>
</cp:coreProperties>
</file>