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2" r:id="rId3"/>
    <p:sldId id="278" r:id="rId4"/>
    <p:sldId id="279" r:id="rId5"/>
    <p:sldId id="280" r:id="rId6"/>
    <p:sldId id="275" r:id="rId7"/>
    <p:sldId id="265" r:id="rId8"/>
    <p:sldId id="266" r:id="rId9"/>
    <p:sldId id="287" r:id="rId10"/>
    <p:sldId id="286" r:id="rId11"/>
    <p:sldId id="276" r:id="rId12"/>
    <p:sldId id="283" r:id="rId13"/>
    <p:sldId id="284" r:id="rId14"/>
    <p:sldId id="281" r:id="rId15"/>
    <p:sldId id="285" r:id="rId16"/>
    <p:sldId id="274" r:id="rId17"/>
    <p:sldId id="267" r:id="rId18"/>
    <p:sldId id="268" r:id="rId19"/>
    <p:sldId id="291" r:id="rId20"/>
    <p:sldId id="269" r:id="rId21"/>
    <p:sldId id="289" r:id="rId22"/>
    <p:sldId id="290" r:id="rId23"/>
    <p:sldId id="260" r:id="rId24"/>
    <p:sldId id="261" r:id="rId25"/>
    <p:sldId id="257" r:id="rId26"/>
    <p:sldId id="277" r:id="rId27"/>
    <p:sldId id="282" r:id="rId28"/>
    <p:sldId id="271" r:id="rId29"/>
    <p:sldId id="272" r:id="rId30"/>
    <p:sldId id="273" r:id="rId31"/>
    <p:sldId id="288" r:id="rId32"/>
    <p:sldId id="26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3073" autoAdjust="0"/>
  </p:normalViewPr>
  <p:slideViewPr>
    <p:cSldViewPr>
      <p:cViewPr varScale="1">
        <p:scale>
          <a:sx n="86" d="100"/>
          <a:sy n="86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4B6D3-D0B0-4AE0-AB55-A729B559FF6B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DC8D7-D0CB-4461-8917-F86C6E9F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056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710E9-5654-4A02-B959-AD381493B9AA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3B987-8341-417F-BB40-0697D304D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155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3B987-8341-417F-BB40-0697D304DA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54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http://grepcode.com/file/repository.grepcode.com/java/eclipse.org/3.5/org.eclipse/osgi/3.5.0/org/osgi/framework/BundleContext.java#BundleContext.getBundle%28long%29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3B987-8341-417F-BB40-0697D304DAF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06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3B987-8341-417F-BB40-0697D304DAF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1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9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0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3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5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1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7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9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4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9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9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25E54-448D-4B5B-9AD6-EE5883ED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4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felix.apache.org/site/apache-felix-framework-usage-documentation.html" TargetMode="External"/><Relationship Id="rId2" Type="http://schemas.openxmlformats.org/officeDocument/2006/relationships/hyperlink" Target="http://grepcode.com/file/repository.grepcode.com/java/eclipse.org/3.5/org.eclipse/osgi/3.5.0/org/osgi/framework/BundleContext.java#BundleContext.getBundle%28long%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6400800"/>
            <a:ext cx="2895600" cy="365125"/>
          </a:xfrm>
        </p:spPr>
        <p:txBody>
          <a:bodyPr/>
          <a:lstStyle/>
          <a:p>
            <a:r>
              <a:rPr lang="en-US" i="1" dirty="0" smtClean="0"/>
              <a:t>By Udara Samaratunge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33400"/>
            <a:ext cx="1295400" cy="151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76400" y="4495800"/>
            <a:ext cx="5958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Modern Topics in Information Technology</a:t>
            </a: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Year – Semester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</a:t>
            </a: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Udara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Samaratunge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90600" y="2438400"/>
            <a:ext cx="71628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 Development</a:t>
            </a:r>
          </a:p>
          <a:p>
            <a:endParaRPr lang="en-US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Service Gateway Initiatives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5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57" y="533400"/>
            <a:ext cx="8062731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4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Platform Layering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5029200" cy="5257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Platform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divided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number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context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layer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loading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packaging specifications.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 layer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collaboration model.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layer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embedded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390869"/>
            <a:ext cx="3505200" cy="28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3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Layer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264"/>
            <a:ext cx="9144000" cy="5410736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inside-VM service model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(and get notified about)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their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properties,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protocol required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one or more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by</a:t>
            </a: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control,</a:t>
            </a: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rules, or</a:t>
            </a: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configuration</a:t>
            </a:r>
          </a:p>
          <a:p>
            <a:pPr lvl="2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Oriented Architectures (SOA) Confusion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the net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Platform binds and discovers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inside a Java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Alliance provides many standardized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defines a standard set of services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can define more (AMI-C,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Ertico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JCP)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1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Layer Evolution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010400" cy="517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8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8603"/>
            <a:ext cx="8001000" cy="776287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11993"/>
            <a:ext cx="5715000" cy="54135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Packaging of applications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libraries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Bundles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significant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issues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modularization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the Class Path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 search list,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makes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hard to control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applications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not protect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certain packages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classes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others.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not handle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versions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same package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371600"/>
            <a:ext cx="3209925" cy="314325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7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Security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958" y="1066800"/>
            <a:ext cx="8900746" cy="5562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Platform can be configured to be one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execution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model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unlike normal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control of the operator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 systems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Walled gardens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can require Service Permission if security is enabled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operator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extra rules to increase the overall system security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4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604"/>
            <a:ext cx="8229600" cy="851796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Example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an application that is interacting with underlying MySQL database and after few month I found that MySQL team has fixed a major bug in their new version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-connector library release so in order to incorporate this new library in my traditional application I have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my application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re-package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just replace the older 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 need to stop the whole application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 is exposed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 as a component or as a service therefore we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 need to install new component/service in OSGI container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services/components are updated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OSGI container there are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event listeners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propagate the service/component update event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service/component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consumers.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accordingly consumers adapts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themselves to use new version of web service (on the 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side we need to listen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various events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consumers can decide whether to respond for change or not.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5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30275"/>
          </a:xfrm>
        </p:spPr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Services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841" y="3105000"/>
            <a:ext cx="8572500" cy="363727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Framework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Registry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available to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bundles to collaborate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other bundles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bundles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(from different vendors) can implement the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interface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visible to users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to replace implementations without disrupting service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bundle can create an object and register it with the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registry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one or more interfaces.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42578"/>
            <a:ext cx="4485452" cy="1635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17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576" y="901985"/>
            <a:ext cx="3078224" cy="1993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18328"/>
            <a:ext cx="8763000" cy="58674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bundles can go to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list all objects that are registered under a specific interfaces or class. 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bundle can therefore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a service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can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service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it can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service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appear or disappear. </a:t>
            </a:r>
          </a:p>
          <a:p>
            <a:endParaRPr lang="en-US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bundles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register objects under the same interface or class with the same name.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associated with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Powerful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language to find appropriate service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Bundles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update the properties of a service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</a:t>
            </a: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bundle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withdraw its service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registry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other bundles are still using this service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4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334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bundle can use a service (bind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to) with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cardinality</a:t>
            </a:r>
          </a:p>
          <a:p>
            <a:pPr lvl="1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1..1, 0..1, 0..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1"/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discovered dynamically</a:t>
            </a:r>
            <a:endParaRPr 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with query filter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Listener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endParaRPr lang="en-US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dynamic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bundle can decide to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withdraw its service from the registry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other bundles are still using this service. Bundles using such a service must then ensure that they no longer use the service object and drop any references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can go away at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time!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very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dynamic!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19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4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73956"/>
            <a:ext cx="8686800" cy="50292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(Open Services Gateway initiative)</a:t>
            </a:r>
          </a:p>
          <a:p>
            <a:pPr algn="just"/>
            <a:endParaRPr lang="en-US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which allows 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 development of applications using java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framework for developing (remotely) deployed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applications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require: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distribution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of devices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</a:t>
            </a:r>
          </a:p>
          <a:p>
            <a:pPr lvl="1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through a collaboration of industry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leaders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IBM, Ericsson, Nokia, Sony,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Telcordia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Samsung,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ProSyst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Gatespace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Nortel, Oracle, Sybase, Espial, and many more</a:t>
            </a: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9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7800"/>
            <a:ext cx="8458200" cy="664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Bundle Deployment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24509"/>
            <a:ext cx="4800600" cy="287254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Bundles are deployed on an 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bundle runtime environment.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not a container like Java Application Servers. It is a 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environment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73" y="945754"/>
            <a:ext cx="4380027" cy="2980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6200" y="3723134"/>
            <a:ext cx="8839200" cy="286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Bundles run in the same VM and can actually share code.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framework uses the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 imports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wire up the bundles so they do not have to concern themselves with class loading.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4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interaction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4876800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Applet,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MIDlet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Xlet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runner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Bundles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collaborate through: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service objects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package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registry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a bundle to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and track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objects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fully manages this collaboration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Dependencies, security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21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4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22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4" y="1894113"/>
            <a:ext cx="3450549" cy="3519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933" y="1905000"/>
            <a:ext cx="5155981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6200" y="7620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interaction and collaboration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 supported by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complexity of the system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service/component dependencies.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loosely-coupled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easy to manage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</a:p>
          <a:p>
            <a:pPr marL="514350" indent="-514350">
              <a:buFont typeface="+mj-lt"/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23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1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 performance.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scenario where you have a large application which uses a logging framework.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logging framework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deployed as 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Bundle, which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managed independently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can be started when required by our application and can be stopped when not in use.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 makes these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bundles available as services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can be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other parts of application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24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4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174" y="26504"/>
            <a:ext cx="8229600" cy="73549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 products uses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733800"/>
            <a:ext cx="3962400" cy="2743200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CQ5, uses the Apache Felix implementation of OSGI.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Felix is a open-source project to implement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R4 Service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includes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and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services.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-related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9"/>
          <a:stretch/>
        </p:blipFill>
        <p:spPr bwMode="auto">
          <a:xfrm>
            <a:off x="418282" y="1224097"/>
            <a:ext cx="2858318" cy="2437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854765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Adobe CQ (CMS app)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170" y="1219200"/>
            <a:ext cx="4490830" cy="26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770" y="5285115"/>
            <a:ext cx="3619500" cy="10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770" y="4038600"/>
            <a:ext cx="4033630" cy="1002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8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144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Life Cycle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4267200" cy="4724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Bundle represents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API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bundles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Resolve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Stop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Refresh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Uninstall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Udara</a:t>
            </a:r>
            <a:r>
              <a:rPr lang="en-US" dirty="0" smtClean="0"/>
              <a:t> </a:t>
            </a:r>
            <a:r>
              <a:rPr lang="en-US" dirty="0" err="1" smtClean="0"/>
              <a:t>Samaratunge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26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8" y="1447800"/>
            <a:ext cx="3722679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Life Cycle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5257800" cy="56388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Bundle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started by the 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Bundle Activator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JAR manifest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refer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Bundle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Initialize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immediate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Cleanup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Bundle Activator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Bundle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access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functions. 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provides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Start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service to control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start/stop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groups of applications.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27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109" y="1143000"/>
            <a:ext cx="3657600" cy="301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7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OSGI life cycle methods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1600200"/>
            <a:ext cx="4876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67542"/>
            <a:ext cx="3829050" cy="1556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5725" y="3124199"/>
            <a:ext cx="4114800" cy="1219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States of bundles</a:t>
            </a:r>
          </a:p>
          <a:p>
            <a:r>
              <a:rPr lang="en-US" dirty="0" smtClean="0"/>
              <a:t>Installed – finish bundle installation </a:t>
            </a:r>
          </a:p>
          <a:p>
            <a:r>
              <a:rPr lang="en-US" dirty="0" smtClean="0"/>
              <a:t>Active  –  start the bundle</a:t>
            </a:r>
          </a:p>
          <a:p>
            <a:r>
              <a:rPr lang="en-US" dirty="0" smtClean="0"/>
              <a:t>Resolved – stop the bundle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28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6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07720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9" y="3286125"/>
            <a:ext cx="8098971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29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2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763000" cy="60198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containers allow you to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your application into individual modules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(are jar files with additional meta information and called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bundles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terminology)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the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cross-dependencies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modules.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then offers you dynamic loading/unloading, configuration and control of these bundles - without requiring restarts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Framework vendors are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ProSyst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 space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Telematics, and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IBM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Siemens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Espial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 source implementations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Apache Felix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Eclipse Equinox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 space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Knopflerfish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0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1"/>
            <a:ext cx="80772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30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6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90" y="1240717"/>
            <a:ext cx="5410200" cy="529819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Bundle Context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manipulate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registry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registrations are handled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to unregister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service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modify its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access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service as well as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service’s properties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service objects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</a:t>
            </a:r>
            <a:r>
              <a:rPr lang="en-US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getService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services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returned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ungetService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224192"/>
            <a:ext cx="3597119" cy="2966808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2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409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www.osgi.org/Main/HomePage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www.osgi.org/Technology/WhatIsOSGi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en.wikipedia.org/wiki/OSGi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grepcode.com/file/repository.grepcode.com/java/eclipse.org/3.5/org.eclipse/osgi/3.5.0/org/osgi/framework/BundleContext.java#BundleContext.getBundle%28long%29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http://felix.apache.org/site/apache-felix-framework-usage-documentation.html</a:t>
            </a: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32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6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use?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problems does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Platform address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limited (binary) software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portability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lvl="1"/>
            <a:endParaRPr lang="en-US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building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software systems</a:t>
            </a: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Supporting the myriad of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configuration, variations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required by today’s devices</a:t>
            </a:r>
          </a:p>
          <a:p>
            <a:pPr lvl="2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the software on the device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6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Oriented Architectures (SOA)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191000" cy="4648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alternate implementations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Dynamically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available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(interface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reusable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not coupled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components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only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independent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 have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524000"/>
            <a:ext cx="3676650" cy="4048125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5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09" y="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086" y="4038600"/>
            <a:ext cx="8766313" cy="22860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Mediates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&amp;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applications.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cycle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(install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start, stop, update,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Policy free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Policies are provided by bundles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219200"/>
            <a:ext cx="3475096" cy="257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9086" y="1066799"/>
            <a:ext cx="5489714" cy="3124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applications to share a single Java VM.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Handles all class loading in a much better defined way than standard Java.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Versioning!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Gives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isolation/security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applications.</a:t>
            </a: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0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252"/>
            <a:ext cx="8229600" cy="824948"/>
          </a:xfrm>
        </p:spPr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Bundle Architecture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effectLst/>
            </a:endParaRP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396240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114800" y="1066800"/>
            <a:ext cx="4800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list contains a short definition of the terms: 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Bundles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Bundles are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 made by the developers. 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services layer connects bundles in a dynamic way by offering a 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publish-find-bind model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 old Java objects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Life-Cycle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API to install, start, stop, update, and uninstall bundles. 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layer that defines how a bundle can import and export code. 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layer that handles the security aspects. 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Environment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Defines what methods and classes are available in a specific platform.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7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7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Bundle?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6868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Java terms, a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bundle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 old JAR file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standard Java everything in a JAR is completely visible to all other JARs.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hides everything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that JAR 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unless explicitly exported.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 for hiding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to 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 multiple versions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same library.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default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there is 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sharing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7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69" y="609600"/>
            <a:ext cx="8157431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0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8399</TotalTime>
  <Words>1986</Words>
  <Application>Microsoft Office PowerPoint</Application>
  <PresentationFormat>On-screen Show (4:3)</PresentationFormat>
  <Paragraphs>362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Times New Roman</vt:lpstr>
      <vt:lpstr>Office Theme</vt:lpstr>
      <vt:lpstr>PowerPoint Presentation</vt:lpstr>
      <vt:lpstr>What is OSGi?</vt:lpstr>
      <vt:lpstr>PowerPoint Presentation</vt:lpstr>
      <vt:lpstr>Why OSGi Service Platform use?</vt:lpstr>
      <vt:lpstr>The OSGi Platform vs Service Oriented Architectures (SOA)</vt:lpstr>
      <vt:lpstr>The OSGi Framework Architecture</vt:lpstr>
      <vt:lpstr>OSGi Bundle Architecture</vt:lpstr>
      <vt:lpstr>What is a Bundle?</vt:lpstr>
      <vt:lpstr>PowerPoint Presentation</vt:lpstr>
      <vt:lpstr>PowerPoint Presentation</vt:lpstr>
      <vt:lpstr>OSGi Service Platform Layering</vt:lpstr>
      <vt:lpstr>OSGi Service Layer</vt:lpstr>
      <vt:lpstr>The OSGi Service Layer Evolution</vt:lpstr>
      <vt:lpstr>OSGi Module Layer</vt:lpstr>
      <vt:lpstr>The Security Layer</vt:lpstr>
      <vt:lpstr>Practical Example</vt:lpstr>
      <vt:lpstr>OSGi Services</vt:lpstr>
      <vt:lpstr>PowerPoint Presentation</vt:lpstr>
      <vt:lpstr>PowerPoint Presentation</vt:lpstr>
      <vt:lpstr>Bundle Deployment</vt:lpstr>
      <vt:lpstr>Component interaction and collaboration</vt:lpstr>
      <vt:lpstr>PowerPoint Presentation</vt:lpstr>
      <vt:lpstr>Functionalities supported by OSGi</vt:lpstr>
      <vt:lpstr>OSGi increase performance.</vt:lpstr>
      <vt:lpstr>Custom products uses OSGi </vt:lpstr>
      <vt:lpstr>Layers: OSGi Life Cycle Layer</vt:lpstr>
      <vt:lpstr>Layers: OSGi Life Cycle Layer</vt:lpstr>
      <vt:lpstr>OSGI life cycle methods</vt:lpstr>
      <vt:lpstr>PowerPoint Presentation</vt:lpstr>
      <vt:lpstr>PowerPoint Presentation</vt:lpstr>
      <vt:lpstr>Manipulating Services</vt:lpstr>
      <vt:lpstr>References</vt:lpstr>
    </vt:vector>
  </TitlesOfParts>
  <Company>Virtusa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Felix (OSGi)</dc:title>
  <dc:creator>Udara Samaratunge</dc:creator>
  <cp:lastModifiedBy>udara.s</cp:lastModifiedBy>
  <cp:revision>172</cp:revision>
  <dcterms:created xsi:type="dcterms:W3CDTF">2012-09-10T06:36:36Z</dcterms:created>
  <dcterms:modified xsi:type="dcterms:W3CDTF">2017-02-07T08:49:23Z</dcterms:modified>
</cp:coreProperties>
</file>