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269" r:id="rId4"/>
    <p:sldId id="258" r:id="rId5"/>
    <p:sldId id="281" r:id="rId6"/>
    <p:sldId id="259" r:id="rId7"/>
    <p:sldId id="260" r:id="rId8"/>
    <p:sldId id="261" r:id="rId9"/>
    <p:sldId id="262" r:id="rId10"/>
    <p:sldId id="263" r:id="rId11"/>
    <p:sldId id="264" r:id="rId12"/>
    <p:sldId id="282" r:id="rId13"/>
    <p:sldId id="283" r:id="rId14"/>
    <p:sldId id="265" r:id="rId15"/>
    <p:sldId id="266" r:id="rId16"/>
    <p:sldId id="267" r:id="rId17"/>
    <p:sldId id="286" r:id="rId18"/>
    <p:sldId id="287" r:id="rId19"/>
    <p:sldId id="284" r:id="rId20"/>
    <p:sldId id="285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8" r:id="rId29"/>
    <p:sldId id="268" r:id="rId30"/>
    <p:sldId id="277" r:id="rId31"/>
    <p:sldId id="279" r:id="rId32"/>
    <p:sldId id="280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85E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5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51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69F4BD-13F6-4456-BAEC-A3F6F299E8F2}" type="datetimeFigureOut">
              <a:rPr lang="en-US" smtClean="0"/>
              <a:t>5/27/20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92661B-0EC4-4264-AF74-78979F894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922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92661B-0EC4-4264-AF74-78979F89472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1699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3005" y="306436"/>
            <a:ext cx="9267093" cy="2433242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3005" y="2786111"/>
            <a:ext cx="9267093" cy="1687414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5/27/20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379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5/27/20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256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5/27/20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346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5/27/20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249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5/27/20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711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5/27/20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736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5/27/20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554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5/27/20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626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5/27/20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054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789611"/>
            <a:ext cx="10515600" cy="4387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6D79ED-3FA7-4EF8-964B-EB8BCFAB02F8}" type="datetimeFigureOut">
              <a:rPr lang="en-US" smtClean="0"/>
              <a:t>5/27/20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12"/>
          <a:srcRect l="39555" t="19097" r="40435" b="69618"/>
          <a:stretch/>
        </p:blipFill>
        <p:spPr>
          <a:xfrm rot="16200000">
            <a:off x="-748690" y="5017110"/>
            <a:ext cx="1136899" cy="360480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 rot="16200000">
            <a:off x="-2020004" y="2661600"/>
            <a:ext cx="3657600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bs-Latn-BA" sz="1200" dirty="0">
                <a:solidFill>
                  <a:schemeClr val="bg1">
                    <a:lumMod val="65000"/>
                  </a:schemeClr>
                </a:solidFill>
              </a:rPr>
              <a:t>Find</a:t>
            </a:r>
            <a:r>
              <a:rPr lang="bs-Latn-BA" sz="1200" baseline="0" dirty="0">
                <a:solidFill>
                  <a:schemeClr val="bg1">
                    <a:lumMod val="65000"/>
                  </a:schemeClr>
                </a:solidFill>
              </a:rPr>
              <a:t> m</a:t>
            </a:r>
            <a:r>
              <a:rPr lang="bs-Latn-BA" sz="1200" dirty="0">
                <a:solidFill>
                  <a:schemeClr val="bg1">
                    <a:lumMod val="65000"/>
                  </a:schemeClr>
                </a:solidFill>
              </a:rPr>
              <a:t>ore PowerPoint templates</a:t>
            </a:r>
            <a:r>
              <a:rPr lang="bs-Latn-BA" sz="1200" baseline="0" dirty="0">
                <a:solidFill>
                  <a:schemeClr val="bg1">
                    <a:lumMod val="65000"/>
                  </a:schemeClr>
                </a:solidFill>
              </a:rPr>
              <a:t> on pptmag.com!</a:t>
            </a:r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734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585E74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eg"/><Relationship Id="rId3" Type="http://schemas.openxmlformats.org/officeDocument/2006/relationships/image" Target="../media/image14.jpeg"/><Relationship Id="rId7" Type="http://schemas.microsoft.com/office/2007/relationships/hdphoto" Target="../media/hdphoto2.wdp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microsoft.com/office/2007/relationships/hdphoto" Target="../media/hdphoto1.wdp"/><Relationship Id="rId4" Type="http://schemas.openxmlformats.org/officeDocument/2006/relationships/image" Target="../media/image15.png"/><Relationship Id="rId9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microsoft.com/office/2007/relationships/hdphoto" Target="../media/hdphoto3.wdp"/><Relationship Id="rId7" Type="http://schemas.microsoft.com/office/2007/relationships/hdphoto" Target="../media/hdphoto5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microsoft.com/office/2007/relationships/hdphoto" Target="../media/hdphoto4.wdp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jpeg"/><Relationship Id="rId3" Type="http://schemas.microsoft.com/office/2007/relationships/hdphoto" Target="../media/hdphoto2.wdp"/><Relationship Id="rId7" Type="http://schemas.openxmlformats.org/officeDocument/2006/relationships/image" Target="../media/image24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microsoft.com/office/2007/relationships/hdphoto" Target="../media/hdphoto6.wdp"/><Relationship Id="rId5" Type="http://schemas.openxmlformats.org/officeDocument/2006/relationships/image" Target="../media/image23.png"/><Relationship Id="rId4" Type="http://schemas.openxmlformats.org/officeDocument/2006/relationships/image" Target="../media/image22.jpeg"/><Relationship Id="rId9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99005" y="118658"/>
            <a:ext cx="9267093" cy="2099139"/>
          </a:xfrm>
        </p:spPr>
        <p:txBody>
          <a:bodyPr>
            <a:normAutofit fontScale="90000"/>
          </a:bodyPr>
          <a:lstStyle/>
          <a:p>
            <a:r>
              <a:rPr lang="en-US" dirty="0"/>
              <a:t>Stereo Vision, Stereoscopy &amp; Virtual Reality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9000" y="4428188"/>
            <a:ext cx="9267093" cy="2311154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1400" dirty="0"/>
              <a:t>By</a:t>
            </a:r>
            <a:r>
              <a:rPr lang="en-US" dirty="0"/>
              <a:t> </a:t>
            </a:r>
          </a:p>
          <a:p>
            <a:pPr algn="l"/>
            <a:r>
              <a:rPr lang="en-US" b="1" dirty="0"/>
              <a:t>Aruna Ishara Gamage</a:t>
            </a:r>
          </a:p>
          <a:p>
            <a:pPr marL="285750" algn="l">
              <a:lnSpc>
                <a:spcPct val="110000"/>
              </a:lnSpc>
            </a:pPr>
            <a:r>
              <a:rPr lang="en-US" sz="1800" dirty="0"/>
              <a:t>Lecturer, Software Engineering/Multimedia,</a:t>
            </a:r>
            <a:br>
              <a:rPr lang="en-US" sz="1800" dirty="0"/>
            </a:br>
            <a:r>
              <a:rPr lang="en-US" sz="1800" dirty="0"/>
              <a:t>Department of Computer Science &amp; Software Engineering,</a:t>
            </a:r>
            <a:br>
              <a:rPr lang="en-US" sz="1800" dirty="0"/>
            </a:br>
            <a:r>
              <a:rPr lang="en-US" sz="1800" dirty="0"/>
              <a:t>Faculty of Computing, SLIIT</a:t>
            </a:r>
          </a:p>
          <a:p>
            <a:pPr marL="285750" algn="l">
              <a:lnSpc>
                <a:spcPct val="110000"/>
              </a:lnSpc>
            </a:pPr>
            <a:r>
              <a:rPr lang="en-US" sz="1800" dirty="0"/>
              <a:t>ishara.g@sliit.lk</a:t>
            </a:r>
          </a:p>
          <a:p>
            <a:pPr algn="l"/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41" y="118658"/>
            <a:ext cx="1787208" cy="600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92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Seeing in 3D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1307" y="1805939"/>
            <a:ext cx="11038114" cy="4387352"/>
          </a:xfrm>
        </p:spPr>
        <p:txBody>
          <a:bodyPr>
            <a:normAutofit/>
          </a:bodyPr>
          <a:lstStyle/>
          <a:p>
            <a:r>
              <a:rPr lang="en-US" dirty="0"/>
              <a:t>If retinal(</a:t>
            </a:r>
            <a:r>
              <a:rPr lang="si-LK" dirty="0"/>
              <a:t>දෘෂ්ටි විතානය</a:t>
            </a:r>
            <a:r>
              <a:rPr lang="en-US" dirty="0"/>
              <a:t>) images are very different the eyes try to adjust to make then more similar.</a:t>
            </a:r>
          </a:p>
          <a:p>
            <a:r>
              <a:rPr lang="en-US" dirty="0"/>
              <a:t>Once the brain has fused the images into one object, the small differences on the retina are interpreted as the </a:t>
            </a:r>
            <a:r>
              <a:rPr lang="en-US" b="1" dirty="0"/>
              <a:t>3rd Dimension</a:t>
            </a:r>
            <a:r>
              <a:rPr lang="en-US" dirty="0"/>
              <a:t>.</a:t>
            </a:r>
          </a:p>
          <a:p>
            <a:r>
              <a:rPr lang="en-US" dirty="0"/>
              <a:t>Our brain interprets the two views as a scene with depth and does a great job of judging distances from us, up to about 20 feet. (diminishes but works up to ~200 m)</a:t>
            </a:r>
            <a:r>
              <a:rPr lang="en-US" sz="1200" dirty="0"/>
              <a:t>(</a:t>
            </a:r>
            <a:r>
              <a:rPr lang="si-LK" sz="1200" dirty="0"/>
              <a:t>අපගේ මොළය මෙම දර්ශන දෙක ගැඹුරින් දර්ශනයක් ලෙස අර්ථකථනය කරන අතර අඩි 20 ක් පමණ දුරින් අපෙන් දුර විනිශ්චය කිරීමේ විශාල කාර්යයක් කරයි. (අඩු නමුත් </a:t>
            </a:r>
            <a:r>
              <a:rPr lang="en-US" sz="1200" dirty="0"/>
              <a:t>m 200 m </a:t>
            </a:r>
            <a:r>
              <a:rPr lang="si-LK" sz="1200" dirty="0"/>
              <a:t>දක්වා ක්‍රියා කරයි)</a:t>
            </a:r>
            <a:endParaRPr lang="en-US" sz="1200" dirty="0"/>
          </a:p>
          <a:p>
            <a:pPr marL="0" indent="0">
              <a:buNone/>
            </a:pPr>
            <a:r>
              <a:rPr lang="en-US" sz="3200" dirty="0"/>
              <a:t>				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41" y="118658"/>
            <a:ext cx="1787208" cy="600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2785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8164" y="212271"/>
            <a:ext cx="3790949" cy="696232"/>
          </a:xfrm>
        </p:spPr>
        <p:txBody>
          <a:bodyPr/>
          <a:lstStyle/>
          <a:p>
            <a:r>
              <a:rPr lang="en-US" dirty="0"/>
              <a:t>Seeing in 3D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6731" y="970630"/>
            <a:ext cx="7673814" cy="573224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41" y="118658"/>
            <a:ext cx="1787208" cy="600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94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43047" y="133799"/>
            <a:ext cx="8724644" cy="1244316"/>
          </a:xfrm>
        </p:spPr>
        <p:txBody>
          <a:bodyPr>
            <a:normAutofit/>
          </a:bodyPr>
          <a:lstStyle/>
          <a:p>
            <a:r>
              <a:rPr lang="en-US" dirty="0"/>
              <a:t>Non-Stereo Depth Cues</a:t>
            </a:r>
            <a:br>
              <a:rPr lang="en-US" dirty="0"/>
            </a:br>
            <a:r>
              <a:rPr lang="en-US" sz="2800" dirty="0">
                <a:solidFill>
                  <a:srgbClr val="C00000"/>
                </a:solidFill>
              </a:rPr>
              <a:t>Monocular cues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41" y="118658"/>
            <a:ext cx="1787208" cy="60050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6744F0E-6005-4CC4-805D-B0768B4E1101}"/>
              </a:ext>
            </a:extLst>
          </p:cNvPr>
          <p:cNvSpPr/>
          <p:nvPr/>
        </p:nvSpPr>
        <p:spPr>
          <a:xfrm>
            <a:off x="416943" y="1679138"/>
            <a:ext cx="11573774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b="1" dirty="0"/>
              <a:t>Occlusion</a:t>
            </a:r>
            <a:r>
              <a:rPr lang="en-US" sz="2600" dirty="0"/>
              <a:t> – near objects block the view of distant objects.</a:t>
            </a:r>
          </a:p>
          <a:p>
            <a:endParaRPr lang="en-US" sz="2600" dirty="0"/>
          </a:p>
          <a:p>
            <a:r>
              <a:rPr lang="en-US" sz="2600" b="1" dirty="0"/>
              <a:t>Apparent</a:t>
            </a:r>
            <a:r>
              <a:rPr lang="en-US" sz="2600" dirty="0"/>
              <a:t> </a:t>
            </a:r>
            <a:r>
              <a:rPr lang="en-US" sz="2600" b="1" dirty="0"/>
              <a:t>size</a:t>
            </a:r>
            <a:r>
              <a:rPr lang="en-US" sz="2600" dirty="0"/>
              <a:t> – if two objects are actually the same size, but one appears 		      smaller, then the small one is farther away than the larger.</a:t>
            </a:r>
          </a:p>
          <a:p>
            <a:endParaRPr lang="en-US" sz="2600" dirty="0"/>
          </a:p>
          <a:p>
            <a:r>
              <a:rPr lang="en-US" sz="2600" b="1" dirty="0"/>
              <a:t>Motion</a:t>
            </a:r>
            <a:r>
              <a:rPr lang="en-US" sz="2600" dirty="0"/>
              <a:t> </a:t>
            </a:r>
            <a:r>
              <a:rPr lang="en-US" sz="2600" b="1" dirty="0"/>
              <a:t>parallax</a:t>
            </a:r>
            <a:r>
              <a:rPr lang="en-US" sz="2600" dirty="0"/>
              <a:t> – near objects appear move faster than distant objects.</a:t>
            </a:r>
          </a:p>
          <a:p>
            <a:endParaRPr lang="en-US" sz="2600" dirty="0"/>
          </a:p>
          <a:p>
            <a:r>
              <a:rPr lang="en-US" sz="2600" b="1" dirty="0"/>
              <a:t>Perspective</a:t>
            </a:r>
            <a:r>
              <a:rPr lang="en-US" sz="2600" dirty="0"/>
              <a:t> – parallel lines converge in the distance(</a:t>
            </a:r>
            <a:r>
              <a:rPr lang="si-LK" sz="2600" dirty="0"/>
              <a:t>සමාන්තර රේඛා දුරින් අභිසාරී වේ</a:t>
            </a:r>
            <a:r>
              <a:rPr lang="en-US" sz="2600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8292841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43047" y="133799"/>
            <a:ext cx="8724644" cy="1244316"/>
          </a:xfrm>
        </p:spPr>
        <p:txBody>
          <a:bodyPr>
            <a:normAutofit/>
          </a:bodyPr>
          <a:lstStyle/>
          <a:p>
            <a:r>
              <a:rPr lang="en-US" dirty="0"/>
              <a:t>Non-Stereo Depth Cues</a:t>
            </a:r>
            <a:br>
              <a:rPr lang="en-US" dirty="0"/>
            </a:br>
            <a:r>
              <a:rPr lang="en-US" sz="2800" dirty="0">
                <a:solidFill>
                  <a:srgbClr val="C00000"/>
                </a:solidFill>
              </a:rPr>
              <a:t>Monocular cues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41" y="118658"/>
            <a:ext cx="1787208" cy="60050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6744F0E-6005-4CC4-805D-B0768B4E1101}"/>
              </a:ext>
            </a:extLst>
          </p:cNvPr>
          <p:cNvSpPr/>
          <p:nvPr/>
        </p:nvSpPr>
        <p:spPr>
          <a:xfrm>
            <a:off x="416943" y="1679138"/>
            <a:ext cx="11573774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b="1" dirty="0"/>
              <a:t>Texture</a:t>
            </a:r>
            <a:r>
              <a:rPr lang="en-US" sz="2600" dirty="0"/>
              <a:t> – becomes finer(</a:t>
            </a:r>
            <a:r>
              <a:rPr lang="si-LK" sz="2600" dirty="0"/>
              <a:t>සිහින්</a:t>
            </a:r>
            <a:r>
              <a:rPr lang="en-US" sz="2600" dirty="0"/>
              <a:t>) with the distance.</a:t>
            </a:r>
          </a:p>
          <a:p>
            <a:endParaRPr lang="en-US" sz="2600" dirty="0"/>
          </a:p>
          <a:p>
            <a:r>
              <a:rPr lang="en-US" sz="2600" b="1" dirty="0"/>
              <a:t>Colour change </a:t>
            </a:r>
            <a:r>
              <a:rPr lang="en-US" sz="2600" dirty="0"/>
              <a:t>– colours become more blue with the distance.</a:t>
            </a:r>
          </a:p>
          <a:p>
            <a:endParaRPr lang="en-US" sz="2600" dirty="0"/>
          </a:p>
          <a:p>
            <a:r>
              <a:rPr lang="en-US" sz="2600" b="1" dirty="0"/>
              <a:t>Haze </a:t>
            </a:r>
            <a:r>
              <a:rPr lang="en-US" sz="2600" dirty="0"/>
              <a:t>– objects become fuzzy with the distance.</a:t>
            </a:r>
          </a:p>
          <a:p>
            <a:endParaRPr lang="en-US" sz="2600" dirty="0"/>
          </a:p>
          <a:p>
            <a:r>
              <a:rPr lang="en-US" sz="2600" b="1" dirty="0"/>
              <a:t>Accommodation</a:t>
            </a:r>
            <a:r>
              <a:rPr lang="en-US" sz="2600" dirty="0"/>
              <a:t> – our brain knows how hard our eyes are working to 			          provide continues focus.</a:t>
            </a:r>
          </a:p>
        </p:txBody>
      </p:sp>
    </p:spTree>
    <p:extLst>
      <p:ext uri="{BB962C8B-B14F-4D97-AF65-F5344CB8AC3E}">
        <p14:creationId xmlns:p14="http://schemas.microsoft.com/office/powerpoint/2010/main" val="26974348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Stereoscopy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7187" y="1564400"/>
            <a:ext cx="11038114" cy="438735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technique to create the illusion of depth in a photograph, movie, or other two-dimensional image</a:t>
            </a:r>
            <a:r>
              <a:rPr lang="en-US" sz="1200" dirty="0"/>
              <a:t>.(</a:t>
            </a:r>
            <a:r>
              <a:rPr lang="si-LK" sz="1200" dirty="0"/>
              <a:t>ඡායාරූපයක, චිත්‍රපටයක හෝ වෙනත් ද්විමාන රූපවල ගැඹුර පිළිබඳ මිත්‍යාව නිර්මාණය කිරීමේ තාක්‍ෂණයකි.</a:t>
            </a:r>
            <a:r>
              <a:rPr lang="en-US" sz="1200" dirty="0"/>
              <a:t>)</a:t>
            </a:r>
          </a:p>
          <a:p>
            <a:r>
              <a:rPr lang="en-US" dirty="0"/>
              <a:t>Need to present a slightly(</a:t>
            </a:r>
            <a:r>
              <a:rPr lang="si-LK" dirty="0"/>
              <a:t>තරමක්</a:t>
            </a:r>
            <a:r>
              <a:rPr lang="en-US" dirty="0"/>
              <a:t>) different image to each eye.</a:t>
            </a:r>
          </a:p>
          <a:p>
            <a:r>
              <a:rPr lang="en-US" dirty="0"/>
              <a:t>Our brain interprets the two views as a scene with depth and does a great job of judging distances from us, up to about 20 feet. (diminishes but works up to ~200 m).</a:t>
            </a:r>
          </a:p>
          <a:p>
            <a:r>
              <a:rPr lang="en-US" dirty="0">
                <a:solidFill>
                  <a:srgbClr val="C00000"/>
                </a:solidFill>
              </a:rPr>
              <a:t>Stereoscopic Viewer invented by Sir Charles Wheatstone in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  1838.</a:t>
            </a:r>
            <a:endParaRPr lang="en-US" sz="32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3200" dirty="0"/>
              <a:t>				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41" y="118658"/>
            <a:ext cx="1787208" cy="600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328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Stereoscopy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1307" y="1805939"/>
            <a:ext cx="11038114" cy="43873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Stereoscopic Viewer by Sir Charles Wheatstone (1838)</a:t>
            </a: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sz="3200" dirty="0"/>
              <a:t>			</a:t>
            </a:r>
            <a:r>
              <a:rPr lang="en-US" sz="3200" dirty="0">
                <a:solidFill>
                  <a:srgbClr val="C00000"/>
                </a:solidFill>
              </a:rPr>
              <a:t>-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>
                <a:solidFill>
                  <a:srgbClr val="C00000"/>
                </a:solidFill>
              </a:rPr>
              <a:t>Note: No </a:t>
            </a:r>
            <a:r>
              <a:rPr lang="en-US" sz="3200" b="1" dirty="0">
                <a:solidFill>
                  <a:srgbClr val="C00000"/>
                </a:solidFill>
              </a:rPr>
              <a:t>PHOTOGRAPHY</a:t>
            </a:r>
            <a:r>
              <a:rPr lang="en-US" sz="3200" dirty="0">
                <a:solidFill>
                  <a:srgbClr val="C00000"/>
                </a:solidFill>
              </a:rPr>
              <a:t> yet!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55472"/>
            <a:ext cx="12215419" cy="490673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41" y="118658"/>
            <a:ext cx="1787208" cy="600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500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Stereoscopy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1307" y="1805939"/>
            <a:ext cx="11038114" cy="43873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Stereoscopic Viewer – Upgraded (1905 ~ 2000’s)</a:t>
            </a: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sz="3200" dirty="0"/>
              <a:t>			</a:t>
            </a:r>
            <a:endParaRPr lang="en-US" sz="3200" dirty="0">
              <a:solidFill>
                <a:srgbClr val="FF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763" y="2662775"/>
            <a:ext cx="2647011" cy="214407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168922">
            <a:off x="415881" y="4889664"/>
            <a:ext cx="2562213" cy="192166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936125">
            <a:off x="1417021" y="2052224"/>
            <a:ext cx="3824120" cy="255065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20503441">
            <a:off x="1921646" y="4116069"/>
            <a:ext cx="3929089" cy="221011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1445979">
            <a:off x="4772440" y="2829668"/>
            <a:ext cx="3352311" cy="335231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41" y="118658"/>
            <a:ext cx="1787208" cy="600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4348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Stereoscopy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41" y="118658"/>
            <a:ext cx="1787208" cy="60050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1384B28-CA6E-4C53-B9DE-7571D6826B97}"/>
              </a:ext>
            </a:extLst>
          </p:cNvPr>
          <p:cNvSpPr/>
          <p:nvPr/>
        </p:nvSpPr>
        <p:spPr>
          <a:xfrm>
            <a:off x="292231" y="1473872"/>
            <a:ext cx="11434713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latin typeface="Arial" panose="020B0604020202020204" pitchFamily="34" charset="0"/>
              </a:rPr>
              <a:t>• To create depth perception in the brain provide to the eyes of    </a:t>
            </a:r>
            <a:br>
              <a:rPr lang="en-US" sz="3200" dirty="0">
                <a:latin typeface="Arial" panose="020B0604020202020204" pitchFamily="34" charset="0"/>
              </a:rPr>
            </a:br>
            <a:r>
              <a:rPr lang="en-US" sz="3200" dirty="0">
                <a:latin typeface="Arial" panose="020B0604020202020204" pitchFamily="34" charset="0"/>
              </a:rPr>
              <a:t>  the viewer with two different images.</a:t>
            </a:r>
          </a:p>
          <a:p>
            <a:endParaRPr lang="en-US" sz="3200" dirty="0">
              <a:latin typeface="Arial" panose="020B0604020202020204" pitchFamily="34" charset="0"/>
            </a:endParaRPr>
          </a:p>
          <a:p>
            <a:r>
              <a:rPr lang="en-US" sz="3200" dirty="0">
                <a:latin typeface="Arial" panose="020B0604020202020204" pitchFamily="34" charset="0"/>
              </a:rPr>
              <a:t>• Two perspectives of the same object.</a:t>
            </a:r>
          </a:p>
          <a:p>
            <a:endParaRPr lang="en-US" sz="3200" dirty="0">
              <a:latin typeface="Arial" panose="020B0604020202020204" pitchFamily="34" charset="0"/>
            </a:endParaRPr>
          </a:p>
          <a:p>
            <a:r>
              <a:rPr lang="en-US" sz="3200" dirty="0">
                <a:latin typeface="Arial" panose="020B0604020202020204" pitchFamily="34" charset="0"/>
              </a:rPr>
              <a:t>• Minor deviation similar to the perspectives that both eyes </a:t>
            </a:r>
            <a:br>
              <a:rPr lang="en-US" sz="3200" dirty="0">
                <a:latin typeface="Arial" panose="020B0604020202020204" pitchFamily="34" charset="0"/>
              </a:rPr>
            </a:br>
            <a:r>
              <a:rPr lang="en-US" sz="3200" dirty="0">
                <a:latin typeface="Arial" panose="020B0604020202020204" pitchFamily="34" charset="0"/>
              </a:rPr>
              <a:t>  naturally receive in binocular vision.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5639352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Stereoscopy: a simple test?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41" y="118658"/>
            <a:ext cx="1787208" cy="60050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1384B28-CA6E-4C53-B9DE-7571D6826B97}"/>
              </a:ext>
            </a:extLst>
          </p:cNvPr>
          <p:cNvSpPr/>
          <p:nvPr/>
        </p:nvSpPr>
        <p:spPr>
          <a:xfrm>
            <a:off x="282509" y="1937155"/>
            <a:ext cx="11434713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500" dirty="0"/>
              <a:t>• Hold a pencil in front of your nose and look into the distance.</a:t>
            </a:r>
          </a:p>
          <a:p>
            <a:endParaRPr lang="en-US" sz="2500" dirty="0"/>
          </a:p>
          <a:p>
            <a:r>
              <a:rPr lang="en-US" sz="2500" dirty="0"/>
              <a:t>• Do you see 2 pencils?</a:t>
            </a:r>
          </a:p>
          <a:p>
            <a:endParaRPr lang="en-US" sz="2500" dirty="0"/>
          </a:p>
          <a:p>
            <a:r>
              <a:rPr lang="en-US" sz="2500" dirty="0"/>
              <a:t>• Some people don’t see 2 pencils because their brains suppress information   </a:t>
            </a:r>
            <a:br>
              <a:rPr lang="en-US" sz="2500" dirty="0"/>
            </a:br>
            <a:r>
              <a:rPr lang="en-US" sz="2500" dirty="0"/>
              <a:t>   from one eye.</a:t>
            </a:r>
          </a:p>
          <a:p>
            <a:endParaRPr lang="en-US" sz="2500" dirty="0"/>
          </a:p>
          <a:p>
            <a:r>
              <a:rPr lang="en-US" sz="2500" dirty="0"/>
              <a:t>• The suppressed eye can shift from left to right.</a:t>
            </a:r>
          </a:p>
          <a:p>
            <a:endParaRPr lang="en-US" sz="2500" dirty="0"/>
          </a:p>
          <a:p>
            <a:r>
              <a:rPr lang="en-US" sz="2500" dirty="0"/>
              <a:t>• There might be permanent suppression of one eye.</a:t>
            </a:r>
          </a:p>
          <a:p>
            <a:endParaRPr lang="en-US" sz="2500" dirty="0"/>
          </a:p>
          <a:p>
            <a:r>
              <a:rPr lang="en-US" sz="2500" dirty="0"/>
              <a:t>• people with one eye suppressed won’t be able to see in 3D.</a:t>
            </a:r>
          </a:p>
        </p:txBody>
      </p:sp>
    </p:spTree>
    <p:extLst>
      <p:ext uri="{BB962C8B-B14F-4D97-AF65-F5344CB8AC3E}">
        <p14:creationId xmlns:p14="http://schemas.microsoft.com/office/powerpoint/2010/main" val="809484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Cross-eyed Stereo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41" y="118658"/>
            <a:ext cx="1787208" cy="60050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18E2933F-B57B-456D-85AE-486E9F0CECAD}"/>
              </a:ext>
            </a:extLst>
          </p:cNvPr>
          <p:cNvSpPr/>
          <p:nvPr/>
        </p:nvSpPr>
        <p:spPr>
          <a:xfrm>
            <a:off x="621103" y="1937155"/>
            <a:ext cx="1109357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/>
              <a:t>• Look at the following stereo image pair by slightly      </a:t>
            </a:r>
            <a:br>
              <a:rPr lang="en-US" sz="3600" dirty="0"/>
            </a:br>
            <a:r>
              <a:rPr lang="en-US" sz="3600" dirty="0"/>
              <a:t>   crossing your eyes.</a:t>
            </a:r>
          </a:p>
          <a:p>
            <a:endParaRPr lang="en-US" sz="3600" dirty="0"/>
          </a:p>
          <a:p>
            <a:r>
              <a:rPr lang="en-US" sz="3600" dirty="0"/>
              <a:t>• Left eye sees the right image and right eye sees</a:t>
            </a:r>
          </a:p>
          <a:p>
            <a:r>
              <a:rPr lang="en-US" sz="3600" dirty="0"/>
              <a:t>   the left image</a:t>
            </a:r>
          </a:p>
        </p:txBody>
      </p:sp>
    </p:spTree>
    <p:extLst>
      <p:ext uri="{BB962C8B-B14F-4D97-AF65-F5344CB8AC3E}">
        <p14:creationId xmlns:p14="http://schemas.microsoft.com/office/powerpoint/2010/main" val="2051053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Reality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2075361"/>
            <a:ext cx="10515600" cy="43873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What makes the sense of realism(</a:t>
            </a:r>
            <a:r>
              <a:rPr lang="si-LK" sz="3200" dirty="0"/>
              <a:t>යථාර්ථවාදය</a:t>
            </a:r>
            <a:r>
              <a:rPr lang="en-US" sz="3200" dirty="0"/>
              <a:t>)?</a:t>
            </a:r>
          </a:p>
          <a:p>
            <a:endParaRPr lang="en-US" sz="32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4000" b="1" dirty="0">
                <a:solidFill>
                  <a:srgbClr val="C00000"/>
                </a:solidFill>
              </a:rPr>
              <a:t>“Feeling of the existence of a non-existing   </a:t>
            </a:r>
            <a:br>
              <a:rPr lang="en-US" sz="4000" b="1" dirty="0">
                <a:solidFill>
                  <a:srgbClr val="C00000"/>
                </a:solidFill>
              </a:rPr>
            </a:br>
            <a:r>
              <a:rPr lang="en-US" sz="4000" b="1" dirty="0">
                <a:solidFill>
                  <a:srgbClr val="C00000"/>
                </a:solidFill>
              </a:rPr>
              <a:t>  object or environment”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41" y="118658"/>
            <a:ext cx="1787208" cy="600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9713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Cross-eyed Stereo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314D11D-24F4-4ECF-BE05-F007031C05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704" y="0"/>
            <a:ext cx="101385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231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5230" y="-10113"/>
            <a:ext cx="8591026" cy="813821"/>
          </a:xfrm>
        </p:spPr>
        <p:txBody>
          <a:bodyPr/>
          <a:lstStyle/>
          <a:p>
            <a:r>
              <a:rPr lang="en-US" dirty="0"/>
              <a:t>Stereoscopic 3D Video 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026" y="2387064"/>
            <a:ext cx="11038114" cy="43873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			</a:t>
            </a:r>
            <a:endParaRPr lang="en-US" sz="3200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926" b="89578" l="1900" r="986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18725" y="888257"/>
            <a:ext cx="4487365" cy="1808408"/>
          </a:xfrm>
          <a:prstGeom prst="rect">
            <a:avLst/>
          </a:prstGeom>
        </p:spPr>
      </p:pic>
      <p:sp>
        <p:nvSpPr>
          <p:cNvPr id="11" name="Content Placeholder 2"/>
          <p:cNvSpPr txBox="1">
            <a:spLocks/>
          </p:cNvSpPr>
          <p:nvPr/>
        </p:nvSpPr>
        <p:spPr>
          <a:xfrm>
            <a:off x="671094" y="2587526"/>
            <a:ext cx="11038114" cy="43873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A common term: </a:t>
            </a:r>
            <a:r>
              <a:rPr lang="en-US" sz="2000" b="1" dirty="0"/>
              <a:t>3D movies</a:t>
            </a:r>
            <a:r>
              <a:rPr lang="en-US" sz="2000" dirty="0"/>
              <a:t>!</a:t>
            </a:r>
          </a:p>
          <a:p>
            <a:r>
              <a:rPr lang="en-US" sz="2000" b="1" dirty="0"/>
              <a:t>Need special eye ware (3D glasses)</a:t>
            </a:r>
          </a:p>
          <a:p>
            <a:pPr lvl="1"/>
            <a:r>
              <a:rPr lang="en-US" sz="2000" dirty="0"/>
              <a:t>Active Stereo</a:t>
            </a:r>
          </a:p>
          <a:p>
            <a:pPr lvl="2"/>
            <a:r>
              <a:rPr lang="en-US" dirty="0"/>
              <a:t>(battery Powered) Chemical Shutter Glasses</a:t>
            </a:r>
          </a:p>
          <a:p>
            <a:pPr lvl="1"/>
            <a:r>
              <a:rPr lang="en-US" sz="2000" dirty="0"/>
              <a:t>Passive Stereo</a:t>
            </a:r>
          </a:p>
          <a:p>
            <a:pPr lvl="2"/>
            <a:r>
              <a:rPr lang="en-US" dirty="0"/>
              <a:t>Anaglyph 3D</a:t>
            </a:r>
          </a:p>
          <a:p>
            <a:pPr lvl="2"/>
            <a:r>
              <a:rPr lang="en-US" dirty="0"/>
              <a:t>Polarized 3D</a:t>
            </a:r>
          </a:p>
          <a:p>
            <a:pPr lvl="3"/>
            <a:r>
              <a:rPr lang="en-US" sz="2000" dirty="0"/>
              <a:t>Linear Polarized</a:t>
            </a:r>
          </a:p>
          <a:p>
            <a:pPr lvl="3"/>
            <a:r>
              <a:rPr lang="en-US" sz="2000" dirty="0"/>
              <a:t>Circular Polarized</a:t>
            </a:r>
          </a:p>
          <a:p>
            <a:r>
              <a:rPr lang="en-US" sz="2000" b="1" dirty="0"/>
              <a:t>Need special projection systems.</a:t>
            </a:r>
          </a:p>
          <a:p>
            <a:pPr lvl="1"/>
            <a:r>
              <a:rPr lang="en-US" sz="2000" dirty="0"/>
              <a:t>Need to be able to project frames alternatively, </a:t>
            </a:r>
          </a:p>
          <a:p>
            <a:pPr marL="457200" lvl="1" indent="0">
              <a:buNone/>
            </a:pPr>
            <a:r>
              <a:rPr lang="en-US" sz="2000" dirty="0"/>
              <a:t>   representing Left-eye and Right-eye image components.</a:t>
            </a:r>
          </a:p>
          <a:p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				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250809" y="442640"/>
            <a:ext cx="4770349" cy="281450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867" r="986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928795" y="1715010"/>
            <a:ext cx="4080200" cy="40802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41" y="118658"/>
            <a:ext cx="1787208" cy="600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0810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5449" y="11998"/>
            <a:ext cx="8591026" cy="813821"/>
          </a:xfrm>
        </p:spPr>
        <p:txBody>
          <a:bodyPr/>
          <a:lstStyle/>
          <a:p>
            <a:r>
              <a:rPr lang="en-US" dirty="0"/>
              <a:t>3D Movies: Feeling of Realism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026" y="2387064"/>
            <a:ext cx="11038114" cy="43873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			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319177" y="932479"/>
            <a:ext cx="11038114" cy="548790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/>
              <a:t>Feeling of realism is generated by:</a:t>
            </a:r>
          </a:p>
          <a:p>
            <a:pPr marL="630238"/>
            <a:r>
              <a:rPr lang="en-US" sz="3200" dirty="0"/>
              <a:t>Creating a </a:t>
            </a:r>
            <a:r>
              <a:rPr lang="en-US" sz="3200" b="1" dirty="0">
                <a:solidFill>
                  <a:srgbClr val="C00000"/>
                </a:solidFill>
              </a:rPr>
              <a:t>visual illusion of depth </a:t>
            </a:r>
            <a:r>
              <a:rPr lang="en-US" sz="3200" dirty="0"/>
              <a:t>by cheating our brain.</a:t>
            </a:r>
          </a:p>
          <a:p>
            <a:pPr marL="630238"/>
            <a:r>
              <a:rPr lang="en-US" sz="3200" dirty="0"/>
              <a:t>Calibrated </a:t>
            </a:r>
            <a:r>
              <a:rPr lang="en-US" sz="3200" b="1" dirty="0">
                <a:solidFill>
                  <a:srgbClr val="C00000"/>
                </a:solidFill>
              </a:rPr>
              <a:t>surround sound effects </a:t>
            </a:r>
            <a:r>
              <a:rPr lang="en-US" sz="3200" dirty="0"/>
              <a:t>representing the visual environment.</a:t>
            </a:r>
          </a:p>
          <a:p>
            <a:pPr marL="401638" indent="0">
              <a:buNone/>
            </a:pPr>
            <a:endParaRPr lang="en-US" sz="3200" dirty="0"/>
          </a:p>
          <a:p>
            <a:pPr marL="401638" indent="0">
              <a:buNone/>
            </a:pPr>
            <a:r>
              <a:rPr lang="en-US" sz="3200" b="1" dirty="0">
                <a:solidFill>
                  <a:schemeClr val="accent6">
                    <a:lumMod val="50000"/>
                  </a:schemeClr>
                </a:solidFill>
              </a:rPr>
              <a:t>Making us believe that we are one with what we see…  or… what we see actually exist in front of us!</a:t>
            </a:r>
          </a:p>
          <a:p>
            <a:pPr marL="457200" lvl="1" indent="0">
              <a:buNone/>
            </a:pPr>
            <a:endParaRPr lang="en-US" sz="3200" dirty="0"/>
          </a:p>
          <a:p>
            <a:pPr marL="457200" lvl="1" indent="0">
              <a:buNone/>
            </a:pPr>
            <a:r>
              <a:rPr lang="en-US" sz="4400" b="1" i="1" dirty="0">
                <a:solidFill>
                  <a:srgbClr val="002060"/>
                </a:solidFill>
              </a:rPr>
              <a:t>Which is something that</a:t>
            </a:r>
          </a:p>
          <a:p>
            <a:pPr marL="457200" lvl="1" indent="0">
              <a:buNone/>
            </a:pPr>
            <a:r>
              <a:rPr lang="en-US" sz="4400" b="1" i="1" dirty="0">
                <a:solidFill>
                  <a:srgbClr val="002060"/>
                </a:solidFill>
              </a:rPr>
              <a:t>really isn’t there!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200" dirty="0"/>
              <a:t>				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41" y="118658"/>
            <a:ext cx="1787208" cy="600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26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608" y="332878"/>
            <a:ext cx="8591026" cy="813821"/>
          </a:xfrm>
        </p:spPr>
        <p:txBody>
          <a:bodyPr>
            <a:normAutofit fontScale="90000"/>
          </a:bodyPr>
          <a:lstStyle/>
          <a:p>
            <a:r>
              <a:rPr lang="en-US" sz="5400" dirty="0"/>
              <a:t>Virtual Reality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026" y="2387064"/>
            <a:ext cx="11038114" cy="43873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 			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345057" y="720155"/>
            <a:ext cx="11038114" cy="548790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3200" dirty="0"/>
          </a:p>
        </p:txBody>
      </p:sp>
      <p:sp>
        <p:nvSpPr>
          <p:cNvPr id="4" name="Rectangle 3"/>
          <p:cNvSpPr/>
          <p:nvPr/>
        </p:nvSpPr>
        <p:spPr>
          <a:xfrm>
            <a:off x="124356" y="1207917"/>
            <a:ext cx="11649618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ar-SA" sz="3200" dirty="0">
                <a:solidFill>
                  <a:srgbClr val="C00000"/>
                </a:solidFill>
              </a:rPr>
              <a:t>Virtual Reality (VR) </a:t>
            </a:r>
            <a:r>
              <a:rPr lang="en-US" altLang="ar-SA" sz="3200" dirty="0"/>
              <a:t>is the </a:t>
            </a:r>
            <a:r>
              <a:rPr lang="en-US" altLang="ar-SA" sz="3200" dirty="0">
                <a:solidFill>
                  <a:srgbClr val="C00000"/>
                </a:solidFill>
              </a:rPr>
              <a:t>illusion </a:t>
            </a:r>
            <a:r>
              <a:rPr lang="en-US" altLang="ar-SA" sz="3200" dirty="0"/>
              <a:t>of a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ar-SA" sz="3200" dirty="0">
                <a:solidFill>
                  <a:srgbClr val="002060"/>
                </a:solidFill>
              </a:rPr>
              <a:t>Three-Dimensional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ar-SA" sz="3200" dirty="0">
                <a:solidFill>
                  <a:srgbClr val="002060"/>
                </a:solidFill>
              </a:rPr>
              <a:t>Interactive</a:t>
            </a:r>
            <a:r>
              <a:rPr lang="en-US" altLang="ar-SA" sz="3200" dirty="0">
                <a:solidFill>
                  <a:schemeClr val="tx2"/>
                </a:solidFill>
              </a:rPr>
              <a:t>, </a:t>
            </a:r>
          </a:p>
          <a:p>
            <a:r>
              <a:rPr lang="en-US" altLang="ar-SA" sz="3200" dirty="0">
                <a:solidFill>
                  <a:srgbClr val="C00000"/>
                </a:solidFill>
              </a:rPr>
              <a:t>                      Computer-Generated Reality   </a:t>
            </a:r>
            <a:r>
              <a:rPr lang="en-US" altLang="ar-SA" sz="3200" dirty="0"/>
              <a:t>where  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ar-SA" sz="3200" dirty="0">
                <a:solidFill>
                  <a:schemeClr val="accent2"/>
                </a:solidFill>
              </a:rPr>
              <a:t>Sight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ar-SA" sz="3200" dirty="0">
                <a:solidFill>
                  <a:schemeClr val="accent2"/>
                </a:solidFill>
              </a:rPr>
              <a:t>Sound</a:t>
            </a:r>
            <a:r>
              <a:rPr lang="en-US" altLang="ar-SA" sz="3200" dirty="0"/>
              <a:t>, and  sometimes even  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ar-SA" sz="3200" dirty="0">
                <a:solidFill>
                  <a:schemeClr val="accent2"/>
                </a:solidFill>
              </a:rPr>
              <a:t>Touch</a:t>
            </a:r>
            <a:r>
              <a:rPr lang="en-US" altLang="ar-SA" sz="3200" dirty="0"/>
              <a:t>  </a:t>
            </a:r>
          </a:p>
          <a:p>
            <a:r>
              <a:rPr lang="en-US" altLang="ar-SA" sz="3200" dirty="0"/>
              <a:t>               are  </a:t>
            </a:r>
            <a:r>
              <a:rPr lang="en-US" altLang="ar-SA" sz="3200" dirty="0">
                <a:solidFill>
                  <a:srgbClr val="C00000"/>
                </a:solidFill>
              </a:rPr>
              <a:t>simulated</a:t>
            </a:r>
            <a:r>
              <a:rPr lang="en-US" altLang="ar-SA" sz="3200" dirty="0"/>
              <a:t> to create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ar-SA" sz="3200" dirty="0">
                <a:solidFill>
                  <a:srgbClr val="7030A0"/>
                </a:solidFill>
              </a:rPr>
              <a:t>Pictures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ar-SA" sz="3200" dirty="0">
                <a:solidFill>
                  <a:srgbClr val="7030A0"/>
                </a:solidFill>
              </a:rPr>
              <a:t>Sounds</a:t>
            </a:r>
            <a:r>
              <a:rPr lang="en-US" altLang="ar-SA" sz="3200" dirty="0"/>
              <a:t>, </a:t>
            </a:r>
          </a:p>
          <a:p>
            <a:r>
              <a:rPr lang="en-US" altLang="ar-SA" sz="3200" dirty="0"/>
              <a:t>    and objects that actually seen and </a:t>
            </a:r>
            <a:r>
              <a:rPr lang="en-US" altLang="ar-SA" sz="3200" dirty="0">
                <a:solidFill>
                  <a:srgbClr val="C00000"/>
                </a:solidFill>
              </a:rPr>
              <a:t>feel real</a:t>
            </a:r>
            <a:r>
              <a:rPr lang="en-US" altLang="ar-SA" sz="3200" dirty="0"/>
              <a:t>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41" y="118658"/>
            <a:ext cx="1787208" cy="600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6524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608" y="332878"/>
            <a:ext cx="8591026" cy="813821"/>
          </a:xfrm>
        </p:spPr>
        <p:txBody>
          <a:bodyPr>
            <a:normAutofit/>
          </a:bodyPr>
          <a:lstStyle/>
          <a:p>
            <a:r>
              <a:rPr lang="en-US" dirty="0"/>
              <a:t>VR Headsets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291" y="1016303"/>
            <a:ext cx="11038114" cy="4387352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3200" dirty="0"/>
              <a:t>	</a:t>
            </a:r>
          </a:p>
          <a:p>
            <a:pPr marL="0" indent="0">
              <a:buNone/>
            </a:pPr>
            <a:r>
              <a:rPr lang="en-US" altLang="ar-SA" sz="12800" dirty="0"/>
              <a:t>Cost Effective (Budget) Solutions</a:t>
            </a:r>
          </a:p>
          <a:p>
            <a:pPr marL="630238" indent="-344488"/>
            <a:r>
              <a:rPr lang="en-US" altLang="ar-SA" sz="12800" dirty="0"/>
              <a:t>Google Cardboard</a:t>
            </a:r>
          </a:p>
          <a:p>
            <a:pPr marL="630238" indent="-344488"/>
            <a:r>
              <a:rPr lang="en-US" altLang="ar-SA" sz="12800" dirty="0"/>
              <a:t>VR-Box</a:t>
            </a:r>
          </a:p>
          <a:p>
            <a:pPr marL="0" indent="0">
              <a:buNone/>
            </a:pPr>
            <a:endParaRPr lang="en-US" altLang="ar-SA" sz="12800" dirty="0"/>
          </a:p>
          <a:p>
            <a:pPr marL="0" indent="0">
              <a:buNone/>
            </a:pPr>
            <a:r>
              <a:rPr lang="en-US" altLang="ar-SA" sz="12800" dirty="0"/>
              <a:t>High End Solutions</a:t>
            </a:r>
          </a:p>
          <a:p>
            <a:pPr marL="630238" indent="-344488"/>
            <a:r>
              <a:rPr lang="en-US" altLang="ar-SA" sz="12800" dirty="0"/>
              <a:t>Samsung Gear VR</a:t>
            </a:r>
          </a:p>
          <a:p>
            <a:pPr marL="630238" indent="-344488"/>
            <a:r>
              <a:rPr lang="en-US" altLang="ar-SA" sz="12800" dirty="0"/>
              <a:t>Oculus Rift</a:t>
            </a:r>
          </a:p>
          <a:p>
            <a:pPr marL="630238" indent="-344488"/>
            <a:r>
              <a:rPr lang="en-US" altLang="ar-SA" sz="12800" dirty="0"/>
              <a:t>HTC </a:t>
            </a:r>
            <a:r>
              <a:rPr lang="en-US" altLang="ar-SA" sz="12800" dirty="0" err="1"/>
              <a:t>Vive</a:t>
            </a:r>
            <a:endParaRPr lang="en-US" altLang="ar-SA" sz="12800" dirty="0"/>
          </a:p>
          <a:p>
            <a:pPr marL="285750" indent="0">
              <a:buNone/>
            </a:pPr>
            <a:endParaRPr lang="en-US" altLang="ar-SA" sz="3200" dirty="0"/>
          </a:p>
          <a:p>
            <a:pPr marL="285750" indent="0">
              <a:buNone/>
            </a:pPr>
            <a:r>
              <a:rPr lang="en-US" altLang="ar-SA" sz="9600" i="1" dirty="0">
                <a:solidFill>
                  <a:srgbClr val="C00000"/>
                </a:solidFill>
              </a:rPr>
              <a:t>Remember, all products use the same basic,</a:t>
            </a:r>
          </a:p>
          <a:p>
            <a:pPr marL="285750" indent="0">
              <a:buNone/>
            </a:pPr>
            <a:r>
              <a:rPr lang="en-US" altLang="ar-SA" sz="9600" i="1" dirty="0">
                <a:solidFill>
                  <a:srgbClr val="C00000"/>
                </a:solidFill>
              </a:rPr>
              <a:t>simple elements to bring in the Virtual Reality.</a:t>
            </a:r>
          </a:p>
          <a:p>
            <a:pPr marL="285750" indent="0">
              <a:buNone/>
            </a:pPr>
            <a:r>
              <a:rPr lang="en-US" altLang="ar-SA" sz="9600" i="1" dirty="0">
                <a:solidFill>
                  <a:srgbClr val="C00000"/>
                </a:solidFill>
              </a:rPr>
              <a:t>Only the technological ways of presenting the</a:t>
            </a:r>
          </a:p>
          <a:p>
            <a:pPr marL="285750" indent="0">
              <a:buNone/>
            </a:pPr>
            <a:r>
              <a:rPr lang="en-US" altLang="ar-SA" sz="9600" i="1" dirty="0">
                <a:solidFill>
                  <a:srgbClr val="C00000"/>
                </a:solidFill>
              </a:rPr>
              <a:t>Visual content is different. </a:t>
            </a:r>
          </a:p>
          <a:p>
            <a:pPr marL="0" indent="0">
              <a:buNone/>
            </a:pPr>
            <a:r>
              <a:rPr lang="en-US" sz="9600" dirty="0"/>
              <a:t>		</a:t>
            </a:r>
            <a:endParaRPr lang="en-US" sz="9600" dirty="0">
              <a:solidFill>
                <a:srgbClr val="FF0000"/>
              </a:solidFill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181155" y="720154"/>
            <a:ext cx="11038114" cy="548790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3200" dirty="0"/>
          </a:p>
        </p:txBody>
      </p:sp>
      <p:sp>
        <p:nvSpPr>
          <p:cNvPr id="4" name="Rectangle 3"/>
          <p:cNvSpPr/>
          <p:nvPr/>
        </p:nvSpPr>
        <p:spPr>
          <a:xfrm>
            <a:off x="655608" y="1263505"/>
            <a:ext cx="1164961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30238" indent="-344488">
              <a:buFont typeface="Arial" panose="020B0604020202020204" pitchFamily="34" charset="0"/>
              <a:buChar char="•"/>
            </a:pPr>
            <a:endParaRPr lang="en-US" altLang="ar-SA" sz="3200" dirty="0"/>
          </a:p>
          <a:p>
            <a:pPr marL="630238" indent="-344488">
              <a:buFont typeface="Arial" panose="020B0604020202020204" pitchFamily="34" charset="0"/>
              <a:buChar char="•"/>
            </a:pPr>
            <a:endParaRPr lang="en-US" altLang="ar-SA" sz="3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20503441">
            <a:off x="6006124" y="-102062"/>
            <a:ext cx="3976405" cy="223672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12926" y="448399"/>
            <a:ext cx="3179074" cy="208759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6341" b="92033" l="5362" r="94015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142790" y="1822393"/>
            <a:ext cx="2777706" cy="213003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20096" y="2180786"/>
            <a:ext cx="2426538" cy="181646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00358" y="3996906"/>
            <a:ext cx="4291642" cy="286109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41" y="118658"/>
            <a:ext cx="1787208" cy="600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1531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1846" y="332878"/>
            <a:ext cx="8591026" cy="813821"/>
          </a:xfrm>
        </p:spPr>
        <p:txBody>
          <a:bodyPr>
            <a:normAutofit/>
          </a:bodyPr>
          <a:lstStyle/>
          <a:p>
            <a:r>
              <a:rPr lang="en-US" dirty="0"/>
              <a:t>VR Headsets: How they work?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181155" y="720154"/>
            <a:ext cx="11038114" cy="548790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3200" dirty="0"/>
          </a:p>
        </p:txBody>
      </p:sp>
      <p:sp>
        <p:nvSpPr>
          <p:cNvPr id="4" name="Rectangle 3"/>
          <p:cNvSpPr/>
          <p:nvPr/>
        </p:nvSpPr>
        <p:spPr>
          <a:xfrm>
            <a:off x="655608" y="1263505"/>
            <a:ext cx="1164961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30238" indent="-344488">
              <a:buFont typeface="Arial" panose="020B0604020202020204" pitchFamily="34" charset="0"/>
              <a:buChar char="•"/>
            </a:pPr>
            <a:endParaRPr lang="en-US" altLang="ar-SA" sz="3200" dirty="0"/>
          </a:p>
          <a:p>
            <a:pPr marL="630238" indent="-344488">
              <a:buFont typeface="Arial" panose="020B0604020202020204" pitchFamily="34" charset="0"/>
              <a:buChar char="•"/>
            </a:pPr>
            <a:endParaRPr lang="en-US" altLang="ar-SA" sz="32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8797" y="1533975"/>
            <a:ext cx="8693203" cy="533183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41" y="118658"/>
            <a:ext cx="1787208" cy="600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4377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6499" y="258826"/>
            <a:ext cx="8591026" cy="813821"/>
          </a:xfrm>
        </p:spPr>
        <p:txBody>
          <a:bodyPr>
            <a:normAutofit/>
          </a:bodyPr>
          <a:lstStyle/>
          <a:p>
            <a:r>
              <a:rPr lang="en-US" dirty="0"/>
              <a:t>VR Headsets: How they work?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181155" y="720154"/>
            <a:ext cx="11038114" cy="548790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3200" dirty="0"/>
          </a:p>
        </p:txBody>
      </p:sp>
      <p:sp>
        <p:nvSpPr>
          <p:cNvPr id="4" name="Rectangle 3"/>
          <p:cNvSpPr/>
          <p:nvPr/>
        </p:nvSpPr>
        <p:spPr>
          <a:xfrm>
            <a:off x="655608" y="1263505"/>
            <a:ext cx="1164961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30238" indent="-344488">
              <a:buFont typeface="Arial" panose="020B0604020202020204" pitchFamily="34" charset="0"/>
              <a:buChar char="•"/>
            </a:pPr>
            <a:endParaRPr lang="en-US" altLang="ar-SA" sz="3200" dirty="0"/>
          </a:p>
          <a:p>
            <a:pPr marL="630238" indent="-344488">
              <a:buFont typeface="Arial" panose="020B0604020202020204" pitchFamily="34" charset="0"/>
              <a:buChar char="•"/>
            </a:pPr>
            <a:endParaRPr lang="en-US" altLang="ar-SA"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6499" y="1802114"/>
            <a:ext cx="9129623" cy="513541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41" y="118658"/>
            <a:ext cx="1787208" cy="600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7041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1675" y="312249"/>
            <a:ext cx="8591026" cy="813821"/>
          </a:xfrm>
        </p:spPr>
        <p:txBody>
          <a:bodyPr>
            <a:normAutofit/>
          </a:bodyPr>
          <a:lstStyle/>
          <a:p>
            <a:r>
              <a:rPr lang="en-US" dirty="0"/>
              <a:t>VR Headsets: How they work?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181155" y="720154"/>
            <a:ext cx="11038114" cy="548790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3200" dirty="0"/>
          </a:p>
        </p:txBody>
      </p:sp>
      <p:sp>
        <p:nvSpPr>
          <p:cNvPr id="4" name="Rectangle 3"/>
          <p:cNvSpPr/>
          <p:nvPr/>
        </p:nvSpPr>
        <p:spPr>
          <a:xfrm>
            <a:off x="655608" y="1263505"/>
            <a:ext cx="1164961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30238" indent="-344488">
              <a:buFont typeface="Arial" panose="020B0604020202020204" pitchFamily="34" charset="0"/>
              <a:buChar char="•"/>
            </a:pPr>
            <a:endParaRPr lang="en-US" altLang="ar-SA" sz="3200" dirty="0"/>
          </a:p>
          <a:p>
            <a:pPr marL="630238" indent="-344488">
              <a:buFont typeface="Arial" panose="020B0604020202020204" pitchFamily="34" charset="0"/>
              <a:buChar char="•"/>
            </a:pPr>
            <a:endParaRPr lang="en-US" altLang="ar-SA" sz="3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28327"/>
          <a:stretch/>
        </p:blipFill>
        <p:spPr>
          <a:xfrm>
            <a:off x="1744907" y="2527540"/>
            <a:ext cx="10447093" cy="433046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41" y="118658"/>
            <a:ext cx="1787208" cy="600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7591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608" y="332878"/>
            <a:ext cx="8591026" cy="813821"/>
          </a:xfrm>
        </p:spPr>
        <p:txBody>
          <a:bodyPr>
            <a:normAutofit/>
          </a:bodyPr>
          <a:lstStyle/>
          <a:p>
            <a:r>
              <a:rPr lang="en-US" dirty="0"/>
              <a:t>VR Headsets: How they work?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181155" y="720154"/>
            <a:ext cx="11038114" cy="548790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3200" dirty="0"/>
          </a:p>
        </p:txBody>
      </p:sp>
      <p:sp>
        <p:nvSpPr>
          <p:cNvPr id="4" name="Rectangle 3"/>
          <p:cNvSpPr/>
          <p:nvPr/>
        </p:nvSpPr>
        <p:spPr>
          <a:xfrm>
            <a:off x="655608" y="1263505"/>
            <a:ext cx="1164961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30238" indent="-344488">
              <a:buFont typeface="Arial" panose="020B0604020202020204" pitchFamily="34" charset="0"/>
              <a:buChar char="•"/>
            </a:pPr>
            <a:endParaRPr lang="en-US" altLang="ar-SA" sz="3200" dirty="0"/>
          </a:p>
          <a:p>
            <a:pPr marL="630238" indent="-344488">
              <a:buFont typeface="Arial" panose="020B0604020202020204" pitchFamily="34" charset="0"/>
              <a:buChar char="•"/>
            </a:pPr>
            <a:endParaRPr lang="en-US" altLang="ar-SA" sz="3200" dirty="0"/>
          </a:p>
        </p:txBody>
      </p:sp>
      <p:sp>
        <p:nvSpPr>
          <p:cNvPr id="5" name="Rectangle 4"/>
          <p:cNvSpPr/>
          <p:nvPr/>
        </p:nvSpPr>
        <p:spPr>
          <a:xfrm>
            <a:off x="997727" y="1146699"/>
            <a:ext cx="864572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ar-SA" sz="3600" b="1" dirty="0">
                <a:solidFill>
                  <a:srgbClr val="C00000"/>
                </a:solidFill>
              </a:rPr>
              <a:t>Functionality of the VR Special lenses</a:t>
            </a:r>
          </a:p>
        </p:txBody>
      </p:sp>
      <p:sp>
        <p:nvSpPr>
          <p:cNvPr id="6" name="Rectangle 5"/>
          <p:cNvSpPr/>
          <p:nvPr/>
        </p:nvSpPr>
        <p:spPr>
          <a:xfrm>
            <a:off x="997727" y="1995864"/>
            <a:ext cx="10221542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ar-SA" sz="4400" b="1">
                <a:solidFill>
                  <a:srgbClr val="002060"/>
                </a:solidFill>
              </a:rPr>
              <a:t>Correct the angle of light that is coming into eye and make a forced perspective of the object being farther away than it really is.</a:t>
            </a:r>
            <a:endParaRPr lang="en-US" altLang="ar-SA" sz="4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00366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443" y="133799"/>
            <a:ext cx="9245367" cy="817723"/>
          </a:xfrm>
        </p:spPr>
        <p:txBody>
          <a:bodyPr/>
          <a:lstStyle/>
          <a:p>
            <a:r>
              <a:rPr lang="en-US" dirty="0"/>
              <a:t>VR Box – Component Breakdown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7861" y="1155505"/>
            <a:ext cx="6158202" cy="570249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41" y="118658"/>
            <a:ext cx="1787208" cy="600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326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843951" y="395287"/>
            <a:ext cx="10515600" cy="1325563"/>
          </a:xfrm>
        </p:spPr>
        <p:txBody>
          <a:bodyPr/>
          <a:lstStyle/>
          <a:p>
            <a:r>
              <a:rPr lang="en-US" dirty="0"/>
              <a:t>Stereo Vision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2075361"/>
            <a:ext cx="6589143" cy="4387352"/>
          </a:xfrm>
        </p:spPr>
        <p:txBody>
          <a:bodyPr>
            <a:normAutofit/>
          </a:bodyPr>
          <a:lstStyle/>
          <a:p>
            <a:r>
              <a:rPr lang="en-US" sz="3200" dirty="0"/>
              <a:t>A large part of our brain is devoted to understanding visual cues.</a:t>
            </a:r>
          </a:p>
          <a:p>
            <a:endParaRPr lang="en-US" sz="3200" dirty="0"/>
          </a:p>
          <a:p>
            <a:r>
              <a:rPr lang="en-US" sz="3200" dirty="0"/>
              <a:t>Depth information can help us to understand spatial relationships in a complex data set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41" y="118658"/>
            <a:ext cx="1787208" cy="60050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515D393-FD97-4F67-A8AF-CE643B6BFA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9547" y="118658"/>
            <a:ext cx="2859759" cy="4235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6013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1846" y="428646"/>
            <a:ext cx="8591026" cy="813821"/>
          </a:xfrm>
        </p:spPr>
        <p:txBody>
          <a:bodyPr>
            <a:normAutofit/>
          </a:bodyPr>
          <a:lstStyle/>
          <a:p>
            <a:r>
              <a:rPr lang="en-US" dirty="0"/>
              <a:t>Virtual Reality: </a:t>
            </a:r>
            <a:r>
              <a:rPr lang="en-US" dirty="0">
                <a:solidFill>
                  <a:srgbClr val="C00000"/>
                </a:solidFill>
              </a:rPr>
              <a:t>Major Concepts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181155" y="720154"/>
            <a:ext cx="11038114" cy="548790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3200" dirty="0"/>
          </a:p>
        </p:txBody>
      </p:sp>
      <p:sp>
        <p:nvSpPr>
          <p:cNvPr id="4" name="Rectangle 3"/>
          <p:cNvSpPr/>
          <p:nvPr/>
        </p:nvSpPr>
        <p:spPr>
          <a:xfrm>
            <a:off x="655608" y="1263505"/>
            <a:ext cx="1164961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30238" indent="-344488">
              <a:buFont typeface="Arial" panose="020B0604020202020204" pitchFamily="34" charset="0"/>
              <a:buChar char="•"/>
            </a:pPr>
            <a:endParaRPr lang="en-US" altLang="ar-SA" sz="3200" dirty="0"/>
          </a:p>
          <a:p>
            <a:pPr marL="630238" indent="-344488">
              <a:buFont typeface="Arial" panose="020B0604020202020204" pitchFamily="34" charset="0"/>
              <a:buChar char="•"/>
            </a:pPr>
            <a:endParaRPr lang="en-US" altLang="ar-SA" sz="3200" dirty="0"/>
          </a:p>
        </p:txBody>
      </p:sp>
      <p:sp>
        <p:nvSpPr>
          <p:cNvPr id="7" name="Rectangle 6"/>
          <p:cNvSpPr/>
          <p:nvPr/>
        </p:nvSpPr>
        <p:spPr>
          <a:xfrm>
            <a:off x="313426" y="1558327"/>
            <a:ext cx="1138029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01738" indent="-571500"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rgbClr val="C00000"/>
                </a:solidFill>
              </a:rPr>
              <a:t>VR</a:t>
            </a:r>
            <a:r>
              <a:rPr lang="en-US" sz="3600" dirty="0"/>
              <a:t> must allow the user to </a:t>
            </a:r>
            <a:r>
              <a:rPr lang="en-US" sz="3600" b="1" dirty="0">
                <a:solidFill>
                  <a:srgbClr val="C00000"/>
                </a:solidFill>
              </a:rPr>
              <a:t>view the environment</a:t>
            </a:r>
            <a:r>
              <a:rPr lang="en-US" sz="3600" dirty="0">
                <a:solidFill>
                  <a:srgbClr val="C00000"/>
                </a:solidFill>
              </a:rPr>
              <a:t> </a:t>
            </a:r>
            <a:r>
              <a:rPr lang="en-US" sz="3600" dirty="0"/>
              <a:t>from any point and at </a:t>
            </a:r>
            <a:r>
              <a:rPr lang="en-US" sz="3600" b="1" dirty="0">
                <a:solidFill>
                  <a:srgbClr val="C00000"/>
                </a:solidFill>
              </a:rPr>
              <a:t>any angle</a:t>
            </a:r>
            <a:r>
              <a:rPr lang="en-US" sz="3600" dirty="0"/>
              <a:t>. </a:t>
            </a:r>
            <a:r>
              <a:rPr lang="en-US" sz="3600" i="1" dirty="0">
                <a:solidFill>
                  <a:srgbClr val="00B050"/>
                </a:solidFill>
              </a:rPr>
              <a:t>(360 degree view)</a:t>
            </a:r>
          </a:p>
          <a:p>
            <a:pPr marL="1201738" indent="-571500">
              <a:buFont typeface="Arial" panose="020B0604020202020204" pitchFamily="34" charset="0"/>
              <a:buChar char="•"/>
            </a:pPr>
            <a:endParaRPr lang="en-US" sz="3600" dirty="0"/>
          </a:p>
          <a:p>
            <a:pPr marL="1201738" indent="-571500">
              <a:buFont typeface="Arial" panose="020B0604020202020204" pitchFamily="34" charset="0"/>
              <a:buChar char="•"/>
            </a:pPr>
            <a:r>
              <a:rPr lang="en-US" altLang="ar-SA" sz="3600" b="1" dirty="0">
                <a:solidFill>
                  <a:srgbClr val="C00000"/>
                </a:solidFill>
              </a:rPr>
              <a:t>VR</a:t>
            </a:r>
            <a:r>
              <a:rPr lang="en-US" altLang="ar-SA" sz="3600" dirty="0"/>
              <a:t> must allow the user to </a:t>
            </a:r>
            <a:r>
              <a:rPr lang="en-US" altLang="ar-SA" sz="3600" b="1" dirty="0">
                <a:solidFill>
                  <a:srgbClr val="C00000"/>
                </a:solidFill>
              </a:rPr>
              <a:t>interact with objects</a:t>
            </a:r>
            <a:r>
              <a:rPr lang="en-US" altLang="ar-SA" sz="3600" dirty="0">
                <a:solidFill>
                  <a:srgbClr val="C00000"/>
                </a:solidFill>
              </a:rPr>
              <a:t> </a:t>
            </a:r>
            <a:r>
              <a:rPr lang="en-US" altLang="ar-SA" sz="3600" dirty="0"/>
              <a:t>in the environment.</a:t>
            </a:r>
          </a:p>
          <a:p>
            <a:pPr marL="1201738" indent="-571500">
              <a:buFont typeface="Arial" panose="020B0604020202020204" pitchFamily="34" charset="0"/>
              <a:buChar char="•"/>
            </a:pPr>
            <a:endParaRPr lang="en-US" sz="3600" dirty="0"/>
          </a:p>
          <a:p>
            <a:pPr marL="1201738" indent="-571500">
              <a:buFont typeface="Arial" panose="020B0604020202020204" pitchFamily="34" charset="0"/>
              <a:buChar char="•"/>
            </a:pPr>
            <a:endParaRPr lang="en-US" sz="3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41" y="118658"/>
            <a:ext cx="1787208" cy="600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1403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solidFill>
                  <a:srgbClr val="002060"/>
                </a:solidFill>
              </a:rPr>
              <a:t>Again</a:t>
            </a:r>
            <a:r>
              <a:rPr lang="en-US" dirty="0"/>
              <a:t> - Virtual Reality – </a:t>
            </a:r>
            <a:r>
              <a:rPr lang="en-US" sz="2800" dirty="0">
                <a:solidFill>
                  <a:srgbClr val="002060"/>
                </a:solidFill>
              </a:rPr>
              <a:t>Concept Baseline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22539" y="1911459"/>
            <a:ext cx="10515600" cy="43873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What makes the sense of realism?</a:t>
            </a:r>
          </a:p>
          <a:p>
            <a:endParaRPr lang="en-US" sz="3200" dirty="0"/>
          </a:p>
          <a:p>
            <a:pPr marL="0" indent="0">
              <a:buNone/>
            </a:pPr>
            <a:r>
              <a:rPr lang="en-US" sz="4400" b="1" dirty="0">
                <a:solidFill>
                  <a:srgbClr val="C00000"/>
                </a:solidFill>
              </a:rPr>
              <a:t>“Feeling of the existence of a </a:t>
            </a:r>
          </a:p>
          <a:p>
            <a:pPr marL="0" indent="0">
              <a:buNone/>
            </a:pPr>
            <a:r>
              <a:rPr lang="en-US" sz="4400" b="1" dirty="0">
                <a:solidFill>
                  <a:srgbClr val="C00000"/>
                </a:solidFill>
              </a:rPr>
              <a:t>  non-existing object or environment”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41" y="118658"/>
            <a:ext cx="1787208" cy="600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0183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0975" y="4479302"/>
            <a:ext cx="9267093" cy="2260039"/>
          </a:xfrm>
        </p:spPr>
        <p:txBody>
          <a:bodyPr>
            <a:normAutofit/>
          </a:bodyPr>
          <a:lstStyle/>
          <a:p>
            <a:pPr algn="l"/>
            <a:r>
              <a:rPr lang="en-US" sz="1100" dirty="0"/>
              <a:t>    </a:t>
            </a:r>
            <a:r>
              <a:rPr lang="en-US" sz="1800" dirty="0"/>
              <a:t> </a:t>
            </a:r>
            <a:r>
              <a:rPr lang="en-US" sz="1800" b="1" dirty="0"/>
              <a:t>Aruna Ishara Gamage</a:t>
            </a:r>
          </a:p>
          <a:p>
            <a:pPr marL="285750" algn="l">
              <a:lnSpc>
                <a:spcPct val="110000"/>
              </a:lnSpc>
            </a:pPr>
            <a:r>
              <a:rPr lang="en-US" sz="1400" dirty="0"/>
              <a:t>Lecturer, Software Engineering/Multimedia,</a:t>
            </a:r>
            <a:br>
              <a:rPr lang="en-US" sz="1400" dirty="0"/>
            </a:br>
            <a:r>
              <a:rPr lang="en-US" sz="1400" dirty="0"/>
              <a:t>Department of Computer Science &amp; Software Engineering,</a:t>
            </a:r>
            <a:br>
              <a:rPr lang="en-US" sz="1400" dirty="0"/>
            </a:br>
            <a:r>
              <a:rPr lang="en-US" sz="1400" dirty="0"/>
              <a:t>Faculty of Computing,</a:t>
            </a:r>
          </a:p>
          <a:p>
            <a:pPr marL="285750" algn="l"/>
            <a:r>
              <a:rPr lang="en-US" sz="1600" dirty="0"/>
              <a:t>SLIIT</a:t>
            </a:r>
          </a:p>
          <a:p>
            <a:pPr marL="285750" algn="l"/>
            <a:r>
              <a:rPr lang="en-US" sz="1600" b="1" dirty="0"/>
              <a:t>ishara.g@sliit.lk</a:t>
            </a:r>
          </a:p>
          <a:p>
            <a:pPr marL="285750" algn="l"/>
            <a:r>
              <a:rPr lang="en-US" sz="1400" b="1" dirty="0"/>
              <a:t>071 44 38 449</a:t>
            </a:r>
          </a:p>
          <a:p>
            <a:pPr algn="l"/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709254" y="1958363"/>
            <a:ext cx="8158701" cy="3319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8000" dirty="0">
                <a:solidFill>
                  <a:srgbClr val="002060"/>
                </a:solidFill>
              </a:rPr>
              <a:t>Any Questions?</a:t>
            </a:r>
          </a:p>
          <a:p>
            <a:pPr algn="l"/>
            <a:endParaRPr lang="en-US" sz="8000" dirty="0">
              <a:solidFill>
                <a:srgbClr val="00206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41" y="118658"/>
            <a:ext cx="1787208" cy="600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247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Binocular Vision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Our two eyes produce a single image in the brain: </a:t>
            </a:r>
            <a:br>
              <a:rPr lang="en-US" sz="3200" dirty="0"/>
            </a:br>
            <a:r>
              <a:rPr lang="en-US" sz="3200" dirty="0"/>
              <a:t>a “</a:t>
            </a:r>
            <a:r>
              <a:rPr lang="en-US" sz="3200" b="1" dirty="0"/>
              <a:t>Cyclopean image</a:t>
            </a:r>
            <a:r>
              <a:rPr lang="en-US" sz="3200" dirty="0"/>
              <a:t>”</a:t>
            </a:r>
          </a:p>
          <a:p>
            <a:endParaRPr lang="en-US" sz="3200" dirty="0"/>
          </a:p>
          <a:p>
            <a:r>
              <a:rPr lang="en-US" sz="3200" dirty="0"/>
              <a:t>Creatures with binocular vision generally have forward-facing eyes that move together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41" y="118658"/>
            <a:ext cx="1787208" cy="600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555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890" y="0"/>
            <a:ext cx="10515600" cy="1325563"/>
          </a:xfrm>
        </p:spPr>
        <p:txBody>
          <a:bodyPr/>
          <a:lstStyle/>
          <a:p>
            <a:r>
              <a:rPr lang="en-US" dirty="0"/>
              <a:t>Binocular Vision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437" y="1235324"/>
            <a:ext cx="11496137" cy="4387352"/>
          </a:xfrm>
        </p:spPr>
        <p:txBody>
          <a:bodyPr>
            <a:normAutofit/>
          </a:bodyPr>
          <a:lstStyle/>
          <a:p>
            <a:r>
              <a:rPr lang="en-US" sz="2400" dirty="0"/>
              <a:t>Animals that tend to get chased find it useful to have a </a:t>
            </a:r>
            <a:r>
              <a:rPr lang="en-US" sz="2400" b="1" dirty="0"/>
              <a:t>panoramic </a:t>
            </a:r>
            <a:r>
              <a:rPr lang="en-US" sz="2400" dirty="0"/>
              <a:t>view of the world(</a:t>
            </a:r>
            <a:r>
              <a:rPr lang="si-LK" sz="1400" dirty="0"/>
              <a:t>හඹා යෑමට නැඹුරු වන සතුන් ලෝකය පිළිබඳ පරිදර්ශනීය දෘෂ්ටියක් තිබීම ප්‍රයෝජනවත් වේ</a:t>
            </a:r>
            <a:r>
              <a:rPr lang="en-US" sz="2400" dirty="0"/>
              <a:t>)</a:t>
            </a:r>
            <a:br>
              <a:rPr lang="en-US" sz="2400" dirty="0"/>
            </a:br>
            <a:r>
              <a:rPr lang="en-US" sz="2400" dirty="0"/>
              <a:t>	</a:t>
            </a:r>
            <a:r>
              <a:rPr lang="en-US" sz="2400" dirty="0">
                <a:solidFill>
                  <a:srgbClr val="C00000"/>
                </a:solidFill>
              </a:rPr>
              <a:t>– A rabbits have almost 360 field of vision</a:t>
            </a:r>
          </a:p>
          <a:p>
            <a:pPr fontAlgn="t"/>
            <a:r>
              <a:rPr lang="en-US" sz="2400" dirty="0"/>
              <a:t>Animals that do the chasing need to be able to judge distance to their prey accurately(</a:t>
            </a:r>
            <a:r>
              <a:rPr lang="si-LK" sz="1600" dirty="0"/>
              <a:t>හඹා යාමේ යෙදෙන සතුන්ට තම ගොදුරට ඇති දුර නිවැරදිව විනිශ්චය කිරීමට හැකියාව තිබිය යුතුය</a:t>
            </a:r>
            <a:r>
              <a:rPr lang="en-US" sz="2400" dirty="0"/>
              <a:t>)</a:t>
            </a:r>
          </a:p>
          <a:p>
            <a:pPr marL="0" indent="0">
              <a:buNone/>
            </a:pPr>
            <a:r>
              <a:rPr lang="en-US" sz="2400" dirty="0"/>
              <a:t> 	</a:t>
            </a:r>
            <a:r>
              <a:rPr lang="en-US" sz="2400" dirty="0">
                <a:solidFill>
                  <a:srgbClr val="C00000"/>
                </a:solidFill>
              </a:rPr>
              <a:t>– Predators tend to move fast, if they are inaccurate in distance estimates 	  they will starve or injure themselves</a:t>
            </a:r>
          </a:p>
          <a:p>
            <a:r>
              <a:rPr lang="en-US" sz="2400" dirty="0"/>
              <a:t>Tree apes need to be able to judge the distance to the next branch accurately</a:t>
            </a:r>
            <a:endParaRPr lang="en-US" sz="2000" dirty="0">
              <a:solidFill>
                <a:srgbClr val="C0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41" y="118658"/>
            <a:ext cx="1787208" cy="60050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20D170F-3F0D-452B-B47A-3E298C4D6A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1678" y="5232438"/>
            <a:ext cx="1667395" cy="153323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F9E95DF-42A3-4848-BA41-B208E331CF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0770" y="5225294"/>
            <a:ext cx="1634172" cy="1533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699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IPD: </a:t>
            </a:r>
            <a:r>
              <a:rPr lang="en-US" b="0" i="1" dirty="0">
                <a:solidFill>
                  <a:srgbClr val="C00000"/>
                </a:solidFill>
              </a:rPr>
              <a:t>(Human) </a:t>
            </a:r>
            <a:r>
              <a:rPr lang="en-US" dirty="0"/>
              <a:t>Inter-Pupillary Distance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7045" y="1617083"/>
            <a:ext cx="10515600" cy="4387352"/>
          </a:xfrm>
        </p:spPr>
        <p:txBody>
          <a:bodyPr>
            <a:normAutofit/>
          </a:bodyPr>
          <a:lstStyle/>
          <a:p>
            <a:pPr fontAlgn="t"/>
            <a:r>
              <a:rPr lang="en-US" dirty="0"/>
              <a:t>Need separation between our eyes to see in stereo.(</a:t>
            </a:r>
            <a:r>
              <a:rPr lang="si-LK" dirty="0"/>
              <a:t>ස්ටීරියෝ වලින් බැලීමට අපට අපගේ ඇස් අතර වෙන්වීමක් අවශ්‍යයි.</a:t>
            </a:r>
            <a:r>
              <a:rPr lang="en-US" dirty="0"/>
              <a:t>)</a:t>
            </a:r>
            <a:endParaRPr lang="en-US" sz="3200" dirty="0"/>
          </a:p>
          <a:p>
            <a:r>
              <a:rPr lang="en-US" dirty="0"/>
              <a:t>Different sources provide different values for this number.</a:t>
            </a:r>
          </a:p>
          <a:p>
            <a:r>
              <a:rPr lang="en-US" b="1" dirty="0"/>
              <a:t>Mean adult IPD </a:t>
            </a:r>
            <a:r>
              <a:rPr lang="en-US" dirty="0"/>
              <a:t>is around </a:t>
            </a:r>
            <a:r>
              <a:rPr lang="en-US" b="1" dirty="0"/>
              <a:t>63 mm</a:t>
            </a:r>
            <a:r>
              <a:rPr lang="en-US" dirty="0"/>
              <a:t>.</a:t>
            </a:r>
          </a:p>
          <a:p>
            <a:r>
              <a:rPr lang="en-US" dirty="0"/>
              <a:t>The </a:t>
            </a:r>
            <a:r>
              <a:rPr lang="en-US" b="1" dirty="0"/>
              <a:t>vast majority </a:t>
            </a:r>
            <a:r>
              <a:rPr lang="en-US" dirty="0"/>
              <a:t>of adults have IPDs in the range 5</a:t>
            </a:r>
            <a:r>
              <a:rPr lang="en-US" b="1" dirty="0"/>
              <a:t>0–75 mm.</a:t>
            </a:r>
          </a:p>
          <a:p>
            <a:r>
              <a:rPr lang="en-US" dirty="0"/>
              <a:t>The wider range of 45–80 mm is likely to include (almost) all adults</a:t>
            </a:r>
          </a:p>
          <a:p>
            <a:r>
              <a:rPr lang="en-US" dirty="0"/>
              <a:t>Minimum IPD for children (down to five years old) is </a:t>
            </a:r>
          </a:p>
          <a:p>
            <a:pPr marL="0" indent="0">
              <a:buNone/>
            </a:pPr>
            <a:r>
              <a:rPr lang="en-US" dirty="0"/>
              <a:t>  around 40 mm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41" y="118658"/>
            <a:ext cx="1787208" cy="600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9756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Binocular Vision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9586" y="1789611"/>
            <a:ext cx="6504214" cy="4387352"/>
          </a:xfrm>
        </p:spPr>
        <p:txBody>
          <a:bodyPr>
            <a:normAutofit/>
          </a:bodyPr>
          <a:lstStyle/>
          <a:p>
            <a:r>
              <a:rPr lang="en-US" dirty="0"/>
              <a:t>Our eyes are separated by about </a:t>
            </a:r>
            <a:br>
              <a:rPr lang="en-US" dirty="0"/>
            </a:br>
            <a:r>
              <a:rPr lang="en-US" dirty="0"/>
              <a:t>6.5 cm so our retinas each get a slightly different view of the world.</a:t>
            </a:r>
            <a:endParaRPr lang="en-US" sz="3200" dirty="0"/>
          </a:p>
          <a:p>
            <a:r>
              <a:rPr lang="en-US" dirty="0"/>
              <a:t>The right actually sees more distance between the objects.</a:t>
            </a:r>
            <a:br>
              <a:rPr lang="en-US" dirty="0"/>
            </a:br>
            <a:r>
              <a:rPr lang="en-US" sz="2400" i="1" dirty="0"/>
              <a:t>(as well as slightly different parts of the surfaces)</a:t>
            </a:r>
          </a:p>
          <a:p>
            <a:pPr marL="0" indent="0">
              <a:buNone/>
            </a:pP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25372"/>
            <a:ext cx="2623457" cy="479376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41" y="118658"/>
            <a:ext cx="1787208" cy="600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7955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Binocular Vision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4157" y="1789611"/>
            <a:ext cx="10749643" cy="43873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Components of Stereo Vision:</a:t>
            </a:r>
          </a:p>
          <a:p>
            <a:pPr marL="0" indent="0">
              <a:buNone/>
            </a:pPr>
            <a:endParaRPr lang="en-US" sz="3200" b="1" dirty="0"/>
          </a:p>
          <a:p>
            <a:pPr marL="800100" indent="-342900"/>
            <a:r>
              <a:rPr lang="en-US" b="1" dirty="0"/>
              <a:t>CONVERGENCE </a:t>
            </a:r>
            <a:r>
              <a:rPr lang="en-US" dirty="0"/>
              <a:t>of the eyes (achieved by the eye muscles)</a:t>
            </a:r>
          </a:p>
          <a:p>
            <a:pPr marL="800100" indent="-342900"/>
            <a:r>
              <a:rPr lang="en-US" b="1" dirty="0"/>
              <a:t>ACCOMODATION </a:t>
            </a:r>
            <a:r>
              <a:rPr lang="en-US" dirty="0"/>
              <a:t>(focus) of the lens to provide sharp images on the retinas</a:t>
            </a:r>
          </a:p>
          <a:p>
            <a:pPr marL="800100" indent="-342900"/>
            <a:endParaRPr lang="en-US" sz="3200" dirty="0"/>
          </a:p>
          <a:p>
            <a:pPr marL="457200" indent="0">
              <a:buNone/>
            </a:pPr>
            <a:endParaRPr lang="en-US" sz="3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5785" y="4384030"/>
            <a:ext cx="4886400" cy="199246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41" y="118658"/>
            <a:ext cx="1787208" cy="600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3680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Binocular Vision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4157" y="1577339"/>
            <a:ext cx="10749643" cy="43873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following table shows convergence angles for different distances given for </a:t>
            </a:r>
            <a:r>
              <a:rPr lang="en-US" b="1" dirty="0"/>
              <a:t>6.3 cm IPD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				  </a:t>
            </a:r>
            <a:r>
              <a:rPr lang="en-US" sz="3200" b="1" dirty="0"/>
              <a:t>Convergence Angle is Inversely                				  Proportional to Stereo Effect.</a:t>
            </a:r>
          </a:p>
          <a:p>
            <a:pPr marL="457200" indent="0">
              <a:buNone/>
            </a:pPr>
            <a:endParaRPr lang="en-US" sz="3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804" y="2492829"/>
            <a:ext cx="3714750" cy="3962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41" y="118658"/>
            <a:ext cx="1787208" cy="600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1270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75395BB3-1528-4302-A15C-E6A06E822975}" vid="{DF592CA2-00DC-4ACA-BF02-8EB1A2F15D8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Virtual-Reality-PowerPoint-Template</Template>
  <TotalTime>951</TotalTime>
  <Words>1480</Words>
  <Application>Microsoft Macintosh PowerPoint</Application>
  <PresentationFormat>Widescreen</PresentationFormat>
  <Paragraphs>180</Paragraphs>
  <Slides>32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Arial</vt:lpstr>
      <vt:lpstr>Calibri</vt:lpstr>
      <vt:lpstr>Trebuchet MS</vt:lpstr>
      <vt:lpstr>Office Theme</vt:lpstr>
      <vt:lpstr>Stereo Vision, Stereoscopy &amp; Virtual Reality</vt:lpstr>
      <vt:lpstr>Virtual Reality</vt:lpstr>
      <vt:lpstr>Stereo Vision</vt:lpstr>
      <vt:lpstr>Binocular Vision</vt:lpstr>
      <vt:lpstr>Binocular Vision</vt:lpstr>
      <vt:lpstr>IPD: (Human) Inter-Pupillary Distance</vt:lpstr>
      <vt:lpstr>Binocular Vision</vt:lpstr>
      <vt:lpstr>Binocular Vision</vt:lpstr>
      <vt:lpstr>Binocular Vision</vt:lpstr>
      <vt:lpstr>Seeing in 3D</vt:lpstr>
      <vt:lpstr>Seeing in 3D</vt:lpstr>
      <vt:lpstr>Non-Stereo Depth Cues Monocular cues</vt:lpstr>
      <vt:lpstr>Non-Stereo Depth Cues Monocular cues</vt:lpstr>
      <vt:lpstr>Stereoscopy</vt:lpstr>
      <vt:lpstr>Stereoscopy</vt:lpstr>
      <vt:lpstr>Stereoscopy</vt:lpstr>
      <vt:lpstr>Stereoscopy</vt:lpstr>
      <vt:lpstr>Stereoscopy: a simple test?</vt:lpstr>
      <vt:lpstr>Cross-eyed Stereo</vt:lpstr>
      <vt:lpstr>Cross-eyed Stereo</vt:lpstr>
      <vt:lpstr>Stereoscopic 3D Video Content</vt:lpstr>
      <vt:lpstr>3D Movies: Feeling of Realism</vt:lpstr>
      <vt:lpstr>Virtual Reality</vt:lpstr>
      <vt:lpstr>VR Headsets</vt:lpstr>
      <vt:lpstr>VR Headsets: How they work?</vt:lpstr>
      <vt:lpstr>VR Headsets: How they work?</vt:lpstr>
      <vt:lpstr>VR Headsets: How they work?</vt:lpstr>
      <vt:lpstr>VR Headsets: How they work?</vt:lpstr>
      <vt:lpstr>VR Box – Component Breakdown</vt:lpstr>
      <vt:lpstr>Virtual Reality: Major Concepts</vt:lpstr>
      <vt:lpstr>Again - Virtual Reality – Concept Baseline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Stereo Vision, Stereoscopy &amp; Virtual Reality</dc:title>
  <dc:creator>Aruna Ishara Gamage</dc:creator>
  <cp:lastModifiedBy>Rajapaksha D.S.S. it16234062</cp:lastModifiedBy>
  <cp:revision>59</cp:revision>
  <dcterms:created xsi:type="dcterms:W3CDTF">2017-06-13T11:40:27Z</dcterms:created>
  <dcterms:modified xsi:type="dcterms:W3CDTF">2020-05-27T15:12:36Z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3004735</vt:lpwstr>
  </property>
  <property fmtid="{D5CDD505-2E9C-101B-9397-08002B2CF9AE}" pid="3" name="NXPowerLiteSettings">
    <vt:lpwstr>C7000400038000</vt:lpwstr>
  </property>
  <property fmtid="{D5CDD505-2E9C-101B-9397-08002B2CF9AE}" pid="4" name="NXPowerLiteVersion">
    <vt:lpwstr>S9.0.0</vt:lpwstr>
  </property>
</Properties>
</file>