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90" r:id="rId3"/>
    <p:sldId id="291" r:id="rId4"/>
    <p:sldId id="292" r:id="rId5"/>
    <p:sldId id="293" r:id="rId6"/>
    <p:sldId id="294" r:id="rId7"/>
    <p:sldId id="299" r:id="rId8"/>
    <p:sldId id="300" r:id="rId9"/>
    <p:sldId id="301" r:id="rId10"/>
    <p:sldId id="302" r:id="rId11"/>
    <p:sldId id="296" r:id="rId12"/>
    <p:sldId id="267" r:id="rId13"/>
    <p:sldId id="297" r:id="rId14"/>
    <p:sldId id="298" r:id="rId15"/>
    <p:sldId id="269" r:id="rId16"/>
    <p:sldId id="270" r:id="rId17"/>
    <p:sldId id="282" r:id="rId18"/>
    <p:sldId id="283" r:id="rId19"/>
    <p:sldId id="271" r:id="rId20"/>
    <p:sldId id="272" r:id="rId21"/>
    <p:sldId id="273" r:id="rId22"/>
    <p:sldId id="286" r:id="rId23"/>
    <p:sldId id="281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280" r:id="rId35"/>
    <p:sldId id="274" r:id="rId36"/>
    <p:sldId id="275" r:id="rId37"/>
    <p:sldId id="276" r:id="rId38"/>
    <p:sldId id="277" r:id="rId39"/>
    <p:sldId id="278" r:id="rId40"/>
    <p:sldId id="26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0066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2362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45B41-C36C-4D02-AEF8-9FECAA2EB2BF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DA2C6-D336-48CC-A130-46B37348B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18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https://docs.wso2.com/display/ESB480/Mediators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DA2C6-D336-48CC-A130-46B37348B1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03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7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0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2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2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0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3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8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57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6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8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D619-B807-478A-BBDD-4DBE253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wso2.com/display/ESB480/JIRA+Connector" TargetMode="External"/><Relationship Id="rId2" Type="http://schemas.openxmlformats.org/officeDocument/2006/relationships/hyperlink" Target="https://docs.wso2.com/display/ESB480/Using+a+Connecto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wso2.com/display/ESB480/Mediators" TargetMode="External"/><Relationship Id="rId4" Type="http://schemas.openxmlformats.org/officeDocument/2006/relationships/hyperlink" Target="https://docs.wso2.com/display/ESB480/Managing+Connectors+in+Your+ESB+Instanc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51663"/>
            <a:ext cx="9042400" cy="1458299"/>
          </a:xfrm>
        </p:spPr>
        <p:txBody>
          <a:bodyPr>
            <a:noAutofit/>
          </a:bodyPr>
          <a:lstStyle/>
          <a:p>
            <a:r>
              <a:rPr lang="en-AU" altLang="en-US" sz="4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WSO2 Enterprise Service </a:t>
            </a:r>
            <a:r>
              <a:rPr lang="en-AU" altLang="en-US" sz="4400" b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Bus</a:t>
            </a:r>
            <a:endParaRPr lang="en-US" sz="4400" b="1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96194" y="4040036"/>
            <a:ext cx="6194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Modern Topics in Information Technology</a:t>
            </a:r>
          </a:p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Year – Semester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Udara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Samaratunge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286" y="533399"/>
            <a:ext cx="1295400" cy="151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0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508" y="140041"/>
            <a:ext cx="10515600" cy="77435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Services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2" y="1161266"/>
            <a:ext cx="6659880" cy="1757097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</a:t>
            </a:r>
            <a:r>
              <a:rPr lang="en-US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XMLbased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standard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describing,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publishing,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UDDI =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 Description, Discovery and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UDDI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WSDL to describe interfaces to web services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51277" y="6342283"/>
            <a:ext cx="2743200" cy="365125"/>
          </a:xfrm>
        </p:spPr>
        <p:txBody>
          <a:bodyPr/>
          <a:lstStyle/>
          <a:p>
            <a:fld id="{C700D619-B807-478A-BBDD-4DBE253A3050}" type="slidenum">
              <a:rPr lang="en-US" smtClean="0"/>
              <a:t>10</a:t>
            </a:fld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835" y="2829052"/>
            <a:ext cx="4580353" cy="3282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668092" y="1161266"/>
            <a:ext cx="5594252" cy="1498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Provider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provider of web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Requester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web service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consumer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Registry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central directory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0" y="3305908"/>
            <a:ext cx="7406498" cy="2805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Approaches of writing web service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Bottom-Up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First Approach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[Implement web service method first]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Top-Down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Contract First Approach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[Write WSDL first then generate Stub classes &amp; Skeleton classes]</a:t>
            </a:r>
          </a:p>
          <a:p>
            <a:pPr lvl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you generate web services for different plat-forms (Java or .NET) which method is most suitable?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42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132" y="0"/>
            <a:ext cx="10515600" cy="105507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Point-to-Point Integration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11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56846" y="3798281"/>
            <a:ext cx="4113628" cy="2433708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way to connect each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Isolated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insufficient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Extremely “Spaghetti” like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architecture, create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headaches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76" y="1114095"/>
            <a:ext cx="2663129" cy="242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083" y="1114095"/>
            <a:ext cx="345757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756" y="851094"/>
            <a:ext cx="3793886" cy="2488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5197932" y="2328276"/>
            <a:ext cx="4452504" cy="40865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Specifically, linking every component to every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component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require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N(N-1)/2 physical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</a:p>
          <a:p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Total Number of Components in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there are 10 components in the network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physical connections = 10 (10-1)/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=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44804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132" y="195674"/>
            <a:ext cx="10515600" cy="845336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ESB?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511" y="986663"/>
            <a:ext cx="7723775" cy="51127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645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381"/>
            <a:ext cx="10515600" cy="872832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for the Issue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13</a:t>
            </a:fld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39" y="1428528"/>
            <a:ext cx="6082215" cy="415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518" y="1481449"/>
            <a:ext cx="5305153" cy="424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253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92" y="3990431"/>
            <a:ext cx="3476185" cy="2082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81" y="55633"/>
            <a:ext cx="10515600" cy="92910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from ESB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53" y="1009697"/>
            <a:ext cx="9009186" cy="5475509"/>
          </a:xfrm>
        </p:spPr>
        <p:txBody>
          <a:bodyPr>
            <a:noAutofit/>
          </a:bodyPr>
          <a:lstStyle/>
          <a:p>
            <a:r>
              <a:rPr lang="en-US" altLang="en-US" sz="20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ESB</a:t>
            </a:r>
            <a:r>
              <a:rPr lang="en-US" altLang="en-US" sz="20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 or a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Service Proxy </a:t>
            </a:r>
            <a:r>
              <a:rPr lang="en-US" altLang="en-US" sz="20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be the solution </a:t>
            </a:r>
            <a:r>
              <a:rPr lang="en-US" altLang="en-US" sz="20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to the </a:t>
            </a:r>
            <a:r>
              <a:rPr lang="en-US" altLang="en-US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mess created by the point-to-point </a:t>
            </a:r>
            <a:r>
              <a:rPr lang="en-US" altLang="en-US" sz="2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  <a:r>
              <a:rPr lang="en-US" altLang="en-US" sz="2000" dirty="0" smtClean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ESB</a:t>
            </a:r>
            <a:r>
              <a:rPr lang="en-US" altLang="en-US" sz="2000" dirty="0" smtClean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Enterprise Service Bus</a:t>
            </a: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en-US" sz="800" dirty="0">
              <a:solidFill>
                <a:srgbClr val="3C3C3C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All </a:t>
            </a:r>
            <a:r>
              <a:rPr lang="en-US" altLang="en-US" sz="2000" dirty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service calls 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are directed to the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proxy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or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gateway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, which in turn, </a:t>
            </a:r>
            <a:r>
              <a:rPr lang="en-US" altLang="en-US" sz="2000" dirty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forwards the message to the appropriate endpoint destination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.</a:t>
            </a:r>
          </a:p>
          <a:p>
            <a:endParaRPr lang="en-US" altLang="en-US" sz="800" dirty="0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If an </a:t>
            </a:r>
            <a:r>
              <a:rPr lang="en-US" altLang="en-US" sz="2000" dirty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endpoint is changed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, only the </a:t>
            </a:r>
            <a:r>
              <a:rPr lang="en-US" altLang="en-US" sz="2000" b="1" dirty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proxy configuration 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will be required to be </a:t>
            </a:r>
            <a:r>
              <a:rPr lang="en-US" altLang="en-US" sz="2000" b="1" dirty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changed</a:t>
            </a:r>
            <a:r>
              <a:rPr lang="en-US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.</a:t>
            </a:r>
          </a:p>
          <a:p>
            <a:endParaRPr lang="en-US" altLang="en-US" sz="800" dirty="0" smtClean="0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r>
              <a:rPr lang="en-US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Each </a:t>
            </a:r>
            <a:r>
              <a:rPr lang="en-US" altLang="en-US" sz="2000" b="1" dirty="0" smtClean="0">
                <a:solidFill>
                  <a:srgbClr val="008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component</a:t>
            </a:r>
            <a:r>
              <a:rPr lang="en-US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communicates with </a:t>
            </a:r>
            <a:r>
              <a:rPr lang="en-US" altLang="en-US" sz="2000" b="1" dirty="0" smtClean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Proxy</a:t>
            </a:r>
            <a:r>
              <a:rPr lang="en-US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. </a:t>
            </a:r>
            <a:r>
              <a:rPr lang="en-US" altLang="en-US" sz="2000" b="1" dirty="0" smtClean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Proxy</a:t>
            </a:r>
            <a:r>
              <a:rPr lang="en-US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should know how to send the </a:t>
            </a:r>
            <a:r>
              <a:rPr lang="en-US" altLang="en-US" sz="2000" b="1" dirty="0" smtClean="0">
                <a:solidFill>
                  <a:srgbClr val="008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message for destination</a:t>
            </a:r>
            <a:r>
              <a:rPr lang="en-US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.</a:t>
            </a:r>
          </a:p>
          <a:p>
            <a:endParaRPr lang="en-US" altLang="en-US" sz="800" dirty="0" smtClean="0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r>
              <a:rPr lang="en-US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Now 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component free </a:t>
            </a:r>
            <a:r>
              <a:rPr lang="en-US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from maintaining IP addresses of destination. That </a:t>
            </a:r>
            <a:r>
              <a:rPr lang="en-US" altLang="en-US" sz="2000" b="1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responsibility delegated to 3</a:t>
            </a:r>
            <a:r>
              <a:rPr lang="en-US" altLang="en-US" sz="2000" b="1" baseline="30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rd</a:t>
            </a:r>
            <a:r>
              <a:rPr lang="en-US" altLang="en-US" sz="2000" b="1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party module called ESB. </a:t>
            </a:r>
          </a:p>
          <a:p>
            <a:endParaRPr lang="en-US" altLang="en-US" sz="800" b="1" dirty="0" smtClean="0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r>
              <a:rPr lang="en-US" altLang="en-US" sz="2000" b="1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ESB mediate the message for exact endpoint based on proxy details.</a:t>
            </a:r>
            <a:endParaRPr lang="en-US" altLang="en-US" sz="2000" b="1" dirty="0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3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2922"/>
            <a:ext cx="10515600" cy="957238"/>
          </a:xfrm>
        </p:spPr>
        <p:txBody>
          <a:bodyPr>
            <a:noAutofit/>
          </a:bodyPr>
          <a:lstStyle/>
          <a:p>
            <a:r>
              <a:rPr lang="en-US" altLang="en-US" b="1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What is an ESB</a:t>
            </a:r>
            <a:r>
              <a:rPr lang="en-US" altLang="en-US" b="1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779" y="1572407"/>
            <a:ext cx="10514427" cy="4617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b="1" dirty="0">
                <a:solidFill>
                  <a:srgbClr val="0066FF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ESB</a:t>
            </a:r>
            <a:r>
              <a:rPr lang="en-US" altLang="en-US" sz="2000" i="1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“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is a software architecture model used for designing and implementing the interaction and communication between </a:t>
            </a:r>
            <a:r>
              <a:rPr lang="en-US" altLang="en-US" sz="2000" b="1" dirty="0">
                <a:solidFill>
                  <a:srgbClr val="008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mutually interacting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software applications in </a:t>
            </a:r>
            <a:r>
              <a:rPr lang="en-US" altLang="en-US" sz="2000" b="1" dirty="0">
                <a:solidFill>
                  <a:srgbClr val="008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Service Oriented Architecture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”</a:t>
            </a:r>
          </a:p>
          <a:p>
            <a:pPr>
              <a:spcAft>
                <a:spcPts val="1425"/>
              </a:spcAft>
              <a:buSzPct val="45000"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Promotes </a:t>
            </a:r>
            <a:r>
              <a:rPr lang="en-US" altLang="en-US" sz="2000" dirty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asynchronous message mediation</a:t>
            </a:r>
          </a:p>
          <a:p>
            <a:pPr>
              <a:spcAft>
                <a:spcPts val="1425"/>
              </a:spcAft>
              <a:buSzPct val="45000"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Message </a:t>
            </a:r>
            <a:r>
              <a:rPr lang="en-US" altLang="en-US" sz="2000" dirty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identification and routing 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between applications and services.</a:t>
            </a:r>
          </a:p>
          <a:p>
            <a:pPr>
              <a:spcAft>
                <a:spcPts val="1425"/>
              </a:spcAft>
              <a:buSzPct val="45000"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Allows messages to flow across </a:t>
            </a:r>
            <a:r>
              <a:rPr lang="en-US" altLang="en-US" sz="2000" dirty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different transport protocols</a:t>
            </a:r>
          </a:p>
          <a:p>
            <a:pPr>
              <a:spcAft>
                <a:spcPts val="1425"/>
              </a:spcAft>
              <a:buSzPct val="45000"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Transforming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of messages</a:t>
            </a:r>
          </a:p>
          <a:p>
            <a:pPr>
              <a:spcAft>
                <a:spcPts val="1425"/>
              </a:spcAft>
              <a:buSzPct val="45000"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Allows </a:t>
            </a:r>
            <a:r>
              <a:rPr lang="en-US" altLang="en-US" sz="2000" dirty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secure, reliable 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communications</a:t>
            </a:r>
          </a:p>
          <a:p>
            <a:pPr>
              <a:spcAft>
                <a:spcPts val="1425"/>
              </a:spcAft>
              <a:buSzPct val="45000"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Extensible architecture (based on pluggable components)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00" y="484339"/>
            <a:ext cx="50863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412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717" y="1029034"/>
            <a:ext cx="8793738" cy="5245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168178"/>
            <a:ext cx="10515600" cy="957238"/>
          </a:xfrm>
        </p:spPr>
        <p:txBody>
          <a:bodyPr>
            <a:noAutofit/>
          </a:bodyPr>
          <a:lstStyle/>
          <a:p>
            <a:r>
              <a:rPr lang="en-US" altLang="en-US" b="1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What is an </a:t>
            </a:r>
            <a:r>
              <a:rPr lang="en-US" altLang="en-US" b="1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ESB ? Cont.…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3956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856" y="239151"/>
            <a:ext cx="10631486" cy="1041009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WSO2 ESB Architecture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54" y="1437983"/>
            <a:ext cx="11691382" cy="403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522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711" y="0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83" y="1215254"/>
            <a:ext cx="6303313" cy="501673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WSO2’s core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product, Middleware platform.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dynamic component model built 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can be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started,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stopped, installed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uninstalled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without reboot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concepts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SOA capabilities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EVERYTHING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WSO2 builds is </a:t>
            </a:r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Carbon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Synapse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Axi2/Java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Acts a mediation library 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protocols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different protocols through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SOAP based Proxy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587" y="1060510"/>
            <a:ext cx="5491275" cy="32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442" y="4712676"/>
            <a:ext cx="1599899" cy="891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917" y="4806240"/>
            <a:ext cx="28860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27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40" y="83769"/>
            <a:ext cx="10515600" cy="915548"/>
          </a:xfrm>
        </p:spPr>
        <p:txBody>
          <a:bodyPr/>
          <a:lstStyle/>
          <a:p>
            <a:r>
              <a:rPr lang="en-US" altLang="en-US" b="1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ESB </a:t>
            </a:r>
            <a:r>
              <a:rPr lang="en-US" altLang="en-US" b="1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Business Scenario.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49" y="1139996"/>
            <a:ext cx="4535658" cy="1485857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Get photos from </a:t>
            </a:r>
            <a:r>
              <a:rPr lang="en-US" altLang="en-US" b="1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Dropbox 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publish them in the </a:t>
            </a:r>
            <a:r>
              <a:rPr lang="en-US" altLang="en-US" b="1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Facebook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and send message for my friends through </a:t>
            </a:r>
            <a:r>
              <a:rPr lang="en-US" altLang="en-US" b="1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Twitter.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278" y="5072233"/>
            <a:ext cx="15430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740" y="4761083"/>
            <a:ext cx="1824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203" y="5589758"/>
            <a:ext cx="170973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3"/>
          <p:cNvGrpSpPr>
            <a:grpSpLocks/>
          </p:cNvGrpSpPr>
          <p:nvPr/>
        </p:nvGrpSpPr>
        <p:grpSpPr bwMode="auto">
          <a:xfrm>
            <a:off x="5008465" y="2697333"/>
            <a:ext cx="3692525" cy="1320800"/>
            <a:chOff x="2520573" y="2743659"/>
            <a:chExt cx="3692916" cy="1321143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3294" y="2743659"/>
              <a:ext cx="537774" cy="609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0573" y="3353136"/>
              <a:ext cx="3692916" cy="711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7172228" y="2840208"/>
            <a:ext cx="149066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dirty="0">
                <a:solidFill>
                  <a:prstClr val="black"/>
                </a:solidFill>
                <a:latin typeface="Calibri"/>
                <a:ea typeface="+mn-ea"/>
              </a:rPr>
              <a:t>ESB Proxy service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093940" y="3959396"/>
            <a:ext cx="1914525" cy="1042987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5" name="TextBox 14"/>
          <p:cNvSpPr txBox="1"/>
          <p:nvPr/>
        </p:nvSpPr>
        <p:spPr>
          <a:xfrm>
            <a:off x="4162328" y="4321346"/>
            <a:ext cx="1123950" cy="738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(5) Send messages for friends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937278" y="4035596"/>
            <a:ext cx="0" cy="1417637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" name="TextBox 16"/>
          <p:cNvSpPr txBox="1"/>
          <p:nvPr/>
        </p:nvSpPr>
        <p:spPr>
          <a:xfrm>
            <a:off x="7015065" y="4799183"/>
            <a:ext cx="1203325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(3) Publish </a:t>
            </a:r>
          </a:p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photos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3715891" flipV="1">
            <a:off x="8821640" y="3718096"/>
            <a:ext cx="1463675" cy="860425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" name="Straight Arrow Connector 18"/>
          <p:cNvCxnSpPr/>
          <p:nvPr/>
        </p:nvCxnSpPr>
        <p:spPr>
          <a:xfrm rot="3715891" flipH="1">
            <a:off x="8662890" y="3806996"/>
            <a:ext cx="1474788" cy="86201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" name="TextBox 19"/>
          <p:cNvSpPr txBox="1"/>
          <p:nvPr/>
        </p:nvSpPr>
        <p:spPr>
          <a:xfrm>
            <a:off x="9499503" y="3794296"/>
            <a:ext cx="15525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(1) Request</a:t>
            </a:r>
            <a:r>
              <a:rPr lang="en-US" sz="1400" dirty="0">
                <a:solidFill>
                  <a:prstClr val="black"/>
                </a:solidFill>
                <a:latin typeface="Calibri"/>
                <a:ea typeface="+mn-ea"/>
              </a:rPr>
              <a:t> Photos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603" y="1139996"/>
            <a:ext cx="728662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>
            <a:off x="6784878" y="1825796"/>
            <a:ext cx="0" cy="890587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Straight Arrow Connector 22"/>
          <p:cNvCxnSpPr/>
          <p:nvPr/>
        </p:nvCxnSpPr>
        <p:spPr>
          <a:xfrm flipV="1">
            <a:off x="6632478" y="1825796"/>
            <a:ext cx="0" cy="890587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4" name="TextBox 23"/>
          <p:cNvSpPr txBox="1"/>
          <p:nvPr/>
        </p:nvSpPr>
        <p:spPr>
          <a:xfrm>
            <a:off x="6884890" y="2003596"/>
            <a:ext cx="13335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Requirement</a:t>
            </a:r>
            <a:endParaRPr lang="en-US" sz="14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51378" y="2003596"/>
            <a:ext cx="13335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Notification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23165" y="4368971"/>
            <a:ext cx="1552575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(2) Download</a:t>
            </a:r>
          </a:p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prstClr val="black"/>
                </a:solidFill>
                <a:latin typeface="Calibri"/>
                <a:ea typeface="+mn-ea"/>
              </a:rPr>
              <a:t>    Photos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784878" y="4018133"/>
            <a:ext cx="0" cy="143510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8" name="TextBox 27"/>
          <p:cNvSpPr txBox="1"/>
          <p:nvPr/>
        </p:nvSpPr>
        <p:spPr>
          <a:xfrm>
            <a:off x="5637115" y="4799183"/>
            <a:ext cx="1198563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(4) Published </a:t>
            </a:r>
          </a:p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Messages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917728" y="3794296"/>
            <a:ext cx="2090737" cy="112871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0" name="TextBox 29"/>
          <p:cNvSpPr txBox="1"/>
          <p:nvPr/>
        </p:nvSpPr>
        <p:spPr>
          <a:xfrm>
            <a:off x="2705003" y="3794296"/>
            <a:ext cx="112395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(6) Send Notification</a:t>
            </a:r>
          </a:p>
        </p:txBody>
      </p:sp>
    </p:spTree>
    <p:extLst>
      <p:ext uri="{BB962C8B-B14F-4D97-AF65-F5344CB8AC3E}">
        <p14:creationId xmlns:p14="http://schemas.microsoft.com/office/powerpoint/2010/main" val="128312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0" grpId="0"/>
      <p:bldP spid="24" grpId="0"/>
      <p:bldP spid="25" grpId="0"/>
      <p:bldP spid="26" grpId="0"/>
      <p:bldP spid="28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945" y="271780"/>
            <a:ext cx="9614095" cy="966177"/>
          </a:xfrm>
        </p:spPr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Oriented Architecture - SOA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2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026" y="1597343"/>
            <a:ext cx="6939847" cy="4381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120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133" y="154110"/>
            <a:ext cx="10515600" cy="929103"/>
          </a:xfrm>
        </p:spPr>
        <p:txBody>
          <a:bodyPr/>
          <a:lstStyle/>
          <a:p>
            <a:r>
              <a:rPr lang="en-US" altLang="en-US" b="1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Apache Synapse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899" y="1291052"/>
            <a:ext cx="11583572" cy="4575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Apache Synapse “</a:t>
            </a:r>
            <a:r>
              <a:rPr lang="en-US" altLang="en-US" sz="2000" i="1" dirty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is a lightweight and high-performance ESB with a powerful mediation engine</a:t>
            </a:r>
            <a:r>
              <a:rPr lang="en-US" altLang="en-US" sz="2000" i="1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.”</a:t>
            </a:r>
          </a:p>
          <a:p>
            <a:pPr>
              <a:spcAft>
                <a:spcPts val="1425"/>
              </a:spcAft>
              <a:buSzPct val="45000"/>
              <a:buFont typeface="Wingdings" pitchFamily="2" charset="2"/>
              <a:buChar char=""/>
            </a:pPr>
            <a:endParaRPr lang="en-US" altLang="en-US" sz="2000" dirty="0" smtClean="0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>
              <a:spcAft>
                <a:spcPts val="1425"/>
              </a:spcAft>
              <a:buSzPct val="45000"/>
              <a:buFont typeface="Wingdings" pitchFamily="2" charset="2"/>
              <a:buChar char=""/>
            </a:pPr>
            <a:r>
              <a:rPr lang="en-US" altLang="en-US" sz="2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Default </a:t>
            </a:r>
            <a:r>
              <a:rPr lang="en-US" altLang="en-US" sz="20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transport 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– </a:t>
            </a:r>
            <a:r>
              <a:rPr lang="en-US" altLang="en-US" sz="2000" dirty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HTTP-NIO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(configurable pool of non-blocking worker threads)</a:t>
            </a:r>
          </a:p>
          <a:p>
            <a:pPr>
              <a:spcAft>
                <a:spcPts val="1425"/>
              </a:spcAft>
              <a:buSzPct val="45000"/>
              <a:buFont typeface="Wingdings" pitchFamily="2" charset="2"/>
              <a:buChar char=""/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Support for any request types </a:t>
            </a:r>
            <a:r>
              <a:rPr lang="en-US" altLang="en-US" sz="2000" dirty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XML, SOAP, plain text, binary, JSON 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and etc.</a:t>
            </a:r>
          </a:p>
          <a:p>
            <a:pPr>
              <a:spcAft>
                <a:spcPts val="1425"/>
              </a:spcAft>
              <a:buSzPct val="45000"/>
              <a:buFont typeface="Wingdings" pitchFamily="2" charset="2"/>
              <a:buChar char=""/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Supports any protocol </a:t>
            </a:r>
            <a:r>
              <a:rPr lang="en-US" altLang="en-US" sz="2000" dirty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HTTP, HTTPS, Mail (POP3, IMAP, SMTP), JMS, TCP, UDP, VFS, SMS, XMPP 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and </a:t>
            </a:r>
            <a:r>
              <a:rPr lang="en-US" altLang="en-US" sz="2000" dirty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FIX</a:t>
            </a:r>
          </a:p>
          <a:p>
            <a:pPr>
              <a:spcAft>
                <a:spcPts val="1425"/>
              </a:spcAft>
              <a:buSzPct val="45000"/>
              <a:buFont typeface="Wingdings" pitchFamily="2" charset="2"/>
              <a:buChar char=""/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Non-blocking </a:t>
            </a:r>
            <a:r>
              <a:rPr lang="en-US" altLang="en-US" sz="2000" dirty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HTTP/HTTPS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transports</a:t>
            </a:r>
          </a:p>
          <a:p>
            <a:pPr>
              <a:spcAft>
                <a:spcPts val="1425"/>
              </a:spcAft>
              <a:buSzPct val="45000"/>
              <a:buFont typeface="Wingdings" pitchFamily="2" charset="2"/>
              <a:buChar char=""/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Support for </a:t>
            </a:r>
            <a:r>
              <a:rPr lang="en-US" altLang="en-US" sz="2000" dirty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WS-* standards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(</a:t>
            </a:r>
            <a:r>
              <a:rPr lang="en-US" altLang="en-US" sz="2000" dirty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WS-Addressing, WS-Security and WS-Reliable Messaging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altLang="en-US" sz="2000" i="1" dirty="0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2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907" y="27512"/>
            <a:ext cx="10515600" cy="1069780"/>
          </a:xfrm>
        </p:spPr>
        <p:txBody>
          <a:bodyPr/>
          <a:lstStyle/>
          <a:p>
            <a:r>
              <a:rPr lang="en-US" altLang="en-US" b="1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Flow of request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 descr="http://docs.wso2.org/download/attachments/26838588/409.png?version=1&amp;modificationDate=1366653943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976" y="3169739"/>
            <a:ext cx="5789613" cy="34986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47587" y="3308986"/>
            <a:ext cx="4114800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case an error occurs in the main sequence while processing, the message goes to the fault sequence.</a:t>
            </a:r>
          </a:p>
        </p:txBody>
      </p:sp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3286526" y="1581480"/>
            <a:ext cx="1490663" cy="939800"/>
            <a:chOff x="2394298" y="2106071"/>
            <a:chExt cx="1490662" cy="939660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4312" y="2106071"/>
              <a:ext cx="537717" cy="609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2394298" y="2737802"/>
              <a:ext cx="1490662" cy="3079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91440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400" dirty="0">
                  <a:solidFill>
                    <a:prstClr val="black"/>
                  </a:solidFill>
                  <a:latin typeface="Calibri"/>
                  <a:ea typeface="+mn-ea"/>
                </a:rPr>
                <a:t>ESB Proxy service</a:t>
              </a:r>
            </a:p>
          </p:txBody>
        </p:sp>
      </p:grp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1140226" y="1324305"/>
            <a:ext cx="962025" cy="1406525"/>
            <a:chOff x="696912" y="1929719"/>
            <a:chExt cx="962025" cy="1407204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912" y="1929719"/>
              <a:ext cx="962025" cy="96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762000" y="3028799"/>
              <a:ext cx="896937" cy="30812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91440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400" dirty="0">
                  <a:solidFill>
                    <a:prstClr val="black"/>
                  </a:solidFill>
                  <a:latin typeface="Calibri"/>
                  <a:ea typeface="+mn-ea"/>
                </a:rPr>
                <a:t>SOAP UI</a:t>
              </a:r>
            </a:p>
          </p:txBody>
        </p:sp>
      </p:grp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9190439" y="1429080"/>
            <a:ext cx="1422400" cy="733425"/>
            <a:chOff x="8297746" y="1953671"/>
            <a:chExt cx="1422173" cy="734550"/>
          </a:xfrm>
        </p:grpSpPr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7746" y="1953671"/>
              <a:ext cx="14001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8405679" y="2379774"/>
              <a:ext cx="1314240" cy="30844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91440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400" dirty="0">
                  <a:solidFill>
                    <a:prstClr val="black"/>
                  </a:solidFill>
                  <a:latin typeface="Calibri"/>
                  <a:ea typeface="+mn-ea"/>
                </a:rPr>
                <a:t>End point</a:t>
              </a:r>
            </a:p>
          </p:txBody>
        </p:sp>
      </p:grpSp>
      <p:grpSp>
        <p:nvGrpSpPr>
          <p:cNvPr id="18" name="Group 8"/>
          <p:cNvGrpSpPr>
            <a:grpSpLocks/>
          </p:cNvGrpSpPr>
          <p:nvPr/>
        </p:nvGrpSpPr>
        <p:grpSpPr bwMode="auto">
          <a:xfrm>
            <a:off x="5783664" y="1097292"/>
            <a:ext cx="2362200" cy="1824038"/>
            <a:chOff x="4659312" y="1727089"/>
            <a:chExt cx="2362200" cy="1824147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4659312" y="1727089"/>
              <a:ext cx="2362200" cy="1824147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 altLang="en-US">
                <a:solidFill>
                  <a:srgbClr val="FF0000"/>
                </a:solidFill>
              </a:endParaRPr>
            </a:p>
          </p:txBody>
        </p:sp>
        <p:pic>
          <p:nvPicPr>
            <p:cNvPr id="20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7852" y="2210902"/>
              <a:ext cx="887860" cy="856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5183187" y="3151162"/>
              <a:ext cx="1314450" cy="30640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91440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400" dirty="0">
                  <a:solidFill>
                    <a:prstClr val="black"/>
                  </a:solidFill>
                  <a:latin typeface="Calibri"/>
                  <a:ea typeface="+mn-ea"/>
                </a:rPr>
                <a:t>ESB Template</a:t>
              </a:r>
            </a:p>
          </p:txBody>
        </p:sp>
        <p:pic>
          <p:nvPicPr>
            <p:cNvPr id="22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9837" y="1825083"/>
              <a:ext cx="12858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3" name="Straight Arrow Connector 15"/>
          <p:cNvCxnSpPr>
            <a:cxnSpLocks noChangeShapeType="1"/>
          </p:cNvCxnSpPr>
          <p:nvPr/>
        </p:nvCxnSpPr>
        <p:spPr bwMode="auto">
          <a:xfrm>
            <a:off x="2183214" y="1886280"/>
            <a:ext cx="1371600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0"/>
          <p:cNvCxnSpPr>
            <a:cxnSpLocks noChangeShapeType="1"/>
          </p:cNvCxnSpPr>
          <p:nvPr/>
        </p:nvCxnSpPr>
        <p:spPr bwMode="auto">
          <a:xfrm>
            <a:off x="4242201" y="1886280"/>
            <a:ext cx="1371600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1"/>
          <p:cNvCxnSpPr>
            <a:cxnSpLocks noChangeShapeType="1"/>
          </p:cNvCxnSpPr>
          <p:nvPr/>
        </p:nvCxnSpPr>
        <p:spPr bwMode="auto">
          <a:xfrm>
            <a:off x="7788676" y="1805317"/>
            <a:ext cx="1371600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7840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52" y="111907"/>
            <a:ext cx="10515600" cy="92910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Request types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22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02895" y="964679"/>
            <a:ext cx="6255922" cy="3684473"/>
            <a:chOff x="302895" y="964679"/>
            <a:chExt cx="6255922" cy="3684473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895" y="1500407"/>
              <a:ext cx="6255922" cy="3148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302895" y="964679"/>
              <a:ext cx="18023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SOAP Request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267428" y="181035"/>
            <a:ext cx="4381500" cy="4468117"/>
            <a:chOff x="7605053" y="954758"/>
            <a:chExt cx="4381500" cy="4468117"/>
          </a:xfrm>
        </p:grpSpPr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5053" y="1479525"/>
              <a:ext cx="4381500" cy="394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7605053" y="954758"/>
              <a:ext cx="16738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POX Request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45315" y="4494408"/>
            <a:ext cx="5827004" cy="1543716"/>
            <a:chOff x="3974563" y="4649152"/>
            <a:chExt cx="5827004" cy="1543716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4563" y="5162842"/>
              <a:ext cx="5827004" cy="1030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3974563" y="4649152"/>
              <a:ext cx="17876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JSON Request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131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98806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Mediation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00" y="1037833"/>
            <a:ext cx="10880189" cy="5095681"/>
          </a:xfrm>
        </p:spPr>
        <p:txBody>
          <a:bodyPr>
            <a:normAutofit lnSpcReduction="10000"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mediator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basic, full-powered </a:t>
            </a:r>
            <a:r>
              <a:rPr lang="en-US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processing unit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ESB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mediator can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a message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carry out some predefined actions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it, and output the modified message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Usually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mediator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configured using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mediators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their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 XML configurations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run-time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is injected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 the mediator with the </a:t>
            </a:r>
            <a:r>
              <a:rPr lang="en-US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ESB run-time information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mediator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do virtually anything with the 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write a mediator and put it into the ESB.</a:t>
            </a:r>
          </a:p>
          <a:p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8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902"/>
            <a:ext cx="10515600" cy="858764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372" y="1178511"/>
            <a:ext cx="11499166" cy="4997206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form of </a:t>
            </a:r>
            <a:r>
              <a:rPr lang="en-US" sz="2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loosely coupled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communication.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‘Communication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understood as an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messages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software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Message-oriented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Middleware (MOM)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 to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relax tightly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coupled communication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(such as TCP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sockets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CORBA 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by the introduction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“intermediary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MOMs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software components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communicate </a:t>
            </a:r>
            <a:r>
              <a:rPr lang="en-US" sz="20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'indirectly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with each other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senders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needing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precise </a:t>
            </a:r>
            <a:r>
              <a:rPr lang="en-US" sz="20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 of their receivers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 smtClean="0"/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data that is to be </a:t>
            </a:r>
            <a:r>
              <a:rPr lang="en-US" sz="2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transmitted via a messaging </a:t>
            </a:r>
            <a:r>
              <a:rPr lang="en-US" sz="20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must </a:t>
            </a:r>
            <a:r>
              <a:rPr lang="en-US" sz="2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converted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one or more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3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535" y="111907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Structure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372" y="2113366"/>
            <a:ext cx="11471031" cy="4118622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consist of two basic parts.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 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Describes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being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transmitted, its origin,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destination, </a:t>
            </a:r>
            <a:r>
              <a:rPr lang="en-US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MessageID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Timestamp, Priority, Delivery mode, Message type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etc.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The data being transmitted; generally ignored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messaging system and simply transmitted as-is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different kind of messages.</a:t>
            </a:r>
          </a:p>
          <a:p>
            <a:pPr lvl="1"/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JMS Message</a:t>
            </a:r>
          </a:p>
          <a:p>
            <a:pPr lvl="1"/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.NET Message</a:t>
            </a:r>
          </a:p>
          <a:p>
            <a:pPr lvl="1"/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SOAP Message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Messaging play major role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Enterprise Application Integration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25</a:t>
            </a:fld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086" y="808269"/>
            <a:ext cx="4576659" cy="168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209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5969"/>
            <a:ext cx="10515600" cy="1013517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 Integration Patterns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145986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7 root patterns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Messaging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Channel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Pipes and Filters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Router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Translator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Endpoint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26</a:t>
            </a:fld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8" y="2544139"/>
            <a:ext cx="6907238" cy="218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89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289" y="1"/>
            <a:ext cx="11850858" cy="98473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 Integration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Patterns - Messaging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0" y="1025695"/>
            <a:ext cx="11667981" cy="5248496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Messaging </a:t>
            </a:r>
            <a:endParaRPr lang="en-US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technology that enables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speed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asynchronous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program-to-program communication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reliable delivery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itself is simply some sort of data structure such as a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string, a byte array, a record, or an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 by sending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packets 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data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each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process </a:t>
            </a:r>
            <a:r>
              <a:rPr lang="en-US" sz="20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marshals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into a byte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it from the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process to the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process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process </a:t>
            </a:r>
            <a:r>
              <a:rPr lang="en-US" sz="2000" b="1" dirty="0" err="1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unmarshal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back </a:t>
            </a:r>
            <a:r>
              <a:rPr lang="en-US" sz="20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its </a:t>
            </a:r>
            <a:r>
              <a:rPr lang="en-US" sz="2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</a:t>
            </a:r>
            <a:r>
              <a:rPr lang="en-US" sz="20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27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440" y="2648390"/>
            <a:ext cx="5424962" cy="1735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025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170" y="182244"/>
            <a:ext cx="10960948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 Integration Patterns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Message channel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75" y="1699016"/>
            <a:ext cx="10303413" cy="1536553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Channel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Messaging applications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transmit data through a Message Channel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virtual pipe that connects a sender to a </a:t>
            </a:r>
            <a:r>
              <a:rPr lang="en-US" sz="20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receiver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media that can move data from one application to the other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28</a:t>
            </a:fld>
            <a:endParaRPr lang="en-US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421" y="3429000"/>
            <a:ext cx="5859193" cy="2492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435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997" y="111906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 Integration Patterns –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Pipes and Filters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223" y="3219727"/>
            <a:ext cx="10346369" cy="280124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Pipes and Filters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architectural style to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 </a:t>
            </a:r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larger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 task into a sequence of smaller</a:t>
            </a:r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independent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 steps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(Filters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connected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channels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(Pipes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filter exposes a very simple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 between filter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pipe is sometimes called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the basic form, each filter component has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input port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output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add new filters, omit existing ones or rearrange them into a new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29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60" y="1680716"/>
            <a:ext cx="7279697" cy="126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507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61" y="69699"/>
            <a:ext cx="10515600" cy="872832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SOA Evolution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58" y="1080036"/>
            <a:ext cx="10964593" cy="5053477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Frames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Used Tapes to transfer files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Later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 level socket based communication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used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came,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File System (NFS)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Transfer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Protocols (FTP)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 Calls (RPCs)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got matured along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of server hardware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CORBA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but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advent of Java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resulted the </a:t>
            </a:r>
            <a:r>
              <a:rPr lang="en-US" sz="2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demise of </a:t>
            </a:r>
            <a:r>
              <a:rPr lang="en-US" sz="20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CORBA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DCOM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but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proprietary nature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resulted </a:t>
            </a:r>
            <a:r>
              <a:rPr lang="en-US" sz="2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sz="20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demise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SOAP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relies on XML as the payload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has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got much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degree of interoperability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 programming languages.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5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0043"/>
            <a:ext cx="10697308" cy="1266726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Router Pattern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964" y="3193366"/>
            <a:ext cx="11274085" cy="288512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Message from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Message Channel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republishes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to a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Message Channel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a </a:t>
            </a:r>
            <a:r>
              <a:rPr lang="en-US" sz="2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of conditions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of the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Router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does not modify the message contents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message types are defined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processing components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added,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routing rules change,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only the Message Router logic and all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components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 unaffected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30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923" y="1571699"/>
            <a:ext cx="6251885" cy="1649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774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813"/>
            <a:ext cx="10515600" cy="942532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Translator Pattern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334" y="4318782"/>
            <a:ext cx="10515600" cy="171625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Translator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messaging equivalent of the 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Adapter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converts the </a:t>
            </a:r>
            <a:r>
              <a:rPr lang="en-US" sz="2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component into a </a:t>
            </a:r>
            <a:r>
              <a:rPr lang="en-US" sz="2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interface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it can be used in a different context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XSLT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Mediators can be used for message transformation.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31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11" y="1753450"/>
            <a:ext cx="5197794" cy="1510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99" y="1049706"/>
            <a:ext cx="5759274" cy="2917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291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929" y="111906"/>
            <a:ext cx="10515600" cy="1140119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Endpoint Pattern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997" y="3924886"/>
            <a:ext cx="10500360" cy="171626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an application to a messaging channel using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Endpoint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of the messaging system that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then use to send 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receives a message,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extracts the contents, and gives them to the application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meaningful way.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32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122" y="1650902"/>
            <a:ext cx="7075857" cy="183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121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634"/>
            <a:ext cx="10515600" cy="957238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 nutshell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33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11" y="1030311"/>
            <a:ext cx="11522607" cy="503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653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424"/>
            <a:ext cx="10515600" cy="80250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Proxy Services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3" y="826815"/>
            <a:ext cx="11653910" cy="5475507"/>
          </a:xfrm>
        </p:spPr>
        <p:txBody>
          <a:bodyPr>
            <a:noAutofit/>
          </a:bodyPr>
          <a:lstStyle/>
          <a:p>
            <a:pPr marL="285750" indent="-285750"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Through Proxy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Forwards messages to the endpoint without performing any pr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ocessing on them. This proxy service is useful as a catch-all, so that messages that do not meet the criteria to be handled by other proxy services are simply forwarded to the endpoint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defRPr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Proxy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WS-Security to process incoming requests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forward them to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unsecured backend service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defRPr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WSDL Based Proxy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A proxy service that is created from the remotely hosted WSDL of an existing web service. The endpoint information is extracted from the WSDL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defRPr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Logging Proxy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Logs all the incoming requests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forwards them to a given endpoint. It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also log responses from the backend service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routing them to the client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defRPr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 Proxy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Transforms all the incoming requests using XSLT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then forwards them to a given endpoint. It can also transform responses from the backend service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defRPr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Proxy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A custom proxy service in which you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customize the sequences, endpoints, transports, and other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settings.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7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794" y="1"/>
            <a:ext cx="10515600" cy="900332"/>
          </a:xfrm>
        </p:spPr>
        <p:txBody>
          <a:bodyPr>
            <a:normAutofit/>
          </a:bodyPr>
          <a:lstStyle/>
          <a:p>
            <a:r>
              <a:rPr lang="en-US" altLang="en-US" b="1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Custom </a:t>
            </a:r>
            <a:r>
              <a:rPr lang="en-US" altLang="en-US" b="1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proxy </a:t>
            </a:r>
            <a:r>
              <a:rPr lang="en-US" altLang="en-US" b="1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service.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35</a:t>
            </a:fld>
            <a:endParaRPr lang="en-US"/>
          </a:p>
        </p:txBody>
      </p:sp>
      <p:pic>
        <p:nvPicPr>
          <p:cNvPr id="7" name="Picture 2" descr="C:\udara\MSC\ESBPresentation\ESSBBB\ESSBBB\prox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850" y="746041"/>
            <a:ext cx="9172137" cy="5682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449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85" y="111907"/>
            <a:ext cx="10515600" cy="886899"/>
          </a:xfrm>
        </p:spPr>
        <p:txBody>
          <a:bodyPr/>
          <a:lstStyle/>
          <a:p>
            <a:r>
              <a:rPr lang="en-US" altLang="en-US" b="1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Sample proxy services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36</a:t>
            </a:fld>
            <a:endParaRPr lang="en-US"/>
          </a:p>
        </p:txBody>
      </p:sp>
      <p:pic>
        <p:nvPicPr>
          <p:cNvPr id="7" name="Picture 2" descr="C:\udara\MSC\ESBPresentation\ESSBBB\ESSBBB\proxi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499" y="1047754"/>
            <a:ext cx="9959926" cy="520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76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132" y="125975"/>
            <a:ext cx="10515600" cy="858764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Connector </a:t>
            </a:r>
            <a:r>
              <a:rPr lang="en-US" altLang="en-US" b="1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Template </a:t>
            </a:r>
            <a:r>
              <a:rPr lang="en-US" altLang="en-US" b="1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Implementation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37</a:t>
            </a:fld>
            <a:endParaRPr lang="en-US"/>
          </a:p>
        </p:txBody>
      </p:sp>
      <p:pic>
        <p:nvPicPr>
          <p:cNvPr id="7" name="Picture 2" descr="C:\udara\MSC\ESBPresentation\ESSBBB\ESSBBB\temp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97" y="815926"/>
            <a:ext cx="9748911" cy="552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1195754" y="3713871"/>
            <a:ext cx="9425354" cy="858129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95754" y="1969477"/>
            <a:ext cx="9425354" cy="1294228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2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65" y="111907"/>
            <a:ext cx="10515600" cy="900968"/>
          </a:xfrm>
        </p:spPr>
        <p:txBody>
          <a:bodyPr/>
          <a:lstStyle/>
          <a:p>
            <a:r>
              <a:rPr lang="en-US" altLang="en-US" b="1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ESB </a:t>
            </a:r>
            <a:r>
              <a:rPr lang="en-US" altLang="en-US" b="1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Connector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225" y="1136307"/>
            <a:ext cx="8263597" cy="208519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en-US" sz="20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Aggregation of </a:t>
            </a:r>
            <a:r>
              <a:rPr lang="en-US" altLang="en-US" sz="2000" b="1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mediators</a:t>
            </a:r>
            <a:r>
              <a:rPr lang="en-US" altLang="en-US" sz="20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  =&gt;  is called </a:t>
            </a:r>
            <a:r>
              <a:rPr lang="en-US" altLang="en-US" sz="2000" b="1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sequence</a:t>
            </a:r>
          </a:p>
          <a:p>
            <a:pPr>
              <a:buFont typeface="Wingdings" pitchFamily="2" charset="2"/>
              <a:buChar char="Ø"/>
            </a:pPr>
            <a:endParaRPr lang="en-US" altLang="en-US" sz="2000" dirty="0">
              <a:solidFill>
                <a:srgbClr val="3C3C3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en-US" sz="20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Aggregation of </a:t>
            </a:r>
            <a:r>
              <a:rPr lang="en-US" altLang="en-US" sz="2000" b="1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sequences</a:t>
            </a:r>
            <a:r>
              <a:rPr lang="en-US" altLang="en-US" sz="20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  =&gt;  is called </a:t>
            </a:r>
            <a:r>
              <a:rPr lang="en-US" altLang="en-US" sz="2000" b="1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template</a:t>
            </a:r>
          </a:p>
          <a:p>
            <a:pPr>
              <a:buFont typeface="Wingdings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en-US" sz="20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Aggregation of </a:t>
            </a:r>
            <a:r>
              <a:rPr lang="en-US" altLang="en-US" sz="2000" b="1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templates</a:t>
            </a:r>
            <a:r>
              <a:rPr lang="en-US" altLang="en-US" sz="20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  =&gt;  is called </a:t>
            </a:r>
            <a:r>
              <a:rPr lang="en-US" altLang="en-US" sz="2000" b="1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connector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38</a:t>
            </a:fld>
            <a:endParaRPr lang="en-US"/>
          </a:p>
        </p:txBody>
      </p:sp>
      <p:pic>
        <p:nvPicPr>
          <p:cNvPr id="7" name="Picture 2" descr="C:\udara\MSC\ESBPresentation\ESSBBB\ESSBBB\connec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79" y="3112794"/>
            <a:ext cx="11527067" cy="309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904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109"/>
            <a:ext cx="10515600" cy="1325563"/>
          </a:xfrm>
        </p:spPr>
        <p:txBody>
          <a:bodyPr/>
          <a:lstStyle/>
          <a:p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Service Bus and 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Mediation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981" y="1431731"/>
            <a:ext cx="10515600" cy="1677230"/>
          </a:xfrm>
        </p:spPr>
        <p:txBody>
          <a:bodyPr>
            <a:normAutofit/>
          </a:bodyPr>
          <a:lstStyle/>
          <a:p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Service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Bus is the 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common communication channel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that is used by all the parties in messaging.</a:t>
            </a:r>
          </a:p>
          <a:p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Mediation is the process of facilitated communication between parties by providing intermediary conflict resolutions.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39</a:t>
            </a:fld>
            <a:endParaRPr lang="en-US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50" y="3083487"/>
            <a:ext cx="6324600" cy="335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126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111"/>
            <a:ext cx="10515600" cy="1013508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related to RPC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58" y="1319187"/>
            <a:ext cx="10515600" cy="435133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Tight coupling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and remote 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bandwidth demands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Interoperability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Mainly due to 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incompatible data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languages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4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788" y="3933824"/>
            <a:ext cx="6361599" cy="1172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90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docs.wso2.com/display/ESB480/Using+a+Connector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docs.wso2.com/display/ESB480/JIRA+Connector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docs.wso2.com/display/ESB480/Managing+Connectors+in+Your+ESB+Instance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docs.wso2.com/display/ESB480/Mediators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2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794" y="168177"/>
            <a:ext cx="10515600" cy="999441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SOA?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981" y="1248852"/>
            <a:ext cx="10725443" cy="5278562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CORBA, EJB, DCOM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introduced a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highly coupled RPC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Unlike SOA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sz="1000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DCOM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tied to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platforms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not at all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inter-operable.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Unlike SOA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1000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EJB</a:t>
            </a:r>
            <a:r>
              <a:rPr lang="en-US" sz="2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DCOM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CORBA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were more relied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commercial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oriented products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Unlike SOA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implemented using a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completed “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Source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0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relies on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underlying 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representation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unlike the others, which used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proprietary binary-based objects</a:t>
            </a:r>
          </a:p>
          <a:p>
            <a:endParaRPr lang="en-US" sz="1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Unlike </a:t>
            </a:r>
            <a:r>
              <a:rPr lang="en-US" sz="2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CORBA, EJB or DCOM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than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RPC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is a,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Governance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SLAs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(Service Level Agreements)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Meta-data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Definitions/ Registries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4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65" y="266651"/>
            <a:ext cx="10515600" cy="830629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SOA Environment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6</a:t>
            </a:fld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471" y="1294660"/>
            <a:ext cx="7216725" cy="474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3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997" y="140677"/>
            <a:ext cx="10515600" cy="95660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characteristics of SOA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846" y="1065969"/>
            <a:ext cx="11119338" cy="5025342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service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Interface/Contract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service must have well defined interface contract.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 should identify,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“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that are available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the service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Requirements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for any “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Exchanged Information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endParaRPr lang="en-US" sz="20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WSDL (Web Service Description Language)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good example for a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contract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services – Related technologies =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XML / XML Schema</a:t>
            </a:r>
          </a:p>
          <a:p>
            <a:endParaRPr lang="en-US" sz="20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service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SOAP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Protocol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Object Access Protocol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SOAP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runs on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 protocol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uses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default port 80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as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0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66" y="407329"/>
            <a:ext cx="10515600" cy="872832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XML Messaging SOAP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53" y="1628677"/>
            <a:ext cx="5253112" cy="432195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SOAP envelop is just a container to hold XML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SOAP envelope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SOAP Header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information related to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message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its security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SOAP Body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the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 </a:t>
            </a:r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 are encoded in XML and sent via HTTP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firewalls allow HTTP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traffic. This allows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XML-RPC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SOAP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messages to be used as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messages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8</a:t>
            </a:fld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461" y="1899138"/>
            <a:ext cx="6467427" cy="3655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82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9</a:t>
            </a:fld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20" y="678350"/>
            <a:ext cx="6888480" cy="542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6272" y="678350"/>
            <a:ext cx="5303519" cy="54277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WSDL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Sections</a:t>
            </a:r>
          </a:p>
          <a:p>
            <a:pPr lvl="1"/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Section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Input and Output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messages (&lt;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wsdl:types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wsdl:message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Section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How messages should be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packaged (bind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different protocols in the SOAP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envelop 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transfer it (&lt;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wsdl:binding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Section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The endpoint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details (&lt;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wsdl:service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</a:p>
        </p:txBody>
      </p:sp>
    </p:spTree>
    <p:extLst>
      <p:ext uri="{BB962C8B-B14F-4D97-AF65-F5344CB8AC3E}">
        <p14:creationId xmlns:p14="http://schemas.microsoft.com/office/powerpoint/2010/main" val="178475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14500</TotalTime>
  <Words>2238</Words>
  <Application>Microsoft Office PowerPoint</Application>
  <PresentationFormat>Widescreen</PresentationFormat>
  <Paragraphs>402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ＭＳ Ｐゴシック</vt:lpstr>
      <vt:lpstr>Arial</vt:lpstr>
      <vt:lpstr>Calibri</vt:lpstr>
      <vt:lpstr>Calibri Light</vt:lpstr>
      <vt:lpstr>Times New Roman</vt:lpstr>
      <vt:lpstr>Wingdings</vt:lpstr>
      <vt:lpstr>Office Theme</vt:lpstr>
      <vt:lpstr>WSO2 Enterprise Service Bus</vt:lpstr>
      <vt:lpstr>Service Oriented Architecture - SOA</vt:lpstr>
      <vt:lpstr>SOA Evolution</vt:lpstr>
      <vt:lpstr>Problems related to RPC</vt:lpstr>
      <vt:lpstr>Why SOA?</vt:lpstr>
      <vt:lpstr>The SOA Environment</vt:lpstr>
      <vt:lpstr>The characteristics of SOA</vt:lpstr>
      <vt:lpstr>XML Messaging SOAP</vt:lpstr>
      <vt:lpstr>PowerPoint Presentation</vt:lpstr>
      <vt:lpstr>Web Services Model</vt:lpstr>
      <vt:lpstr>Point-to-Point Integration</vt:lpstr>
      <vt:lpstr>Why ESB?</vt:lpstr>
      <vt:lpstr>Solution for the Issue</vt:lpstr>
      <vt:lpstr>Solution from ESB</vt:lpstr>
      <vt:lpstr>What is an ESB?</vt:lpstr>
      <vt:lpstr>What is an ESB ? Cont.…</vt:lpstr>
      <vt:lpstr>WSO2 ESB Architecture</vt:lpstr>
      <vt:lpstr>Technology Stack</vt:lpstr>
      <vt:lpstr>ESB Business Scenario.</vt:lpstr>
      <vt:lpstr>Apache Synapse</vt:lpstr>
      <vt:lpstr>Flow of request</vt:lpstr>
      <vt:lpstr>Sample Request types</vt:lpstr>
      <vt:lpstr>Message Mediation</vt:lpstr>
      <vt:lpstr>Messaging</vt:lpstr>
      <vt:lpstr>Message Structure</vt:lpstr>
      <vt:lpstr>Enterprise Integration Patterns</vt:lpstr>
      <vt:lpstr>Enterprise Integration Patterns - Messaging</vt:lpstr>
      <vt:lpstr>Enterprise Integration Patterns – Message channel</vt:lpstr>
      <vt:lpstr>Enterprise Integration Patterns – Pipes and Filters</vt:lpstr>
      <vt:lpstr>Message Router Pattern</vt:lpstr>
      <vt:lpstr>Message Translator Pattern</vt:lpstr>
      <vt:lpstr>Message Endpoint Pattern</vt:lpstr>
      <vt:lpstr>In a nutshell</vt:lpstr>
      <vt:lpstr>Proxy Services</vt:lpstr>
      <vt:lpstr>Custom proxy service.</vt:lpstr>
      <vt:lpstr>Sample proxy services</vt:lpstr>
      <vt:lpstr>Connector Template Implementation</vt:lpstr>
      <vt:lpstr>ESB Connector</vt:lpstr>
      <vt:lpstr>Service Bus and Mediation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udara.s</dc:creator>
  <cp:lastModifiedBy>Udara Samaratunge</cp:lastModifiedBy>
  <cp:revision>453</cp:revision>
  <dcterms:created xsi:type="dcterms:W3CDTF">2014-12-30T10:45:48Z</dcterms:created>
  <dcterms:modified xsi:type="dcterms:W3CDTF">2020-02-25T04:50:14Z</dcterms:modified>
</cp:coreProperties>
</file>