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4"/>
  </p:notesMasterIdLst>
  <p:sldIdLst>
    <p:sldId id="268" r:id="rId2"/>
    <p:sldId id="297" r:id="rId3"/>
    <p:sldId id="322" r:id="rId4"/>
    <p:sldId id="323" r:id="rId5"/>
    <p:sldId id="324" r:id="rId6"/>
    <p:sldId id="325" r:id="rId7"/>
    <p:sldId id="308" r:id="rId8"/>
    <p:sldId id="309" r:id="rId9"/>
    <p:sldId id="306" r:id="rId10"/>
    <p:sldId id="305" r:id="rId11"/>
    <p:sldId id="307" r:id="rId12"/>
    <p:sldId id="320" r:id="rId13"/>
    <p:sldId id="321" r:id="rId14"/>
    <p:sldId id="299" r:id="rId15"/>
    <p:sldId id="301" r:id="rId16"/>
    <p:sldId id="310" r:id="rId17"/>
    <p:sldId id="311" r:id="rId18"/>
    <p:sldId id="312" r:id="rId19"/>
    <p:sldId id="313" r:id="rId20"/>
    <p:sldId id="314" r:id="rId21"/>
    <p:sldId id="315" r:id="rId22"/>
    <p:sldId id="317" r:id="rId23"/>
    <p:sldId id="300" r:id="rId24"/>
    <p:sldId id="289" r:id="rId25"/>
    <p:sldId id="292" r:id="rId26"/>
    <p:sldId id="291" r:id="rId27"/>
    <p:sldId id="293" r:id="rId28"/>
    <p:sldId id="290" r:id="rId29"/>
    <p:sldId id="269" r:id="rId30"/>
    <p:sldId id="256" r:id="rId31"/>
    <p:sldId id="257" r:id="rId32"/>
    <p:sldId id="258" r:id="rId33"/>
    <p:sldId id="259" r:id="rId34"/>
    <p:sldId id="260" r:id="rId35"/>
    <p:sldId id="261" r:id="rId36"/>
    <p:sldId id="262" r:id="rId37"/>
    <p:sldId id="263" r:id="rId38"/>
    <p:sldId id="264" r:id="rId39"/>
    <p:sldId id="265" r:id="rId40"/>
    <p:sldId id="266" r:id="rId41"/>
    <p:sldId id="296" r:id="rId42"/>
    <p:sldId id="26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7" autoAdjust="0"/>
    <p:restoredTop sz="72864" autoAdjust="0"/>
  </p:normalViewPr>
  <p:slideViewPr>
    <p:cSldViewPr snapToGrid="0">
      <p:cViewPr varScale="1">
        <p:scale>
          <a:sx n="33" d="100"/>
          <a:sy n="33" d="100"/>
        </p:scale>
        <p:origin x="109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4F490-B009-4ECA-A5AB-FD233CA3D3B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2ED8B94-5D20-4152-99D7-FBE71C8B6C76}">
      <dgm:prSet/>
      <dgm:spPr/>
      <dgm:t>
        <a:bodyPr/>
        <a:lstStyle/>
        <a:p>
          <a:r>
            <a:rPr lang="en-001" dirty="0"/>
            <a:t>I</a:t>
          </a:r>
          <a:r>
            <a:rPr lang="en-GB" dirty="0" err="1"/>
            <a:t>ntrinsic</a:t>
          </a:r>
          <a:r>
            <a:rPr lang="en-GB" dirty="0"/>
            <a:t> flaw built in</a:t>
          </a:r>
          <a:endParaRPr lang="en-US" dirty="0"/>
        </a:p>
      </dgm:t>
    </dgm:pt>
    <dgm:pt modelId="{E8EF1AA7-2832-4026-89DD-F5405B708442}" type="parTrans" cxnId="{8DDD38A1-9251-4445-9D4C-FFB7D373AD82}">
      <dgm:prSet/>
      <dgm:spPr/>
      <dgm:t>
        <a:bodyPr/>
        <a:lstStyle/>
        <a:p>
          <a:endParaRPr lang="en-US"/>
        </a:p>
      </dgm:t>
    </dgm:pt>
    <dgm:pt modelId="{7B384FF6-AE20-4AC4-9A8D-6CDDA2DB7558}" type="sibTrans" cxnId="{8DDD38A1-9251-4445-9D4C-FFB7D373AD82}">
      <dgm:prSet/>
      <dgm:spPr/>
      <dgm:t>
        <a:bodyPr/>
        <a:lstStyle/>
        <a:p>
          <a:endParaRPr lang="en-US"/>
        </a:p>
      </dgm:t>
    </dgm:pt>
    <dgm:pt modelId="{3A3D0376-4DCD-41AE-BE04-3AE9AFCA0E80}">
      <dgm:prSet/>
      <dgm:spPr/>
      <dgm:t>
        <a:bodyPr/>
        <a:lstStyle/>
        <a:p>
          <a:r>
            <a:rPr lang="en-001" dirty="0"/>
            <a:t>O</a:t>
          </a:r>
          <a:r>
            <a:rPr lang="en-GB" dirty="0" err="1"/>
            <a:t>ften</a:t>
          </a:r>
          <a:r>
            <a:rPr lang="en-GB" dirty="0"/>
            <a:t> well-known </a:t>
          </a:r>
          <a:endParaRPr lang="en-US" dirty="0"/>
        </a:p>
      </dgm:t>
    </dgm:pt>
    <dgm:pt modelId="{6FD67305-A282-4629-B113-2CD7C693317B}" type="parTrans" cxnId="{C10B6190-FDD8-4E69-B24D-AA0E9027D37F}">
      <dgm:prSet/>
      <dgm:spPr/>
      <dgm:t>
        <a:bodyPr/>
        <a:lstStyle/>
        <a:p>
          <a:endParaRPr lang="en-US"/>
        </a:p>
      </dgm:t>
    </dgm:pt>
    <dgm:pt modelId="{B88E9255-4FAB-4431-BA70-641FB034031E}" type="sibTrans" cxnId="{C10B6190-FDD8-4E69-B24D-AA0E9027D37F}">
      <dgm:prSet/>
      <dgm:spPr/>
      <dgm:t>
        <a:bodyPr/>
        <a:lstStyle/>
        <a:p>
          <a:endParaRPr lang="en-US"/>
        </a:p>
      </dgm:t>
    </dgm:pt>
    <dgm:pt modelId="{101582EA-3458-4B72-B3DA-A81720C0750C}">
      <dgm:prSet/>
      <dgm:spPr/>
      <dgm:t>
        <a:bodyPr/>
        <a:lstStyle/>
        <a:p>
          <a:r>
            <a:rPr lang="en-001" dirty="0"/>
            <a:t>C</a:t>
          </a:r>
          <a:r>
            <a:rPr lang="en-GB" dirty="0"/>
            <a:t>an be exploited in some way</a:t>
          </a:r>
          <a:endParaRPr lang="en-US" dirty="0"/>
        </a:p>
      </dgm:t>
    </dgm:pt>
    <dgm:pt modelId="{4340A7C2-A933-48BE-A1E2-4197D0C90246}" type="parTrans" cxnId="{922B3189-564A-412D-B6C0-1148DE7BC9B1}">
      <dgm:prSet/>
      <dgm:spPr/>
      <dgm:t>
        <a:bodyPr/>
        <a:lstStyle/>
        <a:p>
          <a:endParaRPr lang="en-US"/>
        </a:p>
      </dgm:t>
    </dgm:pt>
    <dgm:pt modelId="{F31C152D-CA2C-4703-8B5A-C6BAC3218967}" type="sibTrans" cxnId="{922B3189-564A-412D-B6C0-1148DE7BC9B1}">
      <dgm:prSet/>
      <dgm:spPr/>
      <dgm:t>
        <a:bodyPr/>
        <a:lstStyle/>
        <a:p>
          <a:endParaRPr lang="en-US"/>
        </a:p>
      </dgm:t>
    </dgm:pt>
    <dgm:pt modelId="{DA4C602A-3C18-4F53-8C20-C4781F34DC22}" type="pres">
      <dgm:prSet presAssocID="{AF24F490-B009-4ECA-A5AB-FD233CA3D3BE}" presName="linear" presStyleCnt="0">
        <dgm:presLayoutVars>
          <dgm:animLvl val="lvl"/>
          <dgm:resizeHandles val="exact"/>
        </dgm:presLayoutVars>
      </dgm:prSet>
      <dgm:spPr/>
    </dgm:pt>
    <dgm:pt modelId="{524FCEAA-C401-47B5-B6EF-15F09B32436A}" type="pres">
      <dgm:prSet presAssocID="{A2ED8B94-5D20-4152-99D7-FBE71C8B6C76}" presName="parentText" presStyleLbl="node1" presStyleIdx="0" presStyleCnt="3">
        <dgm:presLayoutVars>
          <dgm:chMax val="0"/>
          <dgm:bulletEnabled val="1"/>
        </dgm:presLayoutVars>
      </dgm:prSet>
      <dgm:spPr/>
    </dgm:pt>
    <dgm:pt modelId="{AB5334C3-86D6-4327-BDBE-4EB0325DD323}" type="pres">
      <dgm:prSet presAssocID="{7B384FF6-AE20-4AC4-9A8D-6CDDA2DB7558}" presName="spacer" presStyleCnt="0"/>
      <dgm:spPr/>
    </dgm:pt>
    <dgm:pt modelId="{9D18D096-79E9-4847-9B14-E07A365BCD8D}" type="pres">
      <dgm:prSet presAssocID="{3A3D0376-4DCD-41AE-BE04-3AE9AFCA0E80}" presName="parentText" presStyleLbl="node1" presStyleIdx="1" presStyleCnt="3">
        <dgm:presLayoutVars>
          <dgm:chMax val="0"/>
          <dgm:bulletEnabled val="1"/>
        </dgm:presLayoutVars>
      </dgm:prSet>
      <dgm:spPr/>
    </dgm:pt>
    <dgm:pt modelId="{AFFC3FDD-BEAF-45CA-A56F-F1F053E81A89}" type="pres">
      <dgm:prSet presAssocID="{B88E9255-4FAB-4431-BA70-641FB034031E}" presName="spacer" presStyleCnt="0"/>
      <dgm:spPr/>
    </dgm:pt>
    <dgm:pt modelId="{FA4477BA-229C-4D54-BA40-185EE0AAF992}" type="pres">
      <dgm:prSet presAssocID="{101582EA-3458-4B72-B3DA-A81720C0750C}" presName="parentText" presStyleLbl="node1" presStyleIdx="2" presStyleCnt="3">
        <dgm:presLayoutVars>
          <dgm:chMax val="0"/>
          <dgm:bulletEnabled val="1"/>
        </dgm:presLayoutVars>
      </dgm:prSet>
      <dgm:spPr/>
    </dgm:pt>
  </dgm:ptLst>
  <dgm:cxnLst>
    <dgm:cxn modelId="{59A0470C-344F-432A-9B19-5987BFF1994E}" type="presOf" srcId="{101582EA-3458-4B72-B3DA-A81720C0750C}" destId="{FA4477BA-229C-4D54-BA40-185EE0AAF992}" srcOrd="0" destOrd="0" presId="urn:microsoft.com/office/officeart/2005/8/layout/vList2"/>
    <dgm:cxn modelId="{F228C583-FDBD-4BE8-88FE-F3E676D3EBBF}" type="presOf" srcId="{3A3D0376-4DCD-41AE-BE04-3AE9AFCA0E80}" destId="{9D18D096-79E9-4847-9B14-E07A365BCD8D}" srcOrd="0" destOrd="0" presId="urn:microsoft.com/office/officeart/2005/8/layout/vList2"/>
    <dgm:cxn modelId="{922B3189-564A-412D-B6C0-1148DE7BC9B1}" srcId="{AF24F490-B009-4ECA-A5AB-FD233CA3D3BE}" destId="{101582EA-3458-4B72-B3DA-A81720C0750C}" srcOrd="2" destOrd="0" parTransId="{4340A7C2-A933-48BE-A1E2-4197D0C90246}" sibTransId="{F31C152D-CA2C-4703-8B5A-C6BAC3218967}"/>
    <dgm:cxn modelId="{C10B6190-FDD8-4E69-B24D-AA0E9027D37F}" srcId="{AF24F490-B009-4ECA-A5AB-FD233CA3D3BE}" destId="{3A3D0376-4DCD-41AE-BE04-3AE9AFCA0E80}" srcOrd="1" destOrd="0" parTransId="{6FD67305-A282-4629-B113-2CD7C693317B}" sibTransId="{B88E9255-4FAB-4431-BA70-641FB034031E}"/>
    <dgm:cxn modelId="{8DDD38A1-9251-4445-9D4C-FFB7D373AD82}" srcId="{AF24F490-B009-4ECA-A5AB-FD233CA3D3BE}" destId="{A2ED8B94-5D20-4152-99D7-FBE71C8B6C76}" srcOrd="0" destOrd="0" parTransId="{E8EF1AA7-2832-4026-89DD-F5405B708442}" sibTransId="{7B384FF6-AE20-4AC4-9A8D-6CDDA2DB7558}"/>
    <dgm:cxn modelId="{97E634AB-B836-479D-A2B9-043E9C88068A}" type="presOf" srcId="{A2ED8B94-5D20-4152-99D7-FBE71C8B6C76}" destId="{524FCEAA-C401-47B5-B6EF-15F09B32436A}" srcOrd="0" destOrd="0" presId="urn:microsoft.com/office/officeart/2005/8/layout/vList2"/>
    <dgm:cxn modelId="{D804BFE0-CB34-47D5-A912-D72E1186B3DA}" type="presOf" srcId="{AF24F490-B009-4ECA-A5AB-FD233CA3D3BE}" destId="{DA4C602A-3C18-4F53-8C20-C4781F34DC22}" srcOrd="0" destOrd="0" presId="urn:microsoft.com/office/officeart/2005/8/layout/vList2"/>
    <dgm:cxn modelId="{799A7E77-AC0A-4C0E-85C2-834CE9CA8908}" type="presParOf" srcId="{DA4C602A-3C18-4F53-8C20-C4781F34DC22}" destId="{524FCEAA-C401-47B5-B6EF-15F09B32436A}" srcOrd="0" destOrd="0" presId="urn:microsoft.com/office/officeart/2005/8/layout/vList2"/>
    <dgm:cxn modelId="{FF774564-5892-4E49-9B24-9438623B5721}" type="presParOf" srcId="{DA4C602A-3C18-4F53-8C20-C4781F34DC22}" destId="{AB5334C3-86D6-4327-BDBE-4EB0325DD323}" srcOrd="1" destOrd="0" presId="urn:microsoft.com/office/officeart/2005/8/layout/vList2"/>
    <dgm:cxn modelId="{BC614404-3C47-4638-8123-8138FDC023F2}" type="presParOf" srcId="{DA4C602A-3C18-4F53-8C20-C4781F34DC22}" destId="{9D18D096-79E9-4847-9B14-E07A365BCD8D}" srcOrd="2" destOrd="0" presId="urn:microsoft.com/office/officeart/2005/8/layout/vList2"/>
    <dgm:cxn modelId="{28A58E51-9F7F-4C9C-A5AA-2E7691056235}" type="presParOf" srcId="{DA4C602A-3C18-4F53-8C20-C4781F34DC22}" destId="{AFFC3FDD-BEAF-45CA-A56F-F1F053E81A89}" srcOrd="3" destOrd="0" presId="urn:microsoft.com/office/officeart/2005/8/layout/vList2"/>
    <dgm:cxn modelId="{62523963-7425-41A4-90A3-1B2821F4E55C}" type="presParOf" srcId="{DA4C602A-3C18-4F53-8C20-C4781F34DC22}" destId="{FA4477BA-229C-4D54-BA40-185EE0AAF99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CB91E-84DC-4308-8552-10EC68FB2DF1}"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6ED2F8F1-06C7-4984-88A2-F0E9AB283C3E}">
      <dgm:prSet/>
      <dgm:spPr/>
      <dgm:t>
        <a:bodyPr/>
        <a:lstStyle/>
        <a:p>
          <a:r>
            <a:rPr lang="en-US" b="0" i="0"/>
            <a:t>Create a scan. </a:t>
          </a:r>
          <a:endParaRPr lang="en-US"/>
        </a:p>
      </dgm:t>
    </dgm:pt>
    <dgm:pt modelId="{42F8D9AE-B76B-4982-B19C-0AD003B40FD8}" type="parTrans" cxnId="{2FC58129-3024-4364-ADDB-F255622133F5}">
      <dgm:prSet/>
      <dgm:spPr/>
      <dgm:t>
        <a:bodyPr/>
        <a:lstStyle/>
        <a:p>
          <a:endParaRPr lang="en-US"/>
        </a:p>
      </dgm:t>
    </dgm:pt>
    <dgm:pt modelId="{B5AE802D-8271-4330-AA37-EAB7BC28A3CF}" type="sibTrans" cxnId="{2FC58129-3024-4364-ADDB-F255622133F5}">
      <dgm:prSet phldrT="1" phldr="0"/>
      <dgm:spPr/>
      <dgm:t>
        <a:bodyPr/>
        <a:lstStyle/>
        <a:p>
          <a:r>
            <a:rPr lang="en-US"/>
            <a:t>1</a:t>
          </a:r>
        </a:p>
      </dgm:t>
    </dgm:pt>
    <dgm:pt modelId="{5DEFFF32-768D-433C-9EE7-7E848207F646}">
      <dgm:prSet/>
      <dgm:spPr/>
      <dgm:t>
        <a:bodyPr/>
        <a:lstStyle/>
        <a:p>
          <a:r>
            <a:rPr lang="en-US" b="0" i="0"/>
            <a:t>Select the Basic Network Scan for the home use edition.</a:t>
          </a:r>
          <a:endParaRPr lang="en-US"/>
        </a:p>
      </dgm:t>
    </dgm:pt>
    <dgm:pt modelId="{9EDD9524-EE6C-4F0E-BE19-DDB7A22D374A}" type="parTrans" cxnId="{FAEC0361-936C-4EC5-9D74-529250354AF6}">
      <dgm:prSet/>
      <dgm:spPr/>
      <dgm:t>
        <a:bodyPr/>
        <a:lstStyle/>
        <a:p>
          <a:endParaRPr lang="en-US"/>
        </a:p>
      </dgm:t>
    </dgm:pt>
    <dgm:pt modelId="{E36400D7-7F02-4ED4-BB8C-9F63AB00F3B8}" type="sibTrans" cxnId="{FAEC0361-936C-4EC5-9D74-529250354AF6}">
      <dgm:prSet phldrT="2" phldr="0"/>
      <dgm:spPr/>
      <dgm:t>
        <a:bodyPr/>
        <a:lstStyle/>
        <a:p>
          <a:r>
            <a:rPr lang="en-US"/>
            <a:t>2</a:t>
          </a:r>
        </a:p>
      </dgm:t>
    </dgm:pt>
    <dgm:pt modelId="{AA7BF69A-546D-4B9B-9397-9FCB29CC1FCF}">
      <dgm:prSet/>
      <dgm:spPr/>
      <dgm:t>
        <a:bodyPr/>
        <a:lstStyle/>
        <a:p>
          <a:r>
            <a:rPr lang="en-US"/>
            <a:t>Configure the Scan</a:t>
          </a:r>
        </a:p>
      </dgm:t>
    </dgm:pt>
    <dgm:pt modelId="{F2E3329B-E1C0-4597-96A9-E637D927DA81}" type="parTrans" cxnId="{73F09DB0-ED83-4E00-859A-3CDE478E5EE3}">
      <dgm:prSet/>
      <dgm:spPr/>
      <dgm:t>
        <a:bodyPr/>
        <a:lstStyle/>
        <a:p>
          <a:endParaRPr lang="en-US"/>
        </a:p>
      </dgm:t>
    </dgm:pt>
    <dgm:pt modelId="{77810AF7-BF1F-4661-B45B-A6D7EB3D968B}" type="sibTrans" cxnId="{73F09DB0-ED83-4E00-859A-3CDE478E5EE3}">
      <dgm:prSet phldrT="3" phldr="0"/>
      <dgm:spPr/>
      <dgm:t>
        <a:bodyPr/>
        <a:lstStyle/>
        <a:p>
          <a:r>
            <a:rPr lang="en-US"/>
            <a:t>3</a:t>
          </a:r>
        </a:p>
      </dgm:t>
    </dgm:pt>
    <dgm:pt modelId="{E6682FB9-C81D-464D-9D35-373F2F1DFAE0}">
      <dgm:prSet/>
      <dgm:spPr/>
      <dgm:t>
        <a:bodyPr/>
        <a:lstStyle/>
        <a:p>
          <a:r>
            <a:rPr lang="en-US"/>
            <a:t>Launch the Scan</a:t>
          </a:r>
        </a:p>
      </dgm:t>
    </dgm:pt>
    <dgm:pt modelId="{EBC079DA-2130-4168-8BC9-68A8E99FF913}" type="parTrans" cxnId="{C06CE660-18D9-4535-8DA7-00A497F31B1E}">
      <dgm:prSet/>
      <dgm:spPr/>
      <dgm:t>
        <a:bodyPr/>
        <a:lstStyle/>
        <a:p>
          <a:endParaRPr lang="en-US"/>
        </a:p>
      </dgm:t>
    </dgm:pt>
    <dgm:pt modelId="{8AAAF502-3F28-4EB4-95C9-AB3ACC79E318}" type="sibTrans" cxnId="{C06CE660-18D9-4535-8DA7-00A497F31B1E}">
      <dgm:prSet phldrT="4" phldr="0"/>
      <dgm:spPr/>
      <dgm:t>
        <a:bodyPr/>
        <a:lstStyle/>
        <a:p>
          <a:r>
            <a:rPr lang="en-US"/>
            <a:t>4</a:t>
          </a:r>
        </a:p>
      </dgm:t>
    </dgm:pt>
    <dgm:pt modelId="{97570C93-33E1-48B7-ADDE-FA3E20336117}" type="pres">
      <dgm:prSet presAssocID="{18FCB91E-84DC-4308-8552-10EC68FB2DF1}" presName="Name0" presStyleCnt="0">
        <dgm:presLayoutVars>
          <dgm:animLvl val="lvl"/>
          <dgm:resizeHandles val="exact"/>
        </dgm:presLayoutVars>
      </dgm:prSet>
      <dgm:spPr/>
    </dgm:pt>
    <dgm:pt modelId="{299FD942-FDA1-4E9D-9D0E-70D0CE774F1D}" type="pres">
      <dgm:prSet presAssocID="{6ED2F8F1-06C7-4984-88A2-F0E9AB283C3E}" presName="compositeNode" presStyleCnt="0">
        <dgm:presLayoutVars>
          <dgm:bulletEnabled val="1"/>
        </dgm:presLayoutVars>
      </dgm:prSet>
      <dgm:spPr/>
    </dgm:pt>
    <dgm:pt modelId="{7F7976CE-BAC8-4A1F-A91A-907FA2A9B3A5}" type="pres">
      <dgm:prSet presAssocID="{6ED2F8F1-06C7-4984-88A2-F0E9AB283C3E}" presName="bgRect" presStyleLbl="bgAccFollowNode1" presStyleIdx="0" presStyleCnt="4"/>
      <dgm:spPr/>
    </dgm:pt>
    <dgm:pt modelId="{F22CA21B-EFEB-45A0-9A93-43072D7F8209}" type="pres">
      <dgm:prSet presAssocID="{B5AE802D-8271-4330-AA37-EAB7BC28A3CF}" presName="sibTransNodeCircle" presStyleLbl="alignNode1" presStyleIdx="0" presStyleCnt="8">
        <dgm:presLayoutVars>
          <dgm:chMax val="0"/>
          <dgm:bulletEnabled/>
        </dgm:presLayoutVars>
      </dgm:prSet>
      <dgm:spPr/>
    </dgm:pt>
    <dgm:pt modelId="{EBCD849D-777A-4D1E-8192-3595C7D91B65}" type="pres">
      <dgm:prSet presAssocID="{6ED2F8F1-06C7-4984-88A2-F0E9AB283C3E}" presName="bottomLine" presStyleLbl="alignNode1" presStyleIdx="1" presStyleCnt="8">
        <dgm:presLayoutVars/>
      </dgm:prSet>
      <dgm:spPr/>
    </dgm:pt>
    <dgm:pt modelId="{5D8DB64C-7BC1-48D5-98CD-B23A9066A235}" type="pres">
      <dgm:prSet presAssocID="{6ED2F8F1-06C7-4984-88A2-F0E9AB283C3E}" presName="nodeText" presStyleLbl="bgAccFollowNode1" presStyleIdx="0" presStyleCnt="4">
        <dgm:presLayoutVars>
          <dgm:bulletEnabled val="1"/>
        </dgm:presLayoutVars>
      </dgm:prSet>
      <dgm:spPr/>
    </dgm:pt>
    <dgm:pt modelId="{D45A7D6F-3DC2-4B55-AB62-ED3D6EFA9CDB}" type="pres">
      <dgm:prSet presAssocID="{B5AE802D-8271-4330-AA37-EAB7BC28A3CF}" presName="sibTrans" presStyleCnt="0"/>
      <dgm:spPr/>
    </dgm:pt>
    <dgm:pt modelId="{5B0CA970-1B34-498B-B3AF-9297D085D79D}" type="pres">
      <dgm:prSet presAssocID="{5DEFFF32-768D-433C-9EE7-7E848207F646}" presName="compositeNode" presStyleCnt="0">
        <dgm:presLayoutVars>
          <dgm:bulletEnabled val="1"/>
        </dgm:presLayoutVars>
      </dgm:prSet>
      <dgm:spPr/>
    </dgm:pt>
    <dgm:pt modelId="{3B48D55D-21B2-4C54-8F64-3A335078B063}" type="pres">
      <dgm:prSet presAssocID="{5DEFFF32-768D-433C-9EE7-7E848207F646}" presName="bgRect" presStyleLbl="bgAccFollowNode1" presStyleIdx="1" presStyleCnt="4"/>
      <dgm:spPr/>
    </dgm:pt>
    <dgm:pt modelId="{266A7727-E422-4EFD-A258-3CEAC8C5D7C1}" type="pres">
      <dgm:prSet presAssocID="{E36400D7-7F02-4ED4-BB8C-9F63AB00F3B8}" presName="sibTransNodeCircle" presStyleLbl="alignNode1" presStyleIdx="2" presStyleCnt="8">
        <dgm:presLayoutVars>
          <dgm:chMax val="0"/>
          <dgm:bulletEnabled/>
        </dgm:presLayoutVars>
      </dgm:prSet>
      <dgm:spPr/>
    </dgm:pt>
    <dgm:pt modelId="{C3764C53-194F-476C-9128-8F60009B5D1D}" type="pres">
      <dgm:prSet presAssocID="{5DEFFF32-768D-433C-9EE7-7E848207F646}" presName="bottomLine" presStyleLbl="alignNode1" presStyleIdx="3" presStyleCnt="8">
        <dgm:presLayoutVars/>
      </dgm:prSet>
      <dgm:spPr/>
    </dgm:pt>
    <dgm:pt modelId="{97449A69-C395-4BFE-9BE3-A5478760BF20}" type="pres">
      <dgm:prSet presAssocID="{5DEFFF32-768D-433C-9EE7-7E848207F646}" presName="nodeText" presStyleLbl="bgAccFollowNode1" presStyleIdx="1" presStyleCnt="4">
        <dgm:presLayoutVars>
          <dgm:bulletEnabled val="1"/>
        </dgm:presLayoutVars>
      </dgm:prSet>
      <dgm:spPr/>
    </dgm:pt>
    <dgm:pt modelId="{F11F1F39-63F4-4AC7-9EF1-0CA15B0A5763}" type="pres">
      <dgm:prSet presAssocID="{E36400D7-7F02-4ED4-BB8C-9F63AB00F3B8}" presName="sibTrans" presStyleCnt="0"/>
      <dgm:spPr/>
    </dgm:pt>
    <dgm:pt modelId="{B3D6679E-76B0-4DD4-9EB2-7CFD47EB8435}" type="pres">
      <dgm:prSet presAssocID="{AA7BF69A-546D-4B9B-9397-9FCB29CC1FCF}" presName="compositeNode" presStyleCnt="0">
        <dgm:presLayoutVars>
          <dgm:bulletEnabled val="1"/>
        </dgm:presLayoutVars>
      </dgm:prSet>
      <dgm:spPr/>
    </dgm:pt>
    <dgm:pt modelId="{EDBC8DFB-5730-4C76-BDDE-7141ADE489FF}" type="pres">
      <dgm:prSet presAssocID="{AA7BF69A-546D-4B9B-9397-9FCB29CC1FCF}" presName="bgRect" presStyleLbl="bgAccFollowNode1" presStyleIdx="2" presStyleCnt="4"/>
      <dgm:spPr/>
    </dgm:pt>
    <dgm:pt modelId="{7E37FFDB-EC1C-4329-BECB-86412D130ABD}" type="pres">
      <dgm:prSet presAssocID="{77810AF7-BF1F-4661-B45B-A6D7EB3D968B}" presName="sibTransNodeCircle" presStyleLbl="alignNode1" presStyleIdx="4" presStyleCnt="8">
        <dgm:presLayoutVars>
          <dgm:chMax val="0"/>
          <dgm:bulletEnabled/>
        </dgm:presLayoutVars>
      </dgm:prSet>
      <dgm:spPr/>
    </dgm:pt>
    <dgm:pt modelId="{44436100-4091-41D3-9156-94A4BF614B35}" type="pres">
      <dgm:prSet presAssocID="{AA7BF69A-546D-4B9B-9397-9FCB29CC1FCF}" presName="bottomLine" presStyleLbl="alignNode1" presStyleIdx="5" presStyleCnt="8">
        <dgm:presLayoutVars/>
      </dgm:prSet>
      <dgm:spPr/>
    </dgm:pt>
    <dgm:pt modelId="{63F53597-F38B-4FCB-A27F-DB0ABCADA0F5}" type="pres">
      <dgm:prSet presAssocID="{AA7BF69A-546D-4B9B-9397-9FCB29CC1FCF}" presName="nodeText" presStyleLbl="bgAccFollowNode1" presStyleIdx="2" presStyleCnt="4">
        <dgm:presLayoutVars>
          <dgm:bulletEnabled val="1"/>
        </dgm:presLayoutVars>
      </dgm:prSet>
      <dgm:spPr/>
    </dgm:pt>
    <dgm:pt modelId="{3AFD0A78-D1FC-4F5C-AD71-7D78EBFCA4B6}" type="pres">
      <dgm:prSet presAssocID="{77810AF7-BF1F-4661-B45B-A6D7EB3D968B}" presName="sibTrans" presStyleCnt="0"/>
      <dgm:spPr/>
    </dgm:pt>
    <dgm:pt modelId="{664745F0-96B1-4807-B50F-EF425C6EBA97}" type="pres">
      <dgm:prSet presAssocID="{E6682FB9-C81D-464D-9D35-373F2F1DFAE0}" presName="compositeNode" presStyleCnt="0">
        <dgm:presLayoutVars>
          <dgm:bulletEnabled val="1"/>
        </dgm:presLayoutVars>
      </dgm:prSet>
      <dgm:spPr/>
    </dgm:pt>
    <dgm:pt modelId="{68F858B7-405F-486C-970F-992BAE00463E}" type="pres">
      <dgm:prSet presAssocID="{E6682FB9-C81D-464D-9D35-373F2F1DFAE0}" presName="bgRect" presStyleLbl="bgAccFollowNode1" presStyleIdx="3" presStyleCnt="4"/>
      <dgm:spPr/>
    </dgm:pt>
    <dgm:pt modelId="{4B3A8973-728E-4B4D-AA5E-9602CCD69932}" type="pres">
      <dgm:prSet presAssocID="{8AAAF502-3F28-4EB4-95C9-AB3ACC79E318}" presName="sibTransNodeCircle" presStyleLbl="alignNode1" presStyleIdx="6" presStyleCnt="8">
        <dgm:presLayoutVars>
          <dgm:chMax val="0"/>
          <dgm:bulletEnabled/>
        </dgm:presLayoutVars>
      </dgm:prSet>
      <dgm:spPr/>
    </dgm:pt>
    <dgm:pt modelId="{ED4871E5-649B-42FD-9734-5406142D39AB}" type="pres">
      <dgm:prSet presAssocID="{E6682FB9-C81D-464D-9D35-373F2F1DFAE0}" presName="bottomLine" presStyleLbl="alignNode1" presStyleIdx="7" presStyleCnt="8">
        <dgm:presLayoutVars/>
      </dgm:prSet>
      <dgm:spPr/>
    </dgm:pt>
    <dgm:pt modelId="{75A56282-21DC-4E92-8664-E5BE97DFA4D8}" type="pres">
      <dgm:prSet presAssocID="{E6682FB9-C81D-464D-9D35-373F2F1DFAE0}" presName="nodeText" presStyleLbl="bgAccFollowNode1" presStyleIdx="3" presStyleCnt="4">
        <dgm:presLayoutVars>
          <dgm:bulletEnabled val="1"/>
        </dgm:presLayoutVars>
      </dgm:prSet>
      <dgm:spPr/>
    </dgm:pt>
  </dgm:ptLst>
  <dgm:cxnLst>
    <dgm:cxn modelId="{5AABFD09-6755-4B10-A7F7-6570B6D91FC5}" type="presOf" srcId="{5DEFFF32-768D-433C-9EE7-7E848207F646}" destId="{97449A69-C395-4BFE-9BE3-A5478760BF20}" srcOrd="1" destOrd="0" presId="urn:microsoft.com/office/officeart/2016/7/layout/BasicLinearProcessNumbered"/>
    <dgm:cxn modelId="{6D846C12-7846-4319-95EC-8A291D5313A7}" type="presOf" srcId="{18FCB91E-84DC-4308-8552-10EC68FB2DF1}" destId="{97570C93-33E1-48B7-ADDE-FA3E20336117}" srcOrd="0" destOrd="0" presId="urn:microsoft.com/office/officeart/2016/7/layout/BasicLinearProcessNumbered"/>
    <dgm:cxn modelId="{E775A418-CA77-475D-B252-ACC84A59C13C}" type="presOf" srcId="{AA7BF69A-546D-4B9B-9397-9FCB29CC1FCF}" destId="{EDBC8DFB-5730-4C76-BDDE-7141ADE489FF}" srcOrd="0" destOrd="0" presId="urn:microsoft.com/office/officeart/2016/7/layout/BasicLinearProcessNumbered"/>
    <dgm:cxn modelId="{D1200B1E-D8E7-4284-8E27-3122FFDF9FF9}" type="presOf" srcId="{5DEFFF32-768D-433C-9EE7-7E848207F646}" destId="{3B48D55D-21B2-4C54-8F64-3A335078B063}" srcOrd="0" destOrd="0" presId="urn:microsoft.com/office/officeart/2016/7/layout/BasicLinearProcessNumbered"/>
    <dgm:cxn modelId="{2FC58129-3024-4364-ADDB-F255622133F5}" srcId="{18FCB91E-84DC-4308-8552-10EC68FB2DF1}" destId="{6ED2F8F1-06C7-4984-88A2-F0E9AB283C3E}" srcOrd="0" destOrd="0" parTransId="{42F8D9AE-B76B-4982-B19C-0AD003B40FD8}" sibTransId="{B5AE802D-8271-4330-AA37-EAB7BC28A3CF}"/>
    <dgm:cxn modelId="{B24D402F-4C9A-49A0-AB37-7981C79EBC77}" type="presOf" srcId="{B5AE802D-8271-4330-AA37-EAB7BC28A3CF}" destId="{F22CA21B-EFEB-45A0-9A93-43072D7F8209}" srcOrd="0" destOrd="0" presId="urn:microsoft.com/office/officeart/2016/7/layout/BasicLinearProcessNumbered"/>
    <dgm:cxn modelId="{C06CE660-18D9-4535-8DA7-00A497F31B1E}" srcId="{18FCB91E-84DC-4308-8552-10EC68FB2DF1}" destId="{E6682FB9-C81D-464D-9D35-373F2F1DFAE0}" srcOrd="3" destOrd="0" parTransId="{EBC079DA-2130-4168-8BC9-68A8E99FF913}" sibTransId="{8AAAF502-3F28-4EB4-95C9-AB3ACC79E318}"/>
    <dgm:cxn modelId="{FAEC0361-936C-4EC5-9D74-529250354AF6}" srcId="{18FCB91E-84DC-4308-8552-10EC68FB2DF1}" destId="{5DEFFF32-768D-433C-9EE7-7E848207F646}" srcOrd="1" destOrd="0" parTransId="{9EDD9524-EE6C-4F0E-BE19-DDB7A22D374A}" sibTransId="{E36400D7-7F02-4ED4-BB8C-9F63AB00F3B8}"/>
    <dgm:cxn modelId="{F8760965-1C39-43D5-AD66-E649ED682846}" type="presOf" srcId="{6ED2F8F1-06C7-4984-88A2-F0E9AB283C3E}" destId="{5D8DB64C-7BC1-48D5-98CD-B23A9066A235}" srcOrd="1" destOrd="0" presId="urn:microsoft.com/office/officeart/2016/7/layout/BasicLinearProcessNumbered"/>
    <dgm:cxn modelId="{A944064B-CFD0-4B50-8E38-6471A79C14E3}" type="presOf" srcId="{8AAAF502-3F28-4EB4-95C9-AB3ACC79E318}" destId="{4B3A8973-728E-4B4D-AA5E-9602CCD69932}" srcOrd="0" destOrd="0" presId="urn:microsoft.com/office/officeart/2016/7/layout/BasicLinearProcessNumbered"/>
    <dgm:cxn modelId="{5D991470-5A28-4736-891F-739546FA7F29}" type="presOf" srcId="{E6682FB9-C81D-464D-9D35-373F2F1DFAE0}" destId="{75A56282-21DC-4E92-8664-E5BE97DFA4D8}" srcOrd="1" destOrd="0" presId="urn:microsoft.com/office/officeart/2016/7/layout/BasicLinearProcessNumbered"/>
    <dgm:cxn modelId="{9CF7AD50-D62C-4FCE-930C-B64508EB77C7}" type="presOf" srcId="{77810AF7-BF1F-4661-B45B-A6D7EB3D968B}" destId="{7E37FFDB-EC1C-4329-BECB-86412D130ABD}" srcOrd="0" destOrd="0" presId="urn:microsoft.com/office/officeart/2016/7/layout/BasicLinearProcessNumbered"/>
    <dgm:cxn modelId="{60353197-3996-43C7-B4A1-D9C05FE9C363}" type="presOf" srcId="{E36400D7-7F02-4ED4-BB8C-9F63AB00F3B8}" destId="{266A7727-E422-4EFD-A258-3CEAC8C5D7C1}" srcOrd="0" destOrd="0" presId="urn:microsoft.com/office/officeart/2016/7/layout/BasicLinearProcessNumbered"/>
    <dgm:cxn modelId="{3FCCEA98-44A5-46BE-8E06-B2242E30CC57}" type="presOf" srcId="{6ED2F8F1-06C7-4984-88A2-F0E9AB283C3E}" destId="{7F7976CE-BAC8-4A1F-A91A-907FA2A9B3A5}" srcOrd="0" destOrd="0" presId="urn:microsoft.com/office/officeart/2016/7/layout/BasicLinearProcessNumbered"/>
    <dgm:cxn modelId="{FD520E9A-328C-4F7D-AFF9-D946B023FC86}" type="presOf" srcId="{AA7BF69A-546D-4B9B-9397-9FCB29CC1FCF}" destId="{63F53597-F38B-4FCB-A27F-DB0ABCADA0F5}" srcOrd="1" destOrd="0" presId="urn:microsoft.com/office/officeart/2016/7/layout/BasicLinearProcessNumbered"/>
    <dgm:cxn modelId="{F91844AC-3C7D-459D-9096-4F540019444B}" type="presOf" srcId="{E6682FB9-C81D-464D-9D35-373F2F1DFAE0}" destId="{68F858B7-405F-486C-970F-992BAE00463E}" srcOrd="0" destOrd="0" presId="urn:microsoft.com/office/officeart/2016/7/layout/BasicLinearProcessNumbered"/>
    <dgm:cxn modelId="{73F09DB0-ED83-4E00-859A-3CDE478E5EE3}" srcId="{18FCB91E-84DC-4308-8552-10EC68FB2DF1}" destId="{AA7BF69A-546D-4B9B-9397-9FCB29CC1FCF}" srcOrd="2" destOrd="0" parTransId="{F2E3329B-E1C0-4597-96A9-E637D927DA81}" sibTransId="{77810AF7-BF1F-4661-B45B-A6D7EB3D968B}"/>
    <dgm:cxn modelId="{59A9AC46-7EE9-4A06-8D01-DDD77CF180A3}" type="presParOf" srcId="{97570C93-33E1-48B7-ADDE-FA3E20336117}" destId="{299FD942-FDA1-4E9D-9D0E-70D0CE774F1D}" srcOrd="0" destOrd="0" presId="urn:microsoft.com/office/officeart/2016/7/layout/BasicLinearProcessNumbered"/>
    <dgm:cxn modelId="{52CAE71A-3041-4C06-A953-DF63901C8F78}" type="presParOf" srcId="{299FD942-FDA1-4E9D-9D0E-70D0CE774F1D}" destId="{7F7976CE-BAC8-4A1F-A91A-907FA2A9B3A5}" srcOrd="0" destOrd="0" presId="urn:microsoft.com/office/officeart/2016/7/layout/BasicLinearProcessNumbered"/>
    <dgm:cxn modelId="{3C9598C0-887C-46FA-A424-9ECFC1A55DAC}" type="presParOf" srcId="{299FD942-FDA1-4E9D-9D0E-70D0CE774F1D}" destId="{F22CA21B-EFEB-45A0-9A93-43072D7F8209}" srcOrd="1" destOrd="0" presId="urn:microsoft.com/office/officeart/2016/7/layout/BasicLinearProcessNumbered"/>
    <dgm:cxn modelId="{6117F55F-E396-4280-9DC9-8C4455B681B6}" type="presParOf" srcId="{299FD942-FDA1-4E9D-9D0E-70D0CE774F1D}" destId="{EBCD849D-777A-4D1E-8192-3595C7D91B65}" srcOrd="2" destOrd="0" presId="urn:microsoft.com/office/officeart/2016/7/layout/BasicLinearProcessNumbered"/>
    <dgm:cxn modelId="{DB8CF21B-22FE-4DDD-BAAD-3DEA84C62B90}" type="presParOf" srcId="{299FD942-FDA1-4E9D-9D0E-70D0CE774F1D}" destId="{5D8DB64C-7BC1-48D5-98CD-B23A9066A235}" srcOrd="3" destOrd="0" presId="urn:microsoft.com/office/officeart/2016/7/layout/BasicLinearProcessNumbered"/>
    <dgm:cxn modelId="{839705DD-252F-41F8-9F80-5B7C7C1DE24D}" type="presParOf" srcId="{97570C93-33E1-48B7-ADDE-FA3E20336117}" destId="{D45A7D6F-3DC2-4B55-AB62-ED3D6EFA9CDB}" srcOrd="1" destOrd="0" presId="urn:microsoft.com/office/officeart/2016/7/layout/BasicLinearProcessNumbered"/>
    <dgm:cxn modelId="{BBDE7D42-D1F4-4567-AEB1-CB8E99C147C8}" type="presParOf" srcId="{97570C93-33E1-48B7-ADDE-FA3E20336117}" destId="{5B0CA970-1B34-498B-B3AF-9297D085D79D}" srcOrd="2" destOrd="0" presId="urn:microsoft.com/office/officeart/2016/7/layout/BasicLinearProcessNumbered"/>
    <dgm:cxn modelId="{0FE4A21E-E3E2-40E2-B8FE-3E7F8B14BCE0}" type="presParOf" srcId="{5B0CA970-1B34-498B-B3AF-9297D085D79D}" destId="{3B48D55D-21B2-4C54-8F64-3A335078B063}" srcOrd="0" destOrd="0" presId="urn:microsoft.com/office/officeart/2016/7/layout/BasicLinearProcessNumbered"/>
    <dgm:cxn modelId="{100ECB4C-171F-4F8F-9BB9-93A2CADEB4BA}" type="presParOf" srcId="{5B0CA970-1B34-498B-B3AF-9297D085D79D}" destId="{266A7727-E422-4EFD-A258-3CEAC8C5D7C1}" srcOrd="1" destOrd="0" presId="urn:microsoft.com/office/officeart/2016/7/layout/BasicLinearProcessNumbered"/>
    <dgm:cxn modelId="{00AEFA9A-DD37-4E66-86DA-37B599D7050D}" type="presParOf" srcId="{5B0CA970-1B34-498B-B3AF-9297D085D79D}" destId="{C3764C53-194F-476C-9128-8F60009B5D1D}" srcOrd="2" destOrd="0" presId="urn:microsoft.com/office/officeart/2016/7/layout/BasicLinearProcessNumbered"/>
    <dgm:cxn modelId="{2FE22A03-FD39-47E3-A2AF-9D587B8DA390}" type="presParOf" srcId="{5B0CA970-1B34-498B-B3AF-9297D085D79D}" destId="{97449A69-C395-4BFE-9BE3-A5478760BF20}" srcOrd="3" destOrd="0" presId="urn:microsoft.com/office/officeart/2016/7/layout/BasicLinearProcessNumbered"/>
    <dgm:cxn modelId="{F712C775-9871-4CE1-A9E8-3DCF50DC9A95}" type="presParOf" srcId="{97570C93-33E1-48B7-ADDE-FA3E20336117}" destId="{F11F1F39-63F4-4AC7-9EF1-0CA15B0A5763}" srcOrd="3" destOrd="0" presId="urn:microsoft.com/office/officeart/2016/7/layout/BasicLinearProcessNumbered"/>
    <dgm:cxn modelId="{0817CDF9-0F47-456B-B5B8-84D4C965408B}" type="presParOf" srcId="{97570C93-33E1-48B7-ADDE-FA3E20336117}" destId="{B3D6679E-76B0-4DD4-9EB2-7CFD47EB8435}" srcOrd="4" destOrd="0" presId="urn:microsoft.com/office/officeart/2016/7/layout/BasicLinearProcessNumbered"/>
    <dgm:cxn modelId="{15FEDC57-00E0-4522-B8DC-A9B03B7B9E05}" type="presParOf" srcId="{B3D6679E-76B0-4DD4-9EB2-7CFD47EB8435}" destId="{EDBC8DFB-5730-4C76-BDDE-7141ADE489FF}" srcOrd="0" destOrd="0" presId="urn:microsoft.com/office/officeart/2016/7/layout/BasicLinearProcessNumbered"/>
    <dgm:cxn modelId="{21F21775-A412-4C91-A4F6-A71E186EE1C6}" type="presParOf" srcId="{B3D6679E-76B0-4DD4-9EB2-7CFD47EB8435}" destId="{7E37FFDB-EC1C-4329-BECB-86412D130ABD}" srcOrd="1" destOrd="0" presId="urn:microsoft.com/office/officeart/2016/7/layout/BasicLinearProcessNumbered"/>
    <dgm:cxn modelId="{527DE26F-0D85-4C39-9A88-26E77CE2C37A}" type="presParOf" srcId="{B3D6679E-76B0-4DD4-9EB2-7CFD47EB8435}" destId="{44436100-4091-41D3-9156-94A4BF614B35}" srcOrd="2" destOrd="0" presId="urn:microsoft.com/office/officeart/2016/7/layout/BasicLinearProcessNumbered"/>
    <dgm:cxn modelId="{1080DA69-D179-4FA7-97F7-25B7EE00E588}" type="presParOf" srcId="{B3D6679E-76B0-4DD4-9EB2-7CFD47EB8435}" destId="{63F53597-F38B-4FCB-A27F-DB0ABCADA0F5}" srcOrd="3" destOrd="0" presId="urn:microsoft.com/office/officeart/2016/7/layout/BasicLinearProcessNumbered"/>
    <dgm:cxn modelId="{01243051-AFBE-4871-B7E5-F7188EEE45BC}" type="presParOf" srcId="{97570C93-33E1-48B7-ADDE-FA3E20336117}" destId="{3AFD0A78-D1FC-4F5C-AD71-7D78EBFCA4B6}" srcOrd="5" destOrd="0" presId="urn:microsoft.com/office/officeart/2016/7/layout/BasicLinearProcessNumbered"/>
    <dgm:cxn modelId="{BE00BDEE-F2E2-461C-9D21-9CE41D277597}" type="presParOf" srcId="{97570C93-33E1-48B7-ADDE-FA3E20336117}" destId="{664745F0-96B1-4807-B50F-EF425C6EBA97}" srcOrd="6" destOrd="0" presId="urn:microsoft.com/office/officeart/2016/7/layout/BasicLinearProcessNumbered"/>
    <dgm:cxn modelId="{4EE8B9CA-246F-4C2A-BDD4-FD52CD36ACEC}" type="presParOf" srcId="{664745F0-96B1-4807-B50F-EF425C6EBA97}" destId="{68F858B7-405F-486C-970F-992BAE00463E}" srcOrd="0" destOrd="0" presId="urn:microsoft.com/office/officeart/2016/7/layout/BasicLinearProcessNumbered"/>
    <dgm:cxn modelId="{CEE6D4D2-BDA6-4254-8604-FEDACA1C3CC1}" type="presParOf" srcId="{664745F0-96B1-4807-B50F-EF425C6EBA97}" destId="{4B3A8973-728E-4B4D-AA5E-9602CCD69932}" srcOrd="1" destOrd="0" presId="urn:microsoft.com/office/officeart/2016/7/layout/BasicLinearProcessNumbered"/>
    <dgm:cxn modelId="{7B08B7F3-EC5A-4972-B8C8-50DF5A4C6618}" type="presParOf" srcId="{664745F0-96B1-4807-B50F-EF425C6EBA97}" destId="{ED4871E5-649B-42FD-9734-5406142D39AB}" srcOrd="2" destOrd="0" presId="urn:microsoft.com/office/officeart/2016/7/layout/BasicLinearProcessNumbered"/>
    <dgm:cxn modelId="{4EEB722B-2DE4-49DB-B40B-B7DEC2E9940E}" type="presParOf" srcId="{664745F0-96B1-4807-B50F-EF425C6EBA97}" destId="{75A56282-21DC-4E92-8664-E5BE97DFA4D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31EC02-C833-4278-A910-2209BD8ADEE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02DCCCD-04AC-4424-8749-C2BE116B3251}">
      <dgm:prSet/>
      <dgm:spPr/>
      <dgm:t>
        <a:bodyPr/>
        <a:lstStyle/>
        <a:p>
          <a:r>
            <a:rPr lang="en-US" b="1" i="0"/>
            <a:t>rsh Unauthenticated Access</a:t>
          </a:r>
          <a:endParaRPr lang="en-US"/>
        </a:p>
      </dgm:t>
    </dgm:pt>
    <dgm:pt modelId="{19D6CEAB-EE0C-4C88-B4DA-DBB33A5445FC}" type="parTrans" cxnId="{A04EDF43-CA01-4091-9848-B4137951C2E5}">
      <dgm:prSet/>
      <dgm:spPr/>
      <dgm:t>
        <a:bodyPr/>
        <a:lstStyle/>
        <a:p>
          <a:endParaRPr lang="en-US"/>
        </a:p>
      </dgm:t>
    </dgm:pt>
    <dgm:pt modelId="{0B529A6C-EFAF-412F-BFCF-92A9546788F8}" type="sibTrans" cxnId="{A04EDF43-CA01-4091-9848-B4137951C2E5}">
      <dgm:prSet/>
      <dgm:spPr/>
      <dgm:t>
        <a:bodyPr/>
        <a:lstStyle/>
        <a:p>
          <a:endParaRPr lang="en-US"/>
        </a:p>
      </dgm:t>
    </dgm:pt>
    <dgm:pt modelId="{24780C38-BFBB-4664-A860-09DE2678AEBA}">
      <dgm:prSet/>
      <dgm:spPr/>
      <dgm:t>
        <a:bodyPr/>
        <a:lstStyle/>
        <a:p>
          <a:r>
            <a:rPr lang="en-US" b="1" i="0"/>
            <a:t>Proposed fix:</a:t>
          </a:r>
          <a:r>
            <a:rPr lang="en-US" b="0" i="0"/>
            <a:t> Remove the .rhosts files or set a password on the impacted accounts.</a:t>
          </a:r>
          <a:endParaRPr lang="en-US"/>
        </a:p>
      </dgm:t>
    </dgm:pt>
    <dgm:pt modelId="{DD86BFD9-27CC-4572-A3DA-6B2A3095B655}" type="parTrans" cxnId="{18093E6A-6E8C-44DF-8980-B7596DDFF2CE}">
      <dgm:prSet/>
      <dgm:spPr/>
      <dgm:t>
        <a:bodyPr/>
        <a:lstStyle/>
        <a:p>
          <a:endParaRPr lang="en-US"/>
        </a:p>
      </dgm:t>
    </dgm:pt>
    <dgm:pt modelId="{04A0E47D-193C-4FE4-A518-89130D18291C}" type="sibTrans" cxnId="{18093E6A-6E8C-44DF-8980-B7596DDFF2CE}">
      <dgm:prSet/>
      <dgm:spPr/>
      <dgm:t>
        <a:bodyPr/>
        <a:lstStyle/>
        <a:p>
          <a:endParaRPr lang="en-US"/>
        </a:p>
      </dgm:t>
    </dgm:pt>
    <dgm:pt modelId="{D0830A75-6623-4260-B016-0256A232028C}">
      <dgm:prSet/>
      <dgm:spPr/>
      <dgm:t>
        <a:bodyPr/>
        <a:lstStyle/>
        <a:p>
          <a:r>
            <a:rPr lang="en-US" b="1" i="0"/>
            <a:t>Samba Heap-Based Remote Buffer Overflow</a:t>
          </a:r>
          <a:endParaRPr lang="en-US"/>
        </a:p>
      </dgm:t>
    </dgm:pt>
    <dgm:pt modelId="{0C662907-3FFD-4225-9E3F-785DA3A73AA1}" type="parTrans" cxnId="{754199B3-5F03-4C83-A7CF-DB3A7977495C}">
      <dgm:prSet/>
      <dgm:spPr/>
      <dgm:t>
        <a:bodyPr/>
        <a:lstStyle/>
        <a:p>
          <a:endParaRPr lang="en-US"/>
        </a:p>
      </dgm:t>
    </dgm:pt>
    <dgm:pt modelId="{5F66BE36-0497-4E44-B4D6-1F2A71F1CEBA}" type="sibTrans" cxnId="{754199B3-5F03-4C83-A7CF-DB3A7977495C}">
      <dgm:prSet/>
      <dgm:spPr/>
      <dgm:t>
        <a:bodyPr/>
        <a:lstStyle/>
        <a:p>
          <a:endParaRPr lang="en-US"/>
        </a:p>
      </dgm:t>
    </dgm:pt>
    <dgm:pt modelId="{68DACEC4-B66C-47A0-AC0B-12F061AD0C0F}">
      <dgm:prSet/>
      <dgm:spPr/>
      <dgm:t>
        <a:bodyPr/>
        <a:lstStyle/>
        <a:p>
          <a:r>
            <a:rPr lang="en-US" b="1" i="0"/>
            <a:t>Proposed fix: </a:t>
          </a:r>
          <a:r>
            <a:rPr lang="en-US" b="0" i="0"/>
            <a:t>Upgrade to Samba version 3.0.25 or later.</a:t>
          </a:r>
          <a:endParaRPr lang="en-US"/>
        </a:p>
      </dgm:t>
    </dgm:pt>
    <dgm:pt modelId="{C4DB12C7-D28D-4A50-8B00-9E82C51AB0F6}" type="parTrans" cxnId="{F3D8F680-CBA4-4874-9917-09D92616C6F1}">
      <dgm:prSet/>
      <dgm:spPr/>
      <dgm:t>
        <a:bodyPr/>
        <a:lstStyle/>
        <a:p>
          <a:endParaRPr lang="en-US"/>
        </a:p>
      </dgm:t>
    </dgm:pt>
    <dgm:pt modelId="{7B34A0B8-F540-4977-969A-365E60DFC30D}" type="sibTrans" cxnId="{F3D8F680-CBA4-4874-9917-09D92616C6F1}">
      <dgm:prSet/>
      <dgm:spPr/>
      <dgm:t>
        <a:bodyPr/>
        <a:lstStyle/>
        <a:p>
          <a:endParaRPr lang="en-US"/>
        </a:p>
      </dgm:t>
    </dgm:pt>
    <dgm:pt modelId="{F9CDC00D-7533-4E23-9019-32B4FC09E595}">
      <dgm:prSet/>
      <dgm:spPr/>
      <dgm:t>
        <a:bodyPr/>
        <a:lstStyle/>
        <a:p>
          <a:r>
            <a:rPr lang="en-US" b="1" i="0"/>
            <a:t>Apache Tomcat Manager Common Administrative Credentials</a:t>
          </a:r>
          <a:endParaRPr lang="en-US"/>
        </a:p>
      </dgm:t>
    </dgm:pt>
    <dgm:pt modelId="{FB730013-E508-42C2-9FF9-E93D279C6DD8}" type="parTrans" cxnId="{2B859BD8-B04E-4906-AA4A-C46D735F2470}">
      <dgm:prSet/>
      <dgm:spPr/>
      <dgm:t>
        <a:bodyPr/>
        <a:lstStyle/>
        <a:p>
          <a:endParaRPr lang="en-US"/>
        </a:p>
      </dgm:t>
    </dgm:pt>
    <dgm:pt modelId="{6EFFE6C2-1AEF-47C0-AD7B-6EF14D10F460}" type="sibTrans" cxnId="{2B859BD8-B04E-4906-AA4A-C46D735F2470}">
      <dgm:prSet/>
      <dgm:spPr/>
      <dgm:t>
        <a:bodyPr/>
        <a:lstStyle/>
        <a:p>
          <a:endParaRPr lang="en-US"/>
        </a:p>
      </dgm:t>
    </dgm:pt>
    <dgm:pt modelId="{CD87DB66-D053-4232-B649-0E1681CAF46B}">
      <dgm:prSet/>
      <dgm:spPr/>
      <dgm:t>
        <a:bodyPr/>
        <a:lstStyle/>
        <a:p>
          <a:r>
            <a:rPr lang="en-US" b="1" i="0"/>
            <a:t>Proposed fix: </a:t>
          </a:r>
          <a:r>
            <a:rPr lang="en-US" b="0" i="0"/>
            <a:t>Edit the associated “tomcat-users.xml” file and change or remove the affected set of credentials.</a:t>
          </a:r>
          <a:endParaRPr lang="en-US"/>
        </a:p>
      </dgm:t>
    </dgm:pt>
    <dgm:pt modelId="{F8240A1A-2A74-4A92-80B1-87EBEF3648A1}" type="parTrans" cxnId="{CEE2518D-1E3B-4CF3-A9DB-1D0080726876}">
      <dgm:prSet/>
      <dgm:spPr/>
      <dgm:t>
        <a:bodyPr/>
        <a:lstStyle/>
        <a:p>
          <a:endParaRPr lang="en-US"/>
        </a:p>
      </dgm:t>
    </dgm:pt>
    <dgm:pt modelId="{C67F06B3-1557-4DF6-A857-57D4C35DAF4E}" type="sibTrans" cxnId="{CEE2518D-1E3B-4CF3-A9DB-1D0080726876}">
      <dgm:prSet/>
      <dgm:spPr/>
      <dgm:t>
        <a:bodyPr/>
        <a:lstStyle/>
        <a:p>
          <a:endParaRPr lang="en-US"/>
        </a:p>
      </dgm:t>
    </dgm:pt>
    <dgm:pt modelId="{CE9FB403-DA00-423A-8AD1-1758D28FD70D}">
      <dgm:prSet/>
      <dgm:spPr/>
      <dgm:t>
        <a:bodyPr/>
        <a:lstStyle/>
        <a:p>
          <a:r>
            <a:rPr lang="en-US" b="1" i="0"/>
            <a:t>vsftpd Smiley Face Backdoor</a:t>
          </a:r>
          <a:endParaRPr lang="en-US"/>
        </a:p>
      </dgm:t>
    </dgm:pt>
    <dgm:pt modelId="{4D3CC8E8-DDE3-4A10-9C8A-4337EB65ABC0}" type="parTrans" cxnId="{71B49073-1F26-41DB-8B48-41B134EF90CE}">
      <dgm:prSet/>
      <dgm:spPr/>
      <dgm:t>
        <a:bodyPr/>
        <a:lstStyle/>
        <a:p>
          <a:endParaRPr lang="en-US"/>
        </a:p>
      </dgm:t>
    </dgm:pt>
    <dgm:pt modelId="{B5D463F9-1D28-42F8-8CE1-B07EBEBB9711}" type="sibTrans" cxnId="{71B49073-1F26-41DB-8B48-41B134EF90CE}">
      <dgm:prSet/>
      <dgm:spPr/>
      <dgm:t>
        <a:bodyPr/>
        <a:lstStyle/>
        <a:p>
          <a:endParaRPr lang="en-US"/>
        </a:p>
      </dgm:t>
    </dgm:pt>
    <dgm:pt modelId="{32FA9279-ED28-4B75-8529-4214FFDDD42D}">
      <dgm:prSet/>
      <dgm:spPr/>
      <dgm:t>
        <a:bodyPr/>
        <a:lstStyle/>
        <a:p>
          <a:r>
            <a:rPr lang="en-US" b="1" i="0"/>
            <a:t>Proposed fix: </a:t>
          </a:r>
          <a:r>
            <a:rPr lang="en-US" b="0" i="0"/>
            <a:t>Use a legitimate copy of the vsftpd software.</a:t>
          </a:r>
          <a:endParaRPr lang="en-US"/>
        </a:p>
      </dgm:t>
    </dgm:pt>
    <dgm:pt modelId="{A56F4668-8FB4-4093-B610-DDC70FC2123B}" type="parTrans" cxnId="{8258A7A0-9055-4D1A-BFD4-7C8657741E62}">
      <dgm:prSet/>
      <dgm:spPr/>
      <dgm:t>
        <a:bodyPr/>
        <a:lstStyle/>
        <a:p>
          <a:endParaRPr lang="en-US"/>
        </a:p>
      </dgm:t>
    </dgm:pt>
    <dgm:pt modelId="{28199318-F784-4DFB-AA6C-052845D6E236}" type="sibTrans" cxnId="{8258A7A0-9055-4D1A-BFD4-7C8657741E62}">
      <dgm:prSet/>
      <dgm:spPr/>
      <dgm:t>
        <a:bodyPr/>
        <a:lstStyle/>
        <a:p>
          <a:endParaRPr lang="en-US"/>
        </a:p>
      </dgm:t>
    </dgm:pt>
    <dgm:pt modelId="{FF9791DE-1D08-483B-A592-24087F6501A9}" type="pres">
      <dgm:prSet presAssocID="{7A31EC02-C833-4278-A910-2209BD8ADEE9}" presName="linear" presStyleCnt="0">
        <dgm:presLayoutVars>
          <dgm:animLvl val="lvl"/>
          <dgm:resizeHandles val="exact"/>
        </dgm:presLayoutVars>
      </dgm:prSet>
      <dgm:spPr/>
    </dgm:pt>
    <dgm:pt modelId="{109D055B-2013-47C0-83DD-8E0835276F24}" type="pres">
      <dgm:prSet presAssocID="{402DCCCD-04AC-4424-8749-C2BE116B3251}" presName="parentText" presStyleLbl="node1" presStyleIdx="0" presStyleCnt="8">
        <dgm:presLayoutVars>
          <dgm:chMax val="0"/>
          <dgm:bulletEnabled val="1"/>
        </dgm:presLayoutVars>
      </dgm:prSet>
      <dgm:spPr/>
    </dgm:pt>
    <dgm:pt modelId="{5BC399FA-44EE-45B1-B5A3-1AB49BA12061}" type="pres">
      <dgm:prSet presAssocID="{0B529A6C-EFAF-412F-BFCF-92A9546788F8}" presName="spacer" presStyleCnt="0"/>
      <dgm:spPr/>
    </dgm:pt>
    <dgm:pt modelId="{5B6907DA-BA5C-48BA-840B-8E6888C90690}" type="pres">
      <dgm:prSet presAssocID="{24780C38-BFBB-4664-A860-09DE2678AEBA}" presName="parentText" presStyleLbl="node1" presStyleIdx="1" presStyleCnt="8">
        <dgm:presLayoutVars>
          <dgm:chMax val="0"/>
          <dgm:bulletEnabled val="1"/>
        </dgm:presLayoutVars>
      </dgm:prSet>
      <dgm:spPr/>
    </dgm:pt>
    <dgm:pt modelId="{7AC0D93D-437C-43E6-9CAF-400F93A056CC}" type="pres">
      <dgm:prSet presAssocID="{04A0E47D-193C-4FE4-A518-89130D18291C}" presName="spacer" presStyleCnt="0"/>
      <dgm:spPr/>
    </dgm:pt>
    <dgm:pt modelId="{4BABC7FB-CF46-4CAD-B89C-2E6F5997450B}" type="pres">
      <dgm:prSet presAssocID="{D0830A75-6623-4260-B016-0256A232028C}" presName="parentText" presStyleLbl="node1" presStyleIdx="2" presStyleCnt="8">
        <dgm:presLayoutVars>
          <dgm:chMax val="0"/>
          <dgm:bulletEnabled val="1"/>
        </dgm:presLayoutVars>
      </dgm:prSet>
      <dgm:spPr/>
    </dgm:pt>
    <dgm:pt modelId="{2192F8B6-F92B-46AE-B579-EC174D346391}" type="pres">
      <dgm:prSet presAssocID="{5F66BE36-0497-4E44-B4D6-1F2A71F1CEBA}" presName="spacer" presStyleCnt="0"/>
      <dgm:spPr/>
    </dgm:pt>
    <dgm:pt modelId="{05319357-23EE-4E94-B7A4-10515530A775}" type="pres">
      <dgm:prSet presAssocID="{68DACEC4-B66C-47A0-AC0B-12F061AD0C0F}" presName="parentText" presStyleLbl="node1" presStyleIdx="3" presStyleCnt="8">
        <dgm:presLayoutVars>
          <dgm:chMax val="0"/>
          <dgm:bulletEnabled val="1"/>
        </dgm:presLayoutVars>
      </dgm:prSet>
      <dgm:spPr/>
    </dgm:pt>
    <dgm:pt modelId="{0480F01D-D33F-42F6-870E-80B6E33E8A1E}" type="pres">
      <dgm:prSet presAssocID="{7B34A0B8-F540-4977-969A-365E60DFC30D}" presName="spacer" presStyleCnt="0"/>
      <dgm:spPr/>
    </dgm:pt>
    <dgm:pt modelId="{9AC8E443-5768-41D4-BBB6-C003EE973A95}" type="pres">
      <dgm:prSet presAssocID="{F9CDC00D-7533-4E23-9019-32B4FC09E595}" presName="parentText" presStyleLbl="node1" presStyleIdx="4" presStyleCnt="8">
        <dgm:presLayoutVars>
          <dgm:chMax val="0"/>
          <dgm:bulletEnabled val="1"/>
        </dgm:presLayoutVars>
      </dgm:prSet>
      <dgm:spPr/>
    </dgm:pt>
    <dgm:pt modelId="{17E45304-B2BB-4420-83F2-91BC1FA6B7DB}" type="pres">
      <dgm:prSet presAssocID="{6EFFE6C2-1AEF-47C0-AD7B-6EF14D10F460}" presName="spacer" presStyleCnt="0"/>
      <dgm:spPr/>
    </dgm:pt>
    <dgm:pt modelId="{BE62B26C-6DC3-4C49-92DD-A7B47FBBDEC3}" type="pres">
      <dgm:prSet presAssocID="{CD87DB66-D053-4232-B649-0E1681CAF46B}" presName="parentText" presStyleLbl="node1" presStyleIdx="5" presStyleCnt="8">
        <dgm:presLayoutVars>
          <dgm:chMax val="0"/>
          <dgm:bulletEnabled val="1"/>
        </dgm:presLayoutVars>
      </dgm:prSet>
      <dgm:spPr/>
    </dgm:pt>
    <dgm:pt modelId="{75D60BBC-258D-4C38-8FEC-FE5B1F1883F8}" type="pres">
      <dgm:prSet presAssocID="{C67F06B3-1557-4DF6-A857-57D4C35DAF4E}" presName="spacer" presStyleCnt="0"/>
      <dgm:spPr/>
    </dgm:pt>
    <dgm:pt modelId="{C8352B45-48BC-4AAE-9FFB-87AF4738C9C8}" type="pres">
      <dgm:prSet presAssocID="{CE9FB403-DA00-423A-8AD1-1758D28FD70D}" presName="parentText" presStyleLbl="node1" presStyleIdx="6" presStyleCnt="8">
        <dgm:presLayoutVars>
          <dgm:chMax val="0"/>
          <dgm:bulletEnabled val="1"/>
        </dgm:presLayoutVars>
      </dgm:prSet>
      <dgm:spPr/>
    </dgm:pt>
    <dgm:pt modelId="{17089452-CB5A-43AC-A47E-76191F5D3C64}" type="pres">
      <dgm:prSet presAssocID="{B5D463F9-1D28-42F8-8CE1-B07EBEBB9711}" presName="spacer" presStyleCnt="0"/>
      <dgm:spPr/>
    </dgm:pt>
    <dgm:pt modelId="{D3B3A540-6394-46BF-A7F0-DDFAD0FB0483}" type="pres">
      <dgm:prSet presAssocID="{32FA9279-ED28-4B75-8529-4214FFDDD42D}" presName="parentText" presStyleLbl="node1" presStyleIdx="7" presStyleCnt="8">
        <dgm:presLayoutVars>
          <dgm:chMax val="0"/>
          <dgm:bulletEnabled val="1"/>
        </dgm:presLayoutVars>
      </dgm:prSet>
      <dgm:spPr/>
    </dgm:pt>
  </dgm:ptLst>
  <dgm:cxnLst>
    <dgm:cxn modelId="{EC48F913-00D5-4696-9255-6C3F7BB81F1F}" type="presOf" srcId="{24780C38-BFBB-4664-A860-09DE2678AEBA}" destId="{5B6907DA-BA5C-48BA-840B-8E6888C90690}" srcOrd="0" destOrd="0" presId="urn:microsoft.com/office/officeart/2005/8/layout/vList2"/>
    <dgm:cxn modelId="{99CA5022-6EBA-4352-979B-A4BCE01A9767}" type="presOf" srcId="{CE9FB403-DA00-423A-8AD1-1758D28FD70D}" destId="{C8352B45-48BC-4AAE-9FFB-87AF4738C9C8}" srcOrd="0" destOrd="0" presId="urn:microsoft.com/office/officeart/2005/8/layout/vList2"/>
    <dgm:cxn modelId="{082A1935-6EFA-4A66-B0CF-CC19A12569D9}" type="presOf" srcId="{68DACEC4-B66C-47A0-AC0B-12F061AD0C0F}" destId="{05319357-23EE-4E94-B7A4-10515530A775}" srcOrd="0" destOrd="0" presId="urn:microsoft.com/office/officeart/2005/8/layout/vList2"/>
    <dgm:cxn modelId="{A04EDF43-CA01-4091-9848-B4137951C2E5}" srcId="{7A31EC02-C833-4278-A910-2209BD8ADEE9}" destId="{402DCCCD-04AC-4424-8749-C2BE116B3251}" srcOrd="0" destOrd="0" parTransId="{19D6CEAB-EE0C-4C88-B4DA-DBB33A5445FC}" sibTransId="{0B529A6C-EFAF-412F-BFCF-92A9546788F8}"/>
    <dgm:cxn modelId="{65509266-FDD5-4ABE-860A-51477EB20633}" type="presOf" srcId="{32FA9279-ED28-4B75-8529-4214FFDDD42D}" destId="{D3B3A540-6394-46BF-A7F0-DDFAD0FB0483}" srcOrd="0" destOrd="0" presId="urn:microsoft.com/office/officeart/2005/8/layout/vList2"/>
    <dgm:cxn modelId="{18093E6A-6E8C-44DF-8980-B7596DDFF2CE}" srcId="{7A31EC02-C833-4278-A910-2209BD8ADEE9}" destId="{24780C38-BFBB-4664-A860-09DE2678AEBA}" srcOrd="1" destOrd="0" parTransId="{DD86BFD9-27CC-4572-A3DA-6B2A3095B655}" sibTransId="{04A0E47D-193C-4FE4-A518-89130D18291C}"/>
    <dgm:cxn modelId="{06D99750-A58B-424A-AC86-934B00B8C8D8}" type="presOf" srcId="{D0830A75-6623-4260-B016-0256A232028C}" destId="{4BABC7FB-CF46-4CAD-B89C-2E6F5997450B}" srcOrd="0" destOrd="0" presId="urn:microsoft.com/office/officeart/2005/8/layout/vList2"/>
    <dgm:cxn modelId="{71B49073-1F26-41DB-8B48-41B134EF90CE}" srcId="{7A31EC02-C833-4278-A910-2209BD8ADEE9}" destId="{CE9FB403-DA00-423A-8AD1-1758D28FD70D}" srcOrd="6" destOrd="0" parTransId="{4D3CC8E8-DDE3-4A10-9C8A-4337EB65ABC0}" sibTransId="{B5D463F9-1D28-42F8-8CE1-B07EBEBB9711}"/>
    <dgm:cxn modelId="{F3D8F680-CBA4-4874-9917-09D92616C6F1}" srcId="{7A31EC02-C833-4278-A910-2209BD8ADEE9}" destId="{68DACEC4-B66C-47A0-AC0B-12F061AD0C0F}" srcOrd="3" destOrd="0" parTransId="{C4DB12C7-D28D-4A50-8B00-9E82C51AB0F6}" sibTransId="{7B34A0B8-F540-4977-969A-365E60DFC30D}"/>
    <dgm:cxn modelId="{CEE2518D-1E3B-4CF3-A9DB-1D0080726876}" srcId="{7A31EC02-C833-4278-A910-2209BD8ADEE9}" destId="{CD87DB66-D053-4232-B649-0E1681CAF46B}" srcOrd="5" destOrd="0" parTransId="{F8240A1A-2A74-4A92-80B1-87EBEF3648A1}" sibTransId="{C67F06B3-1557-4DF6-A857-57D4C35DAF4E}"/>
    <dgm:cxn modelId="{3A04948D-52CA-4A17-8E86-C76D0EF09485}" type="presOf" srcId="{CD87DB66-D053-4232-B649-0E1681CAF46B}" destId="{BE62B26C-6DC3-4C49-92DD-A7B47FBBDEC3}" srcOrd="0" destOrd="0" presId="urn:microsoft.com/office/officeart/2005/8/layout/vList2"/>
    <dgm:cxn modelId="{8258A7A0-9055-4D1A-BFD4-7C8657741E62}" srcId="{7A31EC02-C833-4278-A910-2209BD8ADEE9}" destId="{32FA9279-ED28-4B75-8529-4214FFDDD42D}" srcOrd="7" destOrd="0" parTransId="{A56F4668-8FB4-4093-B610-DDC70FC2123B}" sibTransId="{28199318-F784-4DFB-AA6C-052845D6E236}"/>
    <dgm:cxn modelId="{D96B9AA1-9C14-4D89-88E4-24375F132E21}" type="presOf" srcId="{7A31EC02-C833-4278-A910-2209BD8ADEE9}" destId="{FF9791DE-1D08-483B-A592-24087F6501A9}" srcOrd="0" destOrd="0" presId="urn:microsoft.com/office/officeart/2005/8/layout/vList2"/>
    <dgm:cxn modelId="{754199B3-5F03-4C83-A7CF-DB3A7977495C}" srcId="{7A31EC02-C833-4278-A910-2209BD8ADEE9}" destId="{D0830A75-6623-4260-B016-0256A232028C}" srcOrd="2" destOrd="0" parTransId="{0C662907-3FFD-4225-9E3F-785DA3A73AA1}" sibTransId="{5F66BE36-0497-4E44-B4D6-1F2A71F1CEBA}"/>
    <dgm:cxn modelId="{528B18CB-F2DC-46CF-BE38-9DEC2D3BE3E5}" type="presOf" srcId="{F9CDC00D-7533-4E23-9019-32B4FC09E595}" destId="{9AC8E443-5768-41D4-BBB6-C003EE973A95}" srcOrd="0" destOrd="0" presId="urn:microsoft.com/office/officeart/2005/8/layout/vList2"/>
    <dgm:cxn modelId="{2B859BD8-B04E-4906-AA4A-C46D735F2470}" srcId="{7A31EC02-C833-4278-A910-2209BD8ADEE9}" destId="{F9CDC00D-7533-4E23-9019-32B4FC09E595}" srcOrd="4" destOrd="0" parTransId="{FB730013-E508-42C2-9FF9-E93D279C6DD8}" sibTransId="{6EFFE6C2-1AEF-47C0-AD7B-6EF14D10F460}"/>
    <dgm:cxn modelId="{DCB67DD9-0AAE-4AEF-974D-38B639A2BC3D}" type="presOf" srcId="{402DCCCD-04AC-4424-8749-C2BE116B3251}" destId="{109D055B-2013-47C0-83DD-8E0835276F24}" srcOrd="0" destOrd="0" presId="urn:microsoft.com/office/officeart/2005/8/layout/vList2"/>
    <dgm:cxn modelId="{69799DA0-7CF8-4255-B18A-FC0CEE087D83}" type="presParOf" srcId="{FF9791DE-1D08-483B-A592-24087F6501A9}" destId="{109D055B-2013-47C0-83DD-8E0835276F24}" srcOrd="0" destOrd="0" presId="urn:microsoft.com/office/officeart/2005/8/layout/vList2"/>
    <dgm:cxn modelId="{C7AD5725-C09F-4B33-9DEB-C9DE7C5D2E54}" type="presParOf" srcId="{FF9791DE-1D08-483B-A592-24087F6501A9}" destId="{5BC399FA-44EE-45B1-B5A3-1AB49BA12061}" srcOrd="1" destOrd="0" presId="urn:microsoft.com/office/officeart/2005/8/layout/vList2"/>
    <dgm:cxn modelId="{204E4292-1F8D-4D84-88E0-8449A2AC3107}" type="presParOf" srcId="{FF9791DE-1D08-483B-A592-24087F6501A9}" destId="{5B6907DA-BA5C-48BA-840B-8E6888C90690}" srcOrd="2" destOrd="0" presId="urn:microsoft.com/office/officeart/2005/8/layout/vList2"/>
    <dgm:cxn modelId="{AB4A539B-11D0-47CA-9107-932E566FFA7E}" type="presParOf" srcId="{FF9791DE-1D08-483B-A592-24087F6501A9}" destId="{7AC0D93D-437C-43E6-9CAF-400F93A056CC}" srcOrd="3" destOrd="0" presId="urn:microsoft.com/office/officeart/2005/8/layout/vList2"/>
    <dgm:cxn modelId="{EE406420-D228-4970-BC5F-3BB948D4E734}" type="presParOf" srcId="{FF9791DE-1D08-483B-A592-24087F6501A9}" destId="{4BABC7FB-CF46-4CAD-B89C-2E6F5997450B}" srcOrd="4" destOrd="0" presId="urn:microsoft.com/office/officeart/2005/8/layout/vList2"/>
    <dgm:cxn modelId="{B8F82BE1-FC44-4E9C-86A5-465C08C2E371}" type="presParOf" srcId="{FF9791DE-1D08-483B-A592-24087F6501A9}" destId="{2192F8B6-F92B-46AE-B579-EC174D346391}" srcOrd="5" destOrd="0" presId="urn:microsoft.com/office/officeart/2005/8/layout/vList2"/>
    <dgm:cxn modelId="{7D1320CC-4E30-44C5-BC32-B674129A39AC}" type="presParOf" srcId="{FF9791DE-1D08-483B-A592-24087F6501A9}" destId="{05319357-23EE-4E94-B7A4-10515530A775}" srcOrd="6" destOrd="0" presId="urn:microsoft.com/office/officeart/2005/8/layout/vList2"/>
    <dgm:cxn modelId="{A948B789-6065-4F92-A6F0-14D85FCB3D34}" type="presParOf" srcId="{FF9791DE-1D08-483B-A592-24087F6501A9}" destId="{0480F01D-D33F-42F6-870E-80B6E33E8A1E}" srcOrd="7" destOrd="0" presId="urn:microsoft.com/office/officeart/2005/8/layout/vList2"/>
    <dgm:cxn modelId="{6626A3B7-0B84-4A87-B362-E643FBD1D646}" type="presParOf" srcId="{FF9791DE-1D08-483B-A592-24087F6501A9}" destId="{9AC8E443-5768-41D4-BBB6-C003EE973A95}" srcOrd="8" destOrd="0" presId="urn:microsoft.com/office/officeart/2005/8/layout/vList2"/>
    <dgm:cxn modelId="{FCC7F3BD-2D19-4F64-A475-F88F4EBE3319}" type="presParOf" srcId="{FF9791DE-1D08-483B-A592-24087F6501A9}" destId="{17E45304-B2BB-4420-83F2-91BC1FA6B7DB}" srcOrd="9" destOrd="0" presId="urn:microsoft.com/office/officeart/2005/8/layout/vList2"/>
    <dgm:cxn modelId="{61654B85-5500-464A-A7CF-0E7A8538B068}" type="presParOf" srcId="{FF9791DE-1D08-483B-A592-24087F6501A9}" destId="{BE62B26C-6DC3-4C49-92DD-A7B47FBBDEC3}" srcOrd="10" destOrd="0" presId="urn:microsoft.com/office/officeart/2005/8/layout/vList2"/>
    <dgm:cxn modelId="{9AC332F6-E7B3-48C7-B0F3-940AF9FC0C1B}" type="presParOf" srcId="{FF9791DE-1D08-483B-A592-24087F6501A9}" destId="{75D60BBC-258D-4C38-8FEC-FE5B1F1883F8}" srcOrd="11" destOrd="0" presId="urn:microsoft.com/office/officeart/2005/8/layout/vList2"/>
    <dgm:cxn modelId="{CC53DBFA-6795-4268-9DC2-B67BA21D3250}" type="presParOf" srcId="{FF9791DE-1D08-483B-A592-24087F6501A9}" destId="{C8352B45-48BC-4AAE-9FFB-87AF4738C9C8}" srcOrd="12" destOrd="0" presId="urn:microsoft.com/office/officeart/2005/8/layout/vList2"/>
    <dgm:cxn modelId="{1BB72C13-24E5-45F2-8EA9-5F7D1E7437C4}" type="presParOf" srcId="{FF9791DE-1D08-483B-A592-24087F6501A9}" destId="{17089452-CB5A-43AC-A47E-76191F5D3C64}" srcOrd="13" destOrd="0" presId="urn:microsoft.com/office/officeart/2005/8/layout/vList2"/>
    <dgm:cxn modelId="{CDE87EF5-FFA3-47D1-A7A6-5BFFDEC835D4}" type="presParOf" srcId="{FF9791DE-1D08-483B-A592-24087F6501A9}" destId="{D3B3A540-6394-46BF-A7F0-DDFAD0FB048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FCEAA-C401-47B5-B6EF-15F09B32436A}">
      <dsp:nvSpPr>
        <dsp:cNvPr id="0" name=""/>
        <dsp:cNvSpPr/>
      </dsp:nvSpPr>
      <dsp:spPr>
        <a:xfrm>
          <a:off x="0" y="948502"/>
          <a:ext cx="7728267" cy="98279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001" sz="4200" kern="1200" dirty="0"/>
            <a:t>I</a:t>
          </a:r>
          <a:r>
            <a:rPr lang="en-GB" sz="4200" kern="1200" dirty="0" err="1"/>
            <a:t>ntrinsic</a:t>
          </a:r>
          <a:r>
            <a:rPr lang="en-GB" sz="4200" kern="1200" dirty="0"/>
            <a:t> flaw built in</a:t>
          </a:r>
          <a:endParaRPr lang="en-US" sz="4200" kern="1200" dirty="0"/>
        </a:p>
      </dsp:txBody>
      <dsp:txXfrm>
        <a:off x="47976" y="996478"/>
        <a:ext cx="7632315" cy="886847"/>
      </dsp:txXfrm>
    </dsp:sp>
    <dsp:sp modelId="{9D18D096-79E9-4847-9B14-E07A365BCD8D}">
      <dsp:nvSpPr>
        <dsp:cNvPr id="0" name=""/>
        <dsp:cNvSpPr/>
      </dsp:nvSpPr>
      <dsp:spPr>
        <a:xfrm>
          <a:off x="0" y="2052262"/>
          <a:ext cx="7728267" cy="982799"/>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001" sz="4200" kern="1200" dirty="0"/>
            <a:t>O</a:t>
          </a:r>
          <a:r>
            <a:rPr lang="en-GB" sz="4200" kern="1200" dirty="0" err="1"/>
            <a:t>ften</a:t>
          </a:r>
          <a:r>
            <a:rPr lang="en-GB" sz="4200" kern="1200" dirty="0"/>
            <a:t> well-known </a:t>
          </a:r>
          <a:endParaRPr lang="en-US" sz="4200" kern="1200" dirty="0"/>
        </a:p>
      </dsp:txBody>
      <dsp:txXfrm>
        <a:off x="47976" y="2100238"/>
        <a:ext cx="7632315" cy="886847"/>
      </dsp:txXfrm>
    </dsp:sp>
    <dsp:sp modelId="{FA4477BA-229C-4D54-BA40-185EE0AAF992}">
      <dsp:nvSpPr>
        <dsp:cNvPr id="0" name=""/>
        <dsp:cNvSpPr/>
      </dsp:nvSpPr>
      <dsp:spPr>
        <a:xfrm>
          <a:off x="0" y="3156021"/>
          <a:ext cx="7728267" cy="982799"/>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001" sz="4200" kern="1200" dirty="0"/>
            <a:t>C</a:t>
          </a:r>
          <a:r>
            <a:rPr lang="en-GB" sz="4200" kern="1200" dirty="0"/>
            <a:t>an be exploited in some way</a:t>
          </a:r>
          <a:endParaRPr lang="en-US" sz="4200" kern="1200" dirty="0"/>
        </a:p>
      </dsp:txBody>
      <dsp:txXfrm>
        <a:off x="47976" y="3203997"/>
        <a:ext cx="7632315" cy="886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976CE-BAC8-4A1F-A91A-907FA2A9B3A5}">
      <dsp:nvSpPr>
        <dsp:cNvPr id="0" name=""/>
        <dsp:cNvSpPr/>
      </dsp:nvSpPr>
      <dsp:spPr>
        <a:xfrm>
          <a:off x="3009" y="0"/>
          <a:ext cx="2387381" cy="3202346"/>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130" tIns="330200" rIns="186130" bIns="330200" numCol="1" spcCol="1270" anchor="t" anchorCtr="0">
          <a:noAutofit/>
        </a:bodyPr>
        <a:lstStyle/>
        <a:p>
          <a:pPr marL="0" lvl="0" indent="0" algn="l" defTabSz="977900">
            <a:lnSpc>
              <a:spcPct val="90000"/>
            </a:lnSpc>
            <a:spcBef>
              <a:spcPct val="0"/>
            </a:spcBef>
            <a:spcAft>
              <a:spcPct val="35000"/>
            </a:spcAft>
            <a:buNone/>
          </a:pPr>
          <a:r>
            <a:rPr lang="en-US" sz="2200" b="0" i="0" kern="1200"/>
            <a:t>Create a scan. </a:t>
          </a:r>
          <a:endParaRPr lang="en-US" sz="2200" kern="1200"/>
        </a:p>
      </dsp:txBody>
      <dsp:txXfrm>
        <a:off x="3009" y="1216891"/>
        <a:ext cx="2387381" cy="1921407"/>
      </dsp:txXfrm>
    </dsp:sp>
    <dsp:sp modelId="{F22CA21B-EFEB-45A0-9A93-43072D7F8209}">
      <dsp:nvSpPr>
        <dsp:cNvPr id="0" name=""/>
        <dsp:cNvSpPr/>
      </dsp:nvSpPr>
      <dsp:spPr>
        <a:xfrm>
          <a:off x="716348" y="320234"/>
          <a:ext cx="960703" cy="960703"/>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00" tIns="12700" rIns="7490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57040" y="460926"/>
        <a:ext cx="679319" cy="679319"/>
      </dsp:txXfrm>
    </dsp:sp>
    <dsp:sp modelId="{EBCD849D-777A-4D1E-8192-3595C7D91B65}">
      <dsp:nvSpPr>
        <dsp:cNvPr id="0" name=""/>
        <dsp:cNvSpPr/>
      </dsp:nvSpPr>
      <dsp:spPr>
        <a:xfrm>
          <a:off x="3009" y="3202274"/>
          <a:ext cx="2387381" cy="72"/>
        </a:xfrm>
        <a:prstGeom prst="rect">
          <a:avLst/>
        </a:prstGeom>
        <a:solidFill>
          <a:schemeClr val="accent5">
            <a:hueOff val="356465"/>
            <a:satOff val="-7213"/>
            <a:lumOff val="224"/>
            <a:alphaOff val="0"/>
          </a:schemeClr>
        </a:solidFill>
        <a:ln w="19050" cap="rnd" cmpd="sng" algn="ctr">
          <a:solidFill>
            <a:schemeClr val="accent5">
              <a:hueOff val="356465"/>
              <a:satOff val="-7213"/>
              <a:lumOff val="2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48D55D-21B2-4C54-8F64-3A335078B063}">
      <dsp:nvSpPr>
        <dsp:cNvPr id="0" name=""/>
        <dsp:cNvSpPr/>
      </dsp:nvSpPr>
      <dsp:spPr>
        <a:xfrm>
          <a:off x="2629129" y="0"/>
          <a:ext cx="2387381" cy="3202346"/>
        </a:xfrm>
        <a:prstGeom prst="rect">
          <a:avLst/>
        </a:prstGeom>
        <a:solidFill>
          <a:schemeClr val="accent5">
            <a:tint val="40000"/>
            <a:alpha val="90000"/>
            <a:hueOff val="883928"/>
            <a:satOff val="-9276"/>
            <a:lumOff val="-608"/>
            <a:alphaOff val="0"/>
          </a:schemeClr>
        </a:solidFill>
        <a:ln w="19050" cap="rnd" cmpd="sng" algn="ctr">
          <a:solidFill>
            <a:schemeClr val="accent5">
              <a:tint val="40000"/>
              <a:alpha val="90000"/>
              <a:hueOff val="883928"/>
              <a:satOff val="-9276"/>
              <a:lumOff val="-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130" tIns="330200" rIns="186130" bIns="330200" numCol="1" spcCol="1270" anchor="t" anchorCtr="0">
          <a:noAutofit/>
        </a:bodyPr>
        <a:lstStyle/>
        <a:p>
          <a:pPr marL="0" lvl="0" indent="0" algn="l" defTabSz="977900">
            <a:lnSpc>
              <a:spcPct val="90000"/>
            </a:lnSpc>
            <a:spcBef>
              <a:spcPct val="0"/>
            </a:spcBef>
            <a:spcAft>
              <a:spcPct val="35000"/>
            </a:spcAft>
            <a:buNone/>
          </a:pPr>
          <a:r>
            <a:rPr lang="en-US" sz="2200" b="0" i="0" kern="1200"/>
            <a:t>Select the Basic Network Scan for the home use edition.</a:t>
          </a:r>
          <a:endParaRPr lang="en-US" sz="2200" kern="1200"/>
        </a:p>
      </dsp:txBody>
      <dsp:txXfrm>
        <a:off x="2629129" y="1216891"/>
        <a:ext cx="2387381" cy="1921407"/>
      </dsp:txXfrm>
    </dsp:sp>
    <dsp:sp modelId="{266A7727-E422-4EFD-A258-3CEAC8C5D7C1}">
      <dsp:nvSpPr>
        <dsp:cNvPr id="0" name=""/>
        <dsp:cNvSpPr/>
      </dsp:nvSpPr>
      <dsp:spPr>
        <a:xfrm>
          <a:off x="3342468" y="320234"/>
          <a:ext cx="960703" cy="960703"/>
        </a:xfrm>
        <a:prstGeom prst="ellipse">
          <a:avLst/>
        </a:prstGeom>
        <a:solidFill>
          <a:schemeClr val="accent5">
            <a:hueOff val="712930"/>
            <a:satOff val="-14425"/>
            <a:lumOff val="448"/>
            <a:alphaOff val="0"/>
          </a:schemeClr>
        </a:solidFill>
        <a:ln w="19050" cap="rnd" cmpd="sng" algn="ctr">
          <a:solidFill>
            <a:schemeClr val="accent5">
              <a:hueOff val="712930"/>
              <a:satOff val="-14425"/>
              <a:lumOff val="44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00" tIns="12700" rIns="7490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83160" y="460926"/>
        <a:ext cx="679319" cy="679319"/>
      </dsp:txXfrm>
    </dsp:sp>
    <dsp:sp modelId="{C3764C53-194F-476C-9128-8F60009B5D1D}">
      <dsp:nvSpPr>
        <dsp:cNvPr id="0" name=""/>
        <dsp:cNvSpPr/>
      </dsp:nvSpPr>
      <dsp:spPr>
        <a:xfrm>
          <a:off x="2629129" y="3202274"/>
          <a:ext cx="2387381" cy="72"/>
        </a:xfrm>
        <a:prstGeom prst="rect">
          <a:avLst/>
        </a:prstGeom>
        <a:solidFill>
          <a:schemeClr val="accent5">
            <a:hueOff val="1069395"/>
            <a:satOff val="-21638"/>
            <a:lumOff val="672"/>
            <a:alphaOff val="0"/>
          </a:schemeClr>
        </a:solidFill>
        <a:ln w="19050" cap="rnd" cmpd="sng" algn="ctr">
          <a:solidFill>
            <a:schemeClr val="accent5">
              <a:hueOff val="1069395"/>
              <a:satOff val="-21638"/>
              <a:lumOff val="6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BC8DFB-5730-4C76-BDDE-7141ADE489FF}">
      <dsp:nvSpPr>
        <dsp:cNvPr id="0" name=""/>
        <dsp:cNvSpPr/>
      </dsp:nvSpPr>
      <dsp:spPr>
        <a:xfrm>
          <a:off x="5255249" y="0"/>
          <a:ext cx="2387381" cy="3202346"/>
        </a:xfrm>
        <a:prstGeom prst="rect">
          <a:avLst/>
        </a:prstGeom>
        <a:solidFill>
          <a:schemeClr val="accent5">
            <a:tint val="40000"/>
            <a:alpha val="90000"/>
            <a:hueOff val="1767856"/>
            <a:satOff val="-18552"/>
            <a:lumOff val="-1217"/>
            <a:alphaOff val="0"/>
          </a:schemeClr>
        </a:solidFill>
        <a:ln w="19050" cap="rnd" cmpd="sng" algn="ctr">
          <a:solidFill>
            <a:schemeClr val="accent5">
              <a:tint val="40000"/>
              <a:alpha val="90000"/>
              <a:hueOff val="1767856"/>
              <a:satOff val="-18552"/>
              <a:lumOff val="-12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130" tIns="330200" rIns="186130" bIns="330200" numCol="1" spcCol="1270" anchor="t" anchorCtr="0">
          <a:noAutofit/>
        </a:bodyPr>
        <a:lstStyle/>
        <a:p>
          <a:pPr marL="0" lvl="0" indent="0" algn="l" defTabSz="977900">
            <a:lnSpc>
              <a:spcPct val="90000"/>
            </a:lnSpc>
            <a:spcBef>
              <a:spcPct val="0"/>
            </a:spcBef>
            <a:spcAft>
              <a:spcPct val="35000"/>
            </a:spcAft>
            <a:buNone/>
          </a:pPr>
          <a:r>
            <a:rPr lang="en-US" sz="2200" kern="1200"/>
            <a:t>Configure the Scan</a:t>
          </a:r>
        </a:p>
      </dsp:txBody>
      <dsp:txXfrm>
        <a:off x="5255249" y="1216891"/>
        <a:ext cx="2387381" cy="1921407"/>
      </dsp:txXfrm>
    </dsp:sp>
    <dsp:sp modelId="{7E37FFDB-EC1C-4329-BECB-86412D130ABD}">
      <dsp:nvSpPr>
        <dsp:cNvPr id="0" name=""/>
        <dsp:cNvSpPr/>
      </dsp:nvSpPr>
      <dsp:spPr>
        <a:xfrm>
          <a:off x="5968588" y="320234"/>
          <a:ext cx="960703" cy="960703"/>
        </a:xfrm>
        <a:prstGeom prst="ellipse">
          <a:avLst/>
        </a:prstGeom>
        <a:solidFill>
          <a:schemeClr val="accent5">
            <a:hueOff val="1425861"/>
            <a:satOff val="-28851"/>
            <a:lumOff val="897"/>
            <a:alphaOff val="0"/>
          </a:schemeClr>
        </a:solidFill>
        <a:ln w="19050" cap="rnd" cmpd="sng" algn="ctr">
          <a:solidFill>
            <a:schemeClr val="accent5">
              <a:hueOff val="1425861"/>
              <a:satOff val="-28851"/>
              <a:lumOff val="8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00" tIns="12700" rIns="7490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09280" y="460926"/>
        <a:ext cx="679319" cy="679319"/>
      </dsp:txXfrm>
    </dsp:sp>
    <dsp:sp modelId="{44436100-4091-41D3-9156-94A4BF614B35}">
      <dsp:nvSpPr>
        <dsp:cNvPr id="0" name=""/>
        <dsp:cNvSpPr/>
      </dsp:nvSpPr>
      <dsp:spPr>
        <a:xfrm>
          <a:off x="5255249" y="3202274"/>
          <a:ext cx="2387381" cy="72"/>
        </a:xfrm>
        <a:prstGeom prst="rect">
          <a:avLst/>
        </a:prstGeom>
        <a:solidFill>
          <a:schemeClr val="accent5">
            <a:hueOff val="1782326"/>
            <a:satOff val="-36064"/>
            <a:lumOff val="1121"/>
            <a:alphaOff val="0"/>
          </a:schemeClr>
        </a:solidFill>
        <a:ln w="19050" cap="rnd" cmpd="sng" algn="ctr">
          <a:solidFill>
            <a:schemeClr val="accent5">
              <a:hueOff val="1782326"/>
              <a:satOff val="-36064"/>
              <a:lumOff val="11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F858B7-405F-486C-970F-992BAE00463E}">
      <dsp:nvSpPr>
        <dsp:cNvPr id="0" name=""/>
        <dsp:cNvSpPr/>
      </dsp:nvSpPr>
      <dsp:spPr>
        <a:xfrm>
          <a:off x="7881368" y="0"/>
          <a:ext cx="2387381" cy="3202346"/>
        </a:xfrm>
        <a:prstGeom prst="rect">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2651784"/>
              <a:satOff val="-27828"/>
              <a:lumOff val="-18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130" tIns="330200" rIns="186130" bIns="330200" numCol="1" spcCol="1270" anchor="t" anchorCtr="0">
          <a:noAutofit/>
        </a:bodyPr>
        <a:lstStyle/>
        <a:p>
          <a:pPr marL="0" lvl="0" indent="0" algn="l" defTabSz="977900">
            <a:lnSpc>
              <a:spcPct val="90000"/>
            </a:lnSpc>
            <a:spcBef>
              <a:spcPct val="0"/>
            </a:spcBef>
            <a:spcAft>
              <a:spcPct val="35000"/>
            </a:spcAft>
            <a:buNone/>
          </a:pPr>
          <a:r>
            <a:rPr lang="en-US" sz="2200" kern="1200"/>
            <a:t>Launch the Scan</a:t>
          </a:r>
        </a:p>
      </dsp:txBody>
      <dsp:txXfrm>
        <a:off x="7881368" y="1216891"/>
        <a:ext cx="2387381" cy="1921407"/>
      </dsp:txXfrm>
    </dsp:sp>
    <dsp:sp modelId="{4B3A8973-728E-4B4D-AA5E-9602CCD69932}">
      <dsp:nvSpPr>
        <dsp:cNvPr id="0" name=""/>
        <dsp:cNvSpPr/>
      </dsp:nvSpPr>
      <dsp:spPr>
        <a:xfrm>
          <a:off x="8594707" y="320234"/>
          <a:ext cx="960703" cy="960703"/>
        </a:xfrm>
        <a:prstGeom prst="ellipse">
          <a:avLst/>
        </a:prstGeom>
        <a:solidFill>
          <a:schemeClr val="accent5">
            <a:hueOff val="2138791"/>
            <a:satOff val="-43276"/>
            <a:lumOff val="1345"/>
            <a:alphaOff val="0"/>
          </a:schemeClr>
        </a:solidFill>
        <a:ln w="19050" cap="rnd" cmpd="sng" algn="ctr">
          <a:solidFill>
            <a:schemeClr val="accent5">
              <a:hueOff val="2138791"/>
              <a:satOff val="-43276"/>
              <a:lumOff val="13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00" tIns="12700" rIns="7490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735399" y="460926"/>
        <a:ext cx="679319" cy="679319"/>
      </dsp:txXfrm>
    </dsp:sp>
    <dsp:sp modelId="{ED4871E5-649B-42FD-9734-5406142D39AB}">
      <dsp:nvSpPr>
        <dsp:cNvPr id="0" name=""/>
        <dsp:cNvSpPr/>
      </dsp:nvSpPr>
      <dsp:spPr>
        <a:xfrm>
          <a:off x="7881368" y="3202274"/>
          <a:ext cx="2387381" cy="7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D055B-2013-47C0-83DD-8E0835276F24}">
      <dsp:nvSpPr>
        <dsp:cNvPr id="0" name=""/>
        <dsp:cNvSpPr/>
      </dsp:nvSpPr>
      <dsp:spPr>
        <a:xfrm>
          <a:off x="0" y="27907"/>
          <a:ext cx="6656769" cy="57037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rsh Unauthenticated Access</a:t>
          </a:r>
          <a:endParaRPr lang="en-US" sz="1500" kern="1200"/>
        </a:p>
      </dsp:txBody>
      <dsp:txXfrm>
        <a:off x="27843" y="55750"/>
        <a:ext cx="6601083" cy="514689"/>
      </dsp:txXfrm>
    </dsp:sp>
    <dsp:sp modelId="{5B6907DA-BA5C-48BA-840B-8E6888C90690}">
      <dsp:nvSpPr>
        <dsp:cNvPr id="0" name=""/>
        <dsp:cNvSpPr/>
      </dsp:nvSpPr>
      <dsp:spPr>
        <a:xfrm>
          <a:off x="0" y="641482"/>
          <a:ext cx="6656769" cy="570375"/>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Proposed fix:</a:t>
          </a:r>
          <a:r>
            <a:rPr lang="en-US" sz="1500" b="0" i="0" kern="1200"/>
            <a:t> Remove the .rhosts files or set a password on the impacted accounts.</a:t>
          </a:r>
          <a:endParaRPr lang="en-US" sz="1500" kern="1200"/>
        </a:p>
      </dsp:txBody>
      <dsp:txXfrm>
        <a:off x="27843" y="669325"/>
        <a:ext cx="6601083" cy="514689"/>
      </dsp:txXfrm>
    </dsp:sp>
    <dsp:sp modelId="{4BABC7FB-CF46-4CAD-B89C-2E6F5997450B}">
      <dsp:nvSpPr>
        <dsp:cNvPr id="0" name=""/>
        <dsp:cNvSpPr/>
      </dsp:nvSpPr>
      <dsp:spPr>
        <a:xfrm>
          <a:off x="0" y="1255057"/>
          <a:ext cx="6656769" cy="570375"/>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Samba Heap-Based Remote Buffer Overflow</a:t>
          </a:r>
          <a:endParaRPr lang="en-US" sz="1500" kern="1200"/>
        </a:p>
      </dsp:txBody>
      <dsp:txXfrm>
        <a:off x="27843" y="1282900"/>
        <a:ext cx="6601083" cy="514689"/>
      </dsp:txXfrm>
    </dsp:sp>
    <dsp:sp modelId="{05319357-23EE-4E94-B7A4-10515530A775}">
      <dsp:nvSpPr>
        <dsp:cNvPr id="0" name=""/>
        <dsp:cNvSpPr/>
      </dsp:nvSpPr>
      <dsp:spPr>
        <a:xfrm>
          <a:off x="0" y="1868632"/>
          <a:ext cx="6656769" cy="570375"/>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Proposed fix: </a:t>
          </a:r>
          <a:r>
            <a:rPr lang="en-US" sz="1500" b="0" i="0" kern="1200"/>
            <a:t>Upgrade to Samba version 3.0.25 or later.</a:t>
          </a:r>
          <a:endParaRPr lang="en-US" sz="1500" kern="1200"/>
        </a:p>
      </dsp:txBody>
      <dsp:txXfrm>
        <a:off x="27843" y="1896475"/>
        <a:ext cx="6601083" cy="514689"/>
      </dsp:txXfrm>
    </dsp:sp>
    <dsp:sp modelId="{9AC8E443-5768-41D4-BBB6-C003EE973A95}">
      <dsp:nvSpPr>
        <dsp:cNvPr id="0" name=""/>
        <dsp:cNvSpPr/>
      </dsp:nvSpPr>
      <dsp:spPr>
        <a:xfrm>
          <a:off x="0" y="2482207"/>
          <a:ext cx="6656769" cy="570375"/>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Apache Tomcat Manager Common Administrative Credentials</a:t>
          </a:r>
          <a:endParaRPr lang="en-US" sz="1500" kern="1200"/>
        </a:p>
      </dsp:txBody>
      <dsp:txXfrm>
        <a:off x="27843" y="2510050"/>
        <a:ext cx="6601083" cy="514689"/>
      </dsp:txXfrm>
    </dsp:sp>
    <dsp:sp modelId="{BE62B26C-6DC3-4C49-92DD-A7B47FBBDEC3}">
      <dsp:nvSpPr>
        <dsp:cNvPr id="0" name=""/>
        <dsp:cNvSpPr/>
      </dsp:nvSpPr>
      <dsp:spPr>
        <a:xfrm>
          <a:off x="0" y="3095782"/>
          <a:ext cx="6656769" cy="570375"/>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Proposed fix: </a:t>
          </a:r>
          <a:r>
            <a:rPr lang="en-US" sz="1500" b="0" i="0" kern="1200"/>
            <a:t>Edit the associated “tomcat-users.xml” file and change or remove the affected set of credentials.</a:t>
          </a:r>
          <a:endParaRPr lang="en-US" sz="1500" kern="1200"/>
        </a:p>
      </dsp:txBody>
      <dsp:txXfrm>
        <a:off x="27843" y="3123625"/>
        <a:ext cx="6601083" cy="514689"/>
      </dsp:txXfrm>
    </dsp:sp>
    <dsp:sp modelId="{C8352B45-48BC-4AAE-9FFB-87AF4738C9C8}">
      <dsp:nvSpPr>
        <dsp:cNvPr id="0" name=""/>
        <dsp:cNvSpPr/>
      </dsp:nvSpPr>
      <dsp:spPr>
        <a:xfrm>
          <a:off x="0" y="3709357"/>
          <a:ext cx="6656769" cy="570375"/>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vsftpd Smiley Face Backdoor</a:t>
          </a:r>
          <a:endParaRPr lang="en-US" sz="1500" kern="1200"/>
        </a:p>
      </dsp:txBody>
      <dsp:txXfrm>
        <a:off x="27843" y="3737200"/>
        <a:ext cx="6601083" cy="514689"/>
      </dsp:txXfrm>
    </dsp:sp>
    <dsp:sp modelId="{D3B3A540-6394-46BF-A7F0-DDFAD0FB0483}">
      <dsp:nvSpPr>
        <dsp:cNvPr id="0" name=""/>
        <dsp:cNvSpPr/>
      </dsp:nvSpPr>
      <dsp:spPr>
        <a:xfrm>
          <a:off x="0" y="4322932"/>
          <a:ext cx="6656769" cy="57037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Proposed fix: </a:t>
          </a:r>
          <a:r>
            <a:rPr lang="en-US" sz="1500" b="0" i="0" kern="1200"/>
            <a:t>Use a legitimate copy of the vsftpd software.</a:t>
          </a:r>
          <a:endParaRPr lang="en-US" sz="1500" kern="1200"/>
        </a:p>
      </dsp:txBody>
      <dsp:txXfrm>
        <a:off x="27843" y="4350775"/>
        <a:ext cx="6601083" cy="5146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F6563-1B2B-40E4-8B04-C2DA193E4EE7}"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191E9-FE8D-4264-9D6F-42E3B53FCDF9}" type="slidenum">
              <a:rPr lang="en-US" smtClean="0"/>
              <a:t>‹#›</a:t>
            </a:fld>
            <a:endParaRPr lang="en-US"/>
          </a:p>
        </p:txBody>
      </p:sp>
    </p:spTree>
    <p:extLst>
      <p:ext uri="{BB962C8B-B14F-4D97-AF65-F5344CB8AC3E}">
        <p14:creationId xmlns:p14="http://schemas.microsoft.com/office/powerpoint/2010/main" val="87527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dtheftcenter.org/post/credential-cracking-steals-accoun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3ptechies.com/9-best-software-apps-to-root-android-devices.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1</a:t>
            </a:fld>
            <a:endParaRPr lang="en-US"/>
          </a:p>
        </p:txBody>
      </p:sp>
    </p:spTree>
    <p:extLst>
      <p:ext uri="{BB962C8B-B14F-4D97-AF65-F5344CB8AC3E}">
        <p14:creationId xmlns:p14="http://schemas.microsoft.com/office/powerpoint/2010/main" val="167752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212529"/>
                </a:solidFill>
                <a:effectLst/>
                <a:latin typeface="Open Sans" panose="020B0606030504020204" pitchFamily="34" charset="0"/>
              </a:rPr>
              <a:t>rsh</a:t>
            </a:r>
            <a:r>
              <a:rPr lang="en-US" b="1" i="0" dirty="0">
                <a:solidFill>
                  <a:srgbClr val="212529"/>
                </a:solidFill>
                <a:effectLst/>
                <a:latin typeface="Open Sans" panose="020B0606030504020204" pitchFamily="34" charset="0"/>
              </a:rPr>
              <a:t> Unauthenticated Access</a:t>
            </a:r>
          </a:p>
          <a:p>
            <a:r>
              <a:rPr lang="en-US" b="0" i="0" dirty="0">
                <a:solidFill>
                  <a:srgbClr val="212529"/>
                </a:solidFill>
                <a:effectLst/>
                <a:latin typeface="Open Sans" panose="020B0606030504020204" pitchFamily="34" charset="0"/>
              </a:rPr>
              <a:t>This issue makes it possible for an attacker to log on this machine without a password.</a:t>
            </a:r>
          </a:p>
          <a:p>
            <a:r>
              <a:rPr lang="en-US" b="0" i="0" dirty="0">
                <a:solidFill>
                  <a:srgbClr val="212529"/>
                </a:solidFill>
                <a:effectLst/>
                <a:latin typeface="Open Sans" panose="020B0606030504020204" pitchFamily="34" charset="0"/>
              </a:rPr>
              <a:t>Using common usernames, as well as the usernames reported by “finger,” Nessus could log in through </a:t>
            </a:r>
            <a:r>
              <a:rPr lang="en-US" b="0" i="0" dirty="0" err="1">
                <a:solidFill>
                  <a:srgbClr val="212529"/>
                </a:solidFill>
                <a:effectLst/>
                <a:latin typeface="Open Sans" panose="020B0606030504020204" pitchFamily="34" charset="0"/>
              </a:rPr>
              <a:t>rsh</a:t>
            </a:r>
            <a:r>
              <a:rPr lang="en-US" b="0" i="0" dirty="0">
                <a:solidFill>
                  <a:srgbClr val="212529"/>
                </a:solidFill>
                <a:effectLst/>
                <a:latin typeface="Open Sans" panose="020B0606030504020204" pitchFamily="34" charset="0"/>
              </a:rPr>
              <a:t>. Either the accounts do not have passwords, or the ~/.</a:t>
            </a:r>
            <a:r>
              <a:rPr lang="en-US" b="0" i="0" dirty="0" err="1">
                <a:solidFill>
                  <a:srgbClr val="212529"/>
                </a:solidFill>
                <a:effectLst/>
                <a:latin typeface="Open Sans" panose="020B0606030504020204" pitchFamily="34" charset="0"/>
              </a:rPr>
              <a:t>rhosts</a:t>
            </a:r>
            <a:r>
              <a:rPr lang="en-US" b="0" i="0" dirty="0">
                <a:solidFill>
                  <a:srgbClr val="212529"/>
                </a:solidFill>
                <a:effectLst/>
                <a:latin typeface="Open Sans" panose="020B0606030504020204" pitchFamily="34" charset="0"/>
              </a:rPr>
              <a:t> files are not configured correctly.</a:t>
            </a:r>
          </a:p>
          <a:p>
            <a:endParaRPr lang="en-US" b="0" i="0" dirty="0">
              <a:solidFill>
                <a:srgbClr val="212529"/>
              </a:solidFill>
              <a:effectLst/>
              <a:latin typeface="Open Sans" panose="020B0606030504020204" pitchFamily="34" charset="0"/>
            </a:endParaRPr>
          </a:p>
          <a:p>
            <a:r>
              <a:rPr lang="en-US" b="1" i="0" dirty="0">
                <a:solidFill>
                  <a:srgbClr val="212529"/>
                </a:solidFill>
                <a:effectLst/>
                <a:latin typeface="Open Sans" panose="020B0606030504020204" pitchFamily="34" charset="0"/>
              </a:rPr>
              <a:t>Samba Heap-Based Remote Buffer Overflow</a:t>
            </a:r>
            <a:endParaRPr lang="en-US" b="0" i="0" dirty="0">
              <a:solidFill>
                <a:srgbClr val="212529"/>
              </a:solidFill>
              <a:effectLst/>
              <a:latin typeface="Open Sans" panose="020B0606030504020204" pitchFamily="34" charset="0"/>
            </a:endParaRPr>
          </a:p>
          <a:p>
            <a:r>
              <a:rPr lang="en-US" b="0" i="0" dirty="0">
                <a:solidFill>
                  <a:srgbClr val="212529"/>
                </a:solidFill>
                <a:effectLst/>
                <a:latin typeface="Open Sans" panose="020B0606030504020204" pitchFamily="34" charset="0"/>
              </a:rPr>
              <a:t>An attacker can execute arbitrary code on the target system using a vulnerable installation of Samba.</a:t>
            </a:r>
          </a:p>
          <a:p>
            <a:r>
              <a:rPr lang="en-US" b="1" i="0" dirty="0">
                <a:solidFill>
                  <a:srgbClr val="212529"/>
                </a:solidFill>
                <a:effectLst/>
                <a:latin typeface="Open Sans" panose="020B0606030504020204" pitchFamily="34" charset="0"/>
              </a:rPr>
              <a:t> </a:t>
            </a:r>
            <a:r>
              <a:rPr lang="en-US" b="0" i="0" dirty="0">
                <a:solidFill>
                  <a:srgbClr val="212529"/>
                </a:solidFill>
                <a:effectLst/>
                <a:latin typeface="Open Sans" panose="020B0606030504020204" pitchFamily="34" charset="0"/>
              </a:rPr>
              <a:t>The version of the Samba server installed on the remote host is affected by multiple heap overflow vulnerabilities, which can be exploited remotely to execute code with the privileges of the Samba daemon.</a:t>
            </a:r>
          </a:p>
          <a:p>
            <a:endParaRPr lang="en-US" b="0" i="0" dirty="0">
              <a:solidFill>
                <a:srgbClr val="212529"/>
              </a:solidFill>
              <a:effectLst/>
              <a:latin typeface="Open Sans" panose="020B0606030504020204" pitchFamily="34" charset="0"/>
            </a:endParaRPr>
          </a:p>
          <a:p>
            <a:pPr algn="l"/>
            <a:r>
              <a:rPr lang="en-US" b="1" i="0" dirty="0">
                <a:solidFill>
                  <a:srgbClr val="212529"/>
                </a:solidFill>
                <a:effectLst/>
                <a:latin typeface="Open Sans" panose="020B0606030504020204" pitchFamily="34" charset="0"/>
              </a:rPr>
              <a:t>Apache Tomcat Manager Common Administrative Credentials</a:t>
            </a:r>
            <a:br>
              <a:rPr lang="en-US" b="0" i="0" dirty="0">
                <a:solidFill>
                  <a:srgbClr val="1155CC"/>
                </a:solidFill>
                <a:effectLst/>
                <a:latin typeface="Open Sans" panose="020B0606030504020204" pitchFamily="34" charset="0"/>
              </a:rPr>
            </a:br>
            <a:r>
              <a:rPr lang="en-US" b="0" i="0" dirty="0">
                <a:solidFill>
                  <a:srgbClr val="212529"/>
                </a:solidFill>
                <a:effectLst/>
                <a:latin typeface="Open Sans" panose="020B0606030504020204" pitchFamily="34" charset="0"/>
              </a:rPr>
              <a:t>An attacker can use this issue to log into the Apache Tomcat management console using a known set of credentials.</a:t>
            </a:r>
            <a:br>
              <a:rPr lang="en-US" b="0" i="0" dirty="0">
                <a:solidFill>
                  <a:srgbClr val="000000"/>
                </a:solidFill>
                <a:effectLst/>
                <a:latin typeface="Open Sans" panose="020B0606030504020204" pitchFamily="34" charset="0"/>
              </a:rPr>
            </a:br>
            <a:r>
              <a:rPr lang="en-US" b="0" i="0" dirty="0">
                <a:solidFill>
                  <a:srgbClr val="212529"/>
                </a:solidFill>
                <a:effectLst/>
                <a:latin typeface="Open Sans" panose="020B0606030504020204" pitchFamily="34" charset="0"/>
              </a:rPr>
              <a:t>An attacker can use this issue to install a malicious application on the affected server and run code with Tomcat’s privileges.</a:t>
            </a:r>
          </a:p>
          <a:p>
            <a:pPr algn="l"/>
            <a:endParaRPr lang="en-US" b="0" i="0" dirty="0">
              <a:solidFill>
                <a:srgbClr val="212529"/>
              </a:solidFill>
              <a:effectLst/>
              <a:latin typeface="Open Sans" panose="020B0606030504020204" pitchFamily="34" charset="0"/>
            </a:endParaRPr>
          </a:p>
          <a:p>
            <a:pPr algn="l"/>
            <a:r>
              <a:rPr lang="en-US" b="1" i="0" dirty="0" err="1">
                <a:solidFill>
                  <a:srgbClr val="212529"/>
                </a:solidFill>
                <a:effectLst/>
                <a:latin typeface="Open Sans" panose="020B0606030504020204" pitchFamily="34" charset="0"/>
              </a:rPr>
              <a:t>vsftpd</a:t>
            </a:r>
            <a:r>
              <a:rPr lang="en-US" b="1" i="0" dirty="0">
                <a:solidFill>
                  <a:srgbClr val="212529"/>
                </a:solidFill>
                <a:effectLst/>
                <a:latin typeface="Open Sans" panose="020B0606030504020204" pitchFamily="34" charset="0"/>
              </a:rPr>
              <a:t> Smiley Face Backdoor</a:t>
            </a:r>
          </a:p>
          <a:p>
            <a:pPr algn="l">
              <a:buFont typeface="Arial" panose="020B0604020202020204" pitchFamily="34" charset="0"/>
              <a:buChar char="•"/>
            </a:pPr>
            <a:r>
              <a:rPr lang="en-US" b="1" i="0" dirty="0">
                <a:solidFill>
                  <a:srgbClr val="212529"/>
                </a:solidFill>
                <a:effectLst/>
                <a:latin typeface="Open Sans" panose="020B0606030504020204" pitchFamily="34" charset="0"/>
              </a:rPr>
              <a:t> </a:t>
            </a:r>
            <a:r>
              <a:rPr lang="en-US" b="0" i="0" dirty="0">
                <a:solidFill>
                  <a:srgbClr val="212529"/>
                </a:solidFill>
                <a:effectLst/>
                <a:latin typeface="Open Sans" panose="020B0606030504020204" pitchFamily="34" charset="0"/>
              </a:rPr>
              <a:t>An attacker can use this issue to execute arbitrary code on the system using the vulnerable installation of VSFTPD server.</a:t>
            </a:r>
          </a:p>
          <a:p>
            <a:pPr algn="l">
              <a:buFont typeface="Arial" panose="020B0604020202020204" pitchFamily="34" charset="0"/>
              <a:buNone/>
            </a:pPr>
            <a:r>
              <a:rPr lang="en-US" b="1" i="0" dirty="0">
                <a:solidFill>
                  <a:srgbClr val="212529"/>
                </a:solidFill>
                <a:effectLst/>
                <a:latin typeface="Open Sans" panose="020B0606030504020204" pitchFamily="34" charset="0"/>
              </a:rPr>
              <a:t> </a:t>
            </a:r>
            <a:r>
              <a:rPr lang="en-US" b="0" i="0" dirty="0">
                <a:solidFill>
                  <a:srgbClr val="212529"/>
                </a:solidFill>
                <a:effectLst/>
                <a:latin typeface="Open Sans" panose="020B0606030504020204" pitchFamily="34" charset="0"/>
              </a:rPr>
              <a:t>The version of </a:t>
            </a:r>
            <a:r>
              <a:rPr lang="en-US" b="0" i="0" dirty="0" err="1">
                <a:solidFill>
                  <a:srgbClr val="212529"/>
                </a:solidFill>
                <a:effectLst/>
                <a:latin typeface="Open Sans" panose="020B0606030504020204" pitchFamily="34" charset="0"/>
              </a:rPr>
              <a:t>vsftpd</a:t>
            </a:r>
            <a:r>
              <a:rPr lang="en-US" b="0" i="0" dirty="0">
                <a:solidFill>
                  <a:srgbClr val="212529"/>
                </a:solidFill>
                <a:effectLst/>
                <a:latin typeface="Open Sans" panose="020B0606030504020204" pitchFamily="34" charset="0"/>
              </a:rPr>
              <a:t> running on the remote host has been compiled with a backdoor. An unauthenticated, remote attacker could exploit this to execute arbitrary code as root.</a:t>
            </a:r>
          </a:p>
          <a:p>
            <a:pPr algn="l"/>
            <a:endParaRPr lang="en-US" b="0" i="0" dirty="0">
              <a:solidFill>
                <a:srgbClr val="212529"/>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23</a:t>
            </a:fld>
            <a:endParaRPr lang="en-US"/>
          </a:p>
        </p:txBody>
      </p:sp>
    </p:spTree>
    <p:extLst>
      <p:ext uri="{BB962C8B-B14F-4D97-AF65-F5344CB8AC3E}">
        <p14:creationId xmlns:p14="http://schemas.microsoft.com/office/powerpoint/2010/main" val="393070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1" i="0" dirty="0">
                <a:solidFill>
                  <a:srgbClr val="222222"/>
                </a:solidFill>
                <a:effectLst/>
                <a:latin typeface="Arial" panose="020B0604020202020204" pitchFamily="34" charset="0"/>
              </a:rPr>
              <a:t>Distributed Denial of Service Attack</a:t>
            </a:r>
            <a:endParaRPr lang="en-US" b="0" i="0" u="none" strike="noStrike" dirty="0">
              <a:solidFill>
                <a:srgbClr val="222222"/>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u="none" strike="noStrike" dirty="0">
                <a:solidFill>
                  <a:srgbClr val="222222"/>
                </a:solidFill>
                <a:effectLst/>
                <a:latin typeface="Roboto" panose="02000000000000000000" pitchFamily="2" charset="0"/>
              </a:rPr>
              <a:t>As the name suggests, a distributed denial of service attack can use hundreds and potentially thousands of computers to send packets to routers at the same time. The infected computers are referred to as "zombie" hosts. The attacker uses software scripts on each computer’s hard drive to launch the attack. When the attack triggers from the infected computers, they have the ability to target routers and overpower their resources.</a:t>
            </a:r>
          </a:p>
          <a:p>
            <a:pPr marL="158750" indent="0" algn="l">
              <a:buNone/>
            </a:pPr>
            <a:endParaRPr lang="en-US" b="0" i="0" dirty="0">
              <a:solidFill>
                <a:srgbClr val="000000"/>
              </a:solidFill>
              <a:effectLst/>
              <a:latin typeface="Arial"/>
            </a:endParaRPr>
          </a:p>
          <a:p>
            <a:pPr marL="158750" indent="0" algn="l">
              <a:buNone/>
            </a:pPr>
            <a:r>
              <a:rPr lang="en-US" b="1" i="0" dirty="0">
                <a:solidFill>
                  <a:srgbClr val="222222"/>
                </a:solidFill>
                <a:effectLst/>
                <a:latin typeface="Arial" panose="020B0604020202020204" pitchFamily="34" charset="0"/>
              </a:rPr>
              <a:t>Syn Flood</a:t>
            </a:r>
          </a:p>
          <a:p>
            <a:pPr marL="158750" indent="0" algn="l">
              <a:buNone/>
            </a:pPr>
            <a:r>
              <a:rPr lang="en-US" b="0" i="0" u="none" strike="noStrike" dirty="0">
                <a:solidFill>
                  <a:srgbClr val="222222"/>
                </a:solidFill>
                <a:effectLst/>
                <a:latin typeface="Roboto" panose="02000000000000000000" pitchFamily="2" charset="0"/>
              </a:rPr>
              <a:t>The TCP protocol uses synchronization referred to as TCP/SYN packets for a connection request between computers and servers. When a SYN flood attack occurs, the source computer sends a large number of TCP/SYN packets using a forged address. The destination server on the network is unable to successfully establish a connection to the source due to the address being unreachable. If a router is unable to validate the TCP request, resources can quickly become consumed. This represents a form of denial of service, because the router’s resources can be consumed by the extent of the attack.</a:t>
            </a:r>
          </a:p>
          <a:p>
            <a:pPr marL="158750" indent="0" algn="l">
              <a:buNone/>
            </a:pPr>
            <a:endParaRPr lang="en-US" b="0" i="0" u="none" strike="noStrike" dirty="0">
              <a:solidFill>
                <a:srgbClr val="222222"/>
              </a:solidFill>
              <a:effectLst/>
              <a:latin typeface="Roboto" panose="02000000000000000000" pitchFamily="2" charset="0"/>
            </a:endParaRPr>
          </a:p>
          <a:p>
            <a:pPr marL="158750" indent="0" algn="l">
              <a:buNone/>
            </a:pPr>
            <a:r>
              <a:rPr lang="en-US" b="1" i="0" dirty="0">
                <a:solidFill>
                  <a:srgbClr val="222222"/>
                </a:solidFill>
                <a:effectLst/>
                <a:latin typeface="Arial" panose="020B0604020202020204" pitchFamily="34" charset="0"/>
              </a:rPr>
              <a:t>Brute Force</a:t>
            </a:r>
          </a:p>
          <a:p>
            <a:pPr marL="158750" indent="0" algn="l">
              <a:buNone/>
            </a:pPr>
            <a:r>
              <a:rPr lang="en-US" b="0" i="0" u="none" strike="noStrike" dirty="0">
                <a:solidFill>
                  <a:srgbClr val="222222"/>
                </a:solidFill>
                <a:effectLst/>
                <a:latin typeface="Roboto" panose="02000000000000000000" pitchFamily="2" charset="0"/>
              </a:rPr>
              <a:t>Routers can experience a brute force attack when a hacker is attempting to guess the password and gain access. The attacker can use software with a dictionary of words to try and crack the password. Based on the strength of the password and the combinations that are applied to identify a match, the attack could take a short period of time if the password is considerably weak. This type of attack is not limited to a business router; it can also occur whenever a hacker is in range of a home wireless router.</a:t>
            </a:r>
          </a:p>
          <a:p>
            <a:pPr marL="158750" indent="0" algn="l">
              <a:buNone/>
            </a:pPr>
            <a:endParaRPr lang="en-US" b="0" i="0" u="none" strike="noStrike" dirty="0">
              <a:solidFill>
                <a:srgbClr val="222222"/>
              </a:solidFill>
              <a:effectLst/>
              <a:latin typeface="Roboto" panose="02000000000000000000" pitchFamily="2" charset="0"/>
            </a:endParaRPr>
          </a:p>
          <a:p>
            <a:pPr marL="0" lvl="0" indent="0" algn="l" rtl="0">
              <a:spcBef>
                <a:spcPts val="0"/>
              </a:spcBef>
              <a:spcAft>
                <a:spcPts val="0"/>
              </a:spcAft>
              <a:buNone/>
            </a:pPr>
            <a:endParaRPr dirty="0"/>
          </a:p>
          <a:p>
            <a:pPr marL="0" lvl="0" indent="0" algn="l" rtl="0">
              <a:spcBef>
                <a:spcPts val="0"/>
              </a:spcBef>
              <a:spcAft>
                <a:spcPts val="0"/>
              </a:spcAft>
              <a:buNone/>
            </a:pPr>
            <a:r>
              <a:rPr lang="en-GB" b="0" i="0" dirty="0">
                <a:solidFill>
                  <a:srgbClr val="000000"/>
                </a:solidFill>
                <a:effectLst/>
                <a:latin typeface="Lato" panose="020B0604020202020204" pitchFamily="34" charset="0"/>
              </a:rPr>
              <a:t>Credential </a:t>
            </a:r>
            <a:r>
              <a:rPr lang="en-001" b="0" i="0" dirty="0">
                <a:solidFill>
                  <a:srgbClr val="000000"/>
                </a:solidFill>
                <a:effectLst/>
                <a:latin typeface="Lato" panose="020B0604020202020204" pitchFamily="34" charset="0"/>
              </a:rPr>
              <a:t>hacking</a:t>
            </a:r>
            <a:r>
              <a:rPr lang="en-GB" b="0" i="0" dirty="0">
                <a:solidFill>
                  <a:srgbClr val="000000"/>
                </a:solidFill>
                <a:effectLst/>
                <a:latin typeface="Lato" panose="020B0604020202020204" pitchFamily="34" charset="0"/>
              </a:rPr>
              <a:t> happens when a hacker targets you or your company specifically. They spend a significant amount of time and tech resources on breaking into your accounts by undermining your password </a:t>
            </a:r>
            <a:r>
              <a:rPr lang="en-GB" b="0" i="0" dirty="0" err="1">
                <a:solidFill>
                  <a:srgbClr val="000000"/>
                </a:solidFill>
                <a:effectLst/>
                <a:latin typeface="Lato" panose="020B0604020202020204" pitchFamily="34" charset="0"/>
              </a:rPr>
              <a:t>defenses</a:t>
            </a:r>
            <a:r>
              <a:rPr lang="en-GB" b="0" i="0" dirty="0">
                <a:solidFill>
                  <a:srgbClr val="000000"/>
                </a:solidFill>
                <a:effectLst/>
                <a:latin typeface="Lato" panose="020B0604020202020204" pitchFamily="34" charset="0"/>
              </a:rPr>
              <a:t>. While victims of credential cracking can absolutely be random citizens caught up in a hacker’s trap, the effort behind it often means that the victim was </a:t>
            </a:r>
            <a:r>
              <a:rPr lang="en-GB" b="1" i="0" u="none" strike="noStrike" dirty="0">
                <a:solidFill>
                  <a:srgbClr val="2F3EAD"/>
                </a:solidFill>
                <a:effectLst/>
                <a:latin typeface="Lato" panose="020B0604020202020204" pitchFamily="34" charset="0"/>
                <a:hlinkClick r:id="rId3"/>
              </a:rPr>
              <a:t>targeted specifically</a:t>
            </a:r>
            <a:r>
              <a:rPr lang="en-GB" b="0" i="0" dirty="0">
                <a:solidFill>
                  <a:srgbClr val="000000"/>
                </a:solidFill>
                <a:effectLst/>
                <a:latin typeface="Lato" panose="020B0604020202020204" pitchFamily="34" charset="0"/>
              </a:rPr>
              <a:t>. It might be a business account or a company’s social media accounts, financial accounts, or even the personal finances for someone within a company.</a:t>
            </a:r>
            <a:endParaRPr lang="en-001" b="0" i="0" dirty="0">
              <a:solidFill>
                <a:srgbClr val="000000"/>
              </a:solidFill>
              <a:effectLst/>
              <a:latin typeface="Lato" panose="020B0604020202020204" pitchFamily="34" charset="0"/>
            </a:endParaRPr>
          </a:p>
          <a:p>
            <a:pPr marL="0" lvl="0" indent="0" algn="l" rtl="0">
              <a:spcBef>
                <a:spcPts val="0"/>
              </a:spcBef>
              <a:spcAft>
                <a:spcPts val="0"/>
              </a:spcAft>
              <a:buNone/>
            </a:pPr>
            <a:endParaRPr lang="en-001" b="0" i="0" dirty="0">
              <a:solidFill>
                <a:srgbClr val="000000"/>
              </a:solidFill>
              <a:effectLst/>
              <a:latin typeface="Lato" panose="020B0604020202020204" pitchFamily="34" charset="0"/>
            </a:endParaRPr>
          </a:p>
          <a:p>
            <a:pPr marL="0" lvl="0" indent="0" algn="l" rtl="0">
              <a:spcBef>
                <a:spcPts val="0"/>
              </a:spcBef>
              <a:spcAft>
                <a:spcPts val="0"/>
              </a:spcAft>
              <a:buNone/>
            </a:pPr>
            <a:endParaRPr lang="en-001" b="0" i="0" dirty="0">
              <a:solidFill>
                <a:srgbClr val="000000"/>
              </a:solidFill>
              <a:effectLst/>
              <a:latin typeface="Lato" panose="020B0604020202020204" pitchFamily="34" charset="0"/>
            </a:endParaRPr>
          </a:p>
          <a:p>
            <a:pPr marL="0" lvl="0" indent="0" algn="l" rtl="0">
              <a:spcBef>
                <a:spcPts val="0"/>
              </a:spcBef>
              <a:spcAft>
                <a:spcPts val="0"/>
              </a:spcAft>
              <a:buNone/>
            </a:pPr>
            <a:r>
              <a:rPr lang="en-GB" dirty="0"/>
              <a:t>A session hijacking attack happens when an attacker takes over your internet session — for instance, while you're checking your credit card balance, paying your bills, or shopping at an online store. Session hijackers usually target browser or web application sessions. A session hijacking attacker can then do anything you could do on the site.</a:t>
            </a:r>
            <a:endParaRPr dirty="0"/>
          </a:p>
        </p:txBody>
      </p:sp>
    </p:spTree>
    <p:extLst>
      <p:ext uri="{BB962C8B-B14F-4D97-AF65-F5344CB8AC3E}">
        <p14:creationId xmlns:p14="http://schemas.microsoft.com/office/powerpoint/2010/main" val="931599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b="0" i="0" dirty="0">
              <a:solidFill>
                <a:srgbClr val="2C3038"/>
              </a:solidFill>
              <a:effectLst/>
              <a:latin typeface="HP Simplifi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C3038"/>
                </a:solidFill>
                <a:effectLst/>
                <a:latin typeface="HP Simplified"/>
              </a:rPr>
              <a:t>Most routers have a remote access feature that allows you to access your </a:t>
            </a:r>
            <a:r>
              <a:rPr lang="en-GB" b="0" i="0" dirty="0" err="1">
                <a:solidFill>
                  <a:srgbClr val="2C3038"/>
                </a:solidFill>
                <a:effectLst/>
                <a:latin typeface="HP Simplified"/>
              </a:rPr>
              <a:t>WiFi</a:t>
            </a:r>
            <a:r>
              <a:rPr lang="en-GB" b="0" i="0" dirty="0">
                <a:solidFill>
                  <a:srgbClr val="2C3038"/>
                </a:solidFill>
                <a:effectLst/>
                <a:latin typeface="HP Simplified"/>
              </a:rPr>
              <a:t> network from anywhere you have an internet connection.</a:t>
            </a:r>
            <a:endParaRPr lang="en-001" b="0" i="0" dirty="0">
              <a:solidFill>
                <a:srgbClr val="2C3038"/>
              </a:solidFill>
              <a:effectLst/>
              <a:latin typeface="HP Simplified"/>
            </a:endParaRPr>
          </a:p>
          <a:p>
            <a:endParaRPr lang="en-001" b="0" i="0" dirty="0">
              <a:solidFill>
                <a:srgbClr val="2C3038"/>
              </a:solidFill>
              <a:effectLst/>
              <a:latin typeface="HP Simplified"/>
            </a:endParaRPr>
          </a:p>
          <a:p>
            <a:endParaRPr lang="en-001" b="0" i="0" dirty="0">
              <a:solidFill>
                <a:srgbClr val="2C3038"/>
              </a:solidFill>
              <a:effectLst/>
              <a:latin typeface="HP Simplified"/>
            </a:endParaRPr>
          </a:p>
          <a:p>
            <a:r>
              <a:rPr lang="en-GB" b="0" i="0" dirty="0">
                <a:solidFill>
                  <a:srgbClr val="2C3038"/>
                </a:solidFill>
                <a:effectLst/>
                <a:latin typeface="HP Simplified"/>
              </a:rPr>
              <a:t>Your router’s firmware is an incredibly important piece of the secure network connection puzzle. Most wireless routers don’t auto-update their software, so you must do it manually.</a:t>
            </a:r>
            <a:endParaRPr lang="en-001" b="0" i="0" dirty="0">
              <a:solidFill>
                <a:srgbClr val="2C3038"/>
              </a:solidFill>
              <a:effectLst/>
              <a:latin typeface="HP Simplified"/>
            </a:endParaRPr>
          </a:p>
          <a:p>
            <a:endParaRPr lang="en-001" b="0" i="0" dirty="0">
              <a:solidFill>
                <a:srgbClr val="2C3038"/>
              </a:solidFill>
              <a:effectLst/>
              <a:latin typeface="HP Simplified"/>
            </a:endParaRPr>
          </a:p>
          <a:p>
            <a:r>
              <a:rPr lang="en-GB" b="0" i="0" dirty="0">
                <a:solidFill>
                  <a:srgbClr val="2C3038"/>
                </a:solidFill>
                <a:effectLst/>
                <a:latin typeface="HP Simplified"/>
              </a:rPr>
              <a:t>Instead of giving out your wireless credentials to anyone who needs it, let them connect to a guest </a:t>
            </a:r>
            <a:r>
              <a:rPr lang="en-GB" b="0" i="0" dirty="0" err="1">
                <a:solidFill>
                  <a:srgbClr val="2C3038"/>
                </a:solidFill>
                <a:effectLst/>
                <a:latin typeface="HP Simplified"/>
              </a:rPr>
              <a:t>WiFi</a:t>
            </a:r>
            <a:r>
              <a:rPr lang="en-GB" b="0" i="0" dirty="0">
                <a:solidFill>
                  <a:srgbClr val="2C3038"/>
                </a:solidFill>
                <a:effectLst/>
                <a:latin typeface="HP Simplified"/>
              </a:rPr>
              <a:t> network. The guest networking option allows you to set up a separate </a:t>
            </a:r>
            <a:r>
              <a:rPr lang="en-GB" b="0" i="0" dirty="0" err="1">
                <a:solidFill>
                  <a:srgbClr val="2C3038"/>
                </a:solidFill>
                <a:effectLst/>
                <a:latin typeface="HP Simplified"/>
              </a:rPr>
              <a:t>WiFi</a:t>
            </a:r>
            <a:r>
              <a:rPr lang="en-GB" b="0" i="0" dirty="0">
                <a:solidFill>
                  <a:srgbClr val="2C3038"/>
                </a:solidFill>
                <a:effectLst/>
                <a:latin typeface="HP Simplified"/>
              </a:rPr>
              <a:t> network that provides internet access but hides any shared folders, printers, storage devices, and network devices connected to your primary wireless network.</a:t>
            </a:r>
            <a:endParaRPr lang="en-001" b="0" i="0" dirty="0">
              <a:solidFill>
                <a:srgbClr val="2C3038"/>
              </a:solidFill>
              <a:effectLst/>
              <a:latin typeface="HP Simplified"/>
            </a:endParaRPr>
          </a:p>
          <a:p>
            <a:endParaRPr lang="en-001" b="0" i="0" dirty="0">
              <a:solidFill>
                <a:srgbClr val="2C3038"/>
              </a:solidFill>
              <a:effectLst/>
              <a:latin typeface="HP Simplified"/>
            </a:endParaRPr>
          </a:p>
          <a:p>
            <a:r>
              <a:rPr lang="en-GB" b="0" i="0" dirty="0">
                <a:solidFill>
                  <a:srgbClr val="2C3038"/>
                </a:solidFill>
                <a:effectLst/>
                <a:latin typeface="HP Simplified"/>
              </a:rPr>
              <a:t>It may be too much of a hassle to turn off your </a:t>
            </a:r>
            <a:r>
              <a:rPr lang="en-GB" b="0" i="0" dirty="0" err="1">
                <a:solidFill>
                  <a:srgbClr val="2C3038"/>
                </a:solidFill>
                <a:effectLst/>
                <a:latin typeface="HP Simplified"/>
              </a:rPr>
              <a:t>WiFi</a:t>
            </a:r>
            <a:r>
              <a:rPr lang="en-GB" b="0" i="0" dirty="0">
                <a:solidFill>
                  <a:srgbClr val="2C3038"/>
                </a:solidFill>
                <a:effectLst/>
                <a:latin typeface="HP Simplified"/>
              </a:rPr>
              <a:t> network every time you walk out the door, but it’s important to disable your home wireless network if you leave for any extended period of time. This will guarantee that your network is completely safe.</a:t>
            </a:r>
            <a:endParaRPr lang="en-001" b="0" i="0" dirty="0">
              <a:solidFill>
                <a:srgbClr val="2C3038"/>
              </a:solidFill>
              <a:effectLst/>
              <a:latin typeface="HP Simplified"/>
            </a:endParaRPr>
          </a:p>
          <a:p>
            <a:endParaRPr lang="en-001" b="0" i="0" dirty="0">
              <a:solidFill>
                <a:srgbClr val="2C3038"/>
              </a:solidFill>
              <a:effectLst/>
              <a:latin typeface="HP Simplified"/>
            </a:endParaRPr>
          </a:p>
          <a:p>
            <a:r>
              <a:rPr lang="en-GB" b="0" i="0" dirty="0">
                <a:solidFill>
                  <a:srgbClr val="2C3038"/>
                </a:solidFill>
                <a:effectLst/>
                <a:latin typeface="HP Simplified"/>
              </a:rPr>
              <a:t>Most WPA2 and WPA3 routers offer an encryption option. You can turn on this feature in your router’s </a:t>
            </a:r>
            <a:r>
              <a:rPr lang="en-GB" b="0" i="0" dirty="0" err="1">
                <a:solidFill>
                  <a:srgbClr val="2C3038"/>
                </a:solidFill>
                <a:effectLst/>
                <a:latin typeface="HP Simplified"/>
              </a:rPr>
              <a:t>WiFi</a:t>
            </a:r>
            <a:r>
              <a:rPr lang="en-GB" b="0" i="0" dirty="0">
                <a:solidFill>
                  <a:srgbClr val="2C3038"/>
                </a:solidFill>
                <a:effectLst/>
                <a:latin typeface="HP Simplified"/>
              </a:rPr>
              <a:t> settings, which you can access with your IP address and router login credentials. When you enable encryption for your </a:t>
            </a:r>
            <a:r>
              <a:rPr lang="en-GB" b="0" i="0" dirty="0" err="1">
                <a:solidFill>
                  <a:srgbClr val="2C3038"/>
                </a:solidFill>
                <a:effectLst/>
                <a:latin typeface="HP Simplified"/>
              </a:rPr>
              <a:t>WiFi</a:t>
            </a:r>
            <a:r>
              <a:rPr lang="en-GB" b="0" i="0" dirty="0">
                <a:solidFill>
                  <a:srgbClr val="2C3038"/>
                </a:solidFill>
                <a:effectLst/>
                <a:latin typeface="HP Simplified"/>
              </a:rPr>
              <a:t> network, it encrypts any data sent between your wireless channel and your device.</a:t>
            </a:r>
            <a:endParaRPr lang="en-001" b="0" i="0" dirty="0">
              <a:solidFill>
                <a:srgbClr val="2C3038"/>
              </a:solidFill>
              <a:effectLst/>
              <a:latin typeface="HP Simplified"/>
            </a:endParaRPr>
          </a:p>
          <a:p>
            <a:endParaRPr lang="en-001" b="0" i="0" dirty="0">
              <a:solidFill>
                <a:srgbClr val="2C3038"/>
              </a:solidFill>
              <a:effectLst/>
              <a:latin typeface="HP Simplifi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C3038"/>
                </a:solidFill>
                <a:effectLst/>
                <a:latin typeface="HP Simplified"/>
              </a:rPr>
              <a:t>Router firewalls are often not turned on by default, which means you need to activate yours. To do so, log into your router settings using your IP address to enable the option. You may need to look under your router’s advanced settings to find the firewall toggle.</a:t>
            </a:r>
            <a:endParaRPr lang="en-001" b="0" i="0" dirty="0">
              <a:solidFill>
                <a:srgbClr val="2C3038"/>
              </a:solidFill>
              <a:effectLst/>
              <a:latin typeface="HP Simplified"/>
            </a:endParaRPr>
          </a:p>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25</a:t>
            </a:fld>
            <a:endParaRPr lang="en-US"/>
          </a:p>
        </p:txBody>
      </p:sp>
    </p:spTree>
    <p:extLst>
      <p:ext uri="{BB962C8B-B14F-4D97-AF65-F5344CB8AC3E}">
        <p14:creationId xmlns:p14="http://schemas.microsoft.com/office/powerpoint/2010/main" val="326159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Source Sans Pro" panose="020B0503030403020204" pitchFamily="34" charset="0"/>
              </a:rPr>
              <a:t>CryptoAPI spoofing vulnerability – CVE-2020-0601:</a:t>
            </a:r>
            <a:r>
              <a:rPr lang="en-US" b="0" i="0" dirty="0">
                <a:solidFill>
                  <a:srgbClr val="333333"/>
                </a:solidFill>
                <a:effectLst/>
                <a:latin typeface="Source Sans Pro" panose="020B0503030403020204" pitchFamily="34" charset="0"/>
              </a:rPr>
              <a:t> This vulnerability affects all machines running 32- or 64-bit Windows 10 operating systems, including Windows Server versions 2016 and 2019. This vulnerability allows Elliptic Curve Cryptography (ECC) certificate validation to bypass the trust store, enabling unwanted or malicious software to masquerade as authentically signed by a trusted or trustworthy organization. This could deceive users or thwart malware detection methods such as antivirus. Additionally, a maliciously crafted certificate could be issued for a hostname that did not authorize it, and a browser that relies on Windows CryptoAPI would not issue a warning, allowing an attacker to decrypt, modify, or inject data on user connections without detection.</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Microsoft Font Driver Vulnerability </a:t>
            </a:r>
          </a:p>
          <a:p>
            <a:pPr marL="0" lvl="0" indent="0" algn="l" rtl="0">
              <a:spcBef>
                <a:spcPts val="0"/>
              </a:spcBef>
              <a:spcAft>
                <a:spcPts val="0"/>
              </a:spcAft>
              <a:buNone/>
            </a:pPr>
            <a:r>
              <a:rPr lang="en-GB" dirty="0"/>
              <a:t>Windows Adobe Type Manager improperly handles specially-crafted OpenType fonts, which can result in a remote code execution vulnerability. This may lead to attackers gaining complete control of the system to install programs, view/change/delete data, and create new accounts. Though Microsoft has auto-patched this flaw in the wild, the patch can also be manually downloaded and installed.</a:t>
            </a:r>
            <a:endParaRPr lang="en-001" dirty="0"/>
          </a:p>
          <a:p>
            <a:pPr marL="0" lvl="0" indent="0" algn="l" rtl="0">
              <a:spcBef>
                <a:spcPts val="0"/>
              </a:spcBef>
              <a:spcAft>
                <a:spcPts val="0"/>
              </a:spcAft>
              <a:buNone/>
            </a:pPr>
            <a:endParaRPr lang="en-001" dirty="0"/>
          </a:p>
          <a:p>
            <a:pPr marL="0" lvl="0" indent="0" algn="l" rtl="0">
              <a:spcBef>
                <a:spcPts val="0"/>
              </a:spcBef>
              <a:spcAft>
                <a:spcPts val="0"/>
              </a:spcAft>
              <a:buNone/>
            </a:pPr>
            <a:r>
              <a:rPr lang="en-GB" dirty="0"/>
              <a:t>Win32k Elevation of Privilege Vulnerability </a:t>
            </a:r>
            <a:endParaRPr lang="en-001" dirty="0"/>
          </a:p>
          <a:p>
            <a:pPr marL="0" lvl="0" indent="0" algn="l" rtl="0">
              <a:spcBef>
                <a:spcPts val="0"/>
              </a:spcBef>
              <a:spcAft>
                <a:spcPts val="0"/>
              </a:spcAft>
              <a:buNone/>
            </a:pPr>
            <a:r>
              <a:rPr lang="en-GB" dirty="0"/>
              <a:t>This vulnerability involving a flaw in a GUI component of Windows 10—namely the scrollbar element—allows a threat actor to gain complete control of a Windows machine through privilege escalation. Microsoft has made a patch available for fixing this flaw.</a:t>
            </a:r>
            <a:endParaRPr dirty="0"/>
          </a:p>
        </p:txBody>
      </p:sp>
    </p:spTree>
    <p:extLst>
      <p:ext uri="{BB962C8B-B14F-4D97-AF65-F5344CB8AC3E}">
        <p14:creationId xmlns:p14="http://schemas.microsoft.com/office/powerpoint/2010/main" val="2449067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Utilize the most recent Microsoft patch level to update OS </a:t>
            </a:r>
            <a:r>
              <a:rPr lang="en-GB" dirty="0" err="1"/>
              <a:t>systems.Update</a:t>
            </a:r>
            <a:r>
              <a:rPr lang="en-GB" dirty="0"/>
              <a:t> your anti-virus applications with the latest updated virus </a:t>
            </a:r>
            <a:r>
              <a:rPr lang="en-GB" dirty="0" err="1"/>
              <a:t>definitions.Use</a:t>
            </a:r>
            <a:r>
              <a:rPr lang="en-GB" dirty="0"/>
              <a:t> your EDR and anti-malware tools and solutions to always keep a look out for any potentially hazardous </a:t>
            </a:r>
            <a:r>
              <a:rPr lang="en-GB" dirty="0" err="1"/>
              <a:t>activities.activate</a:t>
            </a:r>
            <a:r>
              <a:rPr lang="en-GB" dirty="0"/>
              <a:t> the Firewall.</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27</a:t>
            </a:fld>
            <a:endParaRPr lang="en-US"/>
          </a:p>
        </p:txBody>
      </p:sp>
    </p:spTree>
    <p:extLst>
      <p:ext uri="{BB962C8B-B14F-4D97-AF65-F5344CB8AC3E}">
        <p14:creationId xmlns:p14="http://schemas.microsoft.com/office/powerpoint/2010/main" val="344526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US" b="0" i="0" dirty="0">
                <a:solidFill>
                  <a:srgbClr val="111111"/>
                </a:solidFill>
                <a:effectLst/>
                <a:latin typeface="Roboto" panose="02000000000000000000" pitchFamily="2" charset="0"/>
              </a:rPr>
              <a:t>Binary Protection</a:t>
            </a:r>
          </a:p>
          <a:p>
            <a:pPr algn="just"/>
            <a:r>
              <a:rPr lang="en-US" b="0" i="0" dirty="0">
                <a:solidFill>
                  <a:srgbClr val="222222"/>
                </a:solidFill>
                <a:effectLst/>
                <a:latin typeface="Verdana" panose="020B0604030504040204" pitchFamily="34" charset="0"/>
              </a:rPr>
              <a:t>Not rooting a device properly can expose it to severe attacks. Like you may already know, </a:t>
            </a:r>
            <a:r>
              <a:rPr lang="en-US" b="0" i="0" u="none" strike="noStrike" dirty="0">
                <a:solidFill>
                  <a:srgbClr val="27A3D1"/>
                </a:solidFill>
                <a:effectLst/>
                <a:latin typeface="Verdana" panose="020B0604030504040204" pitchFamily="34" charset="0"/>
                <a:hlinkClick r:id="rId3"/>
              </a:rPr>
              <a:t>rooting an Android device</a:t>
            </a:r>
            <a:r>
              <a:rPr lang="en-US" b="0" i="0" dirty="0">
                <a:solidFill>
                  <a:srgbClr val="222222"/>
                </a:solidFill>
                <a:effectLst/>
                <a:latin typeface="Verdana" panose="020B0604030504040204" pitchFamily="34" charset="0"/>
              </a:rPr>
              <a:t> bridges the data protection and encryption. Once an Android device gets compromised through root, certainly, any code can run on the device including malicious codes. Hence, it is a bit easier for a hacker to gain access to the device.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QuadRoot</a:t>
            </a:r>
            <a:r>
              <a:rPr lang="en-US" dirty="0"/>
              <a:t> vulnerability</a:t>
            </a:r>
          </a:p>
          <a:p>
            <a:pPr marL="0" lvl="0" indent="0" algn="l" rtl="0">
              <a:spcBef>
                <a:spcPts val="0"/>
              </a:spcBef>
              <a:spcAft>
                <a:spcPts val="0"/>
              </a:spcAft>
              <a:buNone/>
            </a:pPr>
            <a:r>
              <a:rPr lang="en-US" dirty="0"/>
              <a:t>This is a recent attack on mobile devices powered by Qualcomm’s chipsets. Experienced hackers can possibly gain full access and control over your Android device and personal data using this vulnerability. The latest update from </a:t>
            </a:r>
            <a:r>
              <a:rPr lang="en-US" dirty="0" err="1"/>
              <a:t>ZoneAlarm</a:t>
            </a:r>
            <a:r>
              <a:rPr lang="en-US" dirty="0"/>
              <a:t> shows there are about 4 </a:t>
            </a:r>
            <a:r>
              <a:rPr lang="en-US" dirty="0" err="1"/>
              <a:t>QuadRoot</a:t>
            </a:r>
            <a:r>
              <a:rPr lang="en-US" dirty="0"/>
              <a:t> vulnerabilities.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HummingBad</a:t>
            </a:r>
            <a:endParaRPr lang="en-US" dirty="0"/>
          </a:p>
          <a:p>
            <a:pPr marL="0" lvl="0" indent="0" algn="l" rtl="0">
              <a:spcBef>
                <a:spcPts val="0"/>
              </a:spcBef>
              <a:spcAft>
                <a:spcPts val="0"/>
              </a:spcAft>
              <a:buNone/>
            </a:pPr>
            <a:r>
              <a:rPr lang="en-US" dirty="0"/>
              <a:t>This is a virus developed by </a:t>
            </a:r>
            <a:r>
              <a:rPr lang="en-US" dirty="0" err="1"/>
              <a:t>Yingmob</a:t>
            </a:r>
            <a:r>
              <a:rPr lang="en-US" dirty="0"/>
              <a:t>, a Chinese advert company. So far according to reports this virus has affected more than 10 million Android devices. </a:t>
            </a:r>
            <a:r>
              <a:rPr lang="en-US" dirty="0" err="1"/>
              <a:t>HummingBad</a:t>
            </a:r>
            <a:r>
              <a:rPr lang="en-US" dirty="0"/>
              <a:t> is a malware that creates false ad revenue and automatically installs more malicious apps on Android. The </a:t>
            </a:r>
            <a:r>
              <a:rPr lang="en-US" dirty="0" err="1"/>
              <a:t>HummingBad</a:t>
            </a:r>
            <a:r>
              <a:rPr lang="en-US" dirty="0"/>
              <a:t> malware has root access on Android, so, attackers can virtually do anything they like on affected devices.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00000000000000000" pitchFamily="2" charset="0"/>
              </a:rPr>
              <a:t>Certifi</a:t>
            </a:r>
            <a:r>
              <a:rPr lang="en-US" b="0" i="0" dirty="0">
                <a:solidFill>
                  <a:srgbClr val="111111"/>
                </a:solidFill>
                <a:effectLst/>
                <a:latin typeface="Roboto" panose="02000000000000000000" pitchFamily="2" charset="0"/>
              </a:rPr>
              <a:t>-Gate Vulnerability</a:t>
            </a:r>
            <a:endParaRPr lang="en-US" dirty="0"/>
          </a:p>
          <a:p>
            <a:pPr marL="0" lvl="0" indent="0" algn="l" rtl="0">
              <a:spcBef>
                <a:spcPts val="0"/>
              </a:spcBef>
              <a:spcAft>
                <a:spcPts val="0"/>
              </a:spcAft>
              <a:buNone/>
            </a:pPr>
            <a:r>
              <a:rPr lang="en-US" dirty="0"/>
              <a:t>Mobile Remote Support Tools (</a:t>
            </a:r>
            <a:r>
              <a:rPr lang="en-US" dirty="0" err="1"/>
              <a:t>mRSTs</a:t>
            </a:r>
            <a:r>
              <a:rPr lang="en-US" dirty="0"/>
              <a:t>), which are frequently pre-installed on Android devices, have certificate verification flaws, according to security research. These malicious apps could seem legitimate at first glance since they only ask for a small number of permissions, but they use the </a:t>
            </a:r>
            <a:r>
              <a:rPr lang="en-US" dirty="0" err="1"/>
              <a:t>mRST</a:t>
            </a:r>
            <a:r>
              <a:rPr lang="en-US" dirty="0"/>
              <a:t> vulnerability to connect to your device and access </a:t>
            </a:r>
            <a:r>
              <a:rPr lang="en-US" dirty="0" err="1"/>
              <a:t>it.Certifi</a:t>
            </a:r>
            <a:r>
              <a:rPr lang="en-US" dirty="0"/>
              <a:t>-Gate is a difficult vulnerability that exposes your personal information and enables attackers to take complete control of your Android device.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00000000000000000" pitchFamily="2" charset="0"/>
              </a:rPr>
              <a:t>Vulnerabilities installed by OEMs</a:t>
            </a:r>
            <a:endParaRPr lang="en-US" dirty="0"/>
          </a:p>
          <a:p>
            <a:pPr marL="0" lvl="0" indent="0" algn="l" rtl="0">
              <a:spcBef>
                <a:spcPts val="0"/>
              </a:spcBef>
              <a:spcAft>
                <a:spcPts val="0"/>
              </a:spcAft>
              <a:buNone/>
            </a:pPr>
            <a:r>
              <a:rPr lang="en-US" dirty="0"/>
              <a:t>It goes without saying that hackers might take advantage of these vulnerabilities that were pre-installed to perform a variety of operations on the impacted device or even steal their private information by tricking a victim into installing a malicious </a:t>
            </a:r>
            <a:r>
              <a:rPr lang="en-US" dirty="0" err="1"/>
              <a:t>app.Because</a:t>
            </a:r>
            <a:r>
              <a:rPr lang="en-US" dirty="0"/>
              <a:t> each Android phone comes with a different set of pre-installed apps, each one has a different set of vulnerabilities. Google also finds it challenging to keep track of all the pre-installed apps due to the enormous variety of Android phone manufacturers. Some manufacturers, meanwhile, do a decent job of solely pre-installing protected apps.</a:t>
            </a:r>
            <a:endParaRPr dirty="0"/>
          </a:p>
        </p:txBody>
      </p:sp>
    </p:spTree>
    <p:extLst>
      <p:ext uri="{BB962C8B-B14F-4D97-AF65-F5344CB8AC3E}">
        <p14:creationId xmlns:p14="http://schemas.microsoft.com/office/powerpoint/2010/main" val="425606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Binary Protection: If your Android smartphone has been rooted, pay great attention to the programs you install. Some root programs secretly transfer the data on your smartphone and make it accessible to a third </a:t>
            </a:r>
            <a:r>
              <a:rPr lang="en-GB" dirty="0" err="1"/>
              <a:t>party.Update</a:t>
            </a:r>
            <a:r>
              <a:rPr lang="en-GB" dirty="0"/>
              <a:t> the mobile OS to address the </a:t>
            </a:r>
            <a:r>
              <a:rPr lang="en-GB" dirty="0" err="1"/>
              <a:t>QuadRoot</a:t>
            </a:r>
            <a:r>
              <a:rPr lang="en-GB" dirty="0"/>
              <a:t> </a:t>
            </a:r>
            <a:r>
              <a:rPr lang="en-GB" dirty="0" err="1"/>
              <a:t>vulnerability.HummingBad</a:t>
            </a:r>
            <a:r>
              <a:rPr lang="en-GB" dirty="0"/>
              <a:t>: Perform a factory reset on your device, then use your computer to change your Google password so that you may activate your Android with new login </a:t>
            </a:r>
            <a:r>
              <a:rPr lang="en-GB" dirty="0" err="1"/>
              <a:t>credentials.Certifi</a:t>
            </a:r>
            <a:r>
              <a:rPr lang="en-GB" dirty="0"/>
              <a:t>-Gate Vulnerability - Request an OS upgrade from your manufacturer and uninstall any suspicious apps on your </a:t>
            </a:r>
            <a:r>
              <a:rPr lang="en-GB" dirty="0" err="1"/>
              <a:t>device.Vulnerabilities</a:t>
            </a:r>
            <a:r>
              <a:rPr lang="en-GB" dirty="0"/>
              <a:t> put in place by OEMs - Always read reviews on reliable tech review websites before buying a product from an unidentified source.</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29</a:t>
            </a:fld>
            <a:endParaRPr lang="en-US"/>
          </a:p>
        </p:txBody>
      </p:sp>
    </p:spTree>
    <p:extLst>
      <p:ext uri="{BB962C8B-B14F-4D97-AF65-F5344CB8AC3E}">
        <p14:creationId xmlns:p14="http://schemas.microsoft.com/office/powerpoint/2010/main" val="507505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way to sign into a system was with simply the username and password. But 2 factor authentication was established because getting usernames and passwords has gotten a lot simpler. This requires an additional method of identity verification upon sign-in. Typically, a passcode or an SMS were used. Due to the capability of attackers, multi factor authentication was implemented since even two factors are insufficient. More than two methods must be used to confirm that the sign-in attempt is coming from the intended party.</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31</a:t>
            </a:fld>
            <a:endParaRPr lang="en-US"/>
          </a:p>
        </p:txBody>
      </p:sp>
    </p:spTree>
    <p:extLst>
      <p:ext uri="{BB962C8B-B14F-4D97-AF65-F5344CB8AC3E}">
        <p14:creationId xmlns:p14="http://schemas.microsoft.com/office/powerpoint/2010/main" val="2242923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001" b="0" i="0" dirty="0">
                <a:solidFill>
                  <a:srgbClr val="BDC1C6"/>
                </a:solidFill>
                <a:effectLst/>
                <a:latin typeface="arial" panose="020B0604020202020204" pitchFamily="34" charset="0"/>
              </a:rPr>
              <a:t>Implementing MFA in banking sector provides the following benefits.</a:t>
            </a:r>
            <a:endParaRPr lang="en-GB" b="0" i="0" dirty="0">
              <a:solidFill>
                <a:srgbClr val="BDC1C6"/>
              </a:solidFill>
              <a:effectLst/>
              <a:latin typeface="arial" panose="020B0604020202020204" pitchFamily="34" charset="0"/>
            </a:endParaRPr>
          </a:p>
          <a:p>
            <a:pPr algn="l">
              <a:buFont typeface="Arial" panose="020B0604020202020204" pitchFamily="34" charset="0"/>
              <a:buChar char="•"/>
            </a:pPr>
            <a:r>
              <a:rPr lang="en-GB" b="0" i="0" dirty="0">
                <a:solidFill>
                  <a:srgbClr val="BDC1C6"/>
                </a:solidFill>
                <a:effectLst/>
                <a:latin typeface="arial" panose="020B0604020202020204" pitchFamily="34" charset="0"/>
              </a:rPr>
              <a:t>It provides more layers of security than 2FA. ...</a:t>
            </a:r>
          </a:p>
          <a:p>
            <a:pPr algn="l">
              <a:buFont typeface="Arial" panose="020B0604020202020204" pitchFamily="34" charset="0"/>
              <a:buChar char="•"/>
            </a:pPr>
            <a:r>
              <a:rPr lang="en-GB" b="0" i="0" dirty="0">
                <a:solidFill>
                  <a:srgbClr val="BDC1C6"/>
                </a:solidFill>
                <a:effectLst/>
                <a:latin typeface="arial" panose="020B0604020202020204" pitchFamily="34" charset="0"/>
              </a:rPr>
              <a:t>It assures consumer identity. ...</a:t>
            </a:r>
          </a:p>
          <a:p>
            <a:pPr algn="l">
              <a:buFont typeface="Arial" panose="020B0604020202020204" pitchFamily="34" charset="0"/>
              <a:buChar char="•"/>
            </a:pPr>
            <a:r>
              <a:rPr lang="en-GB" b="0" i="0" dirty="0">
                <a:solidFill>
                  <a:srgbClr val="BDC1C6"/>
                </a:solidFill>
                <a:effectLst/>
                <a:latin typeface="arial" panose="020B0604020202020204" pitchFamily="34" charset="0"/>
              </a:rPr>
              <a:t>It meets regulatory compliances. ...</a:t>
            </a:r>
          </a:p>
          <a:p>
            <a:pPr algn="l">
              <a:buFont typeface="Arial" panose="020B0604020202020204" pitchFamily="34" charset="0"/>
              <a:buChar char="•"/>
            </a:pPr>
            <a:r>
              <a:rPr lang="en-GB" b="0" i="0" dirty="0">
                <a:solidFill>
                  <a:srgbClr val="BDC1C6"/>
                </a:solidFill>
                <a:effectLst/>
                <a:latin typeface="arial" panose="020B0604020202020204" pitchFamily="34" charset="0"/>
              </a:rPr>
              <a:t>It comes with easy implementation. ...</a:t>
            </a:r>
          </a:p>
          <a:p>
            <a:pPr algn="l">
              <a:buFont typeface="Arial" panose="020B0604020202020204" pitchFamily="34" charset="0"/>
              <a:buChar char="•"/>
            </a:pPr>
            <a:r>
              <a:rPr lang="en-GB" b="0" i="0" dirty="0">
                <a:solidFill>
                  <a:srgbClr val="BDC1C6"/>
                </a:solidFill>
                <a:effectLst/>
                <a:latin typeface="arial" panose="020B0604020202020204" pitchFamily="34" charset="0"/>
              </a:rPr>
              <a:t>It complies with Single Sign-On (SSO) solutions. ...</a:t>
            </a:r>
          </a:p>
          <a:p>
            <a:pPr algn="l">
              <a:buFont typeface="Arial" panose="020B0604020202020204" pitchFamily="34" charset="0"/>
              <a:buChar char="•"/>
            </a:pPr>
            <a:r>
              <a:rPr lang="en-GB" b="0" i="0" dirty="0">
                <a:solidFill>
                  <a:srgbClr val="BDC1C6"/>
                </a:solidFill>
                <a:effectLst/>
                <a:latin typeface="arial" panose="020B0604020202020204" pitchFamily="34" charset="0"/>
              </a:rPr>
              <a:t>It adds next-level security, even remotely. ...</a:t>
            </a:r>
          </a:p>
          <a:p>
            <a:pPr algn="l">
              <a:buFont typeface="Arial" panose="020B0604020202020204" pitchFamily="34" charset="0"/>
              <a:buChar char="•"/>
            </a:pPr>
            <a:r>
              <a:rPr lang="en-GB" b="0" i="0" dirty="0">
                <a:solidFill>
                  <a:srgbClr val="BDC1C6"/>
                </a:solidFill>
                <a:effectLst/>
                <a:latin typeface="arial" panose="020B0604020202020204" pitchFamily="34" charset="0"/>
              </a:rPr>
              <a:t>It is an effective cybersecurity solution.</a:t>
            </a:r>
          </a:p>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32</a:t>
            </a:fld>
            <a:endParaRPr lang="en-US"/>
          </a:p>
        </p:txBody>
      </p:sp>
    </p:spTree>
    <p:extLst>
      <p:ext uri="{BB962C8B-B14F-4D97-AF65-F5344CB8AC3E}">
        <p14:creationId xmlns:p14="http://schemas.microsoft.com/office/powerpoint/2010/main" val="1953529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Develop a PowerShell script to check the unauthorized access by unsafe IP entrees</a:t>
            </a:r>
            <a:r>
              <a:rPr lang="en-001" sz="1800" dirty="0">
                <a:effectLst/>
                <a:latin typeface="Calibri" panose="020F0502020204030204" pitchFamily="34" charset="0"/>
                <a:ea typeface="Calibri" panose="020F0502020204030204" pitchFamily="34" charset="0"/>
                <a:cs typeface="Times New Roman" panose="02020603050405020304" pitchFamily="18" charset="0"/>
              </a:rPr>
              <a:t>. </a:t>
            </a:r>
            <a:r>
              <a:rPr lang="en-AU" sz="1800" dirty="0">
                <a:effectLst/>
                <a:latin typeface="Calibri" panose="020F0502020204030204" pitchFamily="34" charset="0"/>
                <a:ea typeface="Calibri" panose="020F0502020204030204" pitchFamily="34" charset="0"/>
                <a:cs typeface="Times New Roman" panose="02020603050405020304" pitchFamily="18" charset="0"/>
              </a:rPr>
              <a:t>Script will detect the unsafe IP entrees to the mobile ISP </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33</a:t>
            </a:fld>
            <a:endParaRPr lang="en-US"/>
          </a:p>
        </p:txBody>
      </p:sp>
    </p:spTree>
    <p:extLst>
      <p:ext uri="{BB962C8B-B14F-4D97-AF65-F5344CB8AC3E}">
        <p14:creationId xmlns:p14="http://schemas.microsoft.com/office/powerpoint/2010/main" val="245720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vulnerability refers to an intrinsic flaw built into the software or hardware of a device that is often well-known and can be exploited in some way</a:t>
            </a:r>
            <a:r>
              <a:rPr lang="en-001" dirty="0"/>
              <a:t>.</a:t>
            </a:r>
            <a:endParaRPr lang="en-US" dirty="0"/>
          </a:p>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2</a:t>
            </a:fld>
            <a:endParaRPr lang="en-US"/>
          </a:p>
        </p:txBody>
      </p:sp>
    </p:spTree>
    <p:extLst>
      <p:ext uri="{BB962C8B-B14F-4D97-AF65-F5344CB8AC3E}">
        <p14:creationId xmlns:p14="http://schemas.microsoft.com/office/powerpoint/2010/main" val="1308220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line of protection against external threats, viruses, and hackers seeking to access your data and systems is a firewall. Firewalls use pre-made rules and filters by monitoring and </a:t>
            </a:r>
            <a:r>
              <a:rPr lang="en-GB" dirty="0" err="1"/>
              <a:t>analyzing</a:t>
            </a:r>
            <a:r>
              <a:rPr lang="en-GB" dirty="0"/>
              <a:t> network traffic to keep your systems safe. Firewalls are becoming even more crucial as data theft and hostage-taking by criminals have increased since they stop hackers from accessing your data, emails, systems, and other things without your permission.</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34</a:t>
            </a:fld>
            <a:endParaRPr lang="en-US"/>
          </a:p>
        </p:txBody>
      </p:sp>
    </p:spTree>
    <p:extLst>
      <p:ext uri="{BB962C8B-B14F-4D97-AF65-F5344CB8AC3E}">
        <p14:creationId xmlns:p14="http://schemas.microsoft.com/office/powerpoint/2010/main" val="184687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logged into a Google Account, you might be able to locate, lock, or wipe your phone remotely if you lose it. Mobile devices linked to a Google Account have Find My Device turned on by default.</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35</a:t>
            </a:fld>
            <a:endParaRPr lang="en-US"/>
          </a:p>
        </p:txBody>
      </p:sp>
    </p:spTree>
    <p:extLst>
      <p:ext uri="{BB962C8B-B14F-4D97-AF65-F5344CB8AC3E}">
        <p14:creationId xmlns:p14="http://schemas.microsoft.com/office/powerpoint/2010/main" val="2260014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Backup Integrity Check ensures proper operation of backup tasks and the consistency between the backup data and source files until the complete restoration of backup data.</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36</a:t>
            </a:fld>
            <a:endParaRPr lang="en-US"/>
          </a:p>
        </p:txBody>
      </p:sp>
    </p:spTree>
    <p:extLst>
      <p:ext uri="{BB962C8B-B14F-4D97-AF65-F5344CB8AC3E}">
        <p14:creationId xmlns:p14="http://schemas.microsoft.com/office/powerpoint/2010/main" val="906654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46F7C"/>
                </a:solidFill>
                <a:effectLst/>
                <a:latin typeface="Roboto" panose="02000000000000000000" pitchFamily="2" charset="0"/>
              </a:rPr>
              <a:t>Old and outdated software is vulnerable to hackers and cyber criminals as updates keep you safe from exploitable holes into your </a:t>
            </a:r>
            <a:r>
              <a:rPr lang="en-001" b="0" i="0" dirty="0">
                <a:solidFill>
                  <a:srgbClr val="146F7C"/>
                </a:solidFill>
                <a:effectLst/>
                <a:latin typeface="Roboto" panose="02000000000000000000" pitchFamily="2" charset="0"/>
              </a:rPr>
              <a:t>devices</a:t>
            </a:r>
            <a:r>
              <a:rPr lang="en-GB" b="0" i="0" dirty="0">
                <a:solidFill>
                  <a:srgbClr val="146F7C"/>
                </a:solidFill>
                <a:effectLst/>
                <a:latin typeface="Roboto" panose="02000000000000000000" pitchFamily="2" charset="0"/>
              </a:rPr>
              <a:t>.</a:t>
            </a:r>
            <a:r>
              <a:rPr lang="en-001" b="0" i="0" dirty="0">
                <a:solidFill>
                  <a:srgbClr val="146F7C"/>
                </a:solidFill>
                <a:effectLst/>
                <a:latin typeface="Roboto" panose="02000000000000000000" pitchFamily="2" charset="0"/>
              </a:rPr>
              <a:t> </a:t>
            </a:r>
            <a:r>
              <a:rPr lang="en-GB" b="0" i="0" dirty="0">
                <a:solidFill>
                  <a:srgbClr val="146F7C"/>
                </a:solidFill>
                <a:effectLst/>
                <a:latin typeface="Roboto" panose="02000000000000000000" pitchFamily="2" charset="0"/>
              </a:rPr>
              <a:t>Software updates provide more than just security updates, they often offer new and improved features and speed enhancements to make the end-user experience better.</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37</a:t>
            </a:fld>
            <a:endParaRPr lang="en-US"/>
          </a:p>
        </p:txBody>
      </p:sp>
    </p:spTree>
    <p:extLst>
      <p:ext uri="{BB962C8B-B14F-4D97-AF65-F5344CB8AC3E}">
        <p14:creationId xmlns:p14="http://schemas.microsoft.com/office/powerpoint/2010/main" val="768880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Apply google security protector</a:t>
            </a:r>
            <a:r>
              <a:rPr lang="en-001" sz="1800" dirty="0">
                <a:effectLst/>
                <a:latin typeface="Calibri" panose="020F0502020204030204" pitchFamily="34" charset="0"/>
                <a:ea typeface="Calibri" panose="020F0502020204030204" pitchFamily="34" charset="0"/>
                <a:cs typeface="Times New Roman" panose="02020603050405020304" pitchFamily="18" charset="0"/>
              </a:rPr>
              <a:t> which </a:t>
            </a:r>
            <a:r>
              <a:rPr lang="en-AU" sz="1800" dirty="0">
                <a:effectLst/>
                <a:latin typeface="Calibri" panose="020F0502020204030204" pitchFamily="34" charset="0"/>
                <a:ea typeface="Calibri" panose="020F0502020204030204" pitchFamily="34" charset="0"/>
                <a:cs typeface="Times New Roman" panose="02020603050405020304" pitchFamily="18" charset="0"/>
              </a:rPr>
              <a:t>Can filter unwanted emails as spam and give more priority for safe emails</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38</a:t>
            </a:fld>
            <a:endParaRPr lang="en-US"/>
          </a:p>
        </p:txBody>
      </p:sp>
    </p:spTree>
    <p:extLst>
      <p:ext uri="{BB962C8B-B14F-4D97-AF65-F5344CB8AC3E}">
        <p14:creationId xmlns:p14="http://schemas.microsoft.com/office/powerpoint/2010/main" val="3700316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offers backup options for your data in its secure data </a:t>
            </a:r>
            <a:r>
              <a:rPr lang="en-GB" dirty="0" err="1"/>
              <a:t>centers</a:t>
            </a:r>
            <a:r>
              <a:rPr lang="en-GB" dirty="0"/>
              <a:t>, spread out across multiple locations worldwide. The ability to access your stored data anytime, anywhere, and from any device with an internet connection is the main advantage of Google Drive backups.</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39</a:t>
            </a:fld>
            <a:endParaRPr lang="en-US"/>
          </a:p>
        </p:txBody>
      </p:sp>
    </p:spTree>
    <p:extLst>
      <p:ext uri="{BB962C8B-B14F-4D97-AF65-F5344CB8AC3E}">
        <p14:creationId xmlns:p14="http://schemas.microsoft.com/office/powerpoint/2010/main" val="3288549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202020"/>
                </a:solidFill>
                <a:effectLst/>
                <a:latin typeface="Calibri Light" panose="020F0302020204030204" pitchFamily="34" charset="0"/>
                <a:ea typeface="Calibri" panose="020F0502020204030204" pitchFamily="34" charset="0"/>
              </a:rPr>
              <a:t>Data needs to be stored for future use and applications and files</a:t>
            </a:r>
            <a:r>
              <a:rPr lang="en-001" sz="1800" dirty="0">
                <a:solidFill>
                  <a:srgbClr val="202020"/>
                </a:solidFill>
                <a:effectLst/>
                <a:latin typeface="Calibri Light" panose="020F0302020204030204" pitchFamily="34" charset="0"/>
                <a:ea typeface="Calibri" panose="020F0502020204030204" pitchFamily="34" charset="0"/>
              </a:rPr>
              <a:t>.</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Link the backup device with google drive to store important backup data</a:t>
            </a:r>
            <a:r>
              <a:rPr lang="en-001" sz="1800" dirty="0">
                <a:effectLst/>
                <a:latin typeface="Calibri" panose="020F0502020204030204" pitchFamily="34" charset="0"/>
                <a:ea typeface="Calibri" panose="020F0502020204030204" pitchFamily="34" charset="0"/>
                <a:cs typeface="Times New Roman" panose="02020603050405020304" pitchFamily="18" charset="0"/>
              </a:rPr>
              <a:t>.</a:t>
            </a:r>
            <a:endParaRPr lang="en-001" sz="1800" dirty="0">
              <a:solidFill>
                <a:srgbClr val="202020"/>
              </a:solidFill>
              <a:effectLst/>
              <a:latin typeface="Calibri Light" panose="020F0302020204030204" pitchFamily="34" charset="0"/>
            </a:endParaRPr>
          </a:p>
          <a:p>
            <a:r>
              <a:rPr lang="en-AU" sz="1800" dirty="0">
                <a:effectLst/>
                <a:latin typeface="Calibri" panose="020F0502020204030204" pitchFamily="34" charset="0"/>
                <a:ea typeface="Calibri" panose="020F0502020204030204" pitchFamily="34" charset="0"/>
                <a:cs typeface="Times New Roman" panose="02020603050405020304" pitchFamily="18" charset="0"/>
              </a:rPr>
              <a:t>Duplicate files in both device and drive for a data safe and make sure it updated up-to-date</a:t>
            </a:r>
            <a:r>
              <a:rPr lang="en-001" sz="1800" dirty="0">
                <a:solidFill>
                  <a:srgbClr val="202020"/>
                </a:solidFill>
                <a:effectLst/>
                <a:latin typeface="Calibri Light" panose="020F03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40</a:t>
            </a:fld>
            <a:endParaRPr lang="en-US"/>
          </a:p>
        </p:txBody>
      </p:sp>
    </p:spTree>
    <p:extLst>
      <p:ext uri="{BB962C8B-B14F-4D97-AF65-F5344CB8AC3E}">
        <p14:creationId xmlns:p14="http://schemas.microsoft.com/office/powerpoint/2010/main" val="361187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log in to the Metasploit VM and then log in to the Kali </a:t>
            </a:r>
            <a:r>
              <a:rPr lang="en-US" dirty="0" err="1"/>
              <a:t>linux</a:t>
            </a:r>
            <a:r>
              <a:rPr lang="en-US" dirty="0"/>
              <a:t> VM. </a:t>
            </a:r>
          </a:p>
          <a:p>
            <a:r>
              <a:rPr lang="en-US" dirty="0"/>
              <a:t>Then I checked the IP address of Metasploit </a:t>
            </a:r>
          </a:p>
        </p:txBody>
      </p:sp>
      <p:sp>
        <p:nvSpPr>
          <p:cNvPr id="4" name="Slide Number Placeholder 3"/>
          <p:cNvSpPr>
            <a:spLocks noGrp="1"/>
          </p:cNvSpPr>
          <p:nvPr>
            <p:ph type="sldNum" sz="quarter" idx="5"/>
          </p:nvPr>
        </p:nvSpPr>
        <p:spPr/>
        <p:txBody>
          <a:bodyPr/>
          <a:lstStyle/>
          <a:p>
            <a:fld id="{7A2191E9-FE8D-4264-9D6F-42E3B53FCDF9}" type="slidenum">
              <a:rPr lang="en-US" smtClean="0"/>
              <a:t>8</a:t>
            </a:fld>
            <a:endParaRPr lang="en-US"/>
          </a:p>
        </p:txBody>
      </p:sp>
    </p:spTree>
    <p:extLst>
      <p:ext uri="{BB962C8B-B14F-4D97-AF65-F5344CB8AC3E}">
        <p14:creationId xmlns:p14="http://schemas.microsoft.com/office/powerpoint/2010/main" val="135414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9</a:t>
            </a:fld>
            <a:endParaRPr lang="en-US"/>
          </a:p>
        </p:txBody>
      </p:sp>
    </p:spTree>
    <p:extLst>
      <p:ext uri="{BB962C8B-B14F-4D97-AF65-F5344CB8AC3E}">
        <p14:creationId xmlns:p14="http://schemas.microsoft.com/office/powerpoint/2010/main" val="157274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enter that </a:t>
            </a:r>
            <a:r>
              <a:rPr lang="en-US" dirty="0" err="1"/>
              <a:t>ip</a:t>
            </a:r>
            <a:r>
              <a:rPr lang="en-US" dirty="0"/>
              <a:t> address in the browser of kali </a:t>
            </a:r>
            <a:r>
              <a:rPr lang="en-US" dirty="0" err="1"/>
              <a:t>linux</a:t>
            </a:r>
            <a:r>
              <a:rPr lang="en-US" dirty="0"/>
              <a:t>.</a:t>
            </a:r>
          </a:p>
          <a:p>
            <a:r>
              <a:rPr lang="en-US" dirty="0"/>
              <a:t>After that I able to successfully log in to the Metasploit through the kali </a:t>
            </a:r>
            <a:r>
              <a:rPr lang="en-US" dirty="0" err="1"/>
              <a:t>linux</a:t>
            </a:r>
            <a:r>
              <a:rPr lang="en-US" dirty="0"/>
              <a:t>.</a:t>
            </a:r>
          </a:p>
        </p:txBody>
      </p:sp>
      <p:sp>
        <p:nvSpPr>
          <p:cNvPr id="4" name="Slide Number Placeholder 3"/>
          <p:cNvSpPr>
            <a:spLocks noGrp="1"/>
          </p:cNvSpPr>
          <p:nvPr>
            <p:ph type="sldNum" sz="quarter" idx="5"/>
          </p:nvPr>
        </p:nvSpPr>
        <p:spPr/>
        <p:txBody>
          <a:bodyPr/>
          <a:lstStyle/>
          <a:p>
            <a:fld id="{7A2191E9-FE8D-4264-9D6F-42E3B53FCDF9}" type="slidenum">
              <a:rPr lang="en-US" smtClean="0"/>
              <a:t>10</a:t>
            </a:fld>
            <a:endParaRPr lang="en-US"/>
          </a:p>
        </p:txBody>
      </p:sp>
    </p:spTree>
    <p:extLst>
      <p:ext uri="{BB962C8B-B14F-4D97-AF65-F5344CB8AC3E}">
        <p14:creationId xmlns:p14="http://schemas.microsoft.com/office/powerpoint/2010/main" val="231117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11</a:t>
            </a:fld>
            <a:endParaRPr lang="en-US"/>
          </a:p>
        </p:txBody>
      </p:sp>
    </p:spTree>
    <p:extLst>
      <p:ext uri="{BB962C8B-B14F-4D97-AF65-F5344CB8AC3E}">
        <p14:creationId xmlns:p14="http://schemas.microsoft.com/office/powerpoint/2010/main" val="275934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529"/>
                </a:solidFill>
                <a:effectLst/>
                <a:latin typeface="Open Sans" panose="020B0606030504020204" pitchFamily="34" charset="0"/>
              </a:rPr>
              <a:t>Create a scan. This can be done by clicking on </a:t>
            </a:r>
            <a:r>
              <a:rPr lang="en-US" b="1" i="0" dirty="0">
                <a:solidFill>
                  <a:srgbClr val="212529"/>
                </a:solidFill>
                <a:effectLst/>
                <a:latin typeface="Open Sans" panose="020B0606030504020204" pitchFamily="34" charset="0"/>
              </a:rPr>
              <a:t>My Scans</a:t>
            </a:r>
            <a:r>
              <a:rPr lang="en-US" b="0" i="0" dirty="0">
                <a:solidFill>
                  <a:srgbClr val="212529"/>
                </a:solidFill>
                <a:effectLst/>
                <a:latin typeface="Open Sans" panose="020B0606030504020204" pitchFamily="34" charset="0"/>
              </a:rPr>
              <a:t> and then on the </a:t>
            </a:r>
            <a:r>
              <a:rPr lang="en-US" b="1" i="0" dirty="0">
                <a:solidFill>
                  <a:srgbClr val="212529"/>
                </a:solidFill>
                <a:effectLst/>
                <a:latin typeface="Open Sans" panose="020B0606030504020204" pitchFamily="34" charset="0"/>
              </a:rPr>
              <a:t>New Scan</a:t>
            </a:r>
            <a:r>
              <a:rPr lang="en-US" b="0" i="0" dirty="0">
                <a:solidFill>
                  <a:srgbClr val="212529"/>
                </a:solidFill>
                <a:effectLst/>
                <a:latin typeface="Open Sans" panose="020B0606030504020204" pitchFamily="34" charset="0"/>
              </a:rPr>
              <a:t> button.</a:t>
            </a:r>
            <a:endParaRPr lang="en-US" dirty="0"/>
          </a:p>
          <a:p>
            <a:endParaRPr lang="en-US" dirty="0"/>
          </a:p>
          <a:p>
            <a:r>
              <a:rPr lang="en-US" b="0" i="0" dirty="0">
                <a:solidFill>
                  <a:srgbClr val="212529"/>
                </a:solidFill>
                <a:effectLst/>
                <a:latin typeface="Open Sans" panose="020B0606030504020204" pitchFamily="34" charset="0"/>
              </a:rPr>
              <a:t>Upon clicking on the new scan, you will be presented with the different scan options provided by the Nessus. Note that most of the options are for the paid versions. We will be selecting the Basic Network Scan for the home use edition.</a:t>
            </a:r>
          </a:p>
          <a:p>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0" dirty="0">
                <a:solidFill>
                  <a:srgbClr val="212529"/>
                </a:solidFill>
                <a:effectLst/>
                <a:latin typeface="Open Sans" panose="020B0606030504020204" pitchFamily="34" charset="0"/>
              </a:rPr>
              <a:t>Launching message. This message box will disappear in a moment:</a:t>
            </a:r>
          </a:p>
          <a:p>
            <a:pPr algn="l">
              <a:buFont typeface="Arial" panose="020B0604020202020204" pitchFamily="34" charset="0"/>
              <a:buChar char="•"/>
            </a:pPr>
            <a:r>
              <a:rPr lang="en-US" b="0" i="0" dirty="0">
                <a:solidFill>
                  <a:srgbClr val="212529"/>
                </a:solidFill>
                <a:effectLst/>
                <a:latin typeface="Open Sans" panose="020B0606030504020204" pitchFamily="34" charset="0"/>
              </a:rPr>
              <a:t>In this step, the user will be presented with the running message:</a:t>
            </a:r>
          </a:p>
          <a:p>
            <a:pPr algn="l">
              <a:buFont typeface="Arial" panose="020B0604020202020204" pitchFamily="34" charset="0"/>
              <a:buChar char="•"/>
            </a:pPr>
            <a:r>
              <a:rPr lang="en-US" b="0" i="0" dirty="0">
                <a:solidFill>
                  <a:srgbClr val="212529"/>
                </a:solidFill>
                <a:effectLst/>
                <a:latin typeface="Open Sans" panose="020B0606030504020204" pitchFamily="34" charset="0"/>
              </a:rPr>
              <a:t>It will take between three and five minutes for the running icon to turn into a completed icon.</a:t>
            </a:r>
          </a:p>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14</a:t>
            </a:fld>
            <a:endParaRPr lang="en-US"/>
          </a:p>
        </p:txBody>
      </p:sp>
    </p:spTree>
    <p:extLst>
      <p:ext uri="{BB962C8B-B14F-4D97-AF65-F5344CB8AC3E}">
        <p14:creationId xmlns:p14="http://schemas.microsoft.com/office/powerpoint/2010/main" val="3461435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15</a:t>
            </a:fld>
            <a:endParaRPr lang="en-US"/>
          </a:p>
        </p:txBody>
      </p:sp>
    </p:spTree>
    <p:extLst>
      <p:ext uri="{BB962C8B-B14F-4D97-AF65-F5344CB8AC3E}">
        <p14:creationId xmlns:p14="http://schemas.microsoft.com/office/powerpoint/2010/main" val="160220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2191E9-FE8D-4264-9D6F-42E3B53FCDF9}" type="slidenum">
              <a:rPr lang="en-US" smtClean="0"/>
              <a:t>18</a:t>
            </a:fld>
            <a:endParaRPr lang="en-US"/>
          </a:p>
        </p:txBody>
      </p:sp>
    </p:spTree>
    <p:extLst>
      <p:ext uri="{BB962C8B-B14F-4D97-AF65-F5344CB8AC3E}">
        <p14:creationId xmlns:p14="http://schemas.microsoft.com/office/powerpoint/2010/main" val="296025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F7E66C-E361-4085-A2FA-C9B9EF939D9E}"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39190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2BB97-E48F-43AE-82D4-1351843FF62F}"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7078794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2BB97-E48F-43AE-82D4-1351843FF62F}"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4637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2BB97-E48F-43AE-82D4-1351843FF62F}"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1633955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2BB97-E48F-43AE-82D4-1351843FF62F}"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03870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2BB97-E48F-43AE-82D4-1351843FF62F}"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427018093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CEE11-24A9-4F91-AB98-6709F80A61F2}"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1658891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C6617C-655E-4AB5-A12A-3A649F2BA3C9}"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186448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9C766-D966-4B5F-8CFD-22ABF5521525}"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348986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4FDCC-144C-40D7-8551-3B7C4508DD9C}"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114287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242E-40FF-408C-89B4-A96F80B40381}"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359616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4A11E9-14CF-46ED-9ACF-4CCEFD7FEED7}" type="datetime1">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418713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C6A85-2B36-42DB-ACDD-FFB480AB533C}" type="datetime1">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393991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42FA5-76E4-49BF-B07B-3BD567A5160D}" type="datetime1">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27862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FE2625-F584-4185-8C0A-F15BE5C76474}"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39503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8B152-A690-4C65-A358-536C0F74FE2F}"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86522-FFF4-4D93-94D0-8DE8F1F27ECA}" type="slidenum">
              <a:rPr lang="en-US" smtClean="0"/>
              <a:t>‹#›</a:t>
            </a:fld>
            <a:endParaRPr lang="en-US"/>
          </a:p>
        </p:txBody>
      </p:sp>
    </p:spTree>
    <p:extLst>
      <p:ext uri="{BB962C8B-B14F-4D97-AF65-F5344CB8AC3E}">
        <p14:creationId xmlns:p14="http://schemas.microsoft.com/office/powerpoint/2010/main" val="14880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92BB97-E48F-43AE-82D4-1351843FF62F}" type="datetime1">
              <a:rPr lang="en-US" smtClean="0"/>
              <a:t>9/30/2022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386522-FFF4-4D93-94D0-8DE8F1F27ECA}" type="slidenum">
              <a:rPr lang="en-US" smtClean="0"/>
              <a:t>‹#›</a:t>
            </a:fld>
            <a:endParaRPr lang="en-US"/>
          </a:p>
        </p:txBody>
      </p:sp>
    </p:spTree>
    <p:extLst>
      <p:ext uri="{BB962C8B-B14F-4D97-AF65-F5344CB8AC3E}">
        <p14:creationId xmlns:p14="http://schemas.microsoft.com/office/powerpoint/2010/main" val="181264568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echnofaq.org/posts/2018/07/how-the-advancement-in-technology-has-impacted-the-cybersecurity-industr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4C19511E-34C5-E489-1FD0-01BEA01C592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091" t="3424" b="5667"/>
          <a:stretch/>
        </p:blipFill>
        <p:spPr>
          <a:xfrm>
            <a:off x="1" y="10"/>
            <a:ext cx="12191999" cy="6857990"/>
          </a:xfrm>
          <a:prstGeom prst="rect">
            <a:avLst/>
          </a:prstGeom>
        </p:spPr>
      </p:pic>
      <p:sp>
        <p:nvSpPr>
          <p:cNvPr id="21" name="Isosceles Triangle 20">
            <a:extLst>
              <a:ext uri="{FF2B5EF4-FFF2-40B4-BE49-F238E27FC236}">
                <a16:creationId xmlns:a16="http://schemas.microsoft.com/office/drawing/2014/main" id="{CC4083E7-7DB9-4FC5-B464-F3D93B8D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Parallelogram 22">
            <a:extLst>
              <a:ext uri="{FF2B5EF4-FFF2-40B4-BE49-F238E27FC236}">
                <a16:creationId xmlns:a16="http://schemas.microsoft.com/office/drawing/2014/main" id="{3A31F45F-754F-4DE9-BB47-376D852F1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562" y="0"/>
            <a:ext cx="7315200" cy="6858000"/>
          </a:xfrm>
          <a:prstGeom prst="parallelogram">
            <a:avLst>
              <a:gd name="adj" fmla="val 14937"/>
            </a:avLst>
          </a:prstGeom>
          <a:solidFill>
            <a:schemeClr val="bg1">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27EB943-755E-4000-849C-70B9070CB5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8C0E865-DD2F-4731-8827-462D0810D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926CA434-D0D7-4D87-925F-AADDDC580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21F9B9F-EF9D-471D-8682-32FC29FFD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3E64CAB-A26E-41D9-BDF3-C2126B5E8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CB5D25-DD00-5051-10FF-89E06987ADD6}"/>
              </a:ext>
            </a:extLst>
          </p:cNvPr>
          <p:cNvSpPr>
            <a:spLocks noGrp="1"/>
          </p:cNvSpPr>
          <p:nvPr>
            <p:ph type="ctrTitle"/>
          </p:nvPr>
        </p:nvSpPr>
        <p:spPr>
          <a:xfrm>
            <a:off x="4704200" y="1678665"/>
            <a:ext cx="4569803" cy="2369131"/>
          </a:xfrm>
        </p:spPr>
        <p:txBody>
          <a:bodyPr>
            <a:normAutofit/>
          </a:bodyPr>
          <a:lstStyle/>
          <a:p>
            <a:pPr>
              <a:lnSpc>
                <a:spcPct val="90000"/>
              </a:lnSpc>
            </a:pPr>
            <a:r>
              <a:rPr lang="en-001" sz="4600" b="1"/>
              <a:t> VULNERABILITY</a:t>
            </a:r>
            <a:br>
              <a:rPr lang="en-001" sz="4600" b="1"/>
            </a:br>
            <a:r>
              <a:rPr lang="en-001" sz="4600" b="1"/>
              <a:t>ANALYSIS</a:t>
            </a:r>
            <a:endParaRPr lang="en-US" sz="4600" b="1"/>
          </a:p>
        </p:txBody>
      </p:sp>
      <p:sp>
        <p:nvSpPr>
          <p:cNvPr id="6" name="Slide Number Placeholder 5">
            <a:extLst>
              <a:ext uri="{FF2B5EF4-FFF2-40B4-BE49-F238E27FC236}">
                <a16:creationId xmlns:a16="http://schemas.microsoft.com/office/drawing/2014/main" id="{841D7D82-892A-B0A1-8095-CC207F1E8B43}"/>
              </a:ext>
            </a:extLst>
          </p:cNvPr>
          <p:cNvSpPr>
            <a:spLocks noGrp="1"/>
          </p:cNvSpPr>
          <p:nvPr>
            <p:ph type="sldNum" sz="quarter" idx="12"/>
          </p:nvPr>
        </p:nvSpPr>
        <p:spPr>
          <a:xfrm>
            <a:off x="8590663" y="6041362"/>
            <a:ext cx="683339" cy="365125"/>
          </a:xfrm>
        </p:spPr>
        <p:txBody>
          <a:bodyPr>
            <a:normAutofit/>
          </a:bodyPr>
          <a:lstStyle/>
          <a:p>
            <a:pPr>
              <a:spcAft>
                <a:spcPts val="600"/>
              </a:spcAft>
            </a:pPr>
            <a:fld id="{A4386522-FFF4-4D93-94D0-8DE8F1F27ECA}" type="slidenum">
              <a:rPr lang="en-US" smtClean="0"/>
              <a:pPr>
                <a:spcAft>
                  <a:spcPts val="600"/>
                </a:spcAft>
              </a:pPr>
              <a:t>1</a:t>
            </a:fld>
            <a:endParaRPr lang="en-US"/>
          </a:p>
        </p:txBody>
      </p:sp>
      <p:sp>
        <p:nvSpPr>
          <p:cNvPr id="35" name="Rectangle 27">
            <a:extLst>
              <a:ext uri="{FF2B5EF4-FFF2-40B4-BE49-F238E27FC236}">
                <a16:creationId xmlns:a16="http://schemas.microsoft.com/office/drawing/2014/main" id="{B514DF98-6EAD-4CC5-A489-A860CF56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B4D87FD0-176F-488F-BAD6-5CB75827C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92534681-4F90-4D14-B32A-6C2FB37C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7F846794-611C-4DF8-A443-7C27A11C2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Title 1">
            <a:extLst>
              <a:ext uri="{FF2B5EF4-FFF2-40B4-BE49-F238E27FC236}">
                <a16:creationId xmlns:a16="http://schemas.microsoft.com/office/drawing/2014/main" id="{1CA084C7-A262-4842-839C-0A1BC11A7D2B}"/>
              </a:ext>
            </a:extLst>
          </p:cNvPr>
          <p:cNvSpPr txBox="1">
            <a:spLocks/>
          </p:cNvSpPr>
          <p:nvPr/>
        </p:nvSpPr>
        <p:spPr>
          <a:xfrm>
            <a:off x="6234851" y="4681209"/>
            <a:ext cx="2975077" cy="1336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Dilsha Keerthi Kumara</a:t>
            </a:r>
          </a:p>
          <a:p>
            <a:r>
              <a:rPr lang="en-US" sz="2400" dirty="0"/>
              <a:t>12195171</a:t>
            </a:r>
          </a:p>
          <a:p>
            <a:r>
              <a:rPr lang="en-US" sz="2400" dirty="0"/>
              <a:t>COIT11241</a:t>
            </a:r>
          </a:p>
        </p:txBody>
      </p:sp>
      <p:sp>
        <p:nvSpPr>
          <p:cNvPr id="18" name="Title 1">
            <a:extLst>
              <a:ext uri="{FF2B5EF4-FFF2-40B4-BE49-F238E27FC236}">
                <a16:creationId xmlns:a16="http://schemas.microsoft.com/office/drawing/2014/main" id="{CC453307-8582-4852-9D9E-C1FCC9C82FAF}"/>
              </a:ext>
            </a:extLst>
          </p:cNvPr>
          <p:cNvSpPr txBox="1">
            <a:spLocks/>
          </p:cNvSpPr>
          <p:nvPr/>
        </p:nvSpPr>
        <p:spPr>
          <a:xfrm>
            <a:off x="813970" y="5989254"/>
            <a:ext cx="8857988" cy="8344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sz="2400" dirty="0"/>
              <a:t>Private Repository :https://github.com/</a:t>
            </a:r>
            <a:r>
              <a:rPr lang="en-US" sz="2400" dirty="0" err="1"/>
              <a:t>DilshaWe</a:t>
            </a:r>
            <a:r>
              <a:rPr lang="en-US" sz="2400" dirty="0"/>
              <a:t>/</a:t>
            </a:r>
            <a:r>
              <a:rPr lang="en-US" sz="2400" dirty="0" err="1"/>
              <a:t>ePortfolio.git</a:t>
            </a:r>
            <a:endParaRPr lang="en-US" sz="2400" dirty="0"/>
          </a:p>
        </p:txBody>
      </p:sp>
    </p:spTree>
    <p:extLst>
      <p:ext uri="{BB962C8B-B14F-4D97-AF65-F5344CB8AC3E}">
        <p14:creationId xmlns:p14="http://schemas.microsoft.com/office/powerpoint/2010/main" val="336017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7"/>
                                        </p:tgtEl>
                                        <p:attrNameLst>
                                          <p:attrName>style.visibility</p:attrName>
                                        </p:attrNameLst>
                                      </p:cBhvr>
                                      <p:to>
                                        <p:strVal val="visible"/>
                                      </p:to>
                                    </p:set>
                                    <p:animEffect transition="in" filter="fade">
                                      <p:cBhvr>
                                        <p:cTn id="10" dur="700"/>
                                        <p:tgtEl>
                                          <p:spTgt spid="17"/>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18"/>
                                        </p:tgtEl>
                                        <p:attrNameLst>
                                          <p:attrName>style.visibility</p:attrName>
                                        </p:attrNameLst>
                                      </p:cBhvr>
                                      <p:to>
                                        <p:strVal val="visible"/>
                                      </p:to>
                                    </p:set>
                                    <p:animEffect transition="in" filter="fade">
                                      <p:cBhvr>
                                        <p:cTn id="13"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0C42-FF33-4D33-E26D-F4E3DC9C7465}"/>
              </a:ext>
            </a:extLst>
          </p:cNvPr>
          <p:cNvSpPr>
            <a:spLocks noGrp="1"/>
          </p:cNvSpPr>
          <p:nvPr>
            <p:ph type="title"/>
          </p:nvPr>
        </p:nvSpPr>
        <p:spPr/>
        <p:txBody>
          <a:bodyPr/>
          <a:lstStyle/>
          <a:p>
            <a:r>
              <a:rPr lang="en-US" dirty="0"/>
              <a:t>NIKTO in Kali </a:t>
            </a:r>
            <a:r>
              <a:rPr lang="en-US" dirty="0" err="1"/>
              <a:t>linux</a:t>
            </a:r>
            <a:r>
              <a:rPr lang="en-US" dirty="0"/>
              <a:t> and </a:t>
            </a:r>
            <a:r>
              <a:rPr lang="en-US" dirty="0" err="1"/>
              <a:t>Metasploitable</a:t>
            </a:r>
            <a:r>
              <a:rPr lang="en-US" dirty="0"/>
              <a:t> 2</a:t>
            </a:r>
          </a:p>
        </p:txBody>
      </p:sp>
      <p:pic>
        <p:nvPicPr>
          <p:cNvPr id="6" name="Content Placeholder 5">
            <a:extLst>
              <a:ext uri="{FF2B5EF4-FFF2-40B4-BE49-F238E27FC236}">
                <a16:creationId xmlns:a16="http://schemas.microsoft.com/office/drawing/2014/main" id="{7276DFF1-E3AA-5863-B4C2-6269D573FDB2}"/>
              </a:ext>
            </a:extLst>
          </p:cNvPr>
          <p:cNvPicPr>
            <a:picLocks noGrp="1" noChangeAspect="1"/>
          </p:cNvPicPr>
          <p:nvPr>
            <p:ph idx="1"/>
          </p:nvPr>
        </p:nvPicPr>
        <p:blipFill>
          <a:blip r:embed="rId3"/>
          <a:stretch>
            <a:fillRect/>
          </a:stretch>
        </p:blipFill>
        <p:spPr>
          <a:xfrm>
            <a:off x="677863" y="2184830"/>
            <a:ext cx="8596312" cy="3832953"/>
          </a:xfrm>
        </p:spPr>
      </p:pic>
      <p:sp>
        <p:nvSpPr>
          <p:cNvPr id="4" name="Slide Number Placeholder 3">
            <a:extLst>
              <a:ext uri="{FF2B5EF4-FFF2-40B4-BE49-F238E27FC236}">
                <a16:creationId xmlns:a16="http://schemas.microsoft.com/office/drawing/2014/main" id="{025EBDCB-10C7-AE0F-D693-F7194331A629}"/>
              </a:ext>
            </a:extLst>
          </p:cNvPr>
          <p:cNvSpPr>
            <a:spLocks noGrp="1"/>
          </p:cNvSpPr>
          <p:nvPr>
            <p:ph type="sldNum" sz="quarter" idx="12"/>
          </p:nvPr>
        </p:nvSpPr>
        <p:spPr/>
        <p:txBody>
          <a:bodyPr/>
          <a:lstStyle/>
          <a:p>
            <a:fld id="{A4386522-FFF4-4D93-94D0-8DE8F1F27ECA}" type="slidenum">
              <a:rPr lang="en-US" smtClean="0"/>
              <a:t>10</a:t>
            </a:fld>
            <a:endParaRPr lang="en-US"/>
          </a:p>
        </p:txBody>
      </p:sp>
    </p:spTree>
    <p:extLst>
      <p:ext uri="{BB962C8B-B14F-4D97-AF65-F5344CB8AC3E}">
        <p14:creationId xmlns:p14="http://schemas.microsoft.com/office/powerpoint/2010/main" val="382403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3" name="Rectangle 42">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6" name="Rectangle 55">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2DFE8A-0BC9-F3E7-4781-D3C6676FE30A}"/>
              </a:ext>
            </a:extLst>
          </p:cNvPr>
          <p:cNvPicPr>
            <a:picLocks noChangeAspect="1"/>
          </p:cNvPicPr>
          <p:nvPr/>
        </p:nvPicPr>
        <p:blipFill rotWithShape="1">
          <a:blip r:embed="rId3"/>
          <a:srcRect r="23591"/>
          <a:stretch/>
        </p:blipFill>
        <p:spPr>
          <a:xfrm>
            <a:off x="568452" y="571500"/>
            <a:ext cx="11055096" cy="5715000"/>
          </a:xfrm>
          <a:prstGeom prst="rect">
            <a:avLst/>
          </a:prstGeom>
        </p:spPr>
      </p:pic>
      <p:sp>
        <p:nvSpPr>
          <p:cNvPr id="4" name="Slide Number Placeholder 3">
            <a:extLst>
              <a:ext uri="{FF2B5EF4-FFF2-40B4-BE49-F238E27FC236}">
                <a16:creationId xmlns:a16="http://schemas.microsoft.com/office/drawing/2014/main" id="{D7D46F37-F260-CDDB-12C8-0ECD371CF63B}"/>
              </a:ext>
            </a:extLst>
          </p:cNvPr>
          <p:cNvSpPr>
            <a:spLocks noGrp="1"/>
          </p:cNvSpPr>
          <p:nvPr>
            <p:ph type="sldNum" sz="quarter" idx="12"/>
          </p:nvPr>
        </p:nvSpPr>
        <p:spPr>
          <a:xfrm>
            <a:off x="10860438" y="6420107"/>
            <a:ext cx="683339" cy="365125"/>
          </a:xfrm>
        </p:spPr>
        <p:txBody>
          <a:bodyPr vert="horz" lIns="91440" tIns="45720" rIns="91440" bIns="45720" rtlCol="0" anchor="ctr">
            <a:normAutofit/>
          </a:bodyPr>
          <a:lstStyle/>
          <a:p>
            <a:pPr>
              <a:spcAft>
                <a:spcPts val="600"/>
              </a:spcAft>
            </a:pPr>
            <a:fld id="{A4386522-FFF4-4D93-94D0-8DE8F1F27ECA}"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280012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37">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336127-E48F-EA45-F9F9-7C401A200712}"/>
              </a:ext>
            </a:extLst>
          </p:cNvPr>
          <p:cNvPicPr>
            <a:picLocks noChangeAspect="1"/>
          </p:cNvPicPr>
          <p:nvPr/>
        </p:nvPicPr>
        <p:blipFill>
          <a:blip r:embed="rId2"/>
          <a:stretch>
            <a:fillRect/>
          </a:stretch>
        </p:blipFill>
        <p:spPr>
          <a:xfrm>
            <a:off x="1798124" y="1131994"/>
            <a:ext cx="3302279" cy="4602479"/>
          </a:xfrm>
          <a:prstGeom prst="rect">
            <a:avLst/>
          </a:prstGeom>
        </p:spPr>
      </p:pic>
      <p:cxnSp>
        <p:nvCxnSpPr>
          <p:cNvPr id="40" name="Straight Connector 39">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0215D93-B851-27A6-E2D1-24DA72DFF7A0}"/>
              </a:ext>
            </a:extLst>
          </p:cNvPr>
          <p:cNvPicPr>
            <a:picLocks noChangeAspect="1"/>
          </p:cNvPicPr>
          <p:nvPr/>
        </p:nvPicPr>
        <p:blipFill>
          <a:blip r:embed="rId3"/>
          <a:stretch>
            <a:fillRect/>
          </a:stretch>
        </p:blipFill>
        <p:spPr>
          <a:xfrm>
            <a:off x="6414367" y="1398856"/>
            <a:ext cx="4650004" cy="4068752"/>
          </a:xfrm>
          <a:prstGeom prst="rect">
            <a:avLst/>
          </a:prstGeom>
        </p:spPr>
      </p:pic>
      <p:sp>
        <p:nvSpPr>
          <p:cNvPr id="4" name="Slide Number Placeholder 3">
            <a:extLst>
              <a:ext uri="{FF2B5EF4-FFF2-40B4-BE49-F238E27FC236}">
                <a16:creationId xmlns:a16="http://schemas.microsoft.com/office/drawing/2014/main" id="{3747506A-DA3B-D8F1-3567-6963435E4BED}"/>
              </a:ext>
            </a:extLst>
          </p:cNvPr>
          <p:cNvSpPr>
            <a:spLocks noGrp="1"/>
          </p:cNvSpPr>
          <p:nvPr>
            <p:ph type="sldNum" sz="quarter" idx="12"/>
          </p:nvPr>
        </p:nvSpPr>
        <p:spPr>
          <a:xfrm>
            <a:off x="10860438" y="6420107"/>
            <a:ext cx="683339" cy="365125"/>
          </a:xfrm>
        </p:spPr>
        <p:txBody>
          <a:bodyPr vert="horz" lIns="91440" tIns="45720" rIns="91440" bIns="45720" rtlCol="0" anchor="ctr">
            <a:normAutofit/>
          </a:bodyPr>
          <a:lstStyle/>
          <a:p>
            <a:pPr>
              <a:spcAft>
                <a:spcPts val="600"/>
              </a:spcAft>
            </a:pPr>
            <a:fld id="{A4386522-FFF4-4D93-94D0-8DE8F1F27ECA}" type="slidenum">
              <a:rPr lang="en-US" kern="1200">
                <a:solidFill>
                  <a:srgbClr val="FFFFFF"/>
                </a:solidFill>
                <a:latin typeface="+mn-lt"/>
                <a:ea typeface="+mn-ea"/>
                <a:cs typeface="+mn-cs"/>
              </a:rPr>
              <a:pPr>
                <a:spcAft>
                  <a:spcPts val="600"/>
                </a:spcAft>
              </a:pPr>
              <a:t>12</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704587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a:extLst>
              <a:ext uri="{FF2B5EF4-FFF2-40B4-BE49-F238E27FC236}">
                <a16:creationId xmlns:a16="http://schemas.microsoft.com/office/drawing/2014/main" id="{3B813A38-0BF1-0DF0-A756-BAD8C5224251}"/>
              </a:ext>
            </a:extLst>
          </p:cNvPr>
          <p:cNvPicPr>
            <a:picLocks noChangeAspect="1"/>
          </p:cNvPicPr>
          <p:nvPr/>
        </p:nvPicPr>
        <p:blipFill>
          <a:blip r:embed="rId2"/>
          <a:stretch>
            <a:fillRect/>
          </a:stretch>
        </p:blipFill>
        <p:spPr>
          <a:xfrm>
            <a:off x="3011647" y="75767"/>
            <a:ext cx="6515283" cy="6697998"/>
          </a:xfrm>
          <a:prstGeom prst="rect">
            <a:avLst/>
          </a:prstGeom>
        </p:spPr>
      </p:pic>
      <p:sp>
        <p:nvSpPr>
          <p:cNvPr id="4" name="Slide Number Placeholder 3">
            <a:extLst>
              <a:ext uri="{FF2B5EF4-FFF2-40B4-BE49-F238E27FC236}">
                <a16:creationId xmlns:a16="http://schemas.microsoft.com/office/drawing/2014/main" id="{A333745D-99A9-A88B-C17D-B6857DD94FD1}"/>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A4386522-FFF4-4D93-94D0-8DE8F1F27ECA}" type="slidenum">
              <a:rPr lang="en-US" smtClean="0"/>
              <a:pPr>
                <a:spcAft>
                  <a:spcPts val="600"/>
                </a:spcAft>
              </a:pPr>
              <a:t>13</a:t>
            </a:fld>
            <a:endParaRPr lang="en-US"/>
          </a:p>
        </p:txBody>
      </p:sp>
    </p:spTree>
    <p:extLst>
      <p:ext uri="{BB962C8B-B14F-4D97-AF65-F5344CB8AC3E}">
        <p14:creationId xmlns:p14="http://schemas.microsoft.com/office/powerpoint/2010/main" val="260131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E6CF-4620-AF18-F44E-695FABC2909D}"/>
              </a:ext>
            </a:extLst>
          </p:cNvPr>
          <p:cNvSpPr>
            <a:spLocks noGrp="1"/>
          </p:cNvSpPr>
          <p:nvPr>
            <p:ph type="title"/>
          </p:nvPr>
        </p:nvSpPr>
        <p:spPr>
          <a:xfrm>
            <a:off x="554477" y="4599160"/>
            <a:ext cx="11079804" cy="1358020"/>
          </a:xfrm>
        </p:spPr>
        <p:txBody>
          <a:bodyPr anchor="ctr">
            <a:normAutofit/>
          </a:bodyPr>
          <a:lstStyle/>
          <a:p>
            <a:pPr algn="ctr"/>
            <a:r>
              <a:rPr lang="en-US" sz="4400" dirty="0">
                <a:solidFill>
                  <a:schemeClr val="tx1"/>
                </a:solidFill>
              </a:rPr>
              <a:t>Scan victim machine with Nessus</a:t>
            </a:r>
          </a:p>
        </p:txBody>
      </p:sp>
      <p:graphicFrame>
        <p:nvGraphicFramePr>
          <p:cNvPr id="6" name="Content Placeholder 2">
            <a:extLst>
              <a:ext uri="{FF2B5EF4-FFF2-40B4-BE49-F238E27FC236}">
                <a16:creationId xmlns:a16="http://schemas.microsoft.com/office/drawing/2014/main" id="{6FA5F089-982A-E530-75B7-0C8BE5318C9F}"/>
              </a:ext>
            </a:extLst>
          </p:cNvPr>
          <p:cNvGraphicFramePr>
            <a:graphicFrameLocks noGrp="1"/>
          </p:cNvGraphicFramePr>
          <p:nvPr>
            <p:ph idx="1"/>
            <p:extLst>
              <p:ext uri="{D42A27DB-BD31-4B8C-83A1-F6EECF244321}">
                <p14:modId xmlns:p14="http://schemas.microsoft.com/office/powerpoint/2010/main" val="1964923997"/>
              </p:ext>
            </p:extLst>
          </p:nvPr>
        </p:nvGraphicFramePr>
        <p:xfrm>
          <a:off x="960120" y="640080"/>
          <a:ext cx="10271760" cy="3202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9E832B0D-6381-984D-DB6F-A3CD10FB4B23}"/>
              </a:ext>
            </a:extLst>
          </p:cNvPr>
          <p:cNvSpPr>
            <a:spLocks noGrp="1"/>
          </p:cNvSpPr>
          <p:nvPr>
            <p:ph type="sldNum" sz="quarter" idx="12"/>
          </p:nvPr>
        </p:nvSpPr>
        <p:spPr>
          <a:xfrm>
            <a:off x="10284288" y="6356350"/>
            <a:ext cx="1756595" cy="365125"/>
          </a:xfrm>
        </p:spPr>
        <p:txBody>
          <a:bodyPr>
            <a:normAutofit/>
          </a:bodyPr>
          <a:lstStyle/>
          <a:p>
            <a:pPr>
              <a:spcAft>
                <a:spcPts val="600"/>
              </a:spcAft>
            </a:pPr>
            <a:fld id="{A4386522-FFF4-4D93-94D0-8DE8F1F27ECA}" type="slidenum">
              <a:rPr lang="en-US" smtClean="0"/>
              <a:pPr>
                <a:spcAft>
                  <a:spcPts val="600"/>
                </a:spcAft>
              </a:pPr>
              <a:t>14</a:t>
            </a:fld>
            <a:endParaRPr lang="en-US"/>
          </a:p>
        </p:txBody>
      </p:sp>
    </p:spTree>
    <p:extLst>
      <p:ext uri="{BB962C8B-B14F-4D97-AF65-F5344CB8AC3E}">
        <p14:creationId xmlns:p14="http://schemas.microsoft.com/office/powerpoint/2010/main" val="227074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38AB58-9759-C5AB-F60A-280FD82201A6}"/>
              </a:ext>
            </a:extLst>
          </p:cNvPr>
          <p:cNvSpPr>
            <a:spLocks noGrp="1"/>
          </p:cNvSpPr>
          <p:nvPr>
            <p:ph type="sldNum" sz="quarter" idx="12"/>
          </p:nvPr>
        </p:nvSpPr>
        <p:spPr/>
        <p:txBody>
          <a:bodyPr>
            <a:normAutofit/>
          </a:bodyPr>
          <a:lstStyle/>
          <a:p>
            <a:pPr>
              <a:spcAft>
                <a:spcPts val="600"/>
              </a:spcAft>
            </a:pPr>
            <a:fld id="{A4386522-FFF4-4D93-94D0-8DE8F1F27ECA}" type="slidenum">
              <a:rPr lang="en-US">
                <a:solidFill>
                  <a:schemeClr val="tx1">
                    <a:lumMod val="65000"/>
                    <a:lumOff val="35000"/>
                  </a:schemeClr>
                </a:solidFill>
              </a:rPr>
              <a:pPr>
                <a:spcAft>
                  <a:spcPts val="600"/>
                </a:spcAft>
              </a:pPr>
              <a:t>15</a:t>
            </a:fld>
            <a:endParaRPr lang="en-US">
              <a:solidFill>
                <a:schemeClr val="tx1">
                  <a:lumMod val="65000"/>
                  <a:lumOff val="35000"/>
                </a:schemeClr>
              </a:solidFill>
            </a:endParaRPr>
          </a:p>
        </p:txBody>
      </p:sp>
      <p:pic>
        <p:nvPicPr>
          <p:cNvPr id="5" name="Picture 4">
            <a:extLst>
              <a:ext uri="{FF2B5EF4-FFF2-40B4-BE49-F238E27FC236}">
                <a16:creationId xmlns:a16="http://schemas.microsoft.com/office/drawing/2014/main" id="{233FC8E0-A3E4-ED69-5ABD-8BB5F92B9634}"/>
              </a:ext>
            </a:extLst>
          </p:cNvPr>
          <p:cNvPicPr>
            <a:picLocks noChangeAspect="1"/>
          </p:cNvPicPr>
          <p:nvPr/>
        </p:nvPicPr>
        <p:blipFill>
          <a:blip r:embed="rId3"/>
          <a:stretch>
            <a:fillRect/>
          </a:stretch>
        </p:blipFill>
        <p:spPr>
          <a:xfrm>
            <a:off x="164111" y="1286233"/>
            <a:ext cx="11863777" cy="5159970"/>
          </a:xfrm>
          <a:prstGeom prst="rect">
            <a:avLst/>
          </a:prstGeom>
        </p:spPr>
      </p:pic>
      <p:sp>
        <p:nvSpPr>
          <p:cNvPr id="6" name="TextBox 5">
            <a:extLst>
              <a:ext uri="{FF2B5EF4-FFF2-40B4-BE49-F238E27FC236}">
                <a16:creationId xmlns:a16="http://schemas.microsoft.com/office/drawing/2014/main" id="{4C3EABA8-71F0-7353-A7B8-BF2CB751DB13}"/>
              </a:ext>
            </a:extLst>
          </p:cNvPr>
          <p:cNvSpPr txBox="1"/>
          <p:nvPr/>
        </p:nvSpPr>
        <p:spPr>
          <a:xfrm>
            <a:off x="3100040" y="136089"/>
            <a:ext cx="6400800" cy="1631216"/>
          </a:xfrm>
          <a:prstGeom prst="rect">
            <a:avLst/>
          </a:prstGeom>
          <a:noFill/>
        </p:spPr>
        <p:txBody>
          <a:bodyPr wrap="square" rtlCol="0">
            <a:spAutoFit/>
          </a:bodyPr>
          <a:lstStyle/>
          <a:p>
            <a:pPr algn="ctr"/>
            <a:r>
              <a:rPr lang="en-US" sz="3200" dirty="0"/>
              <a:t>Vulnerability Scan of Windows 10 OS using Nessus</a:t>
            </a:r>
          </a:p>
          <a:p>
            <a:endParaRPr lang="en-US" dirty="0"/>
          </a:p>
          <a:p>
            <a:endParaRPr lang="en-US" dirty="0"/>
          </a:p>
        </p:txBody>
      </p:sp>
    </p:spTree>
    <p:extLst>
      <p:ext uri="{BB962C8B-B14F-4D97-AF65-F5344CB8AC3E}">
        <p14:creationId xmlns:p14="http://schemas.microsoft.com/office/powerpoint/2010/main" val="60677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AE28FF-F4D6-5797-62B1-B25D1D4C6E56}"/>
              </a:ext>
            </a:extLst>
          </p:cNvPr>
          <p:cNvSpPr>
            <a:spLocks noGrp="1"/>
          </p:cNvSpPr>
          <p:nvPr>
            <p:ph type="sldNum" sz="quarter" idx="12"/>
          </p:nvPr>
        </p:nvSpPr>
        <p:spPr/>
        <p:txBody>
          <a:bodyPr/>
          <a:lstStyle/>
          <a:p>
            <a:fld id="{A4386522-FFF4-4D93-94D0-8DE8F1F27ECA}" type="slidenum">
              <a:rPr lang="en-US" smtClean="0"/>
              <a:t>16</a:t>
            </a:fld>
            <a:endParaRPr lang="en-US"/>
          </a:p>
        </p:txBody>
      </p:sp>
      <p:pic>
        <p:nvPicPr>
          <p:cNvPr id="6" name="Picture 5">
            <a:extLst>
              <a:ext uri="{FF2B5EF4-FFF2-40B4-BE49-F238E27FC236}">
                <a16:creationId xmlns:a16="http://schemas.microsoft.com/office/drawing/2014/main" id="{020BD3D8-E757-BB79-9D8C-AAB7A9CEE074}"/>
              </a:ext>
            </a:extLst>
          </p:cNvPr>
          <p:cNvPicPr>
            <a:picLocks noChangeAspect="1"/>
          </p:cNvPicPr>
          <p:nvPr/>
        </p:nvPicPr>
        <p:blipFill>
          <a:blip r:embed="rId2"/>
          <a:stretch>
            <a:fillRect/>
          </a:stretch>
        </p:blipFill>
        <p:spPr>
          <a:xfrm>
            <a:off x="0" y="460624"/>
            <a:ext cx="12192000" cy="5936752"/>
          </a:xfrm>
          <a:prstGeom prst="rect">
            <a:avLst/>
          </a:prstGeom>
        </p:spPr>
      </p:pic>
    </p:spTree>
    <p:extLst>
      <p:ext uri="{BB962C8B-B14F-4D97-AF65-F5344CB8AC3E}">
        <p14:creationId xmlns:p14="http://schemas.microsoft.com/office/powerpoint/2010/main" val="321720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6C2547-CE35-8B15-66F2-DB4FAE2CE3E6}"/>
              </a:ext>
            </a:extLst>
          </p:cNvPr>
          <p:cNvSpPr>
            <a:spLocks noGrp="1"/>
          </p:cNvSpPr>
          <p:nvPr>
            <p:ph type="sldNum" sz="quarter" idx="12"/>
          </p:nvPr>
        </p:nvSpPr>
        <p:spPr/>
        <p:txBody>
          <a:bodyPr/>
          <a:lstStyle/>
          <a:p>
            <a:fld id="{A4386522-FFF4-4D93-94D0-8DE8F1F27ECA}" type="slidenum">
              <a:rPr lang="en-US" smtClean="0"/>
              <a:t>17</a:t>
            </a:fld>
            <a:endParaRPr lang="en-US"/>
          </a:p>
        </p:txBody>
      </p:sp>
      <p:pic>
        <p:nvPicPr>
          <p:cNvPr id="4" name="Picture 3">
            <a:extLst>
              <a:ext uri="{FF2B5EF4-FFF2-40B4-BE49-F238E27FC236}">
                <a16:creationId xmlns:a16="http://schemas.microsoft.com/office/drawing/2014/main" id="{08CED4C8-8881-BF3A-D730-99AC593BA757}"/>
              </a:ext>
            </a:extLst>
          </p:cNvPr>
          <p:cNvPicPr>
            <a:picLocks noChangeAspect="1"/>
          </p:cNvPicPr>
          <p:nvPr/>
        </p:nvPicPr>
        <p:blipFill>
          <a:blip r:embed="rId2"/>
          <a:stretch>
            <a:fillRect/>
          </a:stretch>
        </p:blipFill>
        <p:spPr>
          <a:xfrm>
            <a:off x="0" y="487529"/>
            <a:ext cx="12192000" cy="5882942"/>
          </a:xfrm>
          <a:prstGeom prst="rect">
            <a:avLst/>
          </a:prstGeom>
        </p:spPr>
      </p:pic>
    </p:spTree>
    <p:extLst>
      <p:ext uri="{BB962C8B-B14F-4D97-AF65-F5344CB8AC3E}">
        <p14:creationId xmlns:p14="http://schemas.microsoft.com/office/powerpoint/2010/main" val="151215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CA364-8187-CA34-402B-31A686C7817A}"/>
              </a:ext>
            </a:extLst>
          </p:cNvPr>
          <p:cNvSpPr>
            <a:spLocks noGrp="1"/>
          </p:cNvSpPr>
          <p:nvPr>
            <p:ph type="sldNum" sz="quarter" idx="12"/>
          </p:nvPr>
        </p:nvSpPr>
        <p:spPr/>
        <p:txBody>
          <a:bodyPr/>
          <a:lstStyle/>
          <a:p>
            <a:fld id="{A4386522-FFF4-4D93-94D0-8DE8F1F27ECA}" type="slidenum">
              <a:rPr lang="en-US" smtClean="0"/>
              <a:t>18</a:t>
            </a:fld>
            <a:endParaRPr lang="en-US"/>
          </a:p>
        </p:txBody>
      </p:sp>
      <p:pic>
        <p:nvPicPr>
          <p:cNvPr id="4" name="Picture 3">
            <a:extLst>
              <a:ext uri="{FF2B5EF4-FFF2-40B4-BE49-F238E27FC236}">
                <a16:creationId xmlns:a16="http://schemas.microsoft.com/office/drawing/2014/main" id="{EB2CD19F-257E-2EBB-3AEC-8A85B4427637}"/>
              </a:ext>
            </a:extLst>
          </p:cNvPr>
          <p:cNvPicPr>
            <a:picLocks noChangeAspect="1"/>
          </p:cNvPicPr>
          <p:nvPr/>
        </p:nvPicPr>
        <p:blipFill>
          <a:blip r:embed="rId3"/>
          <a:stretch>
            <a:fillRect/>
          </a:stretch>
        </p:blipFill>
        <p:spPr>
          <a:xfrm>
            <a:off x="0" y="452869"/>
            <a:ext cx="12192000" cy="5885353"/>
          </a:xfrm>
          <a:prstGeom prst="rect">
            <a:avLst/>
          </a:prstGeom>
        </p:spPr>
      </p:pic>
    </p:spTree>
    <p:extLst>
      <p:ext uri="{BB962C8B-B14F-4D97-AF65-F5344CB8AC3E}">
        <p14:creationId xmlns:p14="http://schemas.microsoft.com/office/powerpoint/2010/main" val="303610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8D33C9-82D3-1DC5-BD7C-1C7767377F59}"/>
              </a:ext>
            </a:extLst>
          </p:cNvPr>
          <p:cNvSpPr>
            <a:spLocks noGrp="1"/>
          </p:cNvSpPr>
          <p:nvPr>
            <p:ph type="sldNum" sz="quarter" idx="12"/>
          </p:nvPr>
        </p:nvSpPr>
        <p:spPr/>
        <p:txBody>
          <a:bodyPr/>
          <a:lstStyle/>
          <a:p>
            <a:fld id="{A4386522-FFF4-4D93-94D0-8DE8F1F27ECA}" type="slidenum">
              <a:rPr lang="en-US" smtClean="0"/>
              <a:t>19</a:t>
            </a:fld>
            <a:endParaRPr lang="en-US"/>
          </a:p>
        </p:txBody>
      </p:sp>
      <p:pic>
        <p:nvPicPr>
          <p:cNvPr id="4" name="Picture 3">
            <a:extLst>
              <a:ext uri="{FF2B5EF4-FFF2-40B4-BE49-F238E27FC236}">
                <a16:creationId xmlns:a16="http://schemas.microsoft.com/office/drawing/2014/main" id="{F6B38946-F967-0853-0B98-34C24ED3C489}"/>
              </a:ext>
            </a:extLst>
          </p:cNvPr>
          <p:cNvPicPr>
            <a:picLocks noChangeAspect="1"/>
          </p:cNvPicPr>
          <p:nvPr/>
        </p:nvPicPr>
        <p:blipFill>
          <a:blip r:embed="rId2"/>
          <a:stretch>
            <a:fillRect/>
          </a:stretch>
        </p:blipFill>
        <p:spPr>
          <a:xfrm>
            <a:off x="91262" y="970156"/>
            <a:ext cx="12009475" cy="5887844"/>
          </a:xfrm>
          <a:prstGeom prst="rect">
            <a:avLst/>
          </a:prstGeom>
        </p:spPr>
      </p:pic>
      <p:sp>
        <p:nvSpPr>
          <p:cNvPr id="5" name="TextBox 4">
            <a:extLst>
              <a:ext uri="{FF2B5EF4-FFF2-40B4-BE49-F238E27FC236}">
                <a16:creationId xmlns:a16="http://schemas.microsoft.com/office/drawing/2014/main" id="{5817E6E2-F04A-51C5-0EA2-106F62545395}"/>
              </a:ext>
            </a:extLst>
          </p:cNvPr>
          <p:cNvSpPr txBox="1"/>
          <p:nvPr/>
        </p:nvSpPr>
        <p:spPr>
          <a:xfrm>
            <a:off x="1527716" y="223024"/>
            <a:ext cx="8965581" cy="523220"/>
          </a:xfrm>
          <a:prstGeom prst="rect">
            <a:avLst/>
          </a:prstGeom>
          <a:noFill/>
        </p:spPr>
        <p:txBody>
          <a:bodyPr wrap="square" rtlCol="0">
            <a:spAutoFit/>
          </a:bodyPr>
          <a:lstStyle/>
          <a:p>
            <a:pPr algn="ctr"/>
            <a:r>
              <a:rPr lang="en-US" sz="2800" dirty="0"/>
              <a:t>Check vulnerabilities of my router by using Nessus Tool</a:t>
            </a:r>
          </a:p>
        </p:txBody>
      </p:sp>
    </p:spTree>
    <p:extLst>
      <p:ext uri="{BB962C8B-B14F-4D97-AF65-F5344CB8AC3E}">
        <p14:creationId xmlns:p14="http://schemas.microsoft.com/office/powerpoint/2010/main" val="145875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8086-7C14-87A4-5338-7B871596EC5E}"/>
              </a:ext>
            </a:extLst>
          </p:cNvPr>
          <p:cNvSpPr>
            <a:spLocks noGrp="1"/>
          </p:cNvSpPr>
          <p:nvPr>
            <p:ph type="title"/>
          </p:nvPr>
        </p:nvSpPr>
        <p:spPr/>
        <p:txBody>
          <a:bodyPr>
            <a:normAutofit/>
          </a:bodyPr>
          <a:lstStyle/>
          <a:p>
            <a:r>
              <a:rPr lang="en-001" dirty="0"/>
              <a:t>What is a Vulnerability?</a:t>
            </a:r>
            <a:endParaRPr lang="en-US" dirty="0"/>
          </a:p>
        </p:txBody>
      </p:sp>
      <p:graphicFrame>
        <p:nvGraphicFramePr>
          <p:cNvPr id="6" name="Content Placeholder 2">
            <a:extLst>
              <a:ext uri="{FF2B5EF4-FFF2-40B4-BE49-F238E27FC236}">
                <a16:creationId xmlns:a16="http://schemas.microsoft.com/office/drawing/2014/main" id="{F25BBE78-4544-EE90-9747-B2E2BDD9C026}"/>
              </a:ext>
            </a:extLst>
          </p:cNvPr>
          <p:cNvGraphicFramePr>
            <a:graphicFrameLocks noGrp="1"/>
          </p:cNvGraphicFramePr>
          <p:nvPr>
            <p:ph idx="1"/>
            <p:extLst>
              <p:ext uri="{D42A27DB-BD31-4B8C-83A1-F6EECF244321}">
                <p14:modId xmlns:p14="http://schemas.microsoft.com/office/powerpoint/2010/main" val="186840727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1EB1A2E6-6FE8-CFFA-D419-A2C8F19D1C3A}"/>
              </a:ext>
            </a:extLst>
          </p:cNvPr>
          <p:cNvSpPr>
            <a:spLocks noGrp="1"/>
          </p:cNvSpPr>
          <p:nvPr>
            <p:ph type="sldNum" sz="quarter" idx="12"/>
          </p:nvPr>
        </p:nvSpPr>
        <p:spPr/>
        <p:txBody>
          <a:bodyPr>
            <a:normAutofit/>
          </a:bodyPr>
          <a:lstStyle/>
          <a:p>
            <a:pPr>
              <a:spcAft>
                <a:spcPts val="600"/>
              </a:spcAft>
            </a:pPr>
            <a:fld id="{A4386522-FFF4-4D93-94D0-8DE8F1F27ECA}" type="slidenum">
              <a:rPr lang="en-US" smtClean="0"/>
              <a:pPr>
                <a:spcAft>
                  <a:spcPts val="600"/>
                </a:spcAft>
              </a:pPr>
              <a:t>2</a:t>
            </a:fld>
            <a:endParaRPr lang="en-US"/>
          </a:p>
        </p:txBody>
      </p:sp>
    </p:spTree>
    <p:extLst>
      <p:ext uri="{BB962C8B-B14F-4D97-AF65-F5344CB8AC3E}">
        <p14:creationId xmlns:p14="http://schemas.microsoft.com/office/powerpoint/2010/main" val="297574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0ED5B2-4D12-36BC-DA09-45538A33BEF8}"/>
              </a:ext>
            </a:extLst>
          </p:cNvPr>
          <p:cNvSpPr>
            <a:spLocks noGrp="1"/>
          </p:cNvSpPr>
          <p:nvPr>
            <p:ph type="sldNum" sz="quarter" idx="12"/>
          </p:nvPr>
        </p:nvSpPr>
        <p:spPr/>
        <p:txBody>
          <a:bodyPr/>
          <a:lstStyle/>
          <a:p>
            <a:fld id="{A4386522-FFF4-4D93-94D0-8DE8F1F27ECA}" type="slidenum">
              <a:rPr lang="en-US" smtClean="0"/>
              <a:t>20</a:t>
            </a:fld>
            <a:endParaRPr lang="en-US"/>
          </a:p>
        </p:txBody>
      </p:sp>
      <p:pic>
        <p:nvPicPr>
          <p:cNvPr id="4" name="Picture 3">
            <a:extLst>
              <a:ext uri="{FF2B5EF4-FFF2-40B4-BE49-F238E27FC236}">
                <a16:creationId xmlns:a16="http://schemas.microsoft.com/office/drawing/2014/main" id="{A767726B-84FE-DC68-AF91-6105C2B10F73}"/>
              </a:ext>
            </a:extLst>
          </p:cNvPr>
          <p:cNvPicPr>
            <a:picLocks noChangeAspect="1"/>
          </p:cNvPicPr>
          <p:nvPr/>
        </p:nvPicPr>
        <p:blipFill>
          <a:blip r:embed="rId2"/>
          <a:stretch>
            <a:fillRect/>
          </a:stretch>
        </p:blipFill>
        <p:spPr>
          <a:xfrm>
            <a:off x="0" y="474907"/>
            <a:ext cx="12192000" cy="5908186"/>
          </a:xfrm>
          <a:prstGeom prst="rect">
            <a:avLst/>
          </a:prstGeom>
        </p:spPr>
      </p:pic>
    </p:spTree>
    <p:extLst>
      <p:ext uri="{BB962C8B-B14F-4D97-AF65-F5344CB8AC3E}">
        <p14:creationId xmlns:p14="http://schemas.microsoft.com/office/powerpoint/2010/main" val="928542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6E9D47-DE97-E1AA-AD2F-D658434D2464}"/>
              </a:ext>
            </a:extLst>
          </p:cNvPr>
          <p:cNvSpPr>
            <a:spLocks noGrp="1"/>
          </p:cNvSpPr>
          <p:nvPr>
            <p:ph type="sldNum" sz="quarter" idx="12"/>
          </p:nvPr>
        </p:nvSpPr>
        <p:spPr/>
        <p:txBody>
          <a:bodyPr/>
          <a:lstStyle/>
          <a:p>
            <a:fld id="{A4386522-FFF4-4D93-94D0-8DE8F1F27ECA}" type="slidenum">
              <a:rPr lang="en-US" smtClean="0"/>
              <a:t>21</a:t>
            </a:fld>
            <a:endParaRPr lang="en-US"/>
          </a:p>
        </p:txBody>
      </p:sp>
      <p:pic>
        <p:nvPicPr>
          <p:cNvPr id="4" name="Picture 3">
            <a:extLst>
              <a:ext uri="{FF2B5EF4-FFF2-40B4-BE49-F238E27FC236}">
                <a16:creationId xmlns:a16="http://schemas.microsoft.com/office/drawing/2014/main" id="{33F9C951-DCBC-97C2-3BC3-258545A81E86}"/>
              </a:ext>
            </a:extLst>
          </p:cNvPr>
          <p:cNvPicPr>
            <a:picLocks noChangeAspect="1"/>
          </p:cNvPicPr>
          <p:nvPr/>
        </p:nvPicPr>
        <p:blipFill>
          <a:blip r:embed="rId2"/>
          <a:stretch>
            <a:fillRect/>
          </a:stretch>
        </p:blipFill>
        <p:spPr>
          <a:xfrm>
            <a:off x="0" y="498843"/>
            <a:ext cx="12192000" cy="5860313"/>
          </a:xfrm>
          <a:prstGeom prst="rect">
            <a:avLst/>
          </a:prstGeom>
        </p:spPr>
      </p:pic>
    </p:spTree>
    <p:extLst>
      <p:ext uri="{BB962C8B-B14F-4D97-AF65-F5344CB8AC3E}">
        <p14:creationId xmlns:p14="http://schemas.microsoft.com/office/powerpoint/2010/main" val="725950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6A12A18-D1F8-C10D-16B8-6B2745225CCE}"/>
              </a:ext>
            </a:extLst>
          </p:cNvPr>
          <p:cNvPicPr>
            <a:picLocks noChangeAspect="1"/>
          </p:cNvPicPr>
          <p:nvPr/>
        </p:nvPicPr>
        <p:blipFill>
          <a:blip r:embed="rId2"/>
          <a:stretch>
            <a:fillRect/>
          </a:stretch>
        </p:blipFill>
        <p:spPr>
          <a:xfrm>
            <a:off x="1126309" y="1140697"/>
            <a:ext cx="9941259" cy="4572979"/>
          </a:xfrm>
          <a:prstGeom prst="rect">
            <a:avLst/>
          </a:prstGeom>
        </p:spPr>
      </p:pic>
      <p:sp>
        <p:nvSpPr>
          <p:cNvPr id="2" name="Slide Number Placeholder 1">
            <a:extLst>
              <a:ext uri="{FF2B5EF4-FFF2-40B4-BE49-F238E27FC236}">
                <a16:creationId xmlns:a16="http://schemas.microsoft.com/office/drawing/2014/main" id="{3AFA3C8A-9B69-C9FA-35D4-118B72D36E23}"/>
              </a:ext>
            </a:extLst>
          </p:cNvPr>
          <p:cNvSpPr>
            <a:spLocks noGrp="1"/>
          </p:cNvSpPr>
          <p:nvPr>
            <p:ph type="sldNum" sz="quarter" idx="12"/>
          </p:nvPr>
        </p:nvSpPr>
        <p:spPr>
          <a:xfrm>
            <a:off x="10865194" y="6411619"/>
            <a:ext cx="683339" cy="365125"/>
          </a:xfrm>
        </p:spPr>
        <p:txBody>
          <a:bodyPr>
            <a:normAutofit/>
          </a:bodyPr>
          <a:lstStyle/>
          <a:p>
            <a:pPr>
              <a:spcAft>
                <a:spcPts val="600"/>
              </a:spcAft>
            </a:pPr>
            <a:fld id="{A4386522-FFF4-4D93-94D0-8DE8F1F27ECA}" type="slidenum">
              <a:rPr lang="en-US">
                <a:solidFill>
                  <a:srgbClr val="FFFFFF"/>
                </a:solidFill>
              </a:rPr>
              <a:pPr>
                <a:spcAft>
                  <a:spcPts val="600"/>
                </a:spcAft>
              </a:pPr>
              <a:t>22</a:t>
            </a:fld>
            <a:endParaRPr lang="en-US">
              <a:solidFill>
                <a:srgbClr val="FFFFFF"/>
              </a:solidFill>
            </a:endParaRPr>
          </a:p>
        </p:txBody>
      </p:sp>
    </p:spTree>
    <p:extLst>
      <p:ext uri="{BB962C8B-B14F-4D97-AF65-F5344CB8AC3E}">
        <p14:creationId xmlns:p14="http://schemas.microsoft.com/office/powerpoint/2010/main" val="1958556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EE863-73B5-9D8D-6492-4E586F8986DF}"/>
              </a:ext>
            </a:extLst>
          </p:cNvPr>
          <p:cNvSpPr>
            <a:spLocks noGrp="1"/>
          </p:cNvSpPr>
          <p:nvPr>
            <p:ph type="title"/>
          </p:nvPr>
        </p:nvSpPr>
        <p:spPr>
          <a:xfrm>
            <a:off x="652481" y="1382486"/>
            <a:ext cx="3547581" cy="4093028"/>
          </a:xfrm>
        </p:spPr>
        <p:txBody>
          <a:bodyPr anchor="ctr">
            <a:normAutofit/>
          </a:bodyPr>
          <a:lstStyle/>
          <a:p>
            <a:pPr>
              <a:lnSpc>
                <a:spcPct val="90000"/>
              </a:lnSpc>
            </a:pPr>
            <a:r>
              <a:rPr lang="en-US" sz="3700"/>
              <a:t>Vulnerabilities revealed by  Nessus scan for Metasploitable2 </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DD7B4E3-7F32-292A-A0B7-D75C26A584F7}"/>
              </a:ext>
            </a:extLst>
          </p:cNvPr>
          <p:cNvSpPr>
            <a:spLocks noGrp="1"/>
          </p:cNvSpPr>
          <p:nvPr>
            <p:ph type="sldNum" sz="quarter" idx="12"/>
          </p:nvPr>
        </p:nvSpPr>
        <p:spPr>
          <a:xfrm>
            <a:off x="10529090" y="6041362"/>
            <a:ext cx="683339" cy="365125"/>
          </a:xfrm>
        </p:spPr>
        <p:txBody>
          <a:bodyPr>
            <a:normAutofit/>
          </a:bodyPr>
          <a:lstStyle/>
          <a:p>
            <a:pPr>
              <a:spcAft>
                <a:spcPts val="600"/>
              </a:spcAft>
            </a:pPr>
            <a:fld id="{A4386522-FFF4-4D93-94D0-8DE8F1F27ECA}" type="slidenum">
              <a:rPr lang="en-US">
                <a:solidFill>
                  <a:srgbClr val="FFFFFF"/>
                </a:solidFill>
              </a:rPr>
              <a:pPr>
                <a:spcAft>
                  <a:spcPts val="600"/>
                </a:spcAft>
              </a:pPr>
              <a:t>23</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208958D9-24AB-5DAB-FB54-A213AFBAB2B2}"/>
              </a:ext>
            </a:extLst>
          </p:cNvPr>
          <p:cNvGraphicFramePr>
            <a:graphicFrameLocks noGrp="1"/>
          </p:cNvGraphicFramePr>
          <p:nvPr>
            <p:ph idx="1"/>
            <p:extLst>
              <p:ext uri="{D42A27DB-BD31-4B8C-83A1-F6EECF244321}">
                <p14:modId xmlns:p14="http://schemas.microsoft.com/office/powerpoint/2010/main" val="1845984524"/>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712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604205" y="3432861"/>
            <a:ext cx="5909659" cy="101664"/>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692" name="Google Shape;1692;p21"/>
          <p:cNvSpPr/>
          <p:nvPr/>
        </p:nvSpPr>
        <p:spPr>
          <a:xfrm>
            <a:off x="6400053" y="3332653"/>
            <a:ext cx="356275" cy="300716"/>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693" name="Google Shape;1693;p21"/>
          <p:cNvSpPr/>
          <p:nvPr/>
        </p:nvSpPr>
        <p:spPr>
          <a:xfrm>
            <a:off x="617763" y="1188507"/>
            <a:ext cx="5896101" cy="1775768"/>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694" name="Google Shape;1694;p21"/>
          <p:cNvSpPr/>
          <p:nvPr/>
        </p:nvSpPr>
        <p:spPr>
          <a:xfrm>
            <a:off x="6400053" y="1088297"/>
            <a:ext cx="356275" cy="300716"/>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695" name="Google Shape;1695;p21"/>
          <p:cNvSpPr/>
          <p:nvPr/>
        </p:nvSpPr>
        <p:spPr>
          <a:xfrm>
            <a:off x="611006" y="2278884"/>
            <a:ext cx="8369405" cy="984736"/>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96" name="Google Shape;1696;p21"/>
          <p:cNvSpPr/>
          <p:nvPr/>
        </p:nvSpPr>
        <p:spPr>
          <a:xfrm>
            <a:off x="8866599" y="2178633"/>
            <a:ext cx="356275" cy="302084"/>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97" name="Google Shape;1697;p21"/>
          <p:cNvSpPr/>
          <p:nvPr/>
        </p:nvSpPr>
        <p:spPr>
          <a:xfrm>
            <a:off x="617763" y="3710568"/>
            <a:ext cx="8369405" cy="984736"/>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698" name="Google Shape;1698;p21"/>
          <p:cNvSpPr/>
          <p:nvPr/>
        </p:nvSpPr>
        <p:spPr>
          <a:xfrm>
            <a:off x="8873357" y="4493430"/>
            <a:ext cx="356275" cy="302084"/>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699" name="Google Shape;1699;p21"/>
          <p:cNvSpPr/>
          <p:nvPr/>
        </p:nvSpPr>
        <p:spPr>
          <a:xfrm>
            <a:off x="617763" y="3962483"/>
            <a:ext cx="5896101" cy="1775768"/>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700" name="Google Shape;1700;p21"/>
          <p:cNvSpPr/>
          <p:nvPr/>
        </p:nvSpPr>
        <p:spPr>
          <a:xfrm>
            <a:off x="6400053" y="5537746"/>
            <a:ext cx="356275" cy="300716"/>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701" name="Google Shape;1701;p21"/>
          <p:cNvSpPr/>
          <p:nvPr/>
        </p:nvSpPr>
        <p:spPr>
          <a:xfrm>
            <a:off x="1248963" y="1888780"/>
            <a:ext cx="3107240" cy="3107197"/>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121900" tIns="121900" rIns="121900" bIns="121900" anchor="ctr" anchorCtr="0">
            <a:noAutofit/>
          </a:bodyPr>
          <a:lstStyle/>
          <a:p>
            <a:pPr algn="ctr"/>
            <a:endParaRPr lang="en" sz="3200" dirty="0">
              <a:latin typeface="Fira Sans Medium"/>
              <a:ea typeface="Fira Sans Medium"/>
              <a:cs typeface="Fira Sans Medium"/>
              <a:sym typeface="Fira Sans Medium"/>
            </a:endParaRPr>
          </a:p>
          <a:p>
            <a:pPr algn="ctr"/>
            <a:r>
              <a:rPr lang="en" sz="3200" dirty="0">
                <a:solidFill>
                  <a:schemeClr val="bg1"/>
                </a:solidFill>
                <a:latin typeface="Fira Sans Medium"/>
                <a:ea typeface="Fira Sans Medium"/>
                <a:cs typeface="Fira Sans Medium"/>
                <a:sym typeface="Fira Sans Medium"/>
              </a:rPr>
              <a:t>Vulnerabilties</a:t>
            </a:r>
          </a:p>
          <a:p>
            <a:pPr algn="ctr"/>
            <a:r>
              <a:rPr lang="en-US" sz="3200" dirty="0">
                <a:solidFill>
                  <a:schemeClr val="bg1"/>
                </a:solidFill>
                <a:latin typeface="Fira Sans Medium"/>
                <a:ea typeface="Fira Sans Medium"/>
                <a:cs typeface="Fira Sans Medium"/>
                <a:sym typeface="Fira Sans Medium"/>
              </a:rPr>
              <a:t>I</a:t>
            </a:r>
            <a:r>
              <a:rPr lang="en" sz="3200" dirty="0">
                <a:solidFill>
                  <a:schemeClr val="bg1"/>
                </a:solidFill>
                <a:latin typeface="Fira Sans Medium"/>
                <a:ea typeface="Fira Sans Medium"/>
                <a:cs typeface="Fira Sans Medium"/>
                <a:sym typeface="Fira Sans Medium"/>
              </a:rPr>
              <a:t>n Routers</a:t>
            </a:r>
            <a:endParaRPr sz="3200" dirty="0">
              <a:solidFill>
                <a:schemeClr val="bg1"/>
              </a:solidFill>
              <a:latin typeface="Fira Sans Medium"/>
              <a:ea typeface="Fira Sans Medium"/>
              <a:cs typeface="Fira Sans Medium"/>
              <a:sym typeface="Fira Sans Medium"/>
            </a:endParaRPr>
          </a:p>
        </p:txBody>
      </p:sp>
      <p:sp>
        <p:nvSpPr>
          <p:cNvPr id="1702" name="Google Shape;1702;p21"/>
          <p:cNvSpPr/>
          <p:nvPr/>
        </p:nvSpPr>
        <p:spPr>
          <a:xfrm>
            <a:off x="6875484" y="5020313"/>
            <a:ext cx="2230883" cy="1294947"/>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3" name="Google Shape;1703;p21"/>
          <p:cNvSpPr/>
          <p:nvPr/>
        </p:nvSpPr>
        <p:spPr>
          <a:xfrm>
            <a:off x="6875485" y="5020313"/>
            <a:ext cx="574359" cy="1294947"/>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3</a:t>
            </a:r>
            <a:endParaRPr sz="4000">
              <a:solidFill>
                <a:srgbClr val="FFFFFF"/>
              </a:solidFill>
              <a:latin typeface="Fira Sans SemiBold"/>
              <a:ea typeface="Fira Sans SemiBold"/>
              <a:cs typeface="Fira Sans SemiBold"/>
              <a:sym typeface="Fira Sans SemiBold"/>
            </a:endParaRPr>
          </a:p>
        </p:txBody>
      </p:sp>
      <p:sp>
        <p:nvSpPr>
          <p:cNvPr id="1704" name="Google Shape;1704;p21"/>
          <p:cNvSpPr/>
          <p:nvPr/>
        </p:nvSpPr>
        <p:spPr>
          <a:xfrm>
            <a:off x="6875484" y="512110"/>
            <a:ext cx="2230883" cy="1294947"/>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5" name="Google Shape;1705;p21"/>
          <p:cNvSpPr/>
          <p:nvPr/>
        </p:nvSpPr>
        <p:spPr>
          <a:xfrm>
            <a:off x="6875485" y="549180"/>
            <a:ext cx="574359" cy="1294947"/>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1</a:t>
            </a:r>
            <a:endParaRPr sz="4000">
              <a:solidFill>
                <a:srgbClr val="FFFFFF"/>
              </a:solidFill>
              <a:latin typeface="Fira Sans SemiBold"/>
              <a:ea typeface="Fira Sans SemiBold"/>
              <a:cs typeface="Fira Sans SemiBold"/>
              <a:sym typeface="Fira Sans SemiBold"/>
            </a:endParaRPr>
          </a:p>
        </p:txBody>
      </p:sp>
      <p:sp>
        <p:nvSpPr>
          <p:cNvPr id="1706" name="Google Shape;1706;p21"/>
          <p:cNvSpPr/>
          <p:nvPr/>
        </p:nvSpPr>
        <p:spPr>
          <a:xfrm>
            <a:off x="6875484" y="2785452"/>
            <a:ext cx="2230883" cy="1293579"/>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7" name="Google Shape;1707;p21"/>
          <p:cNvSpPr/>
          <p:nvPr/>
        </p:nvSpPr>
        <p:spPr>
          <a:xfrm>
            <a:off x="6875485" y="2785452"/>
            <a:ext cx="574359" cy="1293579"/>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2</a:t>
            </a:r>
            <a:endParaRPr sz="4000">
              <a:solidFill>
                <a:srgbClr val="FFFFFF"/>
              </a:solidFill>
              <a:latin typeface="Fira Sans SemiBold"/>
              <a:ea typeface="Fira Sans SemiBold"/>
              <a:cs typeface="Fira Sans SemiBold"/>
              <a:sym typeface="Fira Sans SemiBold"/>
            </a:endParaRPr>
          </a:p>
        </p:txBody>
      </p:sp>
      <p:sp>
        <p:nvSpPr>
          <p:cNvPr id="1708" name="Google Shape;1708;p21"/>
          <p:cNvSpPr/>
          <p:nvPr/>
        </p:nvSpPr>
        <p:spPr>
          <a:xfrm>
            <a:off x="9358240" y="1666632"/>
            <a:ext cx="2229557" cy="1294947"/>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9" name="Google Shape;1709;p21"/>
          <p:cNvSpPr/>
          <p:nvPr/>
        </p:nvSpPr>
        <p:spPr>
          <a:xfrm>
            <a:off x="9358241" y="1666632"/>
            <a:ext cx="574359" cy="1294947"/>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4</a:t>
            </a:r>
            <a:endParaRPr sz="4000">
              <a:solidFill>
                <a:srgbClr val="FFFFFF"/>
              </a:solidFill>
              <a:latin typeface="Fira Sans SemiBold"/>
              <a:ea typeface="Fira Sans SemiBold"/>
              <a:cs typeface="Fira Sans SemiBold"/>
              <a:sym typeface="Fira Sans SemiBold"/>
            </a:endParaRPr>
          </a:p>
        </p:txBody>
      </p:sp>
      <p:sp>
        <p:nvSpPr>
          <p:cNvPr id="1710" name="Google Shape;1710;p21"/>
          <p:cNvSpPr/>
          <p:nvPr/>
        </p:nvSpPr>
        <p:spPr>
          <a:xfrm>
            <a:off x="9358240" y="3902904"/>
            <a:ext cx="2229557" cy="1294904"/>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11" name="Google Shape;1711;p21"/>
          <p:cNvSpPr/>
          <p:nvPr/>
        </p:nvSpPr>
        <p:spPr>
          <a:xfrm>
            <a:off x="9358241" y="3902904"/>
            <a:ext cx="574359" cy="1294904"/>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5</a:t>
            </a:r>
            <a:endParaRPr sz="4000">
              <a:solidFill>
                <a:srgbClr val="FFFFFF"/>
              </a:solidFill>
              <a:latin typeface="Fira Sans SemiBold"/>
              <a:ea typeface="Fira Sans SemiBold"/>
              <a:cs typeface="Fira Sans SemiBold"/>
              <a:sym typeface="Fira Sans SemiBold"/>
            </a:endParaRPr>
          </a:p>
        </p:txBody>
      </p:sp>
      <p:sp>
        <p:nvSpPr>
          <p:cNvPr id="1713" name="Google Shape;1713;p21"/>
          <p:cNvSpPr txBox="1"/>
          <p:nvPr/>
        </p:nvSpPr>
        <p:spPr>
          <a:xfrm>
            <a:off x="7449833" y="798664"/>
            <a:ext cx="1656400" cy="797200"/>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Distributed Denial of Service Attack</a:t>
            </a:r>
            <a:endParaRPr sz="1600" dirty="0">
              <a:solidFill>
                <a:schemeClr val="bg1"/>
              </a:solidFill>
              <a:latin typeface="Fira Sans"/>
              <a:ea typeface="Fira Sans"/>
              <a:cs typeface="Fira Sans"/>
              <a:sym typeface="Fira Sans"/>
            </a:endParaRPr>
          </a:p>
        </p:txBody>
      </p:sp>
      <p:sp>
        <p:nvSpPr>
          <p:cNvPr id="1715" name="Google Shape;1715;p21"/>
          <p:cNvSpPr txBox="1"/>
          <p:nvPr/>
        </p:nvSpPr>
        <p:spPr>
          <a:xfrm>
            <a:off x="7449833" y="3045736"/>
            <a:ext cx="1656400" cy="797200"/>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Syn Flood</a:t>
            </a:r>
            <a:endParaRPr sz="1600" dirty="0">
              <a:solidFill>
                <a:schemeClr val="bg1"/>
              </a:solidFill>
              <a:latin typeface="Fira Sans"/>
              <a:ea typeface="Fira Sans"/>
              <a:cs typeface="Fira Sans"/>
              <a:sym typeface="Fira Sans"/>
            </a:endParaRPr>
          </a:p>
        </p:txBody>
      </p:sp>
      <p:sp>
        <p:nvSpPr>
          <p:cNvPr id="1717" name="Google Shape;1717;p21"/>
          <p:cNvSpPr txBox="1"/>
          <p:nvPr/>
        </p:nvSpPr>
        <p:spPr>
          <a:xfrm>
            <a:off x="7449833" y="5294544"/>
            <a:ext cx="1656400" cy="797200"/>
          </a:xfrm>
          <a:prstGeom prst="rect">
            <a:avLst/>
          </a:prstGeom>
          <a:noFill/>
          <a:ln>
            <a:noFill/>
          </a:ln>
        </p:spPr>
        <p:txBody>
          <a:bodyPr spcFirstLastPara="1" wrap="square" lIns="121900" tIns="121900" rIns="121900" bIns="121900" anchor="ctr" anchorCtr="0">
            <a:noAutofit/>
          </a:bodyPr>
          <a:lstStyle/>
          <a:p>
            <a:r>
              <a:rPr lang="en" sz="1600" dirty="0">
                <a:solidFill>
                  <a:schemeClr val="bg1"/>
                </a:solidFill>
                <a:latin typeface="Fira Sans"/>
                <a:ea typeface="Fira Sans"/>
                <a:cs typeface="Fira Sans"/>
                <a:sym typeface="Fira Sans"/>
              </a:rPr>
              <a:t>Brute Force</a:t>
            </a:r>
            <a:endParaRPr sz="1600" dirty="0">
              <a:solidFill>
                <a:schemeClr val="bg1"/>
              </a:solidFill>
              <a:latin typeface="Fira Sans"/>
              <a:ea typeface="Fira Sans"/>
              <a:cs typeface="Fira Sans"/>
              <a:sym typeface="Fira Sans"/>
            </a:endParaRPr>
          </a:p>
        </p:txBody>
      </p:sp>
      <p:sp>
        <p:nvSpPr>
          <p:cNvPr id="1719" name="Google Shape;1719;p21"/>
          <p:cNvSpPr txBox="1"/>
          <p:nvPr/>
        </p:nvSpPr>
        <p:spPr>
          <a:xfrm>
            <a:off x="9931999" y="4245871"/>
            <a:ext cx="1656400" cy="797200"/>
          </a:xfrm>
          <a:prstGeom prst="rect">
            <a:avLst/>
          </a:prstGeom>
          <a:noFill/>
          <a:ln>
            <a:noFill/>
          </a:ln>
        </p:spPr>
        <p:txBody>
          <a:bodyPr spcFirstLastPara="1" wrap="square" lIns="121900" tIns="121900" rIns="121900" bIns="121900" anchor="ctr" anchorCtr="0">
            <a:noAutofit/>
          </a:bodyPr>
          <a:lstStyle/>
          <a:p>
            <a:r>
              <a:rPr lang="en-001" sz="1600" dirty="0">
                <a:solidFill>
                  <a:schemeClr val="bg1"/>
                </a:solidFill>
                <a:latin typeface="Fira Sans"/>
                <a:ea typeface="Fira Sans"/>
                <a:cs typeface="Fira Sans"/>
                <a:sym typeface="Fira Sans"/>
              </a:rPr>
              <a:t>Session Hijacking</a:t>
            </a:r>
            <a:endParaRPr sz="1600" dirty="0">
              <a:solidFill>
                <a:schemeClr val="bg1"/>
              </a:solidFill>
              <a:latin typeface="Fira Sans"/>
              <a:ea typeface="Fira Sans"/>
              <a:cs typeface="Fira Sans"/>
              <a:sym typeface="Fira Sans"/>
            </a:endParaRPr>
          </a:p>
        </p:txBody>
      </p:sp>
      <p:sp>
        <p:nvSpPr>
          <p:cNvPr id="1721" name="Google Shape;1721;p21"/>
          <p:cNvSpPr txBox="1"/>
          <p:nvPr/>
        </p:nvSpPr>
        <p:spPr>
          <a:xfrm>
            <a:off x="9917837" y="1907636"/>
            <a:ext cx="1656400" cy="797200"/>
          </a:xfrm>
          <a:prstGeom prst="rect">
            <a:avLst/>
          </a:prstGeom>
          <a:noFill/>
          <a:ln>
            <a:noFill/>
          </a:ln>
        </p:spPr>
        <p:txBody>
          <a:bodyPr spcFirstLastPara="1" wrap="square" lIns="121900" tIns="121900" rIns="121900" bIns="121900" anchor="ctr" anchorCtr="0">
            <a:noAutofit/>
          </a:bodyPr>
          <a:lstStyle/>
          <a:p>
            <a:r>
              <a:rPr lang="en-001" sz="1600" dirty="0">
                <a:solidFill>
                  <a:schemeClr val="bg1"/>
                </a:solidFill>
                <a:latin typeface="Fira Sans"/>
                <a:ea typeface="Fira Sans"/>
                <a:cs typeface="Fira Sans"/>
                <a:sym typeface="Fira Sans"/>
              </a:rPr>
              <a:t>Credential Hacking</a:t>
            </a:r>
            <a:endParaRPr lang="en-GB" sz="1600" dirty="0">
              <a:solidFill>
                <a:schemeClr val="bg1"/>
              </a:solidFill>
              <a:latin typeface="Fira Sans"/>
              <a:ea typeface="Fira Sans"/>
              <a:cs typeface="Fira Sans"/>
              <a:sym typeface="Fira Sans"/>
            </a:endParaRPr>
          </a:p>
        </p:txBody>
      </p:sp>
      <p:sp>
        <p:nvSpPr>
          <p:cNvPr id="2" name="Slide Number Placeholder 1">
            <a:extLst>
              <a:ext uri="{FF2B5EF4-FFF2-40B4-BE49-F238E27FC236}">
                <a16:creationId xmlns:a16="http://schemas.microsoft.com/office/drawing/2014/main" id="{15E0B846-6C3F-D440-7C6C-344F5F560D59}"/>
              </a:ext>
            </a:extLst>
          </p:cNvPr>
          <p:cNvSpPr>
            <a:spLocks noGrp="1"/>
          </p:cNvSpPr>
          <p:nvPr>
            <p:ph type="sldNum" sz="quarter" idx="12"/>
          </p:nvPr>
        </p:nvSpPr>
        <p:spPr/>
        <p:txBody>
          <a:bodyPr/>
          <a:lstStyle/>
          <a:p>
            <a:fld id="{A4386522-FFF4-4D93-94D0-8DE8F1F27ECA}" type="slidenum">
              <a:rPr lang="en-US" smtClean="0"/>
              <a:t>24</a:t>
            </a:fld>
            <a:endParaRPr lang="en-US"/>
          </a:p>
        </p:txBody>
      </p:sp>
    </p:spTree>
    <p:extLst>
      <p:ext uri="{BB962C8B-B14F-4D97-AF65-F5344CB8AC3E}">
        <p14:creationId xmlns:p14="http://schemas.microsoft.com/office/powerpoint/2010/main" val="378425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1"/>
                                        </p:tgtEl>
                                        <p:attrNameLst>
                                          <p:attrName>style.visibility</p:attrName>
                                        </p:attrNameLst>
                                      </p:cBhvr>
                                      <p:to>
                                        <p:strVal val="visible"/>
                                      </p:to>
                                    </p:set>
                                    <p:anim calcmode="lin" valueType="num">
                                      <p:cBhvr additive="base">
                                        <p:cTn id="7" dur="500" fill="hold"/>
                                        <p:tgtEl>
                                          <p:spTgt spid="1691"/>
                                        </p:tgtEl>
                                        <p:attrNameLst>
                                          <p:attrName>ppt_x</p:attrName>
                                        </p:attrNameLst>
                                      </p:cBhvr>
                                      <p:tavLst>
                                        <p:tav tm="0">
                                          <p:val>
                                            <p:strVal val="#ppt_x"/>
                                          </p:val>
                                        </p:tav>
                                        <p:tav tm="100000">
                                          <p:val>
                                            <p:strVal val="#ppt_x"/>
                                          </p:val>
                                        </p:tav>
                                      </p:tavLst>
                                    </p:anim>
                                    <p:anim calcmode="lin" valueType="num">
                                      <p:cBhvr additive="base">
                                        <p:cTn id="8" dur="500" fill="hold"/>
                                        <p:tgtEl>
                                          <p:spTgt spid="16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92"/>
                                        </p:tgtEl>
                                        <p:attrNameLst>
                                          <p:attrName>style.visibility</p:attrName>
                                        </p:attrNameLst>
                                      </p:cBhvr>
                                      <p:to>
                                        <p:strVal val="visible"/>
                                      </p:to>
                                    </p:set>
                                    <p:anim calcmode="lin" valueType="num">
                                      <p:cBhvr additive="base">
                                        <p:cTn id="11" dur="500" fill="hold"/>
                                        <p:tgtEl>
                                          <p:spTgt spid="1692"/>
                                        </p:tgtEl>
                                        <p:attrNameLst>
                                          <p:attrName>ppt_x</p:attrName>
                                        </p:attrNameLst>
                                      </p:cBhvr>
                                      <p:tavLst>
                                        <p:tav tm="0">
                                          <p:val>
                                            <p:strVal val="#ppt_x"/>
                                          </p:val>
                                        </p:tav>
                                        <p:tav tm="100000">
                                          <p:val>
                                            <p:strVal val="#ppt_x"/>
                                          </p:val>
                                        </p:tav>
                                      </p:tavLst>
                                    </p:anim>
                                    <p:anim calcmode="lin" valueType="num">
                                      <p:cBhvr additive="base">
                                        <p:cTn id="12" dur="500" fill="hold"/>
                                        <p:tgtEl>
                                          <p:spTgt spid="169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93"/>
                                        </p:tgtEl>
                                        <p:attrNameLst>
                                          <p:attrName>style.visibility</p:attrName>
                                        </p:attrNameLst>
                                      </p:cBhvr>
                                      <p:to>
                                        <p:strVal val="visible"/>
                                      </p:to>
                                    </p:set>
                                    <p:anim calcmode="lin" valueType="num">
                                      <p:cBhvr additive="base">
                                        <p:cTn id="15" dur="500" fill="hold"/>
                                        <p:tgtEl>
                                          <p:spTgt spid="1693"/>
                                        </p:tgtEl>
                                        <p:attrNameLst>
                                          <p:attrName>ppt_x</p:attrName>
                                        </p:attrNameLst>
                                      </p:cBhvr>
                                      <p:tavLst>
                                        <p:tav tm="0">
                                          <p:val>
                                            <p:strVal val="#ppt_x"/>
                                          </p:val>
                                        </p:tav>
                                        <p:tav tm="100000">
                                          <p:val>
                                            <p:strVal val="#ppt_x"/>
                                          </p:val>
                                        </p:tav>
                                      </p:tavLst>
                                    </p:anim>
                                    <p:anim calcmode="lin" valueType="num">
                                      <p:cBhvr additive="base">
                                        <p:cTn id="16" dur="500" fill="hold"/>
                                        <p:tgtEl>
                                          <p:spTgt spid="169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94"/>
                                        </p:tgtEl>
                                        <p:attrNameLst>
                                          <p:attrName>style.visibility</p:attrName>
                                        </p:attrNameLst>
                                      </p:cBhvr>
                                      <p:to>
                                        <p:strVal val="visible"/>
                                      </p:to>
                                    </p:set>
                                    <p:anim calcmode="lin" valueType="num">
                                      <p:cBhvr additive="base">
                                        <p:cTn id="19" dur="500" fill="hold"/>
                                        <p:tgtEl>
                                          <p:spTgt spid="1694"/>
                                        </p:tgtEl>
                                        <p:attrNameLst>
                                          <p:attrName>ppt_x</p:attrName>
                                        </p:attrNameLst>
                                      </p:cBhvr>
                                      <p:tavLst>
                                        <p:tav tm="0">
                                          <p:val>
                                            <p:strVal val="#ppt_x"/>
                                          </p:val>
                                        </p:tav>
                                        <p:tav tm="100000">
                                          <p:val>
                                            <p:strVal val="#ppt_x"/>
                                          </p:val>
                                        </p:tav>
                                      </p:tavLst>
                                    </p:anim>
                                    <p:anim calcmode="lin" valueType="num">
                                      <p:cBhvr additive="base">
                                        <p:cTn id="20" dur="500" fill="hold"/>
                                        <p:tgtEl>
                                          <p:spTgt spid="169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95"/>
                                        </p:tgtEl>
                                        <p:attrNameLst>
                                          <p:attrName>style.visibility</p:attrName>
                                        </p:attrNameLst>
                                      </p:cBhvr>
                                      <p:to>
                                        <p:strVal val="visible"/>
                                      </p:to>
                                    </p:set>
                                    <p:anim calcmode="lin" valueType="num">
                                      <p:cBhvr additive="base">
                                        <p:cTn id="23" dur="500" fill="hold"/>
                                        <p:tgtEl>
                                          <p:spTgt spid="1695"/>
                                        </p:tgtEl>
                                        <p:attrNameLst>
                                          <p:attrName>ppt_x</p:attrName>
                                        </p:attrNameLst>
                                      </p:cBhvr>
                                      <p:tavLst>
                                        <p:tav tm="0">
                                          <p:val>
                                            <p:strVal val="#ppt_x"/>
                                          </p:val>
                                        </p:tav>
                                        <p:tav tm="100000">
                                          <p:val>
                                            <p:strVal val="#ppt_x"/>
                                          </p:val>
                                        </p:tav>
                                      </p:tavLst>
                                    </p:anim>
                                    <p:anim calcmode="lin" valueType="num">
                                      <p:cBhvr additive="base">
                                        <p:cTn id="24" dur="500" fill="hold"/>
                                        <p:tgtEl>
                                          <p:spTgt spid="169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96"/>
                                        </p:tgtEl>
                                        <p:attrNameLst>
                                          <p:attrName>style.visibility</p:attrName>
                                        </p:attrNameLst>
                                      </p:cBhvr>
                                      <p:to>
                                        <p:strVal val="visible"/>
                                      </p:to>
                                    </p:set>
                                    <p:anim calcmode="lin" valueType="num">
                                      <p:cBhvr additive="base">
                                        <p:cTn id="27" dur="500" fill="hold"/>
                                        <p:tgtEl>
                                          <p:spTgt spid="1696"/>
                                        </p:tgtEl>
                                        <p:attrNameLst>
                                          <p:attrName>ppt_x</p:attrName>
                                        </p:attrNameLst>
                                      </p:cBhvr>
                                      <p:tavLst>
                                        <p:tav tm="0">
                                          <p:val>
                                            <p:strVal val="#ppt_x"/>
                                          </p:val>
                                        </p:tav>
                                        <p:tav tm="100000">
                                          <p:val>
                                            <p:strVal val="#ppt_x"/>
                                          </p:val>
                                        </p:tav>
                                      </p:tavLst>
                                    </p:anim>
                                    <p:anim calcmode="lin" valueType="num">
                                      <p:cBhvr additive="base">
                                        <p:cTn id="28" dur="500" fill="hold"/>
                                        <p:tgtEl>
                                          <p:spTgt spid="169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97"/>
                                        </p:tgtEl>
                                        <p:attrNameLst>
                                          <p:attrName>style.visibility</p:attrName>
                                        </p:attrNameLst>
                                      </p:cBhvr>
                                      <p:to>
                                        <p:strVal val="visible"/>
                                      </p:to>
                                    </p:set>
                                    <p:anim calcmode="lin" valueType="num">
                                      <p:cBhvr additive="base">
                                        <p:cTn id="31" dur="500" fill="hold"/>
                                        <p:tgtEl>
                                          <p:spTgt spid="1697"/>
                                        </p:tgtEl>
                                        <p:attrNameLst>
                                          <p:attrName>ppt_x</p:attrName>
                                        </p:attrNameLst>
                                      </p:cBhvr>
                                      <p:tavLst>
                                        <p:tav tm="0">
                                          <p:val>
                                            <p:strVal val="#ppt_x"/>
                                          </p:val>
                                        </p:tav>
                                        <p:tav tm="100000">
                                          <p:val>
                                            <p:strVal val="#ppt_x"/>
                                          </p:val>
                                        </p:tav>
                                      </p:tavLst>
                                    </p:anim>
                                    <p:anim calcmode="lin" valueType="num">
                                      <p:cBhvr additive="base">
                                        <p:cTn id="32" dur="500" fill="hold"/>
                                        <p:tgtEl>
                                          <p:spTgt spid="169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98"/>
                                        </p:tgtEl>
                                        <p:attrNameLst>
                                          <p:attrName>style.visibility</p:attrName>
                                        </p:attrNameLst>
                                      </p:cBhvr>
                                      <p:to>
                                        <p:strVal val="visible"/>
                                      </p:to>
                                    </p:set>
                                    <p:anim calcmode="lin" valueType="num">
                                      <p:cBhvr additive="base">
                                        <p:cTn id="35" dur="500" fill="hold"/>
                                        <p:tgtEl>
                                          <p:spTgt spid="1698"/>
                                        </p:tgtEl>
                                        <p:attrNameLst>
                                          <p:attrName>ppt_x</p:attrName>
                                        </p:attrNameLst>
                                      </p:cBhvr>
                                      <p:tavLst>
                                        <p:tav tm="0">
                                          <p:val>
                                            <p:strVal val="#ppt_x"/>
                                          </p:val>
                                        </p:tav>
                                        <p:tav tm="100000">
                                          <p:val>
                                            <p:strVal val="#ppt_x"/>
                                          </p:val>
                                        </p:tav>
                                      </p:tavLst>
                                    </p:anim>
                                    <p:anim calcmode="lin" valueType="num">
                                      <p:cBhvr additive="base">
                                        <p:cTn id="36" dur="500" fill="hold"/>
                                        <p:tgtEl>
                                          <p:spTgt spid="16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99"/>
                                        </p:tgtEl>
                                        <p:attrNameLst>
                                          <p:attrName>style.visibility</p:attrName>
                                        </p:attrNameLst>
                                      </p:cBhvr>
                                      <p:to>
                                        <p:strVal val="visible"/>
                                      </p:to>
                                    </p:set>
                                    <p:anim calcmode="lin" valueType="num">
                                      <p:cBhvr additive="base">
                                        <p:cTn id="39" dur="500" fill="hold"/>
                                        <p:tgtEl>
                                          <p:spTgt spid="1699"/>
                                        </p:tgtEl>
                                        <p:attrNameLst>
                                          <p:attrName>ppt_x</p:attrName>
                                        </p:attrNameLst>
                                      </p:cBhvr>
                                      <p:tavLst>
                                        <p:tav tm="0">
                                          <p:val>
                                            <p:strVal val="#ppt_x"/>
                                          </p:val>
                                        </p:tav>
                                        <p:tav tm="100000">
                                          <p:val>
                                            <p:strVal val="#ppt_x"/>
                                          </p:val>
                                        </p:tav>
                                      </p:tavLst>
                                    </p:anim>
                                    <p:anim calcmode="lin" valueType="num">
                                      <p:cBhvr additive="base">
                                        <p:cTn id="40" dur="500" fill="hold"/>
                                        <p:tgtEl>
                                          <p:spTgt spid="169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00"/>
                                        </p:tgtEl>
                                        <p:attrNameLst>
                                          <p:attrName>style.visibility</p:attrName>
                                        </p:attrNameLst>
                                      </p:cBhvr>
                                      <p:to>
                                        <p:strVal val="visible"/>
                                      </p:to>
                                    </p:set>
                                    <p:anim calcmode="lin" valueType="num">
                                      <p:cBhvr additive="base">
                                        <p:cTn id="43" dur="500" fill="hold"/>
                                        <p:tgtEl>
                                          <p:spTgt spid="1700"/>
                                        </p:tgtEl>
                                        <p:attrNameLst>
                                          <p:attrName>ppt_x</p:attrName>
                                        </p:attrNameLst>
                                      </p:cBhvr>
                                      <p:tavLst>
                                        <p:tav tm="0">
                                          <p:val>
                                            <p:strVal val="#ppt_x"/>
                                          </p:val>
                                        </p:tav>
                                        <p:tav tm="100000">
                                          <p:val>
                                            <p:strVal val="#ppt_x"/>
                                          </p:val>
                                        </p:tav>
                                      </p:tavLst>
                                    </p:anim>
                                    <p:anim calcmode="lin" valueType="num">
                                      <p:cBhvr additive="base">
                                        <p:cTn id="44" dur="500" fill="hold"/>
                                        <p:tgtEl>
                                          <p:spTgt spid="170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01"/>
                                        </p:tgtEl>
                                        <p:attrNameLst>
                                          <p:attrName>style.visibility</p:attrName>
                                        </p:attrNameLst>
                                      </p:cBhvr>
                                      <p:to>
                                        <p:strVal val="visible"/>
                                      </p:to>
                                    </p:set>
                                    <p:anim calcmode="lin" valueType="num">
                                      <p:cBhvr additive="base">
                                        <p:cTn id="47" dur="500" fill="hold"/>
                                        <p:tgtEl>
                                          <p:spTgt spid="1701"/>
                                        </p:tgtEl>
                                        <p:attrNameLst>
                                          <p:attrName>ppt_x</p:attrName>
                                        </p:attrNameLst>
                                      </p:cBhvr>
                                      <p:tavLst>
                                        <p:tav tm="0">
                                          <p:val>
                                            <p:strVal val="#ppt_x"/>
                                          </p:val>
                                        </p:tav>
                                        <p:tav tm="100000">
                                          <p:val>
                                            <p:strVal val="#ppt_x"/>
                                          </p:val>
                                        </p:tav>
                                      </p:tavLst>
                                    </p:anim>
                                    <p:anim calcmode="lin" valueType="num">
                                      <p:cBhvr additive="base">
                                        <p:cTn id="48" dur="500" fill="hold"/>
                                        <p:tgtEl>
                                          <p:spTgt spid="170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02"/>
                                        </p:tgtEl>
                                        <p:attrNameLst>
                                          <p:attrName>style.visibility</p:attrName>
                                        </p:attrNameLst>
                                      </p:cBhvr>
                                      <p:to>
                                        <p:strVal val="visible"/>
                                      </p:to>
                                    </p:set>
                                    <p:anim calcmode="lin" valueType="num">
                                      <p:cBhvr additive="base">
                                        <p:cTn id="51" dur="500" fill="hold"/>
                                        <p:tgtEl>
                                          <p:spTgt spid="1702"/>
                                        </p:tgtEl>
                                        <p:attrNameLst>
                                          <p:attrName>ppt_x</p:attrName>
                                        </p:attrNameLst>
                                      </p:cBhvr>
                                      <p:tavLst>
                                        <p:tav tm="0">
                                          <p:val>
                                            <p:strVal val="#ppt_x"/>
                                          </p:val>
                                        </p:tav>
                                        <p:tav tm="100000">
                                          <p:val>
                                            <p:strVal val="#ppt_x"/>
                                          </p:val>
                                        </p:tav>
                                      </p:tavLst>
                                    </p:anim>
                                    <p:anim calcmode="lin" valueType="num">
                                      <p:cBhvr additive="base">
                                        <p:cTn id="52" dur="500" fill="hold"/>
                                        <p:tgtEl>
                                          <p:spTgt spid="170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03"/>
                                        </p:tgtEl>
                                        <p:attrNameLst>
                                          <p:attrName>style.visibility</p:attrName>
                                        </p:attrNameLst>
                                      </p:cBhvr>
                                      <p:to>
                                        <p:strVal val="visible"/>
                                      </p:to>
                                    </p:set>
                                    <p:anim calcmode="lin" valueType="num">
                                      <p:cBhvr additive="base">
                                        <p:cTn id="55" dur="500" fill="hold"/>
                                        <p:tgtEl>
                                          <p:spTgt spid="1703"/>
                                        </p:tgtEl>
                                        <p:attrNameLst>
                                          <p:attrName>ppt_x</p:attrName>
                                        </p:attrNameLst>
                                      </p:cBhvr>
                                      <p:tavLst>
                                        <p:tav tm="0">
                                          <p:val>
                                            <p:strVal val="#ppt_x"/>
                                          </p:val>
                                        </p:tav>
                                        <p:tav tm="100000">
                                          <p:val>
                                            <p:strVal val="#ppt_x"/>
                                          </p:val>
                                        </p:tav>
                                      </p:tavLst>
                                    </p:anim>
                                    <p:anim calcmode="lin" valueType="num">
                                      <p:cBhvr additive="base">
                                        <p:cTn id="56" dur="500" fill="hold"/>
                                        <p:tgtEl>
                                          <p:spTgt spid="170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04"/>
                                        </p:tgtEl>
                                        <p:attrNameLst>
                                          <p:attrName>style.visibility</p:attrName>
                                        </p:attrNameLst>
                                      </p:cBhvr>
                                      <p:to>
                                        <p:strVal val="visible"/>
                                      </p:to>
                                    </p:set>
                                    <p:anim calcmode="lin" valueType="num">
                                      <p:cBhvr additive="base">
                                        <p:cTn id="59" dur="500" fill="hold"/>
                                        <p:tgtEl>
                                          <p:spTgt spid="1704"/>
                                        </p:tgtEl>
                                        <p:attrNameLst>
                                          <p:attrName>ppt_x</p:attrName>
                                        </p:attrNameLst>
                                      </p:cBhvr>
                                      <p:tavLst>
                                        <p:tav tm="0">
                                          <p:val>
                                            <p:strVal val="#ppt_x"/>
                                          </p:val>
                                        </p:tav>
                                        <p:tav tm="100000">
                                          <p:val>
                                            <p:strVal val="#ppt_x"/>
                                          </p:val>
                                        </p:tav>
                                      </p:tavLst>
                                    </p:anim>
                                    <p:anim calcmode="lin" valueType="num">
                                      <p:cBhvr additive="base">
                                        <p:cTn id="60" dur="500" fill="hold"/>
                                        <p:tgtEl>
                                          <p:spTgt spid="170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05"/>
                                        </p:tgtEl>
                                        <p:attrNameLst>
                                          <p:attrName>style.visibility</p:attrName>
                                        </p:attrNameLst>
                                      </p:cBhvr>
                                      <p:to>
                                        <p:strVal val="visible"/>
                                      </p:to>
                                    </p:set>
                                    <p:anim calcmode="lin" valueType="num">
                                      <p:cBhvr additive="base">
                                        <p:cTn id="63" dur="500" fill="hold"/>
                                        <p:tgtEl>
                                          <p:spTgt spid="1705"/>
                                        </p:tgtEl>
                                        <p:attrNameLst>
                                          <p:attrName>ppt_x</p:attrName>
                                        </p:attrNameLst>
                                      </p:cBhvr>
                                      <p:tavLst>
                                        <p:tav tm="0">
                                          <p:val>
                                            <p:strVal val="#ppt_x"/>
                                          </p:val>
                                        </p:tav>
                                        <p:tav tm="100000">
                                          <p:val>
                                            <p:strVal val="#ppt_x"/>
                                          </p:val>
                                        </p:tav>
                                      </p:tavLst>
                                    </p:anim>
                                    <p:anim calcmode="lin" valueType="num">
                                      <p:cBhvr additive="base">
                                        <p:cTn id="64" dur="500" fill="hold"/>
                                        <p:tgtEl>
                                          <p:spTgt spid="170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06"/>
                                        </p:tgtEl>
                                        <p:attrNameLst>
                                          <p:attrName>style.visibility</p:attrName>
                                        </p:attrNameLst>
                                      </p:cBhvr>
                                      <p:to>
                                        <p:strVal val="visible"/>
                                      </p:to>
                                    </p:set>
                                    <p:anim calcmode="lin" valueType="num">
                                      <p:cBhvr additive="base">
                                        <p:cTn id="67" dur="500" fill="hold"/>
                                        <p:tgtEl>
                                          <p:spTgt spid="1706"/>
                                        </p:tgtEl>
                                        <p:attrNameLst>
                                          <p:attrName>ppt_x</p:attrName>
                                        </p:attrNameLst>
                                      </p:cBhvr>
                                      <p:tavLst>
                                        <p:tav tm="0">
                                          <p:val>
                                            <p:strVal val="#ppt_x"/>
                                          </p:val>
                                        </p:tav>
                                        <p:tav tm="100000">
                                          <p:val>
                                            <p:strVal val="#ppt_x"/>
                                          </p:val>
                                        </p:tav>
                                      </p:tavLst>
                                    </p:anim>
                                    <p:anim calcmode="lin" valueType="num">
                                      <p:cBhvr additive="base">
                                        <p:cTn id="68" dur="500" fill="hold"/>
                                        <p:tgtEl>
                                          <p:spTgt spid="170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07"/>
                                        </p:tgtEl>
                                        <p:attrNameLst>
                                          <p:attrName>style.visibility</p:attrName>
                                        </p:attrNameLst>
                                      </p:cBhvr>
                                      <p:to>
                                        <p:strVal val="visible"/>
                                      </p:to>
                                    </p:set>
                                    <p:anim calcmode="lin" valueType="num">
                                      <p:cBhvr additive="base">
                                        <p:cTn id="71" dur="500" fill="hold"/>
                                        <p:tgtEl>
                                          <p:spTgt spid="1707"/>
                                        </p:tgtEl>
                                        <p:attrNameLst>
                                          <p:attrName>ppt_x</p:attrName>
                                        </p:attrNameLst>
                                      </p:cBhvr>
                                      <p:tavLst>
                                        <p:tav tm="0">
                                          <p:val>
                                            <p:strVal val="#ppt_x"/>
                                          </p:val>
                                        </p:tav>
                                        <p:tav tm="100000">
                                          <p:val>
                                            <p:strVal val="#ppt_x"/>
                                          </p:val>
                                        </p:tav>
                                      </p:tavLst>
                                    </p:anim>
                                    <p:anim calcmode="lin" valueType="num">
                                      <p:cBhvr additive="base">
                                        <p:cTn id="72" dur="500" fill="hold"/>
                                        <p:tgtEl>
                                          <p:spTgt spid="170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08"/>
                                        </p:tgtEl>
                                        <p:attrNameLst>
                                          <p:attrName>style.visibility</p:attrName>
                                        </p:attrNameLst>
                                      </p:cBhvr>
                                      <p:to>
                                        <p:strVal val="visible"/>
                                      </p:to>
                                    </p:set>
                                    <p:anim calcmode="lin" valueType="num">
                                      <p:cBhvr additive="base">
                                        <p:cTn id="75" dur="500" fill="hold"/>
                                        <p:tgtEl>
                                          <p:spTgt spid="1708"/>
                                        </p:tgtEl>
                                        <p:attrNameLst>
                                          <p:attrName>ppt_x</p:attrName>
                                        </p:attrNameLst>
                                      </p:cBhvr>
                                      <p:tavLst>
                                        <p:tav tm="0">
                                          <p:val>
                                            <p:strVal val="#ppt_x"/>
                                          </p:val>
                                        </p:tav>
                                        <p:tav tm="100000">
                                          <p:val>
                                            <p:strVal val="#ppt_x"/>
                                          </p:val>
                                        </p:tav>
                                      </p:tavLst>
                                    </p:anim>
                                    <p:anim calcmode="lin" valueType="num">
                                      <p:cBhvr additive="base">
                                        <p:cTn id="76" dur="500" fill="hold"/>
                                        <p:tgtEl>
                                          <p:spTgt spid="170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09"/>
                                        </p:tgtEl>
                                        <p:attrNameLst>
                                          <p:attrName>style.visibility</p:attrName>
                                        </p:attrNameLst>
                                      </p:cBhvr>
                                      <p:to>
                                        <p:strVal val="visible"/>
                                      </p:to>
                                    </p:set>
                                    <p:anim calcmode="lin" valueType="num">
                                      <p:cBhvr additive="base">
                                        <p:cTn id="79" dur="500" fill="hold"/>
                                        <p:tgtEl>
                                          <p:spTgt spid="1709"/>
                                        </p:tgtEl>
                                        <p:attrNameLst>
                                          <p:attrName>ppt_x</p:attrName>
                                        </p:attrNameLst>
                                      </p:cBhvr>
                                      <p:tavLst>
                                        <p:tav tm="0">
                                          <p:val>
                                            <p:strVal val="#ppt_x"/>
                                          </p:val>
                                        </p:tav>
                                        <p:tav tm="100000">
                                          <p:val>
                                            <p:strVal val="#ppt_x"/>
                                          </p:val>
                                        </p:tav>
                                      </p:tavLst>
                                    </p:anim>
                                    <p:anim calcmode="lin" valueType="num">
                                      <p:cBhvr additive="base">
                                        <p:cTn id="80" dur="500" fill="hold"/>
                                        <p:tgtEl>
                                          <p:spTgt spid="170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10"/>
                                        </p:tgtEl>
                                        <p:attrNameLst>
                                          <p:attrName>style.visibility</p:attrName>
                                        </p:attrNameLst>
                                      </p:cBhvr>
                                      <p:to>
                                        <p:strVal val="visible"/>
                                      </p:to>
                                    </p:set>
                                    <p:anim calcmode="lin" valueType="num">
                                      <p:cBhvr additive="base">
                                        <p:cTn id="83" dur="500" fill="hold"/>
                                        <p:tgtEl>
                                          <p:spTgt spid="1710"/>
                                        </p:tgtEl>
                                        <p:attrNameLst>
                                          <p:attrName>ppt_x</p:attrName>
                                        </p:attrNameLst>
                                      </p:cBhvr>
                                      <p:tavLst>
                                        <p:tav tm="0">
                                          <p:val>
                                            <p:strVal val="#ppt_x"/>
                                          </p:val>
                                        </p:tav>
                                        <p:tav tm="100000">
                                          <p:val>
                                            <p:strVal val="#ppt_x"/>
                                          </p:val>
                                        </p:tav>
                                      </p:tavLst>
                                    </p:anim>
                                    <p:anim calcmode="lin" valueType="num">
                                      <p:cBhvr additive="base">
                                        <p:cTn id="84" dur="500" fill="hold"/>
                                        <p:tgtEl>
                                          <p:spTgt spid="171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11"/>
                                        </p:tgtEl>
                                        <p:attrNameLst>
                                          <p:attrName>style.visibility</p:attrName>
                                        </p:attrNameLst>
                                      </p:cBhvr>
                                      <p:to>
                                        <p:strVal val="visible"/>
                                      </p:to>
                                    </p:set>
                                    <p:anim calcmode="lin" valueType="num">
                                      <p:cBhvr additive="base">
                                        <p:cTn id="87" dur="500" fill="hold"/>
                                        <p:tgtEl>
                                          <p:spTgt spid="1711"/>
                                        </p:tgtEl>
                                        <p:attrNameLst>
                                          <p:attrName>ppt_x</p:attrName>
                                        </p:attrNameLst>
                                      </p:cBhvr>
                                      <p:tavLst>
                                        <p:tav tm="0">
                                          <p:val>
                                            <p:strVal val="#ppt_x"/>
                                          </p:val>
                                        </p:tav>
                                        <p:tav tm="100000">
                                          <p:val>
                                            <p:strVal val="#ppt_x"/>
                                          </p:val>
                                        </p:tav>
                                      </p:tavLst>
                                    </p:anim>
                                    <p:anim calcmode="lin" valueType="num">
                                      <p:cBhvr additive="base">
                                        <p:cTn id="88" dur="500" fill="hold"/>
                                        <p:tgtEl>
                                          <p:spTgt spid="171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713"/>
                                        </p:tgtEl>
                                        <p:attrNameLst>
                                          <p:attrName>style.visibility</p:attrName>
                                        </p:attrNameLst>
                                      </p:cBhvr>
                                      <p:to>
                                        <p:strVal val="visible"/>
                                      </p:to>
                                    </p:set>
                                    <p:anim calcmode="lin" valueType="num">
                                      <p:cBhvr additive="base">
                                        <p:cTn id="91" dur="500" fill="hold"/>
                                        <p:tgtEl>
                                          <p:spTgt spid="1713"/>
                                        </p:tgtEl>
                                        <p:attrNameLst>
                                          <p:attrName>ppt_x</p:attrName>
                                        </p:attrNameLst>
                                      </p:cBhvr>
                                      <p:tavLst>
                                        <p:tav tm="0">
                                          <p:val>
                                            <p:strVal val="#ppt_x"/>
                                          </p:val>
                                        </p:tav>
                                        <p:tav tm="100000">
                                          <p:val>
                                            <p:strVal val="#ppt_x"/>
                                          </p:val>
                                        </p:tav>
                                      </p:tavLst>
                                    </p:anim>
                                    <p:anim calcmode="lin" valueType="num">
                                      <p:cBhvr additive="base">
                                        <p:cTn id="92" dur="500" fill="hold"/>
                                        <p:tgtEl>
                                          <p:spTgt spid="171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715"/>
                                        </p:tgtEl>
                                        <p:attrNameLst>
                                          <p:attrName>style.visibility</p:attrName>
                                        </p:attrNameLst>
                                      </p:cBhvr>
                                      <p:to>
                                        <p:strVal val="visible"/>
                                      </p:to>
                                    </p:set>
                                    <p:anim calcmode="lin" valueType="num">
                                      <p:cBhvr additive="base">
                                        <p:cTn id="95" dur="500" fill="hold"/>
                                        <p:tgtEl>
                                          <p:spTgt spid="1715"/>
                                        </p:tgtEl>
                                        <p:attrNameLst>
                                          <p:attrName>ppt_x</p:attrName>
                                        </p:attrNameLst>
                                      </p:cBhvr>
                                      <p:tavLst>
                                        <p:tav tm="0">
                                          <p:val>
                                            <p:strVal val="#ppt_x"/>
                                          </p:val>
                                        </p:tav>
                                        <p:tav tm="100000">
                                          <p:val>
                                            <p:strVal val="#ppt_x"/>
                                          </p:val>
                                        </p:tav>
                                      </p:tavLst>
                                    </p:anim>
                                    <p:anim calcmode="lin" valueType="num">
                                      <p:cBhvr additive="base">
                                        <p:cTn id="96" dur="500" fill="hold"/>
                                        <p:tgtEl>
                                          <p:spTgt spid="171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17"/>
                                        </p:tgtEl>
                                        <p:attrNameLst>
                                          <p:attrName>style.visibility</p:attrName>
                                        </p:attrNameLst>
                                      </p:cBhvr>
                                      <p:to>
                                        <p:strVal val="visible"/>
                                      </p:to>
                                    </p:set>
                                    <p:anim calcmode="lin" valueType="num">
                                      <p:cBhvr additive="base">
                                        <p:cTn id="99" dur="500" fill="hold"/>
                                        <p:tgtEl>
                                          <p:spTgt spid="1717"/>
                                        </p:tgtEl>
                                        <p:attrNameLst>
                                          <p:attrName>ppt_x</p:attrName>
                                        </p:attrNameLst>
                                      </p:cBhvr>
                                      <p:tavLst>
                                        <p:tav tm="0">
                                          <p:val>
                                            <p:strVal val="#ppt_x"/>
                                          </p:val>
                                        </p:tav>
                                        <p:tav tm="100000">
                                          <p:val>
                                            <p:strVal val="#ppt_x"/>
                                          </p:val>
                                        </p:tav>
                                      </p:tavLst>
                                    </p:anim>
                                    <p:anim calcmode="lin" valueType="num">
                                      <p:cBhvr additive="base">
                                        <p:cTn id="100" dur="500" fill="hold"/>
                                        <p:tgtEl>
                                          <p:spTgt spid="171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19"/>
                                        </p:tgtEl>
                                        <p:attrNameLst>
                                          <p:attrName>style.visibility</p:attrName>
                                        </p:attrNameLst>
                                      </p:cBhvr>
                                      <p:to>
                                        <p:strVal val="visible"/>
                                      </p:to>
                                    </p:set>
                                    <p:anim calcmode="lin" valueType="num">
                                      <p:cBhvr additive="base">
                                        <p:cTn id="103" dur="500" fill="hold"/>
                                        <p:tgtEl>
                                          <p:spTgt spid="1719"/>
                                        </p:tgtEl>
                                        <p:attrNameLst>
                                          <p:attrName>ppt_x</p:attrName>
                                        </p:attrNameLst>
                                      </p:cBhvr>
                                      <p:tavLst>
                                        <p:tav tm="0">
                                          <p:val>
                                            <p:strVal val="#ppt_x"/>
                                          </p:val>
                                        </p:tav>
                                        <p:tav tm="100000">
                                          <p:val>
                                            <p:strVal val="#ppt_x"/>
                                          </p:val>
                                        </p:tav>
                                      </p:tavLst>
                                    </p:anim>
                                    <p:anim calcmode="lin" valueType="num">
                                      <p:cBhvr additive="base">
                                        <p:cTn id="104" dur="500" fill="hold"/>
                                        <p:tgtEl>
                                          <p:spTgt spid="171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21"/>
                                        </p:tgtEl>
                                        <p:attrNameLst>
                                          <p:attrName>style.visibility</p:attrName>
                                        </p:attrNameLst>
                                      </p:cBhvr>
                                      <p:to>
                                        <p:strVal val="visible"/>
                                      </p:to>
                                    </p:set>
                                    <p:anim calcmode="lin" valueType="num">
                                      <p:cBhvr additive="base">
                                        <p:cTn id="107" dur="500" fill="hold"/>
                                        <p:tgtEl>
                                          <p:spTgt spid="1721"/>
                                        </p:tgtEl>
                                        <p:attrNameLst>
                                          <p:attrName>ppt_x</p:attrName>
                                        </p:attrNameLst>
                                      </p:cBhvr>
                                      <p:tavLst>
                                        <p:tav tm="0">
                                          <p:val>
                                            <p:strVal val="#ppt_x"/>
                                          </p:val>
                                        </p:tav>
                                        <p:tav tm="100000">
                                          <p:val>
                                            <p:strVal val="#ppt_x"/>
                                          </p:val>
                                        </p:tav>
                                      </p:tavLst>
                                    </p:anim>
                                    <p:anim calcmode="lin" valueType="num">
                                      <p:cBhvr additive="base">
                                        <p:cTn id="108" dur="500" fill="hold"/>
                                        <p:tgtEl>
                                          <p:spTgt spid="172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
                                        </p:tgtEl>
                                        <p:attrNameLst>
                                          <p:attrName>style.visibility</p:attrName>
                                        </p:attrNameLst>
                                      </p:cBhvr>
                                      <p:to>
                                        <p:strVal val="visible"/>
                                      </p:to>
                                    </p:set>
                                    <p:anim calcmode="lin" valueType="num">
                                      <p:cBhvr additive="base">
                                        <p:cTn id="111" dur="500" fill="hold"/>
                                        <p:tgtEl>
                                          <p:spTgt spid="2"/>
                                        </p:tgtEl>
                                        <p:attrNameLst>
                                          <p:attrName>ppt_x</p:attrName>
                                        </p:attrNameLst>
                                      </p:cBhvr>
                                      <p:tavLst>
                                        <p:tav tm="0">
                                          <p:val>
                                            <p:strVal val="#ppt_x"/>
                                          </p:val>
                                        </p:tav>
                                        <p:tav tm="100000">
                                          <p:val>
                                            <p:strVal val="#ppt_x"/>
                                          </p:val>
                                        </p:tav>
                                      </p:tavLst>
                                    </p:anim>
                                    <p:anim calcmode="lin" valueType="num">
                                      <p:cBhvr additive="base">
                                        <p:cTn id="1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2" grpId="0" animBg="1"/>
      <p:bldP spid="1693" grpId="0" animBg="1"/>
      <p:bldP spid="1694" grpId="0" animBg="1"/>
      <p:bldP spid="1695" grpId="0" animBg="1"/>
      <p:bldP spid="1696" grpId="0" animBg="1"/>
      <p:bldP spid="1697" grpId="0" animBg="1"/>
      <p:bldP spid="1698" grpId="0" animBg="1"/>
      <p:bldP spid="1699" grpId="0" animBg="1"/>
      <p:bldP spid="1700" grpId="0" animBg="1"/>
      <p:bldP spid="1701" grpId="0" animBg="1"/>
      <p:bldP spid="1702" grpId="0" animBg="1"/>
      <p:bldP spid="1703" grpId="0" animBg="1"/>
      <p:bldP spid="1704" grpId="0" animBg="1"/>
      <p:bldP spid="1705" grpId="0" animBg="1"/>
      <p:bldP spid="1706" grpId="0" animBg="1"/>
      <p:bldP spid="1707" grpId="0" animBg="1"/>
      <p:bldP spid="1708" grpId="0" animBg="1"/>
      <p:bldP spid="1709" grpId="0" animBg="1"/>
      <p:bldP spid="1710" grpId="0" animBg="1"/>
      <p:bldP spid="1711" grpId="0" animBg="1"/>
      <p:bldP spid="1713" grpId="0"/>
      <p:bldP spid="1715" grpId="0"/>
      <p:bldP spid="1717" grpId="0"/>
      <p:bldP spid="1719" grpId="0"/>
      <p:bldP spid="172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bile device with apps">
            <a:extLst>
              <a:ext uri="{FF2B5EF4-FFF2-40B4-BE49-F238E27FC236}">
                <a16:creationId xmlns:a16="http://schemas.microsoft.com/office/drawing/2014/main" id="{DF8EFA43-6BE9-FDC4-31C2-D4C7FFDA2A53}"/>
              </a:ext>
            </a:extLst>
          </p:cNvPr>
          <p:cNvPicPr>
            <a:picLocks noChangeAspect="1"/>
          </p:cNvPicPr>
          <p:nvPr/>
        </p:nvPicPr>
        <p:blipFill rotWithShape="1">
          <a:blip r:embed="rId3">
            <a:duotone>
              <a:schemeClr val="bg2">
                <a:shade val="45000"/>
                <a:satMod val="135000"/>
              </a:schemeClr>
              <a:prstClr val="white"/>
            </a:duotone>
            <a:alphaModFix amt="25000"/>
          </a:blip>
          <a:srcRect l="25"/>
          <a:stretch/>
        </p:blipFill>
        <p:spPr>
          <a:xfrm>
            <a:off x="0" y="0"/>
            <a:ext cx="12188932" cy="6858000"/>
          </a:xfrm>
          <a:prstGeom prst="rect">
            <a:avLst/>
          </a:prstGeom>
        </p:spPr>
      </p:pic>
      <p:sp>
        <p:nvSpPr>
          <p:cNvPr id="2" name="Title 1">
            <a:extLst>
              <a:ext uri="{FF2B5EF4-FFF2-40B4-BE49-F238E27FC236}">
                <a16:creationId xmlns:a16="http://schemas.microsoft.com/office/drawing/2014/main" id="{08BF0E2E-5149-392B-8A65-127B4E8F1045}"/>
              </a:ext>
            </a:extLst>
          </p:cNvPr>
          <p:cNvSpPr>
            <a:spLocks noGrp="1"/>
          </p:cNvSpPr>
          <p:nvPr>
            <p:ph type="title"/>
          </p:nvPr>
        </p:nvSpPr>
        <p:spPr/>
        <p:txBody>
          <a:bodyPr>
            <a:normAutofit/>
          </a:bodyPr>
          <a:lstStyle/>
          <a:p>
            <a:r>
              <a:rPr lang="en-US" sz="2500" b="1"/>
              <a:t>Recommendations to Manage Vulnerabilities</a:t>
            </a:r>
          </a:p>
        </p:txBody>
      </p:sp>
      <p:sp>
        <p:nvSpPr>
          <p:cNvPr id="3" name="Content Placeholder 2">
            <a:extLst>
              <a:ext uri="{FF2B5EF4-FFF2-40B4-BE49-F238E27FC236}">
                <a16:creationId xmlns:a16="http://schemas.microsoft.com/office/drawing/2014/main" id="{F90A9FF0-A345-B8D5-3C52-4EA358880DC4}"/>
              </a:ext>
            </a:extLst>
          </p:cNvPr>
          <p:cNvSpPr>
            <a:spLocks noGrp="1"/>
          </p:cNvSpPr>
          <p:nvPr>
            <p:ph idx="1"/>
          </p:nvPr>
        </p:nvSpPr>
        <p:spPr/>
        <p:txBody>
          <a:bodyPr>
            <a:normAutofit/>
          </a:bodyPr>
          <a:lstStyle/>
          <a:p>
            <a:r>
              <a:rPr lang="en-US" dirty="0"/>
              <a:t>Disable Remote Access</a:t>
            </a:r>
            <a:endParaRPr lang="en-001" dirty="0"/>
          </a:p>
          <a:p>
            <a:r>
              <a:rPr lang="en-GB" dirty="0"/>
              <a:t>Use a Network Inspector</a:t>
            </a:r>
            <a:endParaRPr lang="en-001" dirty="0"/>
          </a:p>
          <a:p>
            <a:r>
              <a:rPr lang="en-GB" dirty="0"/>
              <a:t>Routinely Update the Router Firmware</a:t>
            </a:r>
            <a:endParaRPr lang="en-001" dirty="0"/>
          </a:p>
          <a:p>
            <a:r>
              <a:rPr lang="en-GB" dirty="0"/>
              <a:t>Set Up a Guest Account</a:t>
            </a:r>
            <a:endParaRPr lang="en-001" dirty="0"/>
          </a:p>
          <a:p>
            <a:r>
              <a:rPr lang="en-US" dirty="0"/>
              <a:t>Reset the Router</a:t>
            </a:r>
            <a:r>
              <a:rPr lang="en-001" dirty="0"/>
              <a:t> and Passwords</a:t>
            </a:r>
          </a:p>
          <a:p>
            <a:r>
              <a:rPr lang="en-GB" dirty="0"/>
              <a:t>Turn on </a:t>
            </a:r>
            <a:r>
              <a:rPr lang="en-GB" dirty="0" err="1"/>
              <a:t>WiFi</a:t>
            </a:r>
            <a:r>
              <a:rPr lang="en-GB" dirty="0"/>
              <a:t> network encryption</a:t>
            </a:r>
            <a:endParaRPr lang="en-001" dirty="0"/>
          </a:p>
          <a:p>
            <a:r>
              <a:rPr lang="en-GB" dirty="0"/>
              <a:t>Turn on your router firewall</a:t>
            </a:r>
            <a:endParaRPr lang="en-US" dirty="0"/>
          </a:p>
        </p:txBody>
      </p:sp>
      <p:sp>
        <p:nvSpPr>
          <p:cNvPr id="4" name="Slide Number Placeholder 3">
            <a:extLst>
              <a:ext uri="{FF2B5EF4-FFF2-40B4-BE49-F238E27FC236}">
                <a16:creationId xmlns:a16="http://schemas.microsoft.com/office/drawing/2014/main" id="{DB004DAE-243F-04CD-B23A-F34F000D0D95}"/>
              </a:ext>
            </a:extLst>
          </p:cNvPr>
          <p:cNvSpPr>
            <a:spLocks noGrp="1"/>
          </p:cNvSpPr>
          <p:nvPr>
            <p:ph type="sldNum" sz="quarter" idx="12"/>
          </p:nvPr>
        </p:nvSpPr>
        <p:spPr/>
        <p:txBody>
          <a:bodyPr/>
          <a:lstStyle/>
          <a:p>
            <a:fld id="{A4386522-FFF4-4D93-94D0-8DE8F1F27ECA}" type="slidenum">
              <a:rPr lang="en-US" smtClean="0"/>
              <a:t>25</a:t>
            </a:fld>
            <a:endParaRPr lang="en-US"/>
          </a:p>
        </p:txBody>
      </p:sp>
    </p:spTree>
    <p:extLst>
      <p:ext uri="{BB962C8B-B14F-4D97-AF65-F5344CB8AC3E}">
        <p14:creationId xmlns:p14="http://schemas.microsoft.com/office/powerpoint/2010/main" val="147022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604205" y="3432861"/>
            <a:ext cx="5909659" cy="101664"/>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692" name="Google Shape;1692;p21"/>
          <p:cNvSpPr/>
          <p:nvPr/>
        </p:nvSpPr>
        <p:spPr>
          <a:xfrm>
            <a:off x="6400053" y="3332653"/>
            <a:ext cx="356275" cy="300716"/>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693" name="Google Shape;1693;p21"/>
          <p:cNvSpPr/>
          <p:nvPr/>
        </p:nvSpPr>
        <p:spPr>
          <a:xfrm>
            <a:off x="617763" y="1188507"/>
            <a:ext cx="5896101" cy="1775768"/>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694" name="Google Shape;1694;p21"/>
          <p:cNvSpPr/>
          <p:nvPr/>
        </p:nvSpPr>
        <p:spPr>
          <a:xfrm>
            <a:off x="6400053" y="1088297"/>
            <a:ext cx="356275" cy="300716"/>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695" name="Google Shape;1695;p21"/>
          <p:cNvSpPr/>
          <p:nvPr/>
        </p:nvSpPr>
        <p:spPr>
          <a:xfrm>
            <a:off x="611006" y="2278884"/>
            <a:ext cx="8369405" cy="984736"/>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96" name="Google Shape;1696;p21"/>
          <p:cNvSpPr/>
          <p:nvPr/>
        </p:nvSpPr>
        <p:spPr>
          <a:xfrm>
            <a:off x="8866599" y="2178633"/>
            <a:ext cx="356275" cy="302084"/>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97" name="Google Shape;1697;p21"/>
          <p:cNvSpPr/>
          <p:nvPr/>
        </p:nvSpPr>
        <p:spPr>
          <a:xfrm>
            <a:off x="617763" y="3710568"/>
            <a:ext cx="8369405" cy="984736"/>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698" name="Google Shape;1698;p21"/>
          <p:cNvSpPr/>
          <p:nvPr/>
        </p:nvSpPr>
        <p:spPr>
          <a:xfrm>
            <a:off x="8873357" y="4493430"/>
            <a:ext cx="356275" cy="302084"/>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699" name="Google Shape;1699;p21"/>
          <p:cNvSpPr/>
          <p:nvPr/>
        </p:nvSpPr>
        <p:spPr>
          <a:xfrm>
            <a:off x="617763" y="3962483"/>
            <a:ext cx="5896101" cy="1775768"/>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700" name="Google Shape;1700;p21"/>
          <p:cNvSpPr/>
          <p:nvPr/>
        </p:nvSpPr>
        <p:spPr>
          <a:xfrm>
            <a:off x="6400053" y="5537746"/>
            <a:ext cx="356275" cy="300716"/>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701" name="Google Shape;1701;p21"/>
          <p:cNvSpPr/>
          <p:nvPr/>
        </p:nvSpPr>
        <p:spPr>
          <a:xfrm>
            <a:off x="1248963" y="1888780"/>
            <a:ext cx="3107240" cy="3107197"/>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121900" tIns="121900" rIns="121900" bIns="121900" anchor="ctr" anchorCtr="0">
            <a:noAutofit/>
          </a:bodyPr>
          <a:lstStyle/>
          <a:p>
            <a:pPr algn="ctr"/>
            <a:endParaRPr lang="en" sz="3200" dirty="0">
              <a:latin typeface="Fira Sans Medium"/>
              <a:ea typeface="Fira Sans Medium"/>
              <a:cs typeface="Fira Sans Medium"/>
              <a:sym typeface="Fira Sans Medium"/>
            </a:endParaRPr>
          </a:p>
          <a:p>
            <a:pPr algn="ctr"/>
            <a:r>
              <a:rPr lang="en" sz="3200" dirty="0">
                <a:solidFill>
                  <a:schemeClr val="bg1"/>
                </a:solidFill>
                <a:latin typeface="Fira Sans Medium"/>
                <a:ea typeface="Fira Sans Medium"/>
                <a:cs typeface="Fira Sans Medium"/>
                <a:sym typeface="Fira Sans Medium"/>
              </a:rPr>
              <a:t>Vulnerabilties</a:t>
            </a:r>
          </a:p>
          <a:p>
            <a:pPr algn="ctr"/>
            <a:r>
              <a:rPr lang="en-US" sz="3200" dirty="0">
                <a:solidFill>
                  <a:schemeClr val="bg1"/>
                </a:solidFill>
                <a:latin typeface="Fira Sans Medium"/>
                <a:ea typeface="Fira Sans Medium"/>
                <a:cs typeface="Fira Sans Medium"/>
                <a:sym typeface="Fira Sans Medium"/>
              </a:rPr>
              <a:t>I</a:t>
            </a:r>
            <a:r>
              <a:rPr lang="en" sz="3200" dirty="0">
                <a:solidFill>
                  <a:schemeClr val="bg1"/>
                </a:solidFill>
                <a:latin typeface="Fira Sans Medium"/>
                <a:ea typeface="Fira Sans Medium"/>
                <a:cs typeface="Fira Sans Medium"/>
                <a:sym typeface="Fira Sans Medium"/>
              </a:rPr>
              <a:t>n Windows </a:t>
            </a:r>
          </a:p>
          <a:p>
            <a:pPr algn="ctr"/>
            <a:r>
              <a:rPr lang="en" sz="3200" dirty="0">
                <a:solidFill>
                  <a:schemeClr val="bg1"/>
                </a:solidFill>
                <a:latin typeface="Fira Sans Medium"/>
                <a:ea typeface="Fira Sans Medium"/>
                <a:cs typeface="Fira Sans Medium"/>
                <a:sym typeface="Fira Sans Medium"/>
              </a:rPr>
              <a:t>Computers</a:t>
            </a:r>
            <a:endParaRPr sz="3200" dirty="0">
              <a:solidFill>
                <a:schemeClr val="bg1"/>
              </a:solidFill>
              <a:latin typeface="Fira Sans Medium"/>
              <a:ea typeface="Fira Sans Medium"/>
              <a:cs typeface="Fira Sans Medium"/>
              <a:sym typeface="Fira Sans Medium"/>
            </a:endParaRPr>
          </a:p>
        </p:txBody>
      </p:sp>
      <p:sp>
        <p:nvSpPr>
          <p:cNvPr id="1702" name="Google Shape;1702;p21"/>
          <p:cNvSpPr/>
          <p:nvPr/>
        </p:nvSpPr>
        <p:spPr>
          <a:xfrm>
            <a:off x="6875484" y="5020313"/>
            <a:ext cx="2230883" cy="1294947"/>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3" name="Google Shape;1703;p21"/>
          <p:cNvSpPr/>
          <p:nvPr/>
        </p:nvSpPr>
        <p:spPr>
          <a:xfrm>
            <a:off x="6875485" y="5020313"/>
            <a:ext cx="574359" cy="1294947"/>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3</a:t>
            </a:r>
            <a:endParaRPr sz="4000">
              <a:solidFill>
                <a:srgbClr val="FFFFFF"/>
              </a:solidFill>
              <a:latin typeface="Fira Sans SemiBold"/>
              <a:ea typeface="Fira Sans SemiBold"/>
              <a:cs typeface="Fira Sans SemiBold"/>
              <a:sym typeface="Fira Sans SemiBold"/>
            </a:endParaRPr>
          </a:p>
        </p:txBody>
      </p:sp>
      <p:sp>
        <p:nvSpPr>
          <p:cNvPr id="1704" name="Google Shape;1704;p21"/>
          <p:cNvSpPr/>
          <p:nvPr/>
        </p:nvSpPr>
        <p:spPr>
          <a:xfrm>
            <a:off x="6875484" y="549180"/>
            <a:ext cx="2230883" cy="1294947"/>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5" name="Google Shape;1705;p21"/>
          <p:cNvSpPr/>
          <p:nvPr/>
        </p:nvSpPr>
        <p:spPr>
          <a:xfrm>
            <a:off x="6875485" y="549180"/>
            <a:ext cx="574359" cy="1294947"/>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1</a:t>
            </a:r>
            <a:endParaRPr sz="4000">
              <a:solidFill>
                <a:srgbClr val="FFFFFF"/>
              </a:solidFill>
              <a:latin typeface="Fira Sans SemiBold"/>
              <a:ea typeface="Fira Sans SemiBold"/>
              <a:cs typeface="Fira Sans SemiBold"/>
              <a:sym typeface="Fira Sans SemiBold"/>
            </a:endParaRPr>
          </a:p>
        </p:txBody>
      </p:sp>
      <p:sp>
        <p:nvSpPr>
          <p:cNvPr id="1706" name="Google Shape;1706;p21"/>
          <p:cNvSpPr/>
          <p:nvPr/>
        </p:nvSpPr>
        <p:spPr>
          <a:xfrm>
            <a:off x="6875484" y="2785452"/>
            <a:ext cx="2230883" cy="1293579"/>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7" name="Google Shape;1707;p21"/>
          <p:cNvSpPr/>
          <p:nvPr/>
        </p:nvSpPr>
        <p:spPr>
          <a:xfrm>
            <a:off x="6875485" y="2785452"/>
            <a:ext cx="574359" cy="1293579"/>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2</a:t>
            </a:r>
            <a:endParaRPr sz="4000">
              <a:solidFill>
                <a:srgbClr val="FFFFFF"/>
              </a:solidFill>
              <a:latin typeface="Fira Sans SemiBold"/>
              <a:ea typeface="Fira Sans SemiBold"/>
              <a:cs typeface="Fira Sans SemiBold"/>
              <a:sym typeface="Fira Sans SemiBold"/>
            </a:endParaRPr>
          </a:p>
        </p:txBody>
      </p:sp>
      <p:sp>
        <p:nvSpPr>
          <p:cNvPr id="1708" name="Google Shape;1708;p21"/>
          <p:cNvSpPr/>
          <p:nvPr/>
        </p:nvSpPr>
        <p:spPr>
          <a:xfrm>
            <a:off x="9358240" y="1666632"/>
            <a:ext cx="2229557" cy="1294947"/>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9" name="Google Shape;1709;p21"/>
          <p:cNvSpPr/>
          <p:nvPr/>
        </p:nvSpPr>
        <p:spPr>
          <a:xfrm>
            <a:off x="9358241" y="1666632"/>
            <a:ext cx="574359" cy="1294947"/>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4</a:t>
            </a:r>
            <a:endParaRPr sz="4000">
              <a:solidFill>
                <a:srgbClr val="FFFFFF"/>
              </a:solidFill>
              <a:latin typeface="Fira Sans SemiBold"/>
              <a:ea typeface="Fira Sans SemiBold"/>
              <a:cs typeface="Fira Sans SemiBold"/>
              <a:sym typeface="Fira Sans SemiBold"/>
            </a:endParaRPr>
          </a:p>
        </p:txBody>
      </p:sp>
      <p:sp>
        <p:nvSpPr>
          <p:cNvPr id="1710" name="Google Shape;1710;p21"/>
          <p:cNvSpPr/>
          <p:nvPr/>
        </p:nvSpPr>
        <p:spPr>
          <a:xfrm>
            <a:off x="9358240" y="3902904"/>
            <a:ext cx="2229557" cy="1294904"/>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11" name="Google Shape;1711;p21"/>
          <p:cNvSpPr/>
          <p:nvPr/>
        </p:nvSpPr>
        <p:spPr>
          <a:xfrm>
            <a:off x="9358241" y="3902904"/>
            <a:ext cx="574359" cy="1294904"/>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5</a:t>
            </a:r>
            <a:endParaRPr sz="4000">
              <a:solidFill>
                <a:srgbClr val="FFFFFF"/>
              </a:solidFill>
              <a:latin typeface="Fira Sans SemiBold"/>
              <a:ea typeface="Fira Sans SemiBold"/>
              <a:cs typeface="Fira Sans SemiBold"/>
              <a:sym typeface="Fira Sans SemiBold"/>
            </a:endParaRPr>
          </a:p>
        </p:txBody>
      </p:sp>
      <p:sp>
        <p:nvSpPr>
          <p:cNvPr id="1713" name="Google Shape;1713;p21"/>
          <p:cNvSpPr txBox="1"/>
          <p:nvPr/>
        </p:nvSpPr>
        <p:spPr>
          <a:xfrm>
            <a:off x="7449833" y="798664"/>
            <a:ext cx="1656400" cy="797200"/>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CryptoAPI spoofing vulnerability </a:t>
            </a:r>
          </a:p>
        </p:txBody>
      </p:sp>
      <p:sp>
        <p:nvSpPr>
          <p:cNvPr id="1715" name="Google Shape;1715;p21"/>
          <p:cNvSpPr txBox="1"/>
          <p:nvPr/>
        </p:nvSpPr>
        <p:spPr>
          <a:xfrm>
            <a:off x="7449833" y="3045736"/>
            <a:ext cx="1656400" cy="797200"/>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Windows RD Gateway Vulnerabilities</a:t>
            </a:r>
            <a:endParaRPr sz="1600" dirty="0">
              <a:solidFill>
                <a:schemeClr val="bg1"/>
              </a:solidFill>
              <a:latin typeface="Fira Sans"/>
              <a:ea typeface="Fira Sans"/>
              <a:cs typeface="Fira Sans"/>
              <a:sym typeface="Fira Sans"/>
            </a:endParaRPr>
          </a:p>
        </p:txBody>
      </p:sp>
      <p:sp>
        <p:nvSpPr>
          <p:cNvPr id="1717" name="Google Shape;1717;p21"/>
          <p:cNvSpPr txBox="1"/>
          <p:nvPr/>
        </p:nvSpPr>
        <p:spPr>
          <a:xfrm>
            <a:off x="7449833" y="5209912"/>
            <a:ext cx="1656400" cy="881832"/>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Windows Remote Desktop Client Vulnerability</a:t>
            </a:r>
            <a:endParaRPr sz="1600" dirty="0">
              <a:solidFill>
                <a:schemeClr val="bg1"/>
              </a:solidFill>
              <a:latin typeface="Fira Sans"/>
              <a:ea typeface="Fira Sans"/>
              <a:cs typeface="Fira Sans"/>
              <a:sym typeface="Fira Sans"/>
            </a:endParaRPr>
          </a:p>
        </p:txBody>
      </p:sp>
      <p:sp>
        <p:nvSpPr>
          <p:cNvPr id="1719" name="Google Shape;1719;p21"/>
          <p:cNvSpPr txBox="1"/>
          <p:nvPr/>
        </p:nvSpPr>
        <p:spPr>
          <a:xfrm>
            <a:off x="9931999" y="3962483"/>
            <a:ext cx="1656400" cy="1080588"/>
          </a:xfrm>
          <a:prstGeom prst="rect">
            <a:avLst/>
          </a:prstGeom>
          <a:noFill/>
          <a:ln>
            <a:noFill/>
          </a:ln>
        </p:spPr>
        <p:txBody>
          <a:bodyPr spcFirstLastPara="1" wrap="square" lIns="121900" tIns="121900" rIns="121900" bIns="121900" anchor="ctr" anchorCtr="0">
            <a:noAutofit/>
          </a:bodyPr>
          <a:lstStyle/>
          <a:p>
            <a:r>
              <a:rPr lang="en-GB" sz="1600" dirty="0">
                <a:solidFill>
                  <a:schemeClr val="bg1"/>
                </a:solidFill>
                <a:latin typeface="Fira Sans"/>
                <a:ea typeface="Fira Sans"/>
                <a:cs typeface="Fira Sans"/>
                <a:sym typeface="Fira Sans"/>
              </a:rPr>
              <a:t>Win32k Elevation of Privilege Vulnerability</a:t>
            </a:r>
            <a:endParaRPr sz="1600" dirty="0">
              <a:solidFill>
                <a:schemeClr val="bg1"/>
              </a:solidFill>
              <a:latin typeface="Fira Sans"/>
              <a:ea typeface="Fira Sans"/>
              <a:cs typeface="Fira Sans"/>
              <a:sym typeface="Fira Sans"/>
            </a:endParaRPr>
          </a:p>
        </p:txBody>
      </p:sp>
      <p:sp>
        <p:nvSpPr>
          <p:cNvPr id="1721" name="Google Shape;1721;p21"/>
          <p:cNvSpPr txBox="1"/>
          <p:nvPr/>
        </p:nvSpPr>
        <p:spPr>
          <a:xfrm>
            <a:off x="9917837" y="1907636"/>
            <a:ext cx="1656400" cy="797200"/>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Microsoft Font Driver Vulnerability</a:t>
            </a:r>
            <a:endParaRPr sz="1600" dirty="0">
              <a:solidFill>
                <a:schemeClr val="bg1"/>
              </a:solidFill>
              <a:latin typeface="Fira Sans"/>
              <a:ea typeface="Fira Sans"/>
              <a:cs typeface="Fira Sans"/>
              <a:sym typeface="Fira Sans"/>
            </a:endParaRPr>
          </a:p>
        </p:txBody>
      </p:sp>
      <p:sp>
        <p:nvSpPr>
          <p:cNvPr id="2" name="Slide Number Placeholder 1">
            <a:extLst>
              <a:ext uri="{FF2B5EF4-FFF2-40B4-BE49-F238E27FC236}">
                <a16:creationId xmlns:a16="http://schemas.microsoft.com/office/drawing/2014/main" id="{F8F4F895-F274-C443-CF92-73B79911E807}"/>
              </a:ext>
            </a:extLst>
          </p:cNvPr>
          <p:cNvSpPr>
            <a:spLocks noGrp="1"/>
          </p:cNvSpPr>
          <p:nvPr>
            <p:ph type="sldNum" sz="quarter" idx="12"/>
          </p:nvPr>
        </p:nvSpPr>
        <p:spPr/>
        <p:txBody>
          <a:bodyPr/>
          <a:lstStyle/>
          <a:p>
            <a:fld id="{A4386522-FFF4-4D93-94D0-8DE8F1F27ECA}" type="slidenum">
              <a:rPr lang="en-US" smtClean="0"/>
              <a:t>26</a:t>
            </a:fld>
            <a:endParaRPr lang="en-US" dirty="0"/>
          </a:p>
        </p:txBody>
      </p:sp>
    </p:spTree>
    <p:extLst>
      <p:ext uri="{BB962C8B-B14F-4D97-AF65-F5344CB8AC3E}">
        <p14:creationId xmlns:p14="http://schemas.microsoft.com/office/powerpoint/2010/main" val="138827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1"/>
                                        </p:tgtEl>
                                        <p:attrNameLst>
                                          <p:attrName>style.visibility</p:attrName>
                                        </p:attrNameLst>
                                      </p:cBhvr>
                                      <p:to>
                                        <p:strVal val="visible"/>
                                      </p:to>
                                    </p:set>
                                    <p:anim calcmode="lin" valueType="num">
                                      <p:cBhvr additive="base">
                                        <p:cTn id="7" dur="500" fill="hold"/>
                                        <p:tgtEl>
                                          <p:spTgt spid="1691"/>
                                        </p:tgtEl>
                                        <p:attrNameLst>
                                          <p:attrName>ppt_x</p:attrName>
                                        </p:attrNameLst>
                                      </p:cBhvr>
                                      <p:tavLst>
                                        <p:tav tm="0">
                                          <p:val>
                                            <p:strVal val="#ppt_x"/>
                                          </p:val>
                                        </p:tav>
                                        <p:tav tm="100000">
                                          <p:val>
                                            <p:strVal val="#ppt_x"/>
                                          </p:val>
                                        </p:tav>
                                      </p:tavLst>
                                    </p:anim>
                                    <p:anim calcmode="lin" valueType="num">
                                      <p:cBhvr additive="base">
                                        <p:cTn id="8" dur="500" fill="hold"/>
                                        <p:tgtEl>
                                          <p:spTgt spid="16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92"/>
                                        </p:tgtEl>
                                        <p:attrNameLst>
                                          <p:attrName>style.visibility</p:attrName>
                                        </p:attrNameLst>
                                      </p:cBhvr>
                                      <p:to>
                                        <p:strVal val="visible"/>
                                      </p:to>
                                    </p:set>
                                    <p:anim calcmode="lin" valueType="num">
                                      <p:cBhvr additive="base">
                                        <p:cTn id="11" dur="500" fill="hold"/>
                                        <p:tgtEl>
                                          <p:spTgt spid="1692"/>
                                        </p:tgtEl>
                                        <p:attrNameLst>
                                          <p:attrName>ppt_x</p:attrName>
                                        </p:attrNameLst>
                                      </p:cBhvr>
                                      <p:tavLst>
                                        <p:tav tm="0">
                                          <p:val>
                                            <p:strVal val="#ppt_x"/>
                                          </p:val>
                                        </p:tav>
                                        <p:tav tm="100000">
                                          <p:val>
                                            <p:strVal val="#ppt_x"/>
                                          </p:val>
                                        </p:tav>
                                      </p:tavLst>
                                    </p:anim>
                                    <p:anim calcmode="lin" valueType="num">
                                      <p:cBhvr additive="base">
                                        <p:cTn id="12" dur="500" fill="hold"/>
                                        <p:tgtEl>
                                          <p:spTgt spid="169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93"/>
                                        </p:tgtEl>
                                        <p:attrNameLst>
                                          <p:attrName>style.visibility</p:attrName>
                                        </p:attrNameLst>
                                      </p:cBhvr>
                                      <p:to>
                                        <p:strVal val="visible"/>
                                      </p:to>
                                    </p:set>
                                    <p:anim calcmode="lin" valueType="num">
                                      <p:cBhvr additive="base">
                                        <p:cTn id="15" dur="500" fill="hold"/>
                                        <p:tgtEl>
                                          <p:spTgt spid="1693"/>
                                        </p:tgtEl>
                                        <p:attrNameLst>
                                          <p:attrName>ppt_x</p:attrName>
                                        </p:attrNameLst>
                                      </p:cBhvr>
                                      <p:tavLst>
                                        <p:tav tm="0">
                                          <p:val>
                                            <p:strVal val="#ppt_x"/>
                                          </p:val>
                                        </p:tav>
                                        <p:tav tm="100000">
                                          <p:val>
                                            <p:strVal val="#ppt_x"/>
                                          </p:val>
                                        </p:tav>
                                      </p:tavLst>
                                    </p:anim>
                                    <p:anim calcmode="lin" valueType="num">
                                      <p:cBhvr additive="base">
                                        <p:cTn id="16" dur="500" fill="hold"/>
                                        <p:tgtEl>
                                          <p:spTgt spid="169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94"/>
                                        </p:tgtEl>
                                        <p:attrNameLst>
                                          <p:attrName>style.visibility</p:attrName>
                                        </p:attrNameLst>
                                      </p:cBhvr>
                                      <p:to>
                                        <p:strVal val="visible"/>
                                      </p:to>
                                    </p:set>
                                    <p:anim calcmode="lin" valueType="num">
                                      <p:cBhvr additive="base">
                                        <p:cTn id="19" dur="500" fill="hold"/>
                                        <p:tgtEl>
                                          <p:spTgt spid="1694"/>
                                        </p:tgtEl>
                                        <p:attrNameLst>
                                          <p:attrName>ppt_x</p:attrName>
                                        </p:attrNameLst>
                                      </p:cBhvr>
                                      <p:tavLst>
                                        <p:tav tm="0">
                                          <p:val>
                                            <p:strVal val="#ppt_x"/>
                                          </p:val>
                                        </p:tav>
                                        <p:tav tm="100000">
                                          <p:val>
                                            <p:strVal val="#ppt_x"/>
                                          </p:val>
                                        </p:tav>
                                      </p:tavLst>
                                    </p:anim>
                                    <p:anim calcmode="lin" valueType="num">
                                      <p:cBhvr additive="base">
                                        <p:cTn id="20" dur="500" fill="hold"/>
                                        <p:tgtEl>
                                          <p:spTgt spid="169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95"/>
                                        </p:tgtEl>
                                        <p:attrNameLst>
                                          <p:attrName>style.visibility</p:attrName>
                                        </p:attrNameLst>
                                      </p:cBhvr>
                                      <p:to>
                                        <p:strVal val="visible"/>
                                      </p:to>
                                    </p:set>
                                    <p:anim calcmode="lin" valueType="num">
                                      <p:cBhvr additive="base">
                                        <p:cTn id="23" dur="500" fill="hold"/>
                                        <p:tgtEl>
                                          <p:spTgt spid="1695"/>
                                        </p:tgtEl>
                                        <p:attrNameLst>
                                          <p:attrName>ppt_x</p:attrName>
                                        </p:attrNameLst>
                                      </p:cBhvr>
                                      <p:tavLst>
                                        <p:tav tm="0">
                                          <p:val>
                                            <p:strVal val="#ppt_x"/>
                                          </p:val>
                                        </p:tav>
                                        <p:tav tm="100000">
                                          <p:val>
                                            <p:strVal val="#ppt_x"/>
                                          </p:val>
                                        </p:tav>
                                      </p:tavLst>
                                    </p:anim>
                                    <p:anim calcmode="lin" valueType="num">
                                      <p:cBhvr additive="base">
                                        <p:cTn id="24" dur="500" fill="hold"/>
                                        <p:tgtEl>
                                          <p:spTgt spid="169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96"/>
                                        </p:tgtEl>
                                        <p:attrNameLst>
                                          <p:attrName>style.visibility</p:attrName>
                                        </p:attrNameLst>
                                      </p:cBhvr>
                                      <p:to>
                                        <p:strVal val="visible"/>
                                      </p:to>
                                    </p:set>
                                    <p:anim calcmode="lin" valueType="num">
                                      <p:cBhvr additive="base">
                                        <p:cTn id="27" dur="500" fill="hold"/>
                                        <p:tgtEl>
                                          <p:spTgt spid="1696"/>
                                        </p:tgtEl>
                                        <p:attrNameLst>
                                          <p:attrName>ppt_x</p:attrName>
                                        </p:attrNameLst>
                                      </p:cBhvr>
                                      <p:tavLst>
                                        <p:tav tm="0">
                                          <p:val>
                                            <p:strVal val="#ppt_x"/>
                                          </p:val>
                                        </p:tav>
                                        <p:tav tm="100000">
                                          <p:val>
                                            <p:strVal val="#ppt_x"/>
                                          </p:val>
                                        </p:tav>
                                      </p:tavLst>
                                    </p:anim>
                                    <p:anim calcmode="lin" valueType="num">
                                      <p:cBhvr additive="base">
                                        <p:cTn id="28" dur="500" fill="hold"/>
                                        <p:tgtEl>
                                          <p:spTgt spid="169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97"/>
                                        </p:tgtEl>
                                        <p:attrNameLst>
                                          <p:attrName>style.visibility</p:attrName>
                                        </p:attrNameLst>
                                      </p:cBhvr>
                                      <p:to>
                                        <p:strVal val="visible"/>
                                      </p:to>
                                    </p:set>
                                    <p:anim calcmode="lin" valueType="num">
                                      <p:cBhvr additive="base">
                                        <p:cTn id="31" dur="500" fill="hold"/>
                                        <p:tgtEl>
                                          <p:spTgt spid="1697"/>
                                        </p:tgtEl>
                                        <p:attrNameLst>
                                          <p:attrName>ppt_x</p:attrName>
                                        </p:attrNameLst>
                                      </p:cBhvr>
                                      <p:tavLst>
                                        <p:tav tm="0">
                                          <p:val>
                                            <p:strVal val="#ppt_x"/>
                                          </p:val>
                                        </p:tav>
                                        <p:tav tm="100000">
                                          <p:val>
                                            <p:strVal val="#ppt_x"/>
                                          </p:val>
                                        </p:tav>
                                      </p:tavLst>
                                    </p:anim>
                                    <p:anim calcmode="lin" valueType="num">
                                      <p:cBhvr additive="base">
                                        <p:cTn id="32" dur="500" fill="hold"/>
                                        <p:tgtEl>
                                          <p:spTgt spid="169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98"/>
                                        </p:tgtEl>
                                        <p:attrNameLst>
                                          <p:attrName>style.visibility</p:attrName>
                                        </p:attrNameLst>
                                      </p:cBhvr>
                                      <p:to>
                                        <p:strVal val="visible"/>
                                      </p:to>
                                    </p:set>
                                    <p:anim calcmode="lin" valueType="num">
                                      <p:cBhvr additive="base">
                                        <p:cTn id="35" dur="500" fill="hold"/>
                                        <p:tgtEl>
                                          <p:spTgt spid="1698"/>
                                        </p:tgtEl>
                                        <p:attrNameLst>
                                          <p:attrName>ppt_x</p:attrName>
                                        </p:attrNameLst>
                                      </p:cBhvr>
                                      <p:tavLst>
                                        <p:tav tm="0">
                                          <p:val>
                                            <p:strVal val="#ppt_x"/>
                                          </p:val>
                                        </p:tav>
                                        <p:tav tm="100000">
                                          <p:val>
                                            <p:strVal val="#ppt_x"/>
                                          </p:val>
                                        </p:tav>
                                      </p:tavLst>
                                    </p:anim>
                                    <p:anim calcmode="lin" valueType="num">
                                      <p:cBhvr additive="base">
                                        <p:cTn id="36" dur="500" fill="hold"/>
                                        <p:tgtEl>
                                          <p:spTgt spid="16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99"/>
                                        </p:tgtEl>
                                        <p:attrNameLst>
                                          <p:attrName>style.visibility</p:attrName>
                                        </p:attrNameLst>
                                      </p:cBhvr>
                                      <p:to>
                                        <p:strVal val="visible"/>
                                      </p:to>
                                    </p:set>
                                    <p:anim calcmode="lin" valueType="num">
                                      <p:cBhvr additive="base">
                                        <p:cTn id="39" dur="500" fill="hold"/>
                                        <p:tgtEl>
                                          <p:spTgt spid="1699"/>
                                        </p:tgtEl>
                                        <p:attrNameLst>
                                          <p:attrName>ppt_x</p:attrName>
                                        </p:attrNameLst>
                                      </p:cBhvr>
                                      <p:tavLst>
                                        <p:tav tm="0">
                                          <p:val>
                                            <p:strVal val="#ppt_x"/>
                                          </p:val>
                                        </p:tav>
                                        <p:tav tm="100000">
                                          <p:val>
                                            <p:strVal val="#ppt_x"/>
                                          </p:val>
                                        </p:tav>
                                      </p:tavLst>
                                    </p:anim>
                                    <p:anim calcmode="lin" valueType="num">
                                      <p:cBhvr additive="base">
                                        <p:cTn id="40" dur="500" fill="hold"/>
                                        <p:tgtEl>
                                          <p:spTgt spid="169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00"/>
                                        </p:tgtEl>
                                        <p:attrNameLst>
                                          <p:attrName>style.visibility</p:attrName>
                                        </p:attrNameLst>
                                      </p:cBhvr>
                                      <p:to>
                                        <p:strVal val="visible"/>
                                      </p:to>
                                    </p:set>
                                    <p:anim calcmode="lin" valueType="num">
                                      <p:cBhvr additive="base">
                                        <p:cTn id="43" dur="500" fill="hold"/>
                                        <p:tgtEl>
                                          <p:spTgt spid="1700"/>
                                        </p:tgtEl>
                                        <p:attrNameLst>
                                          <p:attrName>ppt_x</p:attrName>
                                        </p:attrNameLst>
                                      </p:cBhvr>
                                      <p:tavLst>
                                        <p:tav tm="0">
                                          <p:val>
                                            <p:strVal val="#ppt_x"/>
                                          </p:val>
                                        </p:tav>
                                        <p:tav tm="100000">
                                          <p:val>
                                            <p:strVal val="#ppt_x"/>
                                          </p:val>
                                        </p:tav>
                                      </p:tavLst>
                                    </p:anim>
                                    <p:anim calcmode="lin" valueType="num">
                                      <p:cBhvr additive="base">
                                        <p:cTn id="44" dur="500" fill="hold"/>
                                        <p:tgtEl>
                                          <p:spTgt spid="170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01"/>
                                        </p:tgtEl>
                                        <p:attrNameLst>
                                          <p:attrName>style.visibility</p:attrName>
                                        </p:attrNameLst>
                                      </p:cBhvr>
                                      <p:to>
                                        <p:strVal val="visible"/>
                                      </p:to>
                                    </p:set>
                                    <p:anim calcmode="lin" valueType="num">
                                      <p:cBhvr additive="base">
                                        <p:cTn id="47" dur="500" fill="hold"/>
                                        <p:tgtEl>
                                          <p:spTgt spid="1701"/>
                                        </p:tgtEl>
                                        <p:attrNameLst>
                                          <p:attrName>ppt_x</p:attrName>
                                        </p:attrNameLst>
                                      </p:cBhvr>
                                      <p:tavLst>
                                        <p:tav tm="0">
                                          <p:val>
                                            <p:strVal val="#ppt_x"/>
                                          </p:val>
                                        </p:tav>
                                        <p:tav tm="100000">
                                          <p:val>
                                            <p:strVal val="#ppt_x"/>
                                          </p:val>
                                        </p:tav>
                                      </p:tavLst>
                                    </p:anim>
                                    <p:anim calcmode="lin" valueType="num">
                                      <p:cBhvr additive="base">
                                        <p:cTn id="48" dur="500" fill="hold"/>
                                        <p:tgtEl>
                                          <p:spTgt spid="170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02"/>
                                        </p:tgtEl>
                                        <p:attrNameLst>
                                          <p:attrName>style.visibility</p:attrName>
                                        </p:attrNameLst>
                                      </p:cBhvr>
                                      <p:to>
                                        <p:strVal val="visible"/>
                                      </p:to>
                                    </p:set>
                                    <p:anim calcmode="lin" valueType="num">
                                      <p:cBhvr additive="base">
                                        <p:cTn id="51" dur="500" fill="hold"/>
                                        <p:tgtEl>
                                          <p:spTgt spid="1702"/>
                                        </p:tgtEl>
                                        <p:attrNameLst>
                                          <p:attrName>ppt_x</p:attrName>
                                        </p:attrNameLst>
                                      </p:cBhvr>
                                      <p:tavLst>
                                        <p:tav tm="0">
                                          <p:val>
                                            <p:strVal val="#ppt_x"/>
                                          </p:val>
                                        </p:tav>
                                        <p:tav tm="100000">
                                          <p:val>
                                            <p:strVal val="#ppt_x"/>
                                          </p:val>
                                        </p:tav>
                                      </p:tavLst>
                                    </p:anim>
                                    <p:anim calcmode="lin" valueType="num">
                                      <p:cBhvr additive="base">
                                        <p:cTn id="52" dur="500" fill="hold"/>
                                        <p:tgtEl>
                                          <p:spTgt spid="170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03"/>
                                        </p:tgtEl>
                                        <p:attrNameLst>
                                          <p:attrName>style.visibility</p:attrName>
                                        </p:attrNameLst>
                                      </p:cBhvr>
                                      <p:to>
                                        <p:strVal val="visible"/>
                                      </p:to>
                                    </p:set>
                                    <p:anim calcmode="lin" valueType="num">
                                      <p:cBhvr additive="base">
                                        <p:cTn id="55" dur="500" fill="hold"/>
                                        <p:tgtEl>
                                          <p:spTgt spid="1703"/>
                                        </p:tgtEl>
                                        <p:attrNameLst>
                                          <p:attrName>ppt_x</p:attrName>
                                        </p:attrNameLst>
                                      </p:cBhvr>
                                      <p:tavLst>
                                        <p:tav tm="0">
                                          <p:val>
                                            <p:strVal val="#ppt_x"/>
                                          </p:val>
                                        </p:tav>
                                        <p:tav tm="100000">
                                          <p:val>
                                            <p:strVal val="#ppt_x"/>
                                          </p:val>
                                        </p:tav>
                                      </p:tavLst>
                                    </p:anim>
                                    <p:anim calcmode="lin" valueType="num">
                                      <p:cBhvr additive="base">
                                        <p:cTn id="56" dur="500" fill="hold"/>
                                        <p:tgtEl>
                                          <p:spTgt spid="170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04"/>
                                        </p:tgtEl>
                                        <p:attrNameLst>
                                          <p:attrName>style.visibility</p:attrName>
                                        </p:attrNameLst>
                                      </p:cBhvr>
                                      <p:to>
                                        <p:strVal val="visible"/>
                                      </p:to>
                                    </p:set>
                                    <p:anim calcmode="lin" valueType="num">
                                      <p:cBhvr additive="base">
                                        <p:cTn id="59" dur="500" fill="hold"/>
                                        <p:tgtEl>
                                          <p:spTgt spid="1704"/>
                                        </p:tgtEl>
                                        <p:attrNameLst>
                                          <p:attrName>ppt_x</p:attrName>
                                        </p:attrNameLst>
                                      </p:cBhvr>
                                      <p:tavLst>
                                        <p:tav tm="0">
                                          <p:val>
                                            <p:strVal val="#ppt_x"/>
                                          </p:val>
                                        </p:tav>
                                        <p:tav tm="100000">
                                          <p:val>
                                            <p:strVal val="#ppt_x"/>
                                          </p:val>
                                        </p:tav>
                                      </p:tavLst>
                                    </p:anim>
                                    <p:anim calcmode="lin" valueType="num">
                                      <p:cBhvr additive="base">
                                        <p:cTn id="60" dur="500" fill="hold"/>
                                        <p:tgtEl>
                                          <p:spTgt spid="170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05"/>
                                        </p:tgtEl>
                                        <p:attrNameLst>
                                          <p:attrName>style.visibility</p:attrName>
                                        </p:attrNameLst>
                                      </p:cBhvr>
                                      <p:to>
                                        <p:strVal val="visible"/>
                                      </p:to>
                                    </p:set>
                                    <p:anim calcmode="lin" valueType="num">
                                      <p:cBhvr additive="base">
                                        <p:cTn id="63" dur="500" fill="hold"/>
                                        <p:tgtEl>
                                          <p:spTgt spid="1705"/>
                                        </p:tgtEl>
                                        <p:attrNameLst>
                                          <p:attrName>ppt_x</p:attrName>
                                        </p:attrNameLst>
                                      </p:cBhvr>
                                      <p:tavLst>
                                        <p:tav tm="0">
                                          <p:val>
                                            <p:strVal val="#ppt_x"/>
                                          </p:val>
                                        </p:tav>
                                        <p:tav tm="100000">
                                          <p:val>
                                            <p:strVal val="#ppt_x"/>
                                          </p:val>
                                        </p:tav>
                                      </p:tavLst>
                                    </p:anim>
                                    <p:anim calcmode="lin" valueType="num">
                                      <p:cBhvr additive="base">
                                        <p:cTn id="64" dur="500" fill="hold"/>
                                        <p:tgtEl>
                                          <p:spTgt spid="170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06"/>
                                        </p:tgtEl>
                                        <p:attrNameLst>
                                          <p:attrName>style.visibility</p:attrName>
                                        </p:attrNameLst>
                                      </p:cBhvr>
                                      <p:to>
                                        <p:strVal val="visible"/>
                                      </p:to>
                                    </p:set>
                                    <p:anim calcmode="lin" valueType="num">
                                      <p:cBhvr additive="base">
                                        <p:cTn id="67" dur="500" fill="hold"/>
                                        <p:tgtEl>
                                          <p:spTgt spid="1706"/>
                                        </p:tgtEl>
                                        <p:attrNameLst>
                                          <p:attrName>ppt_x</p:attrName>
                                        </p:attrNameLst>
                                      </p:cBhvr>
                                      <p:tavLst>
                                        <p:tav tm="0">
                                          <p:val>
                                            <p:strVal val="#ppt_x"/>
                                          </p:val>
                                        </p:tav>
                                        <p:tav tm="100000">
                                          <p:val>
                                            <p:strVal val="#ppt_x"/>
                                          </p:val>
                                        </p:tav>
                                      </p:tavLst>
                                    </p:anim>
                                    <p:anim calcmode="lin" valueType="num">
                                      <p:cBhvr additive="base">
                                        <p:cTn id="68" dur="500" fill="hold"/>
                                        <p:tgtEl>
                                          <p:spTgt spid="170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07"/>
                                        </p:tgtEl>
                                        <p:attrNameLst>
                                          <p:attrName>style.visibility</p:attrName>
                                        </p:attrNameLst>
                                      </p:cBhvr>
                                      <p:to>
                                        <p:strVal val="visible"/>
                                      </p:to>
                                    </p:set>
                                    <p:anim calcmode="lin" valueType="num">
                                      <p:cBhvr additive="base">
                                        <p:cTn id="71" dur="500" fill="hold"/>
                                        <p:tgtEl>
                                          <p:spTgt spid="1707"/>
                                        </p:tgtEl>
                                        <p:attrNameLst>
                                          <p:attrName>ppt_x</p:attrName>
                                        </p:attrNameLst>
                                      </p:cBhvr>
                                      <p:tavLst>
                                        <p:tav tm="0">
                                          <p:val>
                                            <p:strVal val="#ppt_x"/>
                                          </p:val>
                                        </p:tav>
                                        <p:tav tm="100000">
                                          <p:val>
                                            <p:strVal val="#ppt_x"/>
                                          </p:val>
                                        </p:tav>
                                      </p:tavLst>
                                    </p:anim>
                                    <p:anim calcmode="lin" valueType="num">
                                      <p:cBhvr additive="base">
                                        <p:cTn id="72" dur="500" fill="hold"/>
                                        <p:tgtEl>
                                          <p:spTgt spid="170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08"/>
                                        </p:tgtEl>
                                        <p:attrNameLst>
                                          <p:attrName>style.visibility</p:attrName>
                                        </p:attrNameLst>
                                      </p:cBhvr>
                                      <p:to>
                                        <p:strVal val="visible"/>
                                      </p:to>
                                    </p:set>
                                    <p:anim calcmode="lin" valueType="num">
                                      <p:cBhvr additive="base">
                                        <p:cTn id="75" dur="500" fill="hold"/>
                                        <p:tgtEl>
                                          <p:spTgt spid="1708"/>
                                        </p:tgtEl>
                                        <p:attrNameLst>
                                          <p:attrName>ppt_x</p:attrName>
                                        </p:attrNameLst>
                                      </p:cBhvr>
                                      <p:tavLst>
                                        <p:tav tm="0">
                                          <p:val>
                                            <p:strVal val="#ppt_x"/>
                                          </p:val>
                                        </p:tav>
                                        <p:tav tm="100000">
                                          <p:val>
                                            <p:strVal val="#ppt_x"/>
                                          </p:val>
                                        </p:tav>
                                      </p:tavLst>
                                    </p:anim>
                                    <p:anim calcmode="lin" valueType="num">
                                      <p:cBhvr additive="base">
                                        <p:cTn id="76" dur="500" fill="hold"/>
                                        <p:tgtEl>
                                          <p:spTgt spid="170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09"/>
                                        </p:tgtEl>
                                        <p:attrNameLst>
                                          <p:attrName>style.visibility</p:attrName>
                                        </p:attrNameLst>
                                      </p:cBhvr>
                                      <p:to>
                                        <p:strVal val="visible"/>
                                      </p:to>
                                    </p:set>
                                    <p:anim calcmode="lin" valueType="num">
                                      <p:cBhvr additive="base">
                                        <p:cTn id="79" dur="500" fill="hold"/>
                                        <p:tgtEl>
                                          <p:spTgt spid="1709"/>
                                        </p:tgtEl>
                                        <p:attrNameLst>
                                          <p:attrName>ppt_x</p:attrName>
                                        </p:attrNameLst>
                                      </p:cBhvr>
                                      <p:tavLst>
                                        <p:tav tm="0">
                                          <p:val>
                                            <p:strVal val="#ppt_x"/>
                                          </p:val>
                                        </p:tav>
                                        <p:tav tm="100000">
                                          <p:val>
                                            <p:strVal val="#ppt_x"/>
                                          </p:val>
                                        </p:tav>
                                      </p:tavLst>
                                    </p:anim>
                                    <p:anim calcmode="lin" valueType="num">
                                      <p:cBhvr additive="base">
                                        <p:cTn id="80" dur="500" fill="hold"/>
                                        <p:tgtEl>
                                          <p:spTgt spid="170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10"/>
                                        </p:tgtEl>
                                        <p:attrNameLst>
                                          <p:attrName>style.visibility</p:attrName>
                                        </p:attrNameLst>
                                      </p:cBhvr>
                                      <p:to>
                                        <p:strVal val="visible"/>
                                      </p:to>
                                    </p:set>
                                    <p:anim calcmode="lin" valueType="num">
                                      <p:cBhvr additive="base">
                                        <p:cTn id="83" dur="500" fill="hold"/>
                                        <p:tgtEl>
                                          <p:spTgt spid="1710"/>
                                        </p:tgtEl>
                                        <p:attrNameLst>
                                          <p:attrName>ppt_x</p:attrName>
                                        </p:attrNameLst>
                                      </p:cBhvr>
                                      <p:tavLst>
                                        <p:tav tm="0">
                                          <p:val>
                                            <p:strVal val="#ppt_x"/>
                                          </p:val>
                                        </p:tav>
                                        <p:tav tm="100000">
                                          <p:val>
                                            <p:strVal val="#ppt_x"/>
                                          </p:val>
                                        </p:tav>
                                      </p:tavLst>
                                    </p:anim>
                                    <p:anim calcmode="lin" valueType="num">
                                      <p:cBhvr additive="base">
                                        <p:cTn id="84" dur="500" fill="hold"/>
                                        <p:tgtEl>
                                          <p:spTgt spid="171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11"/>
                                        </p:tgtEl>
                                        <p:attrNameLst>
                                          <p:attrName>style.visibility</p:attrName>
                                        </p:attrNameLst>
                                      </p:cBhvr>
                                      <p:to>
                                        <p:strVal val="visible"/>
                                      </p:to>
                                    </p:set>
                                    <p:anim calcmode="lin" valueType="num">
                                      <p:cBhvr additive="base">
                                        <p:cTn id="87" dur="500" fill="hold"/>
                                        <p:tgtEl>
                                          <p:spTgt spid="1711"/>
                                        </p:tgtEl>
                                        <p:attrNameLst>
                                          <p:attrName>ppt_x</p:attrName>
                                        </p:attrNameLst>
                                      </p:cBhvr>
                                      <p:tavLst>
                                        <p:tav tm="0">
                                          <p:val>
                                            <p:strVal val="#ppt_x"/>
                                          </p:val>
                                        </p:tav>
                                        <p:tav tm="100000">
                                          <p:val>
                                            <p:strVal val="#ppt_x"/>
                                          </p:val>
                                        </p:tav>
                                      </p:tavLst>
                                    </p:anim>
                                    <p:anim calcmode="lin" valueType="num">
                                      <p:cBhvr additive="base">
                                        <p:cTn id="88" dur="500" fill="hold"/>
                                        <p:tgtEl>
                                          <p:spTgt spid="171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713"/>
                                        </p:tgtEl>
                                        <p:attrNameLst>
                                          <p:attrName>style.visibility</p:attrName>
                                        </p:attrNameLst>
                                      </p:cBhvr>
                                      <p:to>
                                        <p:strVal val="visible"/>
                                      </p:to>
                                    </p:set>
                                    <p:anim calcmode="lin" valueType="num">
                                      <p:cBhvr additive="base">
                                        <p:cTn id="91" dur="500" fill="hold"/>
                                        <p:tgtEl>
                                          <p:spTgt spid="1713"/>
                                        </p:tgtEl>
                                        <p:attrNameLst>
                                          <p:attrName>ppt_x</p:attrName>
                                        </p:attrNameLst>
                                      </p:cBhvr>
                                      <p:tavLst>
                                        <p:tav tm="0">
                                          <p:val>
                                            <p:strVal val="#ppt_x"/>
                                          </p:val>
                                        </p:tav>
                                        <p:tav tm="100000">
                                          <p:val>
                                            <p:strVal val="#ppt_x"/>
                                          </p:val>
                                        </p:tav>
                                      </p:tavLst>
                                    </p:anim>
                                    <p:anim calcmode="lin" valueType="num">
                                      <p:cBhvr additive="base">
                                        <p:cTn id="92" dur="500" fill="hold"/>
                                        <p:tgtEl>
                                          <p:spTgt spid="171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715"/>
                                        </p:tgtEl>
                                        <p:attrNameLst>
                                          <p:attrName>style.visibility</p:attrName>
                                        </p:attrNameLst>
                                      </p:cBhvr>
                                      <p:to>
                                        <p:strVal val="visible"/>
                                      </p:to>
                                    </p:set>
                                    <p:anim calcmode="lin" valueType="num">
                                      <p:cBhvr additive="base">
                                        <p:cTn id="95" dur="500" fill="hold"/>
                                        <p:tgtEl>
                                          <p:spTgt spid="1715"/>
                                        </p:tgtEl>
                                        <p:attrNameLst>
                                          <p:attrName>ppt_x</p:attrName>
                                        </p:attrNameLst>
                                      </p:cBhvr>
                                      <p:tavLst>
                                        <p:tav tm="0">
                                          <p:val>
                                            <p:strVal val="#ppt_x"/>
                                          </p:val>
                                        </p:tav>
                                        <p:tav tm="100000">
                                          <p:val>
                                            <p:strVal val="#ppt_x"/>
                                          </p:val>
                                        </p:tav>
                                      </p:tavLst>
                                    </p:anim>
                                    <p:anim calcmode="lin" valueType="num">
                                      <p:cBhvr additive="base">
                                        <p:cTn id="96" dur="500" fill="hold"/>
                                        <p:tgtEl>
                                          <p:spTgt spid="171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17"/>
                                        </p:tgtEl>
                                        <p:attrNameLst>
                                          <p:attrName>style.visibility</p:attrName>
                                        </p:attrNameLst>
                                      </p:cBhvr>
                                      <p:to>
                                        <p:strVal val="visible"/>
                                      </p:to>
                                    </p:set>
                                    <p:anim calcmode="lin" valueType="num">
                                      <p:cBhvr additive="base">
                                        <p:cTn id="99" dur="500" fill="hold"/>
                                        <p:tgtEl>
                                          <p:spTgt spid="1717"/>
                                        </p:tgtEl>
                                        <p:attrNameLst>
                                          <p:attrName>ppt_x</p:attrName>
                                        </p:attrNameLst>
                                      </p:cBhvr>
                                      <p:tavLst>
                                        <p:tav tm="0">
                                          <p:val>
                                            <p:strVal val="#ppt_x"/>
                                          </p:val>
                                        </p:tav>
                                        <p:tav tm="100000">
                                          <p:val>
                                            <p:strVal val="#ppt_x"/>
                                          </p:val>
                                        </p:tav>
                                      </p:tavLst>
                                    </p:anim>
                                    <p:anim calcmode="lin" valueType="num">
                                      <p:cBhvr additive="base">
                                        <p:cTn id="100" dur="500" fill="hold"/>
                                        <p:tgtEl>
                                          <p:spTgt spid="171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19"/>
                                        </p:tgtEl>
                                        <p:attrNameLst>
                                          <p:attrName>style.visibility</p:attrName>
                                        </p:attrNameLst>
                                      </p:cBhvr>
                                      <p:to>
                                        <p:strVal val="visible"/>
                                      </p:to>
                                    </p:set>
                                    <p:anim calcmode="lin" valueType="num">
                                      <p:cBhvr additive="base">
                                        <p:cTn id="103" dur="500" fill="hold"/>
                                        <p:tgtEl>
                                          <p:spTgt spid="1719"/>
                                        </p:tgtEl>
                                        <p:attrNameLst>
                                          <p:attrName>ppt_x</p:attrName>
                                        </p:attrNameLst>
                                      </p:cBhvr>
                                      <p:tavLst>
                                        <p:tav tm="0">
                                          <p:val>
                                            <p:strVal val="#ppt_x"/>
                                          </p:val>
                                        </p:tav>
                                        <p:tav tm="100000">
                                          <p:val>
                                            <p:strVal val="#ppt_x"/>
                                          </p:val>
                                        </p:tav>
                                      </p:tavLst>
                                    </p:anim>
                                    <p:anim calcmode="lin" valueType="num">
                                      <p:cBhvr additive="base">
                                        <p:cTn id="104" dur="500" fill="hold"/>
                                        <p:tgtEl>
                                          <p:spTgt spid="171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21"/>
                                        </p:tgtEl>
                                        <p:attrNameLst>
                                          <p:attrName>style.visibility</p:attrName>
                                        </p:attrNameLst>
                                      </p:cBhvr>
                                      <p:to>
                                        <p:strVal val="visible"/>
                                      </p:to>
                                    </p:set>
                                    <p:anim calcmode="lin" valueType="num">
                                      <p:cBhvr additive="base">
                                        <p:cTn id="107" dur="500" fill="hold"/>
                                        <p:tgtEl>
                                          <p:spTgt spid="1721"/>
                                        </p:tgtEl>
                                        <p:attrNameLst>
                                          <p:attrName>ppt_x</p:attrName>
                                        </p:attrNameLst>
                                      </p:cBhvr>
                                      <p:tavLst>
                                        <p:tav tm="0">
                                          <p:val>
                                            <p:strVal val="#ppt_x"/>
                                          </p:val>
                                        </p:tav>
                                        <p:tav tm="100000">
                                          <p:val>
                                            <p:strVal val="#ppt_x"/>
                                          </p:val>
                                        </p:tav>
                                      </p:tavLst>
                                    </p:anim>
                                    <p:anim calcmode="lin" valueType="num">
                                      <p:cBhvr additive="base">
                                        <p:cTn id="108" dur="500" fill="hold"/>
                                        <p:tgtEl>
                                          <p:spTgt spid="172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
                                        </p:tgtEl>
                                        <p:attrNameLst>
                                          <p:attrName>style.visibility</p:attrName>
                                        </p:attrNameLst>
                                      </p:cBhvr>
                                      <p:to>
                                        <p:strVal val="visible"/>
                                      </p:to>
                                    </p:set>
                                    <p:anim calcmode="lin" valueType="num">
                                      <p:cBhvr additive="base">
                                        <p:cTn id="111" dur="500" fill="hold"/>
                                        <p:tgtEl>
                                          <p:spTgt spid="2"/>
                                        </p:tgtEl>
                                        <p:attrNameLst>
                                          <p:attrName>ppt_x</p:attrName>
                                        </p:attrNameLst>
                                      </p:cBhvr>
                                      <p:tavLst>
                                        <p:tav tm="0">
                                          <p:val>
                                            <p:strVal val="#ppt_x"/>
                                          </p:val>
                                        </p:tav>
                                        <p:tav tm="100000">
                                          <p:val>
                                            <p:strVal val="#ppt_x"/>
                                          </p:val>
                                        </p:tav>
                                      </p:tavLst>
                                    </p:anim>
                                    <p:anim calcmode="lin" valueType="num">
                                      <p:cBhvr additive="base">
                                        <p:cTn id="1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2" grpId="0" animBg="1"/>
      <p:bldP spid="1693" grpId="0" animBg="1"/>
      <p:bldP spid="1694" grpId="0" animBg="1"/>
      <p:bldP spid="1695" grpId="0" animBg="1"/>
      <p:bldP spid="1696" grpId="0" animBg="1"/>
      <p:bldP spid="1697" grpId="0" animBg="1"/>
      <p:bldP spid="1698" grpId="0" animBg="1"/>
      <p:bldP spid="1699" grpId="0" animBg="1"/>
      <p:bldP spid="1700" grpId="0" animBg="1"/>
      <p:bldP spid="1701" grpId="0" animBg="1"/>
      <p:bldP spid="1702" grpId="0" animBg="1"/>
      <p:bldP spid="1703" grpId="0" animBg="1"/>
      <p:bldP spid="1704" grpId="0" animBg="1"/>
      <p:bldP spid="1705" grpId="0" animBg="1"/>
      <p:bldP spid="1706" grpId="0" animBg="1"/>
      <p:bldP spid="1707" grpId="0" animBg="1"/>
      <p:bldP spid="1708" grpId="0" animBg="1"/>
      <p:bldP spid="1709" grpId="0" animBg="1"/>
      <p:bldP spid="1710" grpId="0" animBg="1"/>
      <p:bldP spid="1711" grpId="0" animBg="1"/>
      <p:bldP spid="1713" grpId="0"/>
      <p:bldP spid="1715" grpId="0"/>
      <p:bldP spid="1717" grpId="0"/>
      <p:bldP spid="1719" grpId="0"/>
      <p:bldP spid="1721"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bile device with apps">
            <a:extLst>
              <a:ext uri="{FF2B5EF4-FFF2-40B4-BE49-F238E27FC236}">
                <a16:creationId xmlns:a16="http://schemas.microsoft.com/office/drawing/2014/main" id="{DF8EFA43-6BE9-FDC4-31C2-D4C7FFDA2A53}"/>
              </a:ext>
            </a:extLst>
          </p:cNvPr>
          <p:cNvPicPr>
            <a:picLocks noChangeAspect="1"/>
          </p:cNvPicPr>
          <p:nvPr/>
        </p:nvPicPr>
        <p:blipFill rotWithShape="1">
          <a:blip r:embed="rId3">
            <a:duotone>
              <a:schemeClr val="bg2">
                <a:shade val="45000"/>
                <a:satMod val="135000"/>
              </a:schemeClr>
              <a:prstClr val="white"/>
            </a:duotone>
            <a:alphaModFix amt="25000"/>
          </a:blip>
          <a:srcRect l="25"/>
          <a:stretch/>
        </p:blipFill>
        <p:spPr>
          <a:xfrm>
            <a:off x="20" y="1"/>
            <a:ext cx="12188932" cy="6858000"/>
          </a:xfrm>
          <a:prstGeom prst="rect">
            <a:avLst/>
          </a:prstGeom>
        </p:spPr>
      </p:pic>
      <p:sp>
        <p:nvSpPr>
          <p:cNvPr id="2" name="Title 1">
            <a:extLst>
              <a:ext uri="{FF2B5EF4-FFF2-40B4-BE49-F238E27FC236}">
                <a16:creationId xmlns:a16="http://schemas.microsoft.com/office/drawing/2014/main" id="{08BF0E2E-5149-392B-8A65-127B4E8F1045}"/>
              </a:ext>
            </a:extLst>
          </p:cNvPr>
          <p:cNvSpPr>
            <a:spLocks noGrp="1"/>
          </p:cNvSpPr>
          <p:nvPr>
            <p:ph type="title"/>
          </p:nvPr>
        </p:nvSpPr>
        <p:spPr/>
        <p:txBody>
          <a:bodyPr>
            <a:normAutofit/>
          </a:bodyPr>
          <a:lstStyle/>
          <a:p>
            <a:r>
              <a:rPr lang="en-US" sz="2500" b="1" dirty="0"/>
              <a:t>Recommendations to Manage Vulnerabilities</a:t>
            </a:r>
          </a:p>
        </p:txBody>
      </p:sp>
      <p:sp>
        <p:nvSpPr>
          <p:cNvPr id="3" name="Content Placeholder 2">
            <a:extLst>
              <a:ext uri="{FF2B5EF4-FFF2-40B4-BE49-F238E27FC236}">
                <a16:creationId xmlns:a16="http://schemas.microsoft.com/office/drawing/2014/main" id="{F90A9FF0-A345-B8D5-3C52-4EA358880DC4}"/>
              </a:ext>
            </a:extLst>
          </p:cNvPr>
          <p:cNvSpPr>
            <a:spLocks noGrp="1"/>
          </p:cNvSpPr>
          <p:nvPr>
            <p:ph idx="1"/>
          </p:nvPr>
        </p:nvSpPr>
        <p:spPr/>
        <p:txBody>
          <a:bodyPr>
            <a:normAutofit/>
          </a:bodyPr>
          <a:lstStyle/>
          <a:p>
            <a:r>
              <a:rPr lang="en-GB" dirty="0"/>
              <a:t>Update OS systems using the most recent Microsoft patch level</a:t>
            </a:r>
            <a:r>
              <a:rPr lang="en-001" dirty="0"/>
              <a:t>.</a:t>
            </a:r>
          </a:p>
          <a:p>
            <a:r>
              <a:rPr lang="en-GB" dirty="0"/>
              <a:t>Install the most recent virus definitions in your anti-virus programs.</a:t>
            </a:r>
            <a:endParaRPr lang="en-001" dirty="0"/>
          </a:p>
          <a:p>
            <a:r>
              <a:rPr lang="en-GB" dirty="0"/>
              <a:t>Always keep an eye out for any potentially dangerous activity using your EDR and anti-malware tools and solutions.</a:t>
            </a:r>
            <a:endParaRPr lang="en-001" dirty="0"/>
          </a:p>
          <a:p>
            <a:r>
              <a:rPr lang="en-001" dirty="0"/>
              <a:t>Turn on the Firewall.</a:t>
            </a:r>
          </a:p>
        </p:txBody>
      </p:sp>
      <p:sp>
        <p:nvSpPr>
          <p:cNvPr id="4" name="Slide Number Placeholder 3">
            <a:extLst>
              <a:ext uri="{FF2B5EF4-FFF2-40B4-BE49-F238E27FC236}">
                <a16:creationId xmlns:a16="http://schemas.microsoft.com/office/drawing/2014/main" id="{D959C5C7-D3E7-2A52-0EE0-DC858B5215B5}"/>
              </a:ext>
            </a:extLst>
          </p:cNvPr>
          <p:cNvSpPr>
            <a:spLocks noGrp="1"/>
          </p:cNvSpPr>
          <p:nvPr>
            <p:ph type="sldNum" sz="quarter" idx="12"/>
          </p:nvPr>
        </p:nvSpPr>
        <p:spPr/>
        <p:txBody>
          <a:bodyPr/>
          <a:lstStyle/>
          <a:p>
            <a:fld id="{A4386522-FFF4-4D93-94D0-8DE8F1F27ECA}" type="slidenum">
              <a:rPr lang="en-US" smtClean="0"/>
              <a:t>27</a:t>
            </a:fld>
            <a:endParaRPr lang="en-US"/>
          </a:p>
        </p:txBody>
      </p:sp>
    </p:spTree>
    <p:extLst>
      <p:ext uri="{BB962C8B-B14F-4D97-AF65-F5344CB8AC3E}">
        <p14:creationId xmlns:p14="http://schemas.microsoft.com/office/powerpoint/2010/main" val="16851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604205" y="3432861"/>
            <a:ext cx="5909659" cy="101664"/>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692" name="Google Shape;1692;p21"/>
          <p:cNvSpPr/>
          <p:nvPr/>
        </p:nvSpPr>
        <p:spPr>
          <a:xfrm>
            <a:off x="6400053" y="3332653"/>
            <a:ext cx="356275" cy="300716"/>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693" name="Google Shape;1693;p21"/>
          <p:cNvSpPr/>
          <p:nvPr/>
        </p:nvSpPr>
        <p:spPr>
          <a:xfrm>
            <a:off x="617763" y="1188507"/>
            <a:ext cx="5896101" cy="1775768"/>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694" name="Google Shape;1694;p21"/>
          <p:cNvSpPr/>
          <p:nvPr/>
        </p:nvSpPr>
        <p:spPr>
          <a:xfrm>
            <a:off x="6400053" y="1088297"/>
            <a:ext cx="356275" cy="300716"/>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695" name="Google Shape;1695;p21"/>
          <p:cNvSpPr/>
          <p:nvPr/>
        </p:nvSpPr>
        <p:spPr>
          <a:xfrm>
            <a:off x="611006" y="2278884"/>
            <a:ext cx="8369405" cy="984736"/>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96" name="Google Shape;1696;p21"/>
          <p:cNvSpPr/>
          <p:nvPr/>
        </p:nvSpPr>
        <p:spPr>
          <a:xfrm>
            <a:off x="8866599" y="2178633"/>
            <a:ext cx="356275" cy="302084"/>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121900" tIns="121900" rIns="121900" bIns="121900" anchor="ctr" anchorCtr="0">
            <a:noAutofit/>
          </a:bodyPr>
          <a:lstStyle/>
          <a:p>
            <a:endParaRPr sz="2400"/>
          </a:p>
        </p:txBody>
      </p:sp>
      <p:sp>
        <p:nvSpPr>
          <p:cNvPr id="1697" name="Google Shape;1697;p21"/>
          <p:cNvSpPr/>
          <p:nvPr/>
        </p:nvSpPr>
        <p:spPr>
          <a:xfrm>
            <a:off x="617763" y="3710568"/>
            <a:ext cx="8369405" cy="984736"/>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698" name="Google Shape;1698;p21"/>
          <p:cNvSpPr/>
          <p:nvPr/>
        </p:nvSpPr>
        <p:spPr>
          <a:xfrm>
            <a:off x="8873357" y="4493430"/>
            <a:ext cx="356275" cy="302084"/>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699" name="Google Shape;1699;p21"/>
          <p:cNvSpPr/>
          <p:nvPr/>
        </p:nvSpPr>
        <p:spPr>
          <a:xfrm>
            <a:off x="617763" y="3962483"/>
            <a:ext cx="5896101" cy="1775768"/>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700" name="Google Shape;1700;p21"/>
          <p:cNvSpPr/>
          <p:nvPr/>
        </p:nvSpPr>
        <p:spPr>
          <a:xfrm>
            <a:off x="6400053" y="5537746"/>
            <a:ext cx="356275" cy="300716"/>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701" name="Google Shape;1701;p21"/>
          <p:cNvSpPr/>
          <p:nvPr/>
        </p:nvSpPr>
        <p:spPr>
          <a:xfrm>
            <a:off x="1248963" y="1888780"/>
            <a:ext cx="3107240" cy="3107197"/>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121900" tIns="121900" rIns="121900" bIns="121900" anchor="ctr" anchorCtr="0">
            <a:noAutofit/>
          </a:bodyPr>
          <a:lstStyle/>
          <a:p>
            <a:pPr algn="ctr"/>
            <a:endParaRPr lang="en" sz="3200" dirty="0">
              <a:latin typeface="Fira Sans Medium"/>
              <a:ea typeface="Fira Sans Medium"/>
              <a:cs typeface="Fira Sans Medium"/>
              <a:sym typeface="Fira Sans Medium"/>
            </a:endParaRPr>
          </a:p>
          <a:p>
            <a:pPr algn="ctr"/>
            <a:r>
              <a:rPr lang="en" sz="3200" dirty="0">
                <a:solidFill>
                  <a:schemeClr val="bg1"/>
                </a:solidFill>
                <a:latin typeface="Fira Sans Medium"/>
                <a:ea typeface="Fira Sans Medium"/>
                <a:cs typeface="Fira Sans Medium"/>
                <a:sym typeface="Fira Sans Medium"/>
              </a:rPr>
              <a:t>Vulnerabilties</a:t>
            </a:r>
          </a:p>
          <a:p>
            <a:pPr algn="ctr"/>
            <a:r>
              <a:rPr lang="en-US" sz="3200" dirty="0">
                <a:solidFill>
                  <a:schemeClr val="bg1"/>
                </a:solidFill>
                <a:latin typeface="Fira Sans Medium"/>
                <a:ea typeface="Fira Sans Medium"/>
                <a:cs typeface="Fira Sans Medium"/>
                <a:sym typeface="Fira Sans Medium"/>
              </a:rPr>
              <a:t>I</a:t>
            </a:r>
            <a:r>
              <a:rPr lang="en" sz="3200" dirty="0">
                <a:solidFill>
                  <a:schemeClr val="bg1"/>
                </a:solidFill>
                <a:latin typeface="Fira Sans Medium"/>
                <a:ea typeface="Fira Sans Medium"/>
                <a:cs typeface="Fira Sans Medium"/>
                <a:sym typeface="Fira Sans Medium"/>
              </a:rPr>
              <a:t>n Android Mobile </a:t>
            </a:r>
          </a:p>
          <a:p>
            <a:pPr algn="ctr"/>
            <a:r>
              <a:rPr lang="en" sz="3200" dirty="0">
                <a:solidFill>
                  <a:schemeClr val="bg1"/>
                </a:solidFill>
                <a:latin typeface="Fira Sans Medium"/>
                <a:ea typeface="Fira Sans Medium"/>
                <a:cs typeface="Fira Sans Medium"/>
                <a:sym typeface="Fira Sans Medium"/>
              </a:rPr>
              <a:t>Devices</a:t>
            </a:r>
            <a:endParaRPr sz="3200" dirty="0">
              <a:solidFill>
                <a:schemeClr val="bg1"/>
              </a:solidFill>
              <a:latin typeface="Fira Sans Medium"/>
              <a:ea typeface="Fira Sans Medium"/>
              <a:cs typeface="Fira Sans Medium"/>
              <a:sym typeface="Fira Sans Medium"/>
            </a:endParaRPr>
          </a:p>
        </p:txBody>
      </p:sp>
      <p:sp>
        <p:nvSpPr>
          <p:cNvPr id="1702" name="Google Shape;1702;p21"/>
          <p:cNvSpPr/>
          <p:nvPr/>
        </p:nvSpPr>
        <p:spPr>
          <a:xfrm>
            <a:off x="6875484" y="5020313"/>
            <a:ext cx="2230883" cy="1294947"/>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3" name="Google Shape;1703;p21"/>
          <p:cNvSpPr/>
          <p:nvPr/>
        </p:nvSpPr>
        <p:spPr>
          <a:xfrm>
            <a:off x="6875485" y="5020313"/>
            <a:ext cx="574359" cy="1294947"/>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3</a:t>
            </a:r>
            <a:endParaRPr sz="4000">
              <a:solidFill>
                <a:srgbClr val="FFFFFF"/>
              </a:solidFill>
              <a:latin typeface="Fira Sans SemiBold"/>
              <a:ea typeface="Fira Sans SemiBold"/>
              <a:cs typeface="Fira Sans SemiBold"/>
              <a:sym typeface="Fira Sans SemiBold"/>
            </a:endParaRPr>
          </a:p>
        </p:txBody>
      </p:sp>
      <p:sp>
        <p:nvSpPr>
          <p:cNvPr id="1704" name="Google Shape;1704;p21"/>
          <p:cNvSpPr/>
          <p:nvPr/>
        </p:nvSpPr>
        <p:spPr>
          <a:xfrm>
            <a:off x="6875484" y="549180"/>
            <a:ext cx="2230883" cy="1294947"/>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5" name="Google Shape;1705;p21"/>
          <p:cNvSpPr/>
          <p:nvPr/>
        </p:nvSpPr>
        <p:spPr>
          <a:xfrm>
            <a:off x="6875485" y="549180"/>
            <a:ext cx="574359" cy="1294947"/>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1</a:t>
            </a:r>
            <a:endParaRPr sz="4000">
              <a:solidFill>
                <a:srgbClr val="FFFFFF"/>
              </a:solidFill>
              <a:latin typeface="Fira Sans SemiBold"/>
              <a:ea typeface="Fira Sans SemiBold"/>
              <a:cs typeface="Fira Sans SemiBold"/>
              <a:sym typeface="Fira Sans SemiBold"/>
            </a:endParaRPr>
          </a:p>
        </p:txBody>
      </p:sp>
      <p:sp>
        <p:nvSpPr>
          <p:cNvPr id="1706" name="Google Shape;1706;p21"/>
          <p:cNvSpPr/>
          <p:nvPr/>
        </p:nvSpPr>
        <p:spPr>
          <a:xfrm>
            <a:off x="6875484" y="2785452"/>
            <a:ext cx="2230883" cy="1293579"/>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7" name="Google Shape;1707;p21"/>
          <p:cNvSpPr/>
          <p:nvPr/>
        </p:nvSpPr>
        <p:spPr>
          <a:xfrm>
            <a:off x="6875485" y="2785452"/>
            <a:ext cx="574359" cy="1293579"/>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2</a:t>
            </a:r>
            <a:endParaRPr sz="4000">
              <a:solidFill>
                <a:srgbClr val="FFFFFF"/>
              </a:solidFill>
              <a:latin typeface="Fira Sans SemiBold"/>
              <a:ea typeface="Fira Sans SemiBold"/>
              <a:cs typeface="Fira Sans SemiBold"/>
              <a:sym typeface="Fira Sans SemiBold"/>
            </a:endParaRPr>
          </a:p>
        </p:txBody>
      </p:sp>
      <p:sp>
        <p:nvSpPr>
          <p:cNvPr id="1708" name="Google Shape;1708;p21"/>
          <p:cNvSpPr/>
          <p:nvPr/>
        </p:nvSpPr>
        <p:spPr>
          <a:xfrm>
            <a:off x="9358240" y="1666632"/>
            <a:ext cx="2229557" cy="1294947"/>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09" name="Google Shape;1709;p21"/>
          <p:cNvSpPr/>
          <p:nvPr/>
        </p:nvSpPr>
        <p:spPr>
          <a:xfrm>
            <a:off x="9358241" y="1666632"/>
            <a:ext cx="574359" cy="1294947"/>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4</a:t>
            </a:r>
            <a:endParaRPr sz="4000">
              <a:solidFill>
                <a:srgbClr val="FFFFFF"/>
              </a:solidFill>
              <a:latin typeface="Fira Sans SemiBold"/>
              <a:ea typeface="Fira Sans SemiBold"/>
              <a:cs typeface="Fira Sans SemiBold"/>
              <a:sym typeface="Fira Sans SemiBold"/>
            </a:endParaRPr>
          </a:p>
        </p:txBody>
      </p:sp>
      <p:sp>
        <p:nvSpPr>
          <p:cNvPr id="1710" name="Google Shape;1710;p21"/>
          <p:cNvSpPr/>
          <p:nvPr/>
        </p:nvSpPr>
        <p:spPr>
          <a:xfrm>
            <a:off x="9358240" y="3902904"/>
            <a:ext cx="2229557" cy="1294904"/>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121900" tIns="121900" rIns="121900" bIns="121900" anchor="ctr" anchorCtr="0">
            <a:noAutofit/>
          </a:bodyPr>
          <a:lstStyle/>
          <a:p>
            <a:endParaRPr sz="2400"/>
          </a:p>
        </p:txBody>
      </p:sp>
      <p:sp>
        <p:nvSpPr>
          <p:cNvPr id="1711" name="Google Shape;1711;p21"/>
          <p:cNvSpPr/>
          <p:nvPr/>
        </p:nvSpPr>
        <p:spPr>
          <a:xfrm>
            <a:off x="9358241" y="3902904"/>
            <a:ext cx="574359" cy="1294904"/>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121900" tIns="121900" rIns="121900" bIns="121900" anchor="ctr" anchorCtr="0">
            <a:noAutofit/>
          </a:bodyPr>
          <a:lstStyle/>
          <a:p>
            <a:pPr algn="ctr"/>
            <a:r>
              <a:rPr lang="en" sz="4000">
                <a:solidFill>
                  <a:srgbClr val="FFFFFF"/>
                </a:solidFill>
                <a:latin typeface="Fira Sans SemiBold"/>
                <a:ea typeface="Fira Sans SemiBold"/>
                <a:cs typeface="Fira Sans SemiBold"/>
                <a:sym typeface="Fira Sans SemiBold"/>
              </a:rPr>
              <a:t>5</a:t>
            </a:r>
            <a:endParaRPr sz="4000">
              <a:solidFill>
                <a:srgbClr val="FFFFFF"/>
              </a:solidFill>
              <a:latin typeface="Fira Sans SemiBold"/>
              <a:ea typeface="Fira Sans SemiBold"/>
              <a:cs typeface="Fira Sans SemiBold"/>
              <a:sym typeface="Fira Sans SemiBold"/>
            </a:endParaRPr>
          </a:p>
        </p:txBody>
      </p:sp>
      <p:sp>
        <p:nvSpPr>
          <p:cNvPr id="1713" name="Google Shape;1713;p21"/>
          <p:cNvSpPr txBox="1"/>
          <p:nvPr/>
        </p:nvSpPr>
        <p:spPr>
          <a:xfrm>
            <a:off x="7449833" y="798664"/>
            <a:ext cx="1656400" cy="797200"/>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Binary Protection</a:t>
            </a:r>
            <a:endParaRPr sz="1600" dirty="0">
              <a:solidFill>
                <a:schemeClr val="bg1"/>
              </a:solidFill>
              <a:latin typeface="Fira Sans"/>
              <a:ea typeface="Fira Sans"/>
              <a:cs typeface="Fira Sans"/>
              <a:sym typeface="Fira Sans"/>
            </a:endParaRPr>
          </a:p>
        </p:txBody>
      </p:sp>
      <p:sp>
        <p:nvSpPr>
          <p:cNvPr id="1715" name="Google Shape;1715;p21"/>
          <p:cNvSpPr txBox="1"/>
          <p:nvPr/>
        </p:nvSpPr>
        <p:spPr>
          <a:xfrm>
            <a:off x="7449833" y="3045736"/>
            <a:ext cx="1656400" cy="797200"/>
          </a:xfrm>
          <a:prstGeom prst="rect">
            <a:avLst/>
          </a:prstGeom>
          <a:noFill/>
          <a:ln>
            <a:noFill/>
          </a:ln>
        </p:spPr>
        <p:txBody>
          <a:bodyPr spcFirstLastPara="1" wrap="square" lIns="121900" tIns="121900" rIns="121900" bIns="121900" anchor="ctr" anchorCtr="0">
            <a:noAutofit/>
          </a:bodyPr>
          <a:lstStyle/>
          <a:p>
            <a:r>
              <a:rPr lang="en-US" sz="1600" dirty="0" err="1">
                <a:solidFill>
                  <a:schemeClr val="bg1"/>
                </a:solidFill>
                <a:latin typeface="Fira Sans"/>
                <a:ea typeface="Fira Sans"/>
                <a:cs typeface="Fira Sans"/>
                <a:sym typeface="Fira Sans"/>
              </a:rPr>
              <a:t>QuadRoot</a:t>
            </a:r>
            <a:r>
              <a:rPr lang="en-US" sz="1600" dirty="0">
                <a:solidFill>
                  <a:schemeClr val="bg1"/>
                </a:solidFill>
                <a:latin typeface="Fira Sans"/>
                <a:ea typeface="Fira Sans"/>
                <a:cs typeface="Fira Sans"/>
                <a:sym typeface="Fira Sans"/>
              </a:rPr>
              <a:t> vulnerability</a:t>
            </a:r>
            <a:endParaRPr sz="1600" dirty="0">
              <a:solidFill>
                <a:schemeClr val="bg1"/>
              </a:solidFill>
              <a:latin typeface="Fira Sans"/>
              <a:ea typeface="Fira Sans"/>
              <a:cs typeface="Fira Sans"/>
              <a:sym typeface="Fira Sans"/>
            </a:endParaRPr>
          </a:p>
        </p:txBody>
      </p:sp>
      <p:sp>
        <p:nvSpPr>
          <p:cNvPr id="1717" name="Google Shape;1717;p21"/>
          <p:cNvSpPr txBox="1"/>
          <p:nvPr/>
        </p:nvSpPr>
        <p:spPr>
          <a:xfrm>
            <a:off x="7449833" y="5294544"/>
            <a:ext cx="1656400" cy="797200"/>
          </a:xfrm>
          <a:prstGeom prst="rect">
            <a:avLst/>
          </a:prstGeom>
          <a:noFill/>
          <a:ln>
            <a:noFill/>
          </a:ln>
        </p:spPr>
        <p:txBody>
          <a:bodyPr spcFirstLastPara="1" wrap="square" lIns="121900" tIns="121900" rIns="121900" bIns="121900" anchor="ctr" anchorCtr="0">
            <a:noAutofit/>
          </a:bodyPr>
          <a:lstStyle/>
          <a:p>
            <a:r>
              <a:rPr lang="en-US" sz="1600" dirty="0" err="1">
                <a:solidFill>
                  <a:schemeClr val="bg1"/>
                </a:solidFill>
                <a:latin typeface="Fira Sans"/>
                <a:ea typeface="Fira Sans"/>
                <a:cs typeface="Fira Sans"/>
                <a:sym typeface="Fira Sans"/>
              </a:rPr>
              <a:t>HummingBad</a:t>
            </a:r>
            <a:endParaRPr sz="1600" dirty="0">
              <a:solidFill>
                <a:schemeClr val="bg1"/>
              </a:solidFill>
              <a:latin typeface="Fira Sans"/>
              <a:ea typeface="Fira Sans"/>
              <a:cs typeface="Fira Sans"/>
              <a:sym typeface="Fira Sans"/>
            </a:endParaRPr>
          </a:p>
        </p:txBody>
      </p:sp>
      <p:sp>
        <p:nvSpPr>
          <p:cNvPr id="1719" name="Google Shape;1719;p21"/>
          <p:cNvSpPr txBox="1"/>
          <p:nvPr/>
        </p:nvSpPr>
        <p:spPr>
          <a:xfrm>
            <a:off x="9931999" y="4245871"/>
            <a:ext cx="1656400" cy="797200"/>
          </a:xfrm>
          <a:prstGeom prst="rect">
            <a:avLst/>
          </a:prstGeom>
          <a:noFill/>
          <a:ln>
            <a:noFill/>
          </a:ln>
        </p:spPr>
        <p:txBody>
          <a:bodyPr spcFirstLastPara="1" wrap="square" lIns="121900" tIns="121900" rIns="121900" bIns="121900" anchor="ctr" anchorCtr="0">
            <a:noAutofit/>
          </a:bodyPr>
          <a:lstStyle/>
          <a:p>
            <a:r>
              <a:rPr lang="en-US" sz="1600" dirty="0">
                <a:solidFill>
                  <a:schemeClr val="bg1"/>
                </a:solidFill>
                <a:latin typeface="Fira Sans"/>
                <a:ea typeface="Fira Sans"/>
                <a:cs typeface="Fira Sans"/>
                <a:sym typeface="Fira Sans"/>
              </a:rPr>
              <a:t>Vulnerabilities installed by OEMs</a:t>
            </a:r>
            <a:endParaRPr sz="1600" dirty="0">
              <a:solidFill>
                <a:schemeClr val="bg1"/>
              </a:solidFill>
              <a:latin typeface="Fira Sans"/>
              <a:ea typeface="Fira Sans"/>
              <a:cs typeface="Fira Sans"/>
              <a:sym typeface="Fira Sans"/>
            </a:endParaRPr>
          </a:p>
        </p:txBody>
      </p:sp>
      <p:sp>
        <p:nvSpPr>
          <p:cNvPr id="1721" name="Google Shape;1721;p21"/>
          <p:cNvSpPr txBox="1"/>
          <p:nvPr/>
        </p:nvSpPr>
        <p:spPr>
          <a:xfrm>
            <a:off x="9917837" y="1907636"/>
            <a:ext cx="1656400" cy="797200"/>
          </a:xfrm>
          <a:prstGeom prst="rect">
            <a:avLst/>
          </a:prstGeom>
          <a:noFill/>
          <a:ln>
            <a:noFill/>
          </a:ln>
        </p:spPr>
        <p:txBody>
          <a:bodyPr spcFirstLastPara="1" wrap="square" lIns="121900" tIns="121900" rIns="121900" bIns="121900" anchor="ctr" anchorCtr="0">
            <a:noAutofit/>
          </a:bodyPr>
          <a:lstStyle/>
          <a:p>
            <a:r>
              <a:rPr lang="en-US" sz="1600" dirty="0" err="1">
                <a:solidFill>
                  <a:schemeClr val="bg1"/>
                </a:solidFill>
                <a:latin typeface="Fira Sans"/>
                <a:ea typeface="Fira Sans"/>
                <a:cs typeface="Fira Sans"/>
                <a:sym typeface="Fira Sans"/>
              </a:rPr>
              <a:t>Certifi</a:t>
            </a:r>
            <a:r>
              <a:rPr lang="en-US" sz="1600" dirty="0">
                <a:solidFill>
                  <a:schemeClr val="bg1"/>
                </a:solidFill>
                <a:latin typeface="Fira Sans"/>
                <a:ea typeface="Fira Sans"/>
                <a:cs typeface="Fira Sans"/>
                <a:sym typeface="Fira Sans"/>
              </a:rPr>
              <a:t>-Gate Vulnerability</a:t>
            </a:r>
            <a:endParaRPr sz="1600" dirty="0">
              <a:solidFill>
                <a:schemeClr val="bg1"/>
              </a:solidFill>
              <a:latin typeface="Fira Sans"/>
              <a:ea typeface="Fira Sans"/>
              <a:cs typeface="Fira Sans"/>
              <a:sym typeface="Fira Sans"/>
            </a:endParaRPr>
          </a:p>
        </p:txBody>
      </p:sp>
      <p:sp>
        <p:nvSpPr>
          <p:cNvPr id="2" name="Slide Number Placeholder 1">
            <a:extLst>
              <a:ext uri="{FF2B5EF4-FFF2-40B4-BE49-F238E27FC236}">
                <a16:creationId xmlns:a16="http://schemas.microsoft.com/office/drawing/2014/main" id="{4BCA817D-D6F3-0A53-F985-C64D0E53135C}"/>
              </a:ext>
            </a:extLst>
          </p:cNvPr>
          <p:cNvSpPr>
            <a:spLocks noGrp="1"/>
          </p:cNvSpPr>
          <p:nvPr>
            <p:ph type="sldNum" sz="quarter" idx="12"/>
          </p:nvPr>
        </p:nvSpPr>
        <p:spPr/>
        <p:txBody>
          <a:bodyPr/>
          <a:lstStyle/>
          <a:p>
            <a:fld id="{A4386522-FFF4-4D93-94D0-8DE8F1F27ECA}" type="slidenum">
              <a:rPr lang="en-US" smtClean="0"/>
              <a:t>28</a:t>
            </a:fld>
            <a:endParaRPr lang="en-US"/>
          </a:p>
        </p:txBody>
      </p:sp>
    </p:spTree>
    <p:extLst>
      <p:ext uri="{BB962C8B-B14F-4D97-AF65-F5344CB8AC3E}">
        <p14:creationId xmlns:p14="http://schemas.microsoft.com/office/powerpoint/2010/main" val="34950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1"/>
                                        </p:tgtEl>
                                        <p:attrNameLst>
                                          <p:attrName>style.visibility</p:attrName>
                                        </p:attrNameLst>
                                      </p:cBhvr>
                                      <p:to>
                                        <p:strVal val="visible"/>
                                      </p:to>
                                    </p:set>
                                    <p:anim calcmode="lin" valueType="num">
                                      <p:cBhvr additive="base">
                                        <p:cTn id="7" dur="500" fill="hold"/>
                                        <p:tgtEl>
                                          <p:spTgt spid="1691"/>
                                        </p:tgtEl>
                                        <p:attrNameLst>
                                          <p:attrName>ppt_x</p:attrName>
                                        </p:attrNameLst>
                                      </p:cBhvr>
                                      <p:tavLst>
                                        <p:tav tm="0">
                                          <p:val>
                                            <p:strVal val="#ppt_x"/>
                                          </p:val>
                                        </p:tav>
                                        <p:tav tm="100000">
                                          <p:val>
                                            <p:strVal val="#ppt_x"/>
                                          </p:val>
                                        </p:tav>
                                      </p:tavLst>
                                    </p:anim>
                                    <p:anim calcmode="lin" valueType="num">
                                      <p:cBhvr additive="base">
                                        <p:cTn id="8" dur="500" fill="hold"/>
                                        <p:tgtEl>
                                          <p:spTgt spid="16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92"/>
                                        </p:tgtEl>
                                        <p:attrNameLst>
                                          <p:attrName>style.visibility</p:attrName>
                                        </p:attrNameLst>
                                      </p:cBhvr>
                                      <p:to>
                                        <p:strVal val="visible"/>
                                      </p:to>
                                    </p:set>
                                    <p:anim calcmode="lin" valueType="num">
                                      <p:cBhvr additive="base">
                                        <p:cTn id="11" dur="500" fill="hold"/>
                                        <p:tgtEl>
                                          <p:spTgt spid="1692"/>
                                        </p:tgtEl>
                                        <p:attrNameLst>
                                          <p:attrName>ppt_x</p:attrName>
                                        </p:attrNameLst>
                                      </p:cBhvr>
                                      <p:tavLst>
                                        <p:tav tm="0">
                                          <p:val>
                                            <p:strVal val="#ppt_x"/>
                                          </p:val>
                                        </p:tav>
                                        <p:tav tm="100000">
                                          <p:val>
                                            <p:strVal val="#ppt_x"/>
                                          </p:val>
                                        </p:tav>
                                      </p:tavLst>
                                    </p:anim>
                                    <p:anim calcmode="lin" valueType="num">
                                      <p:cBhvr additive="base">
                                        <p:cTn id="12" dur="500" fill="hold"/>
                                        <p:tgtEl>
                                          <p:spTgt spid="169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93"/>
                                        </p:tgtEl>
                                        <p:attrNameLst>
                                          <p:attrName>style.visibility</p:attrName>
                                        </p:attrNameLst>
                                      </p:cBhvr>
                                      <p:to>
                                        <p:strVal val="visible"/>
                                      </p:to>
                                    </p:set>
                                    <p:anim calcmode="lin" valueType="num">
                                      <p:cBhvr additive="base">
                                        <p:cTn id="15" dur="500" fill="hold"/>
                                        <p:tgtEl>
                                          <p:spTgt spid="1693"/>
                                        </p:tgtEl>
                                        <p:attrNameLst>
                                          <p:attrName>ppt_x</p:attrName>
                                        </p:attrNameLst>
                                      </p:cBhvr>
                                      <p:tavLst>
                                        <p:tav tm="0">
                                          <p:val>
                                            <p:strVal val="#ppt_x"/>
                                          </p:val>
                                        </p:tav>
                                        <p:tav tm="100000">
                                          <p:val>
                                            <p:strVal val="#ppt_x"/>
                                          </p:val>
                                        </p:tav>
                                      </p:tavLst>
                                    </p:anim>
                                    <p:anim calcmode="lin" valueType="num">
                                      <p:cBhvr additive="base">
                                        <p:cTn id="16" dur="500" fill="hold"/>
                                        <p:tgtEl>
                                          <p:spTgt spid="169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94"/>
                                        </p:tgtEl>
                                        <p:attrNameLst>
                                          <p:attrName>style.visibility</p:attrName>
                                        </p:attrNameLst>
                                      </p:cBhvr>
                                      <p:to>
                                        <p:strVal val="visible"/>
                                      </p:to>
                                    </p:set>
                                    <p:anim calcmode="lin" valueType="num">
                                      <p:cBhvr additive="base">
                                        <p:cTn id="19" dur="500" fill="hold"/>
                                        <p:tgtEl>
                                          <p:spTgt spid="1694"/>
                                        </p:tgtEl>
                                        <p:attrNameLst>
                                          <p:attrName>ppt_x</p:attrName>
                                        </p:attrNameLst>
                                      </p:cBhvr>
                                      <p:tavLst>
                                        <p:tav tm="0">
                                          <p:val>
                                            <p:strVal val="#ppt_x"/>
                                          </p:val>
                                        </p:tav>
                                        <p:tav tm="100000">
                                          <p:val>
                                            <p:strVal val="#ppt_x"/>
                                          </p:val>
                                        </p:tav>
                                      </p:tavLst>
                                    </p:anim>
                                    <p:anim calcmode="lin" valueType="num">
                                      <p:cBhvr additive="base">
                                        <p:cTn id="20" dur="500" fill="hold"/>
                                        <p:tgtEl>
                                          <p:spTgt spid="169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95"/>
                                        </p:tgtEl>
                                        <p:attrNameLst>
                                          <p:attrName>style.visibility</p:attrName>
                                        </p:attrNameLst>
                                      </p:cBhvr>
                                      <p:to>
                                        <p:strVal val="visible"/>
                                      </p:to>
                                    </p:set>
                                    <p:anim calcmode="lin" valueType="num">
                                      <p:cBhvr additive="base">
                                        <p:cTn id="23" dur="500" fill="hold"/>
                                        <p:tgtEl>
                                          <p:spTgt spid="1695"/>
                                        </p:tgtEl>
                                        <p:attrNameLst>
                                          <p:attrName>ppt_x</p:attrName>
                                        </p:attrNameLst>
                                      </p:cBhvr>
                                      <p:tavLst>
                                        <p:tav tm="0">
                                          <p:val>
                                            <p:strVal val="#ppt_x"/>
                                          </p:val>
                                        </p:tav>
                                        <p:tav tm="100000">
                                          <p:val>
                                            <p:strVal val="#ppt_x"/>
                                          </p:val>
                                        </p:tav>
                                      </p:tavLst>
                                    </p:anim>
                                    <p:anim calcmode="lin" valueType="num">
                                      <p:cBhvr additive="base">
                                        <p:cTn id="24" dur="500" fill="hold"/>
                                        <p:tgtEl>
                                          <p:spTgt spid="169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96"/>
                                        </p:tgtEl>
                                        <p:attrNameLst>
                                          <p:attrName>style.visibility</p:attrName>
                                        </p:attrNameLst>
                                      </p:cBhvr>
                                      <p:to>
                                        <p:strVal val="visible"/>
                                      </p:to>
                                    </p:set>
                                    <p:anim calcmode="lin" valueType="num">
                                      <p:cBhvr additive="base">
                                        <p:cTn id="27" dur="500" fill="hold"/>
                                        <p:tgtEl>
                                          <p:spTgt spid="1696"/>
                                        </p:tgtEl>
                                        <p:attrNameLst>
                                          <p:attrName>ppt_x</p:attrName>
                                        </p:attrNameLst>
                                      </p:cBhvr>
                                      <p:tavLst>
                                        <p:tav tm="0">
                                          <p:val>
                                            <p:strVal val="#ppt_x"/>
                                          </p:val>
                                        </p:tav>
                                        <p:tav tm="100000">
                                          <p:val>
                                            <p:strVal val="#ppt_x"/>
                                          </p:val>
                                        </p:tav>
                                      </p:tavLst>
                                    </p:anim>
                                    <p:anim calcmode="lin" valueType="num">
                                      <p:cBhvr additive="base">
                                        <p:cTn id="28" dur="500" fill="hold"/>
                                        <p:tgtEl>
                                          <p:spTgt spid="169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97"/>
                                        </p:tgtEl>
                                        <p:attrNameLst>
                                          <p:attrName>style.visibility</p:attrName>
                                        </p:attrNameLst>
                                      </p:cBhvr>
                                      <p:to>
                                        <p:strVal val="visible"/>
                                      </p:to>
                                    </p:set>
                                    <p:anim calcmode="lin" valueType="num">
                                      <p:cBhvr additive="base">
                                        <p:cTn id="31" dur="500" fill="hold"/>
                                        <p:tgtEl>
                                          <p:spTgt spid="1697"/>
                                        </p:tgtEl>
                                        <p:attrNameLst>
                                          <p:attrName>ppt_x</p:attrName>
                                        </p:attrNameLst>
                                      </p:cBhvr>
                                      <p:tavLst>
                                        <p:tav tm="0">
                                          <p:val>
                                            <p:strVal val="#ppt_x"/>
                                          </p:val>
                                        </p:tav>
                                        <p:tav tm="100000">
                                          <p:val>
                                            <p:strVal val="#ppt_x"/>
                                          </p:val>
                                        </p:tav>
                                      </p:tavLst>
                                    </p:anim>
                                    <p:anim calcmode="lin" valueType="num">
                                      <p:cBhvr additive="base">
                                        <p:cTn id="32" dur="500" fill="hold"/>
                                        <p:tgtEl>
                                          <p:spTgt spid="169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98"/>
                                        </p:tgtEl>
                                        <p:attrNameLst>
                                          <p:attrName>style.visibility</p:attrName>
                                        </p:attrNameLst>
                                      </p:cBhvr>
                                      <p:to>
                                        <p:strVal val="visible"/>
                                      </p:to>
                                    </p:set>
                                    <p:anim calcmode="lin" valueType="num">
                                      <p:cBhvr additive="base">
                                        <p:cTn id="35" dur="500" fill="hold"/>
                                        <p:tgtEl>
                                          <p:spTgt spid="1698"/>
                                        </p:tgtEl>
                                        <p:attrNameLst>
                                          <p:attrName>ppt_x</p:attrName>
                                        </p:attrNameLst>
                                      </p:cBhvr>
                                      <p:tavLst>
                                        <p:tav tm="0">
                                          <p:val>
                                            <p:strVal val="#ppt_x"/>
                                          </p:val>
                                        </p:tav>
                                        <p:tav tm="100000">
                                          <p:val>
                                            <p:strVal val="#ppt_x"/>
                                          </p:val>
                                        </p:tav>
                                      </p:tavLst>
                                    </p:anim>
                                    <p:anim calcmode="lin" valueType="num">
                                      <p:cBhvr additive="base">
                                        <p:cTn id="36" dur="500" fill="hold"/>
                                        <p:tgtEl>
                                          <p:spTgt spid="16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99"/>
                                        </p:tgtEl>
                                        <p:attrNameLst>
                                          <p:attrName>style.visibility</p:attrName>
                                        </p:attrNameLst>
                                      </p:cBhvr>
                                      <p:to>
                                        <p:strVal val="visible"/>
                                      </p:to>
                                    </p:set>
                                    <p:anim calcmode="lin" valueType="num">
                                      <p:cBhvr additive="base">
                                        <p:cTn id="39" dur="500" fill="hold"/>
                                        <p:tgtEl>
                                          <p:spTgt spid="1699"/>
                                        </p:tgtEl>
                                        <p:attrNameLst>
                                          <p:attrName>ppt_x</p:attrName>
                                        </p:attrNameLst>
                                      </p:cBhvr>
                                      <p:tavLst>
                                        <p:tav tm="0">
                                          <p:val>
                                            <p:strVal val="#ppt_x"/>
                                          </p:val>
                                        </p:tav>
                                        <p:tav tm="100000">
                                          <p:val>
                                            <p:strVal val="#ppt_x"/>
                                          </p:val>
                                        </p:tav>
                                      </p:tavLst>
                                    </p:anim>
                                    <p:anim calcmode="lin" valueType="num">
                                      <p:cBhvr additive="base">
                                        <p:cTn id="40" dur="500" fill="hold"/>
                                        <p:tgtEl>
                                          <p:spTgt spid="169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00"/>
                                        </p:tgtEl>
                                        <p:attrNameLst>
                                          <p:attrName>style.visibility</p:attrName>
                                        </p:attrNameLst>
                                      </p:cBhvr>
                                      <p:to>
                                        <p:strVal val="visible"/>
                                      </p:to>
                                    </p:set>
                                    <p:anim calcmode="lin" valueType="num">
                                      <p:cBhvr additive="base">
                                        <p:cTn id="43" dur="500" fill="hold"/>
                                        <p:tgtEl>
                                          <p:spTgt spid="1700"/>
                                        </p:tgtEl>
                                        <p:attrNameLst>
                                          <p:attrName>ppt_x</p:attrName>
                                        </p:attrNameLst>
                                      </p:cBhvr>
                                      <p:tavLst>
                                        <p:tav tm="0">
                                          <p:val>
                                            <p:strVal val="#ppt_x"/>
                                          </p:val>
                                        </p:tav>
                                        <p:tav tm="100000">
                                          <p:val>
                                            <p:strVal val="#ppt_x"/>
                                          </p:val>
                                        </p:tav>
                                      </p:tavLst>
                                    </p:anim>
                                    <p:anim calcmode="lin" valueType="num">
                                      <p:cBhvr additive="base">
                                        <p:cTn id="44" dur="500" fill="hold"/>
                                        <p:tgtEl>
                                          <p:spTgt spid="170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01"/>
                                        </p:tgtEl>
                                        <p:attrNameLst>
                                          <p:attrName>style.visibility</p:attrName>
                                        </p:attrNameLst>
                                      </p:cBhvr>
                                      <p:to>
                                        <p:strVal val="visible"/>
                                      </p:to>
                                    </p:set>
                                    <p:anim calcmode="lin" valueType="num">
                                      <p:cBhvr additive="base">
                                        <p:cTn id="47" dur="500" fill="hold"/>
                                        <p:tgtEl>
                                          <p:spTgt spid="1701"/>
                                        </p:tgtEl>
                                        <p:attrNameLst>
                                          <p:attrName>ppt_x</p:attrName>
                                        </p:attrNameLst>
                                      </p:cBhvr>
                                      <p:tavLst>
                                        <p:tav tm="0">
                                          <p:val>
                                            <p:strVal val="#ppt_x"/>
                                          </p:val>
                                        </p:tav>
                                        <p:tav tm="100000">
                                          <p:val>
                                            <p:strVal val="#ppt_x"/>
                                          </p:val>
                                        </p:tav>
                                      </p:tavLst>
                                    </p:anim>
                                    <p:anim calcmode="lin" valueType="num">
                                      <p:cBhvr additive="base">
                                        <p:cTn id="48" dur="500" fill="hold"/>
                                        <p:tgtEl>
                                          <p:spTgt spid="170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02"/>
                                        </p:tgtEl>
                                        <p:attrNameLst>
                                          <p:attrName>style.visibility</p:attrName>
                                        </p:attrNameLst>
                                      </p:cBhvr>
                                      <p:to>
                                        <p:strVal val="visible"/>
                                      </p:to>
                                    </p:set>
                                    <p:anim calcmode="lin" valueType="num">
                                      <p:cBhvr additive="base">
                                        <p:cTn id="51" dur="500" fill="hold"/>
                                        <p:tgtEl>
                                          <p:spTgt spid="1702"/>
                                        </p:tgtEl>
                                        <p:attrNameLst>
                                          <p:attrName>ppt_x</p:attrName>
                                        </p:attrNameLst>
                                      </p:cBhvr>
                                      <p:tavLst>
                                        <p:tav tm="0">
                                          <p:val>
                                            <p:strVal val="#ppt_x"/>
                                          </p:val>
                                        </p:tav>
                                        <p:tav tm="100000">
                                          <p:val>
                                            <p:strVal val="#ppt_x"/>
                                          </p:val>
                                        </p:tav>
                                      </p:tavLst>
                                    </p:anim>
                                    <p:anim calcmode="lin" valueType="num">
                                      <p:cBhvr additive="base">
                                        <p:cTn id="52" dur="500" fill="hold"/>
                                        <p:tgtEl>
                                          <p:spTgt spid="170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03"/>
                                        </p:tgtEl>
                                        <p:attrNameLst>
                                          <p:attrName>style.visibility</p:attrName>
                                        </p:attrNameLst>
                                      </p:cBhvr>
                                      <p:to>
                                        <p:strVal val="visible"/>
                                      </p:to>
                                    </p:set>
                                    <p:anim calcmode="lin" valueType="num">
                                      <p:cBhvr additive="base">
                                        <p:cTn id="55" dur="500" fill="hold"/>
                                        <p:tgtEl>
                                          <p:spTgt spid="1703"/>
                                        </p:tgtEl>
                                        <p:attrNameLst>
                                          <p:attrName>ppt_x</p:attrName>
                                        </p:attrNameLst>
                                      </p:cBhvr>
                                      <p:tavLst>
                                        <p:tav tm="0">
                                          <p:val>
                                            <p:strVal val="#ppt_x"/>
                                          </p:val>
                                        </p:tav>
                                        <p:tav tm="100000">
                                          <p:val>
                                            <p:strVal val="#ppt_x"/>
                                          </p:val>
                                        </p:tav>
                                      </p:tavLst>
                                    </p:anim>
                                    <p:anim calcmode="lin" valueType="num">
                                      <p:cBhvr additive="base">
                                        <p:cTn id="56" dur="500" fill="hold"/>
                                        <p:tgtEl>
                                          <p:spTgt spid="170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04"/>
                                        </p:tgtEl>
                                        <p:attrNameLst>
                                          <p:attrName>style.visibility</p:attrName>
                                        </p:attrNameLst>
                                      </p:cBhvr>
                                      <p:to>
                                        <p:strVal val="visible"/>
                                      </p:to>
                                    </p:set>
                                    <p:anim calcmode="lin" valueType="num">
                                      <p:cBhvr additive="base">
                                        <p:cTn id="59" dur="500" fill="hold"/>
                                        <p:tgtEl>
                                          <p:spTgt spid="1704"/>
                                        </p:tgtEl>
                                        <p:attrNameLst>
                                          <p:attrName>ppt_x</p:attrName>
                                        </p:attrNameLst>
                                      </p:cBhvr>
                                      <p:tavLst>
                                        <p:tav tm="0">
                                          <p:val>
                                            <p:strVal val="#ppt_x"/>
                                          </p:val>
                                        </p:tav>
                                        <p:tav tm="100000">
                                          <p:val>
                                            <p:strVal val="#ppt_x"/>
                                          </p:val>
                                        </p:tav>
                                      </p:tavLst>
                                    </p:anim>
                                    <p:anim calcmode="lin" valueType="num">
                                      <p:cBhvr additive="base">
                                        <p:cTn id="60" dur="500" fill="hold"/>
                                        <p:tgtEl>
                                          <p:spTgt spid="170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05"/>
                                        </p:tgtEl>
                                        <p:attrNameLst>
                                          <p:attrName>style.visibility</p:attrName>
                                        </p:attrNameLst>
                                      </p:cBhvr>
                                      <p:to>
                                        <p:strVal val="visible"/>
                                      </p:to>
                                    </p:set>
                                    <p:anim calcmode="lin" valueType="num">
                                      <p:cBhvr additive="base">
                                        <p:cTn id="63" dur="500" fill="hold"/>
                                        <p:tgtEl>
                                          <p:spTgt spid="1705"/>
                                        </p:tgtEl>
                                        <p:attrNameLst>
                                          <p:attrName>ppt_x</p:attrName>
                                        </p:attrNameLst>
                                      </p:cBhvr>
                                      <p:tavLst>
                                        <p:tav tm="0">
                                          <p:val>
                                            <p:strVal val="#ppt_x"/>
                                          </p:val>
                                        </p:tav>
                                        <p:tav tm="100000">
                                          <p:val>
                                            <p:strVal val="#ppt_x"/>
                                          </p:val>
                                        </p:tav>
                                      </p:tavLst>
                                    </p:anim>
                                    <p:anim calcmode="lin" valueType="num">
                                      <p:cBhvr additive="base">
                                        <p:cTn id="64" dur="500" fill="hold"/>
                                        <p:tgtEl>
                                          <p:spTgt spid="170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06"/>
                                        </p:tgtEl>
                                        <p:attrNameLst>
                                          <p:attrName>style.visibility</p:attrName>
                                        </p:attrNameLst>
                                      </p:cBhvr>
                                      <p:to>
                                        <p:strVal val="visible"/>
                                      </p:to>
                                    </p:set>
                                    <p:anim calcmode="lin" valueType="num">
                                      <p:cBhvr additive="base">
                                        <p:cTn id="67" dur="500" fill="hold"/>
                                        <p:tgtEl>
                                          <p:spTgt spid="1706"/>
                                        </p:tgtEl>
                                        <p:attrNameLst>
                                          <p:attrName>ppt_x</p:attrName>
                                        </p:attrNameLst>
                                      </p:cBhvr>
                                      <p:tavLst>
                                        <p:tav tm="0">
                                          <p:val>
                                            <p:strVal val="#ppt_x"/>
                                          </p:val>
                                        </p:tav>
                                        <p:tav tm="100000">
                                          <p:val>
                                            <p:strVal val="#ppt_x"/>
                                          </p:val>
                                        </p:tav>
                                      </p:tavLst>
                                    </p:anim>
                                    <p:anim calcmode="lin" valueType="num">
                                      <p:cBhvr additive="base">
                                        <p:cTn id="68" dur="500" fill="hold"/>
                                        <p:tgtEl>
                                          <p:spTgt spid="170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07"/>
                                        </p:tgtEl>
                                        <p:attrNameLst>
                                          <p:attrName>style.visibility</p:attrName>
                                        </p:attrNameLst>
                                      </p:cBhvr>
                                      <p:to>
                                        <p:strVal val="visible"/>
                                      </p:to>
                                    </p:set>
                                    <p:anim calcmode="lin" valueType="num">
                                      <p:cBhvr additive="base">
                                        <p:cTn id="71" dur="500" fill="hold"/>
                                        <p:tgtEl>
                                          <p:spTgt spid="1707"/>
                                        </p:tgtEl>
                                        <p:attrNameLst>
                                          <p:attrName>ppt_x</p:attrName>
                                        </p:attrNameLst>
                                      </p:cBhvr>
                                      <p:tavLst>
                                        <p:tav tm="0">
                                          <p:val>
                                            <p:strVal val="#ppt_x"/>
                                          </p:val>
                                        </p:tav>
                                        <p:tav tm="100000">
                                          <p:val>
                                            <p:strVal val="#ppt_x"/>
                                          </p:val>
                                        </p:tav>
                                      </p:tavLst>
                                    </p:anim>
                                    <p:anim calcmode="lin" valueType="num">
                                      <p:cBhvr additive="base">
                                        <p:cTn id="72" dur="500" fill="hold"/>
                                        <p:tgtEl>
                                          <p:spTgt spid="170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08"/>
                                        </p:tgtEl>
                                        <p:attrNameLst>
                                          <p:attrName>style.visibility</p:attrName>
                                        </p:attrNameLst>
                                      </p:cBhvr>
                                      <p:to>
                                        <p:strVal val="visible"/>
                                      </p:to>
                                    </p:set>
                                    <p:anim calcmode="lin" valueType="num">
                                      <p:cBhvr additive="base">
                                        <p:cTn id="75" dur="500" fill="hold"/>
                                        <p:tgtEl>
                                          <p:spTgt spid="1708"/>
                                        </p:tgtEl>
                                        <p:attrNameLst>
                                          <p:attrName>ppt_x</p:attrName>
                                        </p:attrNameLst>
                                      </p:cBhvr>
                                      <p:tavLst>
                                        <p:tav tm="0">
                                          <p:val>
                                            <p:strVal val="#ppt_x"/>
                                          </p:val>
                                        </p:tav>
                                        <p:tav tm="100000">
                                          <p:val>
                                            <p:strVal val="#ppt_x"/>
                                          </p:val>
                                        </p:tav>
                                      </p:tavLst>
                                    </p:anim>
                                    <p:anim calcmode="lin" valueType="num">
                                      <p:cBhvr additive="base">
                                        <p:cTn id="76" dur="500" fill="hold"/>
                                        <p:tgtEl>
                                          <p:spTgt spid="170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09"/>
                                        </p:tgtEl>
                                        <p:attrNameLst>
                                          <p:attrName>style.visibility</p:attrName>
                                        </p:attrNameLst>
                                      </p:cBhvr>
                                      <p:to>
                                        <p:strVal val="visible"/>
                                      </p:to>
                                    </p:set>
                                    <p:anim calcmode="lin" valueType="num">
                                      <p:cBhvr additive="base">
                                        <p:cTn id="79" dur="500" fill="hold"/>
                                        <p:tgtEl>
                                          <p:spTgt spid="1709"/>
                                        </p:tgtEl>
                                        <p:attrNameLst>
                                          <p:attrName>ppt_x</p:attrName>
                                        </p:attrNameLst>
                                      </p:cBhvr>
                                      <p:tavLst>
                                        <p:tav tm="0">
                                          <p:val>
                                            <p:strVal val="#ppt_x"/>
                                          </p:val>
                                        </p:tav>
                                        <p:tav tm="100000">
                                          <p:val>
                                            <p:strVal val="#ppt_x"/>
                                          </p:val>
                                        </p:tav>
                                      </p:tavLst>
                                    </p:anim>
                                    <p:anim calcmode="lin" valueType="num">
                                      <p:cBhvr additive="base">
                                        <p:cTn id="80" dur="500" fill="hold"/>
                                        <p:tgtEl>
                                          <p:spTgt spid="170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10"/>
                                        </p:tgtEl>
                                        <p:attrNameLst>
                                          <p:attrName>style.visibility</p:attrName>
                                        </p:attrNameLst>
                                      </p:cBhvr>
                                      <p:to>
                                        <p:strVal val="visible"/>
                                      </p:to>
                                    </p:set>
                                    <p:anim calcmode="lin" valueType="num">
                                      <p:cBhvr additive="base">
                                        <p:cTn id="83" dur="500" fill="hold"/>
                                        <p:tgtEl>
                                          <p:spTgt spid="1710"/>
                                        </p:tgtEl>
                                        <p:attrNameLst>
                                          <p:attrName>ppt_x</p:attrName>
                                        </p:attrNameLst>
                                      </p:cBhvr>
                                      <p:tavLst>
                                        <p:tav tm="0">
                                          <p:val>
                                            <p:strVal val="#ppt_x"/>
                                          </p:val>
                                        </p:tav>
                                        <p:tav tm="100000">
                                          <p:val>
                                            <p:strVal val="#ppt_x"/>
                                          </p:val>
                                        </p:tav>
                                      </p:tavLst>
                                    </p:anim>
                                    <p:anim calcmode="lin" valueType="num">
                                      <p:cBhvr additive="base">
                                        <p:cTn id="84" dur="500" fill="hold"/>
                                        <p:tgtEl>
                                          <p:spTgt spid="171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11"/>
                                        </p:tgtEl>
                                        <p:attrNameLst>
                                          <p:attrName>style.visibility</p:attrName>
                                        </p:attrNameLst>
                                      </p:cBhvr>
                                      <p:to>
                                        <p:strVal val="visible"/>
                                      </p:to>
                                    </p:set>
                                    <p:anim calcmode="lin" valueType="num">
                                      <p:cBhvr additive="base">
                                        <p:cTn id="87" dur="500" fill="hold"/>
                                        <p:tgtEl>
                                          <p:spTgt spid="1711"/>
                                        </p:tgtEl>
                                        <p:attrNameLst>
                                          <p:attrName>ppt_x</p:attrName>
                                        </p:attrNameLst>
                                      </p:cBhvr>
                                      <p:tavLst>
                                        <p:tav tm="0">
                                          <p:val>
                                            <p:strVal val="#ppt_x"/>
                                          </p:val>
                                        </p:tav>
                                        <p:tav tm="100000">
                                          <p:val>
                                            <p:strVal val="#ppt_x"/>
                                          </p:val>
                                        </p:tav>
                                      </p:tavLst>
                                    </p:anim>
                                    <p:anim calcmode="lin" valueType="num">
                                      <p:cBhvr additive="base">
                                        <p:cTn id="88" dur="500" fill="hold"/>
                                        <p:tgtEl>
                                          <p:spTgt spid="171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713"/>
                                        </p:tgtEl>
                                        <p:attrNameLst>
                                          <p:attrName>style.visibility</p:attrName>
                                        </p:attrNameLst>
                                      </p:cBhvr>
                                      <p:to>
                                        <p:strVal val="visible"/>
                                      </p:to>
                                    </p:set>
                                    <p:anim calcmode="lin" valueType="num">
                                      <p:cBhvr additive="base">
                                        <p:cTn id="91" dur="500" fill="hold"/>
                                        <p:tgtEl>
                                          <p:spTgt spid="1713"/>
                                        </p:tgtEl>
                                        <p:attrNameLst>
                                          <p:attrName>ppt_x</p:attrName>
                                        </p:attrNameLst>
                                      </p:cBhvr>
                                      <p:tavLst>
                                        <p:tav tm="0">
                                          <p:val>
                                            <p:strVal val="#ppt_x"/>
                                          </p:val>
                                        </p:tav>
                                        <p:tav tm="100000">
                                          <p:val>
                                            <p:strVal val="#ppt_x"/>
                                          </p:val>
                                        </p:tav>
                                      </p:tavLst>
                                    </p:anim>
                                    <p:anim calcmode="lin" valueType="num">
                                      <p:cBhvr additive="base">
                                        <p:cTn id="92" dur="500" fill="hold"/>
                                        <p:tgtEl>
                                          <p:spTgt spid="171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715"/>
                                        </p:tgtEl>
                                        <p:attrNameLst>
                                          <p:attrName>style.visibility</p:attrName>
                                        </p:attrNameLst>
                                      </p:cBhvr>
                                      <p:to>
                                        <p:strVal val="visible"/>
                                      </p:to>
                                    </p:set>
                                    <p:anim calcmode="lin" valueType="num">
                                      <p:cBhvr additive="base">
                                        <p:cTn id="95" dur="500" fill="hold"/>
                                        <p:tgtEl>
                                          <p:spTgt spid="1715"/>
                                        </p:tgtEl>
                                        <p:attrNameLst>
                                          <p:attrName>ppt_x</p:attrName>
                                        </p:attrNameLst>
                                      </p:cBhvr>
                                      <p:tavLst>
                                        <p:tav tm="0">
                                          <p:val>
                                            <p:strVal val="#ppt_x"/>
                                          </p:val>
                                        </p:tav>
                                        <p:tav tm="100000">
                                          <p:val>
                                            <p:strVal val="#ppt_x"/>
                                          </p:val>
                                        </p:tav>
                                      </p:tavLst>
                                    </p:anim>
                                    <p:anim calcmode="lin" valueType="num">
                                      <p:cBhvr additive="base">
                                        <p:cTn id="96" dur="500" fill="hold"/>
                                        <p:tgtEl>
                                          <p:spTgt spid="171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17"/>
                                        </p:tgtEl>
                                        <p:attrNameLst>
                                          <p:attrName>style.visibility</p:attrName>
                                        </p:attrNameLst>
                                      </p:cBhvr>
                                      <p:to>
                                        <p:strVal val="visible"/>
                                      </p:to>
                                    </p:set>
                                    <p:anim calcmode="lin" valueType="num">
                                      <p:cBhvr additive="base">
                                        <p:cTn id="99" dur="500" fill="hold"/>
                                        <p:tgtEl>
                                          <p:spTgt spid="1717"/>
                                        </p:tgtEl>
                                        <p:attrNameLst>
                                          <p:attrName>ppt_x</p:attrName>
                                        </p:attrNameLst>
                                      </p:cBhvr>
                                      <p:tavLst>
                                        <p:tav tm="0">
                                          <p:val>
                                            <p:strVal val="#ppt_x"/>
                                          </p:val>
                                        </p:tav>
                                        <p:tav tm="100000">
                                          <p:val>
                                            <p:strVal val="#ppt_x"/>
                                          </p:val>
                                        </p:tav>
                                      </p:tavLst>
                                    </p:anim>
                                    <p:anim calcmode="lin" valueType="num">
                                      <p:cBhvr additive="base">
                                        <p:cTn id="100" dur="500" fill="hold"/>
                                        <p:tgtEl>
                                          <p:spTgt spid="171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19"/>
                                        </p:tgtEl>
                                        <p:attrNameLst>
                                          <p:attrName>style.visibility</p:attrName>
                                        </p:attrNameLst>
                                      </p:cBhvr>
                                      <p:to>
                                        <p:strVal val="visible"/>
                                      </p:to>
                                    </p:set>
                                    <p:anim calcmode="lin" valueType="num">
                                      <p:cBhvr additive="base">
                                        <p:cTn id="103" dur="500" fill="hold"/>
                                        <p:tgtEl>
                                          <p:spTgt spid="1719"/>
                                        </p:tgtEl>
                                        <p:attrNameLst>
                                          <p:attrName>ppt_x</p:attrName>
                                        </p:attrNameLst>
                                      </p:cBhvr>
                                      <p:tavLst>
                                        <p:tav tm="0">
                                          <p:val>
                                            <p:strVal val="#ppt_x"/>
                                          </p:val>
                                        </p:tav>
                                        <p:tav tm="100000">
                                          <p:val>
                                            <p:strVal val="#ppt_x"/>
                                          </p:val>
                                        </p:tav>
                                      </p:tavLst>
                                    </p:anim>
                                    <p:anim calcmode="lin" valueType="num">
                                      <p:cBhvr additive="base">
                                        <p:cTn id="104" dur="500" fill="hold"/>
                                        <p:tgtEl>
                                          <p:spTgt spid="171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21"/>
                                        </p:tgtEl>
                                        <p:attrNameLst>
                                          <p:attrName>style.visibility</p:attrName>
                                        </p:attrNameLst>
                                      </p:cBhvr>
                                      <p:to>
                                        <p:strVal val="visible"/>
                                      </p:to>
                                    </p:set>
                                    <p:anim calcmode="lin" valueType="num">
                                      <p:cBhvr additive="base">
                                        <p:cTn id="107" dur="500" fill="hold"/>
                                        <p:tgtEl>
                                          <p:spTgt spid="1721"/>
                                        </p:tgtEl>
                                        <p:attrNameLst>
                                          <p:attrName>ppt_x</p:attrName>
                                        </p:attrNameLst>
                                      </p:cBhvr>
                                      <p:tavLst>
                                        <p:tav tm="0">
                                          <p:val>
                                            <p:strVal val="#ppt_x"/>
                                          </p:val>
                                        </p:tav>
                                        <p:tav tm="100000">
                                          <p:val>
                                            <p:strVal val="#ppt_x"/>
                                          </p:val>
                                        </p:tav>
                                      </p:tavLst>
                                    </p:anim>
                                    <p:anim calcmode="lin" valueType="num">
                                      <p:cBhvr additive="base">
                                        <p:cTn id="108" dur="500" fill="hold"/>
                                        <p:tgtEl>
                                          <p:spTgt spid="172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
                                        </p:tgtEl>
                                        <p:attrNameLst>
                                          <p:attrName>style.visibility</p:attrName>
                                        </p:attrNameLst>
                                      </p:cBhvr>
                                      <p:to>
                                        <p:strVal val="visible"/>
                                      </p:to>
                                    </p:set>
                                    <p:anim calcmode="lin" valueType="num">
                                      <p:cBhvr additive="base">
                                        <p:cTn id="111" dur="500" fill="hold"/>
                                        <p:tgtEl>
                                          <p:spTgt spid="2"/>
                                        </p:tgtEl>
                                        <p:attrNameLst>
                                          <p:attrName>ppt_x</p:attrName>
                                        </p:attrNameLst>
                                      </p:cBhvr>
                                      <p:tavLst>
                                        <p:tav tm="0">
                                          <p:val>
                                            <p:strVal val="#ppt_x"/>
                                          </p:val>
                                        </p:tav>
                                        <p:tav tm="100000">
                                          <p:val>
                                            <p:strVal val="#ppt_x"/>
                                          </p:val>
                                        </p:tav>
                                      </p:tavLst>
                                    </p:anim>
                                    <p:anim calcmode="lin" valueType="num">
                                      <p:cBhvr additive="base">
                                        <p:cTn id="1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2" grpId="0" animBg="1"/>
      <p:bldP spid="1693" grpId="0" animBg="1"/>
      <p:bldP spid="1694" grpId="0" animBg="1"/>
      <p:bldP spid="1695" grpId="0" animBg="1"/>
      <p:bldP spid="1696" grpId="0" animBg="1"/>
      <p:bldP spid="1697" grpId="0" animBg="1"/>
      <p:bldP spid="1698" grpId="0" animBg="1"/>
      <p:bldP spid="1699" grpId="0" animBg="1"/>
      <p:bldP spid="1700" grpId="0" animBg="1"/>
      <p:bldP spid="1701" grpId="0" animBg="1"/>
      <p:bldP spid="1702" grpId="0" animBg="1"/>
      <p:bldP spid="1703" grpId="0" animBg="1"/>
      <p:bldP spid="1704" grpId="0" animBg="1"/>
      <p:bldP spid="1705" grpId="0" animBg="1"/>
      <p:bldP spid="1706" grpId="0" animBg="1"/>
      <p:bldP spid="1707" grpId="0" animBg="1"/>
      <p:bldP spid="1708" grpId="0" animBg="1"/>
      <p:bldP spid="1709" grpId="0" animBg="1"/>
      <p:bldP spid="1710" grpId="0" animBg="1"/>
      <p:bldP spid="1711" grpId="0" animBg="1"/>
      <p:bldP spid="1713" grpId="0"/>
      <p:bldP spid="1715" grpId="0"/>
      <p:bldP spid="1717" grpId="0"/>
      <p:bldP spid="1719" grpId="0"/>
      <p:bldP spid="1721"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DF8EFA43-6BE9-FDC4-31C2-D4C7FFDA2A53}"/>
              </a:ext>
            </a:extLst>
          </p:cNvPr>
          <p:cNvPicPr>
            <a:picLocks noChangeAspect="1"/>
          </p:cNvPicPr>
          <p:nvPr/>
        </p:nvPicPr>
        <p:blipFill rotWithShape="1">
          <a:blip r:embed="rId3">
            <a:duotone>
              <a:prstClr val="black"/>
              <a:schemeClr val="tx2">
                <a:tint val="45000"/>
                <a:satMod val="400000"/>
              </a:schemeClr>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8BF0E2E-5149-392B-8A65-127B4E8F1045}"/>
              </a:ext>
            </a:extLst>
          </p:cNvPr>
          <p:cNvSpPr>
            <a:spLocks noGrp="1"/>
          </p:cNvSpPr>
          <p:nvPr>
            <p:ph type="title"/>
          </p:nvPr>
        </p:nvSpPr>
        <p:spPr>
          <a:xfrm>
            <a:off x="677334" y="609600"/>
            <a:ext cx="8596668" cy="1320800"/>
          </a:xfrm>
        </p:spPr>
        <p:txBody>
          <a:bodyPr>
            <a:normAutofit/>
          </a:bodyPr>
          <a:lstStyle/>
          <a:p>
            <a:r>
              <a:rPr lang="en-US" b="1" dirty="0"/>
              <a:t>Recommendations to Manage Vulnerabilities</a:t>
            </a:r>
          </a:p>
        </p:txBody>
      </p:sp>
      <p:sp>
        <p:nvSpPr>
          <p:cNvPr id="3" name="Content Placeholder 2">
            <a:extLst>
              <a:ext uri="{FF2B5EF4-FFF2-40B4-BE49-F238E27FC236}">
                <a16:creationId xmlns:a16="http://schemas.microsoft.com/office/drawing/2014/main" id="{F90A9FF0-A345-B8D5-3C52-4EA358880DC4}"/>
              </a:ext>
            </a:extLst>
          </p:cNvPr>
          <p:cNvSpPr>
            <a:spLocks noGrp="1"/>
          </p:cNvSpPr>
          <p:nvPr>
            <p:ph idx="1"/>
          </p:nvPr>
        </p:nvSpPr>
        <p:spPr>
          <a:xfrm>
            <a:off x="677334" y="2160589"/>
            <a:ext cx="8596668" cy="3880773"/>
          </a:xfrm>
        </p:spPr>
        <p:txBody>
          <a:bodyPr>
            <a:normAutofit/>
          </a:bodyPr>
          <a:lstStyle/>
          <a:p>
            <a:r>
              <a:rPr lang="en-US" b="1">
                <a:solidFill>
                  <a:srgbClr val="FFFFFF"/>
                </a:solidFill>
              </a:rPr>
              <a:t>Binary Protection </a:t>
            </a:r>
            <a:r>
              <a:rPr lang="en-US">
                <a:solidFill>
                  <a:srgbClr val="FFFFFF"/>
                </a:solidFill>
              </a:rPr>
              <a:t>– Keep a close eye on the applications you install on your Android device, especially if it has been rooted. Some root apps copy your device's data covertly and make it available to a third party.</a:t>
            </a:r>
          </a:p>
          <a:p>
            <a:r>
              <a:rPr lang="en-US" b="1">
                <a:solidFill>
                  <a:srgbClr val="FFFFFF"/>
                </a:solidFill>
              </a:rPr>
              <a:t>QuadRoot vulnerability </a:t>
            </a:r>
            <a:r>
              <a:rPr lang="en-US">
                <a:solidFill>
                  <a:srgbClr val="FFFFFF"/>
                </a:solidFill>
              </a:rPr>
              <a:t>– Update the mobile OS</a:t>
            </a:r>
          </a:p>
          <a:p>
            <a:r>
              <a:rPr lang="en-US" b="1">
                <a:solidFill>
                  <a:srgbClr val="FFFFFF"/>
                </a:solidFill>
              </a:rPr>
              <a:t>HummingBad</a:t>
            </a:r>
            <a:r>
              <a:rPr lang="en-US">
                <a:solidFill>
                  <a:srgbClr val="FFFFFF"/>
                </a:solidFill>
              </a:rPr>
              <a:t> - Run a factory reset on your device, then use your computer to reset your Google password so you may use fresh login information to activate your Android.</a:t>
            </a:r>
          </a:p>
          <a:p>
            <a:r>
              <a:rPr lang="en-US" b="1">
                <a:solidFill>
                  <a:srgbClr val="FFFFFF"/>
                </a:solidFill>
              </a:rPr>
              <a:t>Certifi-Gate Vulnerability </a:t>
            </a:r>
            <a:r>
              <a:rPr lang="en-US">
                <a:solidFill>
                  <a:srgbClr val="FFFFFF"/>
                </a:solidFill>
              </a:rPr>
              <a:t>- Ask your manufacturer for an OS upgrade and remove all suspicious applications from your device.</a:t>
            </a:r>
          </a:p>
          <a:p>
            <a:r>
              <a:rPr lang="en-US" b="1">
                <a:solidFill>
                  <a:srgbClr val="FFFFFF"/>
                </a:solidFill>
              </a:rPr>
              <a:t>Vulnerabilities installed by OEMs </a:t>
            </a:r>
            <a:r>
              <a:rPr lang="en-US">
                <a:solidFill>
                  <a:srgbClr val="FFFFFF"/>
                </a:solidFill>
              </a:rPr>
              <a:t>- Before purchasing a product from an unknown vendor, always check reviews on reputable tech review sites.</a:t>
            </a:r>
          </a:p>
          <a:p>
            <a:endParaRPr lang="en-US">
              <a:solidFill>
                <a:srgbClr val="FFFFFF"/>
              </a:solidFill>
            </a:endParaRPr>
          </a:p>
        </p:txBody>
      </p:sp>
      <p:sp>
        <p:nvSpPr>
          <p:cNvPr id="4" name="Slide Number Placeholder 3">
            <a:extLst>
              <a:ext uri="{FF2B5EF4-FFF2-40B4-BE49-F238E27FC236}">
                <a16:creationId xmlns:a16="http://schemas.microsoft.com/office/drawing/2014/main" id="{0B702E95-9790-8CAA-C251-28D2FAC478F6}"/>
              </a:ext>
            </a:extLst>
          </p:cNvPr>
          <p:cNvSpPr>
            <a:spLocks noGrp="1"/>
          </p:cNvSpPr>
          <p:nvPr>
            <p:ph type="sldNum" sz="quarter" idx="12"/>
          </p:nvPr>
        </p:nvSpPr>
        <p:spPr>
          <a:xfrm>
            <a:off x="8590663" y="6041362"/>
            <a:ext cx="683339" cy="365125"/>
          </a:xfrm>
        </p:spPr>
        <p:txBody>
          <a:bodyPr>
            <a:normAutofit/>
          </a:bodyPr>
          <a:lstStyle/>
          <a:p>
            <a:pPr>
              <a:spcAft>
                <a:spcPts val="600"/>
              </a:spcAft>
            </a:pPr>
            <a:fld id="{A4386522-FFF4-4D93-94D0-8DE8F1F27ECA}" type="slidenum">
              <a:rPr lang="en-US" smtClean="0"/>
              <a:pPr>
                <a:spcAft>
                  <a:spcPts val="600"/>
                </a:spcAft>
              </a:pPr>
              <a:t>29</a:t>
            </a:fld>
            <a:endParaRPr lang="en-US"/>
          </a:p>
        </p:txBody>
      </p:sp>
    </p:spTree>
    <p:extLst>
      <p:ext uri="{BB962C8B-B14F-4D97-AF65-F5344CB8AC3E}">
        <p14:creationId xmlns:p14="http://schemas.microsoft.com/office/powerpoint/2010/main" val="425062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3957-2E90-4C0E-8987-238F520CBA02}"/>
              </a:ext>
            </a:extLst>
          </p:cNvPr>
          <p:cNvSpPr>
            <a:spLocks noGrp="1"/>
          </p:cNvSpPr>
          <p:nvPr>
            <p:ph type="title"/>
          </p:nvPr>
        </p:nvSpPr>
        <p:spPr/>
        <p:txBody>
          <a:bodyPr/>
          <a:lstStyle/>
          <a:p>
            <a:r>
              <a:rPr lang="en-US" dirty="0"/>
              <a:t>Recap Assignment 2 </a:t>
            </a:r>
            <a:endParaRPr lang="en-AU" dirty="0"/>
          </a:p>
        </p:txBody>
      </p:sp>
      <p:sp>
        <p:nvSpPr>
          <p:cNvPr id="4" name="Slide Number Placeholder 3">
            <a:extLst>
              <a:ext uri="{FF2B5EF4-FFF2-40B4-BE49-F238E27FC236}">
                <a16:creationId xmlns:a16="http://schemas.microsoft.com/office/drawing/2014/main" id="{CAC2DCE9-36C4-4DAB-B3FB-5C46C7045AF6}"/>
              </a:ext>
            </a:extLst>
          </p:cNvPr>
          <p:cNvSpPr>
            <a:spLocks noGrp="1"/>
          </p:cNvSpPr>
          <p:nvPr>
            <p:ph type="sldNum" sz="quarter" idx="12"/>
          </p:nvPr>
        </p:nvSpPr>
        <p:spPr/>
        <p:txBody>
          <a:bodyPr/>
          <a:lstStyle/>
          <a:p>
            <a:fld id="{A4386522-FFF4-4D93-94D0-8DE8F1F27ECA}" type="slidenum">
              <a:rPr lang="en-US" smtClean="0"/>
              <a:t>3</a:t>
            </a:fld>
            <a:endParaRPr lang="en-US"/>
          </a:p>
        </p:txBody>
      </p:sp>
      <p:pic>
        <p:nvPicPr>
          <p:cNvPr id="5" name="Picture 4">
            <a:extLst>
              <a:ext uri="{FF2B5EF4-FFF2-40B4-BE49-F238E27FC236}">
                <a16:creationId xmlns:a16="http://schemas.microsoft.com/office/drawing/2014/main" id="{66C3FF81-F324-41DF-958A-3FA31144A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701" y="1309671"/>
            <a:ext cx="7484597" cy="5352421"/>
          </a:xfrm>
          <a:prstGeom prst="rect">
            <a:avLst/>
          </a:prstGeom>
        </p:spPr>
      </p:pic>
    </p:spTree>
    <p:extLst>
      <p:ext uri="{BB962C8B-B14F-4D97-AF65-F5344CB8AC3E}">
        <p14:creationId xmlns:p14="http://schemas.microsoft.com/office/powerpoint/2010/main" val="2906751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Volume sliders">
            <a:extLst>
              <a:ext uri="{FF2B5EF4-FFF2-40B4-BE49-F238E27FC236}">
                <a16:creationId xmlns:a16="http://schemas.microsoft.com/office/drawing/2014/main" id="{FE1C0805-EC71-B00B-B0D5-A48E791565CD}"/>
              </a:ext>
            </a:extLst>
          </p:cNvPr>
          <p:cNvPicPr>
            <a:picLocks noChangeAspect="1"/>
          </p:cNvPicPr>
          <p:nvPr/>
        </p:nvPicPr>
        <p:blipFill rotWithShape="1">
          <a:blip r:embed="rId2">
            <a:duotone>
              <a:prstClr val="black"/>
              <a:prstClr val="white"/>
            </a:duotone>
          </a:blip>
          <a:srcRect l="11379" t="1799" r="6881" b="1"/>
          <a:stretch/>
        </p:blipFill>
        <p:spPr>
          <a:xfrm>
            <a:off x="5053263" y="-1"/>
            <a:ext cx="7135561" cy="6858001"/>
          </a:xfrm>
          <a:custGeom>
            <a:avLst/>
            <a:gdLst/>
            <a:ahLst/>
            <a:cxnLst/>
            <a:rect l="l" t="t" r="r" b="b"/>
            <a:pathLst>
              <a:path w="7135561" h="6858001">
                <a:moveTo>
                  <a:pt x="450267" y="0"/>
                </a:moveTo>
                <a:lnTo>
                  <a:pt x="7135561" y="0"/>
                </a:lnTo>
                <a:lnTo>
                  <a:pt x="7135561" y="6858001"/>
                </a:lnTo>
                <a:lnTo>
                  <a:pt x="98089" y="6858001"/>
                </a:lnTo>
                <a:lnTo>
                  <a:pt x="1873508" y="4521201"/>
                </a:lnTo>
                <a:close/>
                <a:moveTo>
                  <a:pt x="0" y="0"/>
                </a:moveTo>
                <a:lnTo>
                  <a:pt x="450267" y="0"/>
                </a:lnTo>
                <a:lnTo>
                  <a:pt x="0" y="482"/>
                </a:lnTo>
                <a:close/>
              </a:path>
            </a:pathLst>
          </a:custGeom>
        </p:spPr>
      </p:pic>
      <p:sp>
        <p:nvSpPr>
          <p:cNvPr id="2" name="Title 1">
            <a:extLst>
              <a:ext uri="{FF2B5EF4-FFF2-40B4-BE49-F238E27FC236}">
                <a16:creationId xmlns:a16="http://schemas.microsoft.com/office/drawing/2014/main" id="{344438B8-9A9D-A687-29B8-2A264F3B2C03}"/>
              </a:ext>
            </a:extLst>
          </p:cNvPr>
          <p:cNvSpPr>
            <a:spLocks noGrp="1"/>
          </p:cNvSpPr>
          <p:nvPr>
            <p:ph type="ctrTitle"/>
          </p:nvPr>
        </p:nvSpPr>
        <p:spPr>
          <a:xfrm>
            <a:off x="668866" y="1678666"/>
            <a:ext cx="5123515" cy="2369093"/>
          </a:xfrm>
        </p:spPr>
        <p:txBody>
          <a:bodyPr>
            <a:normAutofit/>
          </a:bodyPr>
          <a:lstStyle/>
          <a:p>
            <a:r>
              <a:rPr lang="en-US" sz="4800" b="1"/>
              <a:t>Implementation of Top 10 Controls</a:t>
            </a:r>
          </a:p>
        </p:txBody>
      </p:sp>
      <p:cxnSp>
        <p:nvCxnSpPr>
          <p:cNvPr id="9" name="Straight Connector 8">
            <a:extLst>
              <a:ext uri="{FF2B5EF4-FFF2-40B4-BE49-F238E27FC236}">
                <a16:creationId xmlns:a16="http://schemas.microsoft.com/office/drawing/2014/main" id="{D6329892-480C-49E2-BD6B-45E98C953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7138EE9-D930-4AF5-8DCA-D506DFDDA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B2A878B-CC9E-4401-8BAA-9D344B5A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6DD53AF4-988B-41E6-AB9C-E5ADE7FCA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E3E2BE66-B731-4E8F-92AE-434C347FE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5018B5C3-D3A4-7181-33F2-A3CC43411B5F}"/>
              </a:ext>
            </a:extLst>
          </p:cNvPr>
          <p:cNvSpPr>
            <a:spLocks noGrp="1"/>
          </p:cNvSpPr>
          <p:nvPr>
            <p:ph type="sldNum" sz="quarter" idx="12"/>
          </p:nvPr>
        </p:nvSpPr>
        <p:spPr>
          <a:xfrm>
            <a:off x="8590663" y="6041362"/>
            <a:ext cx="683339" cy="365125"/>
          </a:xfrm>
        </p:spPr>
        <p:txBody>
          <a:bodyPr>
            <a:normAutofit/>
          </a:bodyPr>
          <a:lstStyle/>
          <a:p>
            <a:pPr>
              <a:spcAft>
                <a:spcPts val="600"/>
              </a:spcAft>
            </a:pPr>
            <a:fld id="{A4386522-FFF4-4D93-94D0-8DE8F1F27ECA}" type="slidenum">
              <a:rPr lang="en-US">
                <a:solidFill>
                  <a:srgbClr val="FFFFFF"/>
                </a:solidFill>
              </a:rPr>
              <a:pPr>
                <a:spcAft>
                  <a:spcPts val="600"/>
                </a:spcAft>
              </a:pPr>
              <a:t>30</a:t>
            </a:fld>
            <a:endParaRPr lang="en-US">
              <a:solidFill>
                <a:srgbClr val="FFFFFF"/>
              </a:solidFill>
            </a:endParaRPr>
          </a:p>
        </p:txBody>
      </p:sp>
      <p:sp>
        <p:nvSpPr>
          <p:cNvPr id="19" name="Rectangle 27">
            <a:extLst>
              <a:ext uri="{FF2B5EF4-FFF2-40B4-BE49-F238E27FC236}">
                <a16:creationId xmlns:a16="http://schemas.microsoft.com/office/drawing/2014/main" id="{1C04AA99-545A-4E18-A307-965126386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D21765B3-48FB-47ED-AFBD-CE5834471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9908EBEC-783D-4C0E-AE8E-165D6FAC6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D9A05D3D-E46B-44B4-BDFD-F9F1173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5206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dirty="0"/>
              <a:t>Apply two-factor authentication.</a:t>
            </a:r>
          </a:p>
        </p:txBody>
      </p:sp>
      <p:sp>
        <p:nvSpPr>
          <p:cNvPr id="3" name="Slide Number Placeholder 2">
            <a:extLst>
              <a:ext uri="{FF2B5EF4-FFF2-40B4-BE49-F238E27FC236}">
                <a16:creationId xmlns:a16="http://schemas.microsoft.com/office/drawing/2014/main" id="{9ED16DA9-27BD-CDEE-432E-7274EFAB3E43}"/>
              </a:ext>
            </a:extLst>
          </p:cNvPr>
          <p:cNvSpPr>
            <a:spLocks noGrp="1"/>
          </p:cNvSpPr>
          <p:nvPr>
            <p:ph type="sldNum" sz="quarter" idx="12"/>
          </p:nvPr>
        </p:nvSpPr>
        <p:spPr/>
        <p:txBody>
          <a:bodyPr/>
          <a:lstStyle/>
          <a:p>
            <a:fld id="{A4386522-FFF4-4D93-94D0-8DE8F1F27ECA}" type="slidenum">
              <a:rPr lang="en-US" smtClean="0"/>
              <a:t>31</a:t>
            </a:fld>
            <a:endParaRPr lang="en-US"/>
          </a:p>
        </p:txBody>
      </p:sp>
      <p:pic>
        <p:nvPicPr>
          <p:cNvPr id="4" name="Picture 2" descr="Gmail 2-Step Verification: Everything You Need to Know">
            <a:extLst>
              <a:ext uri="{FF2B5EF4-FFF2-40B4-BE49-F238E27FC236}">
                <a16:creationId xmlns:a16="http://schemas.microsoft.com/office/drawing/2014/main" id="{F638842B-9DD0-7CA0-D3E6-F45443751B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0137" y="1123836"/>
            <a:ext cx="8072253" cy="4601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4309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dirty="0"/>
              <a:t>Open bank account that supports MFA. </a:t>
            </a:r>
          </a:p>
        </p:txBody>
      </p:sp>
      <p:sp>
        <p:nvSpPr>
          <p:cNvPr id="3" name="Slide Number Placeholder 2">
            <a:extLst>
              <a:ext uri="{FF2B5EF4-FFF2-40B4-BE49-F238E27FC236}">
                <a16:creationId xmlns:a16="http://schemas.microsoft.com/office/drawing/2014/main" id="{014828E5-BE52-EC92-45E1-7300EB27757F}"/>
              </a:ext>
            </a:extLst>
          </p:cNvPr>
          <p:cNvSpPr>
            <a:spLocks noGrp="1"/>
          </p:cNvSpPr>
          <p:nvPr>
            <p:ph type="sldNum" sz="quarter" idx="12"/>
          </p:nvPr>
        </p:nvSpPr>
        <p:spPr/>
        <p:txBody>
          <a:bodyPr/>
          <a:lstStyle/>
          <a:p>
            <a:fld id="{A4386522-FFF4-4D93-94D0-8DE8F1F27ECA}" type="slidenum">
              <a:rPr lang="en-US" smtClean="0"/>
              <a:t>32</a:t>
            </a:fld>
            <a:endParaRPr lang="en-US"/>
          </a:p>
        </p:txBody>
      </p:sp>
      <p:pic>
        <p:nvPicPr>
          <p:cNvPr id="2050" name="Picture 2" descr="Multifactor Authentication Overview | Yodlee Developer Portal">
            <a:extLst>
              <a:ext uri="{FF2B5EF4-FFF2-40B4-BE49-F238E27FC236}">
                <a16:creationId xmlns:a16="http://schemas.microsoft.com/office/drawing/2014/main" id="{4E42CABD-793A-000F-B4AC-A4274D2A9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807" y="1305202"/>
            <a:ext cx="2924003" cy="510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92742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dirty="0"/>
              <a:t>Develop a PowerShell script to check the unauthorized access by unsafe IP entrees.</a:t>
            </a:r>
          </a:p>
        </p:txBody>
      </p:sp>
      <p:sp>
        <p:nvSpPr>
          <p:cNvPr id="3" name="Slide Number Placeholder 2">
            <a:extLst>
              <a:ext uri="{FF2B5EF4-FFF2-40B4-BE49-F238E27FC236}">
                <a16:creationId xmlns:a16="http://schemas.microsoft.com/office/drawing/2014/main" id="{BDD2AD01-1300-A659-E50B-17E7E7BC6BE0}"/>
              </a:ext>
            </a:extLst>
          </p:cNvPr>
          <p:cNvSpPr>
            <a:spLocks noGrp="1"/>
          </p:cNvSpPr>
          <p:nvPr>
            <p:ph type="sldNum" sz="quarter" idx="12"/>
          </p:nvPr>
        </p:nvSpPr>
        <p:spPr/>
        <p:txBody>
          <a:bodyPr/>
          <a:lstStyle/>
          <a:p>
            <a:fld id="{A4386522-FFF4-4D93-94D0-8DE8F1F27ECA}" type="slidenum">
              <a:rPr lang="en-US" smtClean="0"/>
              <a:t>33</a:t>
            </a:fld>
            <a:endParaRPr lang="en-US"/>
          </a:p>
        </p:txBody>
      </p:sp>
      <p:pic>
        <p:nvPicPr>
          <p:cNvPr id="2050" name="Picture 2" descr="4 Ways to Validate IP Address in PowerShell | RidiCurious.com">
            <a:extLst>
              <a:ext uri="{FF2B5EF4-FFF2-40B4-BE49-F238E27FC236}">
                <a16:creationId xmlns:a16="http://schemas.microsoft.com/office/drawing/2014/main" id="{2F9F6728-72FC-D194-6EB2-474CD9081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560" y="1654566"/>
            <a:ext cx="8073656" cy="521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1031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a:t>Adding strong physical firewall that supports to filter networks</a:t>
            </a:r>
            <a:endParaRPr lang="en-US" sz="3300" b="1" dirty="0"/>
          </a:p>
        </p:txBody>
      </p:sp>
      <p:sp>
        <p:nvSpPr>
          <p:cNvPr id="3" name="Slide Number Placeholder 2">
            <a:extLst>
              <a:ext uri="{FF2B5EF4-FFF2-40B4-BE49-F238E27FC236}">
                <a16:creationId xmlns:a16="http://schemas.microsoft.com/office/drawing/2014/main" id="{DAF18DB6-090A-5CE9-0798-11B0F3E942C2}"/>
              </a:ext>
            </a:extLst>
          </p:cNvPr>
          <p:cNvSpPr>
            <a:spLocks noGrp="1"/>
          </p:cNvSpPr>
          <p:nvPr>
            <p:ph type="sldNum" sz="quarter" idx="12"/>
          </p:nvPr>
        </p:nvSpPr>
        <p:spPr/>
        <p:txBody>
          <a:bodyPr/>
          <a:lstStyle/>
          <a:p>
            <a:fld id="{A4386522-FFF4-4D93-94D0-8DE8F1F27ECA}" type="slidenum">
              <a:rPr lang="en-US" smtClean="0"/>
              <a:t>34</a:t>
            </a:fld>
            <a:endParaRPr lang="en-US"/>
          </a:p>
        </p:txBody>
      </p:sp>
      <p:pic>
        <p:nvPicPr>
          <p:cNvPr id="3074" name="Picture 2" descr="Windows 10 Firewall Blocking Internet - studiosclever">
            <a:extLst>
              <a:ext uri="{FF2B5EF4-FFF2-40B4-BE49-F238E27FC236}">
                <a16:creationId xmlns:a16="http://schemas.microsoft.com/office/drawing/2014/main" id="{511CF5AB-5C79-8281-B5E5-95A963175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309" y="1818269"/>
            <a:ext cx="640080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24694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a:t>Apply a phone locator</a:t>
            </a:r>
            <a:endParaRPr lang="en-US" sz="3300" b="1" dirty="0"/>
          </a:p>
        </p:txBody>
      </p:sp>
      <p:sp>
        <p:nvSpPr>
          <p:cNvPr id="3" name="Slide Number Placeholder 2">
            <a:extLst>
              <a:ext uri="{FF2B5EF4-FFF2-40B4-BE49-F238E27FC236}">
                <a16:creationId xmlns:a16="http://schemas.microsoft.com/office/drawing/2014/main" id="{D672457A-AAEE-FFE0-26CB-47EF9B1ADCAF}"/>
              </a:ext>
            </a:extLst>
          </p:cNvPr>
          <p:cNvSpPr>
            <a:spLocks noGrp="1"/>
          </p:cNvSpPr>
          <p:nvPr>
            <p:ph type="sldNum" sz="quarter" idx="12"/>
          </p:nvPr>
        </p:nvSpPr>
        <p:spPr/>
        <p:txBody>
          <a:bodyPr/>
          <a:lstStyle/>
          <a:p>
            <a:fld id="{A4386522-FFF4-4D93-94D0-8DE8F1F27ECA}" type="slidenum">
              <a:rPr lang="en-US" smtClean="0"/>
              <a:t>35</a:t>
            </a:fld>
            <a:endParaRPr lang="en-US"/>
          </a:p>
        </p:txBody>
      </p:sp>
      <p:pic>
        <p:nvPicPr>
          <p:cNvPr id="4098" name="Picture 2" descr="How to find my phone: Track a lost Android phone or iPhone | Tech Advisor">
            <a:extLst>
              <a:ext uri="{FF2B5EF4-FFF2-40B4-BE49-F238E27FC236}">
                <a16:creationId xmlns:a16="http://schemas.microsoft.com/office/drawing/2014/main" id="{95500F04-F99D-1043-5CC3-793A2E7C5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998" y="354563"/>
            <a:ext cx="3340603" cy="614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86244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dirty="0"/>
              <a:t>Develop a PowerShell script to check the integrity of backup files.</a:t>
            </a:r>
          </a:p>
        </p:txBody>
      </p:sp>
      <p:sp>
        <p:nvSpPr>
          <p:cNvPr id="3" name="Slide Number Placeholder 2">
            <a:extLst>
              <a:ext uri="{FF2B5EF4-FFF2-40B4-BE49-F238E27FC236}">
                <a16:creationId xmlns:a16="http://schemas.microsoft.com/office/drawing/2014/main" id="{0B075A13-C8CB-9692-5A09-AD128E54F1F9}"/>
              </a:ext>
            </a:extLst>
          </p:cNvPr>
          <p:cNvSpPr>
            <a:spLocks noGrp="1"/>
          </p:cNvSpPr>
          <p:nvPr>
            <p:ph type="sldNum" sz="quarter" idx="12"/>
          </p:nvPr>
        </p:nvSpPr>
        <p:spPr/>
        <p:txBody>
          <a:bodyPr/>
          <a:lstStyle/>
          <a:p>
            <a:fld id="{A4386522-FFF4-4D93-94D0-8DE8F1F27ECA}" type="slidenum">
              <a:rPr lang="en-US" smtClean="0"/>
              <a:t>36</a:t>
            </a:fld>
            <a:endParaRPr lang="en-US"/>
          </a:p>
        </p:txBody>
      </p:sp>
      <p:pic>
        <p:nvPicPr>
          <p:cNvPr id="3074" name="Picture 2" descr="Creating a PowerShell Backup System - Part 4 • The Lonely Administrator">
            <a:extLst>
              <a:ext uri="{FF2B5EF4-FFF2-40B4-BE49-F238E27FC236}">
                <a16:creationId xmlns:a16="http://schemas.microsoft.com/office/drawing/2014/main" id="{92390786-7E0D-C642-EE8C-21B443D03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174" y="1297459"/>
            <a:ext cx="5707492" cy="525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3091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fontScale="90000"/>
          </a:bodyPr>
          <a:lstStyle/>
          <a:p>
            <a:r>
              <a:rPr lang="en-US" sz="3300" b="1"/>
              <a:t>Keeping the software to up-to-date and keep the device with secured apps from google or phone store</a:t>
            </a:r>
            <a:endParaRPr lang="en-US" sz="3300" b="1" dirty="0"/>
          </a:p>
        </p:txBody>
      </p:sp>
      <p:sp>
        <p:nvSpPr>
          <p:cNvPr id="3" name="Slide Number Placeholder 2">
            <a:extLst>
              <a:ext uri="{FF2B5EF4-FFF2-40B4-BE49-F238E27FC236}">
                <a16:creationId xmlns:a16="http://schemas.microsoft.com/office/drawing/2014/main" id="{ED57A837-3680-89DF-46E1-971205269EAE}"/>
              </a:ext>
            </a:extLst>
          </p:cNvPr>
          <p:cNvSpPr>
            <a:spLocks noGrp="1"/>
          </p:cNvSpPr>
          <p:nvPr>
            <p:ph type="sldNum" sz="quarter" idx="12"/>
          </p:nvPr>
        </p:nvSpPr>
        <p:spPr/>
        <p:txBody>
          <a:bodyPr/>
          <a:lstStyle/>
          <a:p>
            <a:fld id="{A4386522-FFF4-4D93-94D0-8DE8F1F27ECA}" type="slidenum">
              <a:rPr lang="en-US" smtClean="0"/>
              <a:t>37</a:t>
            </a:fld>
            <a:endParaRPr lang="en-US"/>
          </a:p>
        </p:txBody>
      </p:sp>
      <p:pic>
        <p:nvPicPr>
          <p:cNvPr id="5122" name="Picture 2" descr="Play Store finally testing simultaneous app downloads - Android Authority">
            <a:extLst>
              <a:ext uri="{FF2B5EF4-FFF2-40B4-BE49-F238E27FC236}">
                <a16:creationId xmlns:a16="http://schemas.microsoft.com/office/drawing/2014/main" id="{553A8F58-410B-1430-AE19-8681FE946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394" y="1742303"/>
            <a:ext cx="2489165" cy="5115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7813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a:t>Apply google security protector</a:t>
            </a:r>
            <a:endParaRPr lang="en-US" sz="3300" b="1" dirty="0"/>
          </a:p>
        </p:txBody>
      </p:sp>
      <p:sp>
        <p:nvSpPr>
          <p:cNvPr id="3" name="Slide Number Placeholder 2">
            <a:extLst>
              <a:ext uri="{FF2B5EF4-FFF2-40B4-BE49-F238E27FC236}">
                <a16:creationId xmlns:a16="http://schemas.microsoft.com/office/drawing/2014/main" id="{A436BE60-4AC4-052D-D5A1-B97202D91450}"/>
              </a:ext>
            </a:extLst>
          </p:cNvPr>
          <p:cNvSpPr>
            <a:spLocks noGrp="1"/>
          </p:cNvSpPr>
          <p:nvPr>
            <p:ph type="sldNum" sz="quarter" idx="12"/>
          </p:nvPr>
        </p:nvSpPr>
        <p:spPr/>
        <p:txBody>
          <a:bodyPr/>
          <a:lstStyle/>
          <a:p>
            <a:fld id="{A4386522-FFF4-4D93-94D0-8DE8F1F27ECA}" type="slidenum">
              <a:rPr lang="en-US" smtClean="0"/>
              <a:t>38</a:t>
            </a:fld>
            <a:endParaRPr lang="en-US"/>
          </a:p>
        </p:txBody>
      </p:sp>
      <p:pic>
        <p:nvPicPr>
          <p:cNvPr id="6146" name="Picture 2" descr="Gmail Email Security &amp; Privacy Settings - Google Safety Center">
            <a:extLst>
              <a:ext uri="{FF2B5EF4-FFF2-40B4-BE49-F238E27FC236}">
                <a16:creationId xmlns:a16="http://schemas.microsoft.com/office/drawing/2014/main" id="{76D570C4-7DFE-DFF1-17AA-88543110C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667" y="1014603"/>
            <a:ext cx="59055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5931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p:txBody>
          <a:bodyPr>
            <a:normAutofit/>
          </a:bodyPr>
          <a:lstStyle/>
          <a:p>
            <a:r>
              <a:rPr lang="en-US" sz="3300" b="1"/>
              <a:t>Keep the google drive up-to-date to avoid the data loss</a:t>
            </a:r>
            <a:endParaRPr lang="en-US" sz="3300" b="1" dirty="0"/>
          </a:p>
        </p:txBody>
      </p:sp>
      <p:sp>
        <p:nvSpPr>
          <p:cNvPr id="3" name="Slide Number Placeholder 2">
            <a:extLst>
              <a:ext uri="{FF2B5EF4-FFF2-40B4-BE49-F238E27FC236}">
                <a16:creationId xmlns:a16="http://schemas.microsoft.com/office/drawing/2014/main" id="{FE5F3CBB-8881-4ADE-1747-5FEEDC959002}"/>
              </a:ext>
            </a:extLst>
          </p:cNvPr>
          <p:cNvSpPr>
            <a:spLocks noGrp="1"/>
          </p:cNvSpPr>
          <p:nvPr>
            <p:ph type="sldNum" sz="quarter" idx="12"/>
          </p:nvPr>
        </p:nvSpPr>
        <p:spPr/>
        <p:txBody>
          <a:bodyPr/>
          <a:lstStyle/>
          <a:p>
            <a:fld id="{A4386522-FFF4-4D93-94D0-8DE8F1F27ECA}" type="slidenum">
              <a:rPr lang="en-US" smtClean="0"/>
              <a:t>39</a:t>
            </a:fld>
            <a:endParaRPr lang="en-US"/>
          </a:p>
        </p:txBody>
      </p:sp>
      <p:pic>
        <p:nvPicPr>
          <p:cNvPr id="7170" name="Picture 2" descr="How to Backup to Google Drive 2022 [Back Your Data Up]">
            <a:extLst>
              <a:ext uri="{FF2B5EF4-FFF2-40B4-BE49-F238E27FC236}">
                <a16:creationId xmlns:a16="http://schemas.microsoft.com/office/drawing/2014/main" id="{01F8622E-8361-5077-1A34-17B4C1257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622" y="1285102"/>
            <a:ext cx="6769261" cy="536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6014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3957-2E90-4C0E-8987-238F520CBA02}"/>
              </a:ext>
            </a:extLst>
          </p:cNvPr>
          <p:cNvSpPr>
            <a:spLocks noGrp="1"/>
          </p:cNvSpPr>
          <p:nvPr>
            <p:ph type="title"/>
          </p:nvPr>
        </p:nvSpPr>
        <p:spPr/>
        <p:txBody>
          <a:bodyPr/>
          <a:lstStyle/>
          <a:p>
            <a:r>
              <a:rPr lang="en-US" dirty="0"/>
              <a:t>Recap Assignment 2 </a:t>
            </a:r>
            <a:endParaRPr lang="en-AU" dirty="0"/>
          </a:p>
        </p:txBody>
      </p:sp>
      <p:sp>
        <p:nvSpPr>
          <p:cNvPr id="4" name="Slide Number Placeholder 3">
            <a:extLst>
              <a:ext uri="{FF2B5EF4-FFF2-40B4-BE49-F238E27FC236}">
                <a16:creationId xmlns:a16="http://schemas.microsoft.com/office/drawing/2014/main" id="{CAC2DCE9-36C4-4DAB-B3FB-5C46C7045AF6}"/>
              </a:ext>
            </a:extLst>
          </p:cNvPr>
          <p:cNvSpPr>
            <a:spLocks noGrp="1"/>
          </p:cNvSpPr>
          <p:nvPr>
            <p:ph type="sldNum" sz="quarter" idx="12"/>
          </p:nvPr>
        </p:nvSpPr>
        <p:spPr/>
        <p:txBody>
          <a:bodyPr/>
          <a:lstStyle/>
          <a:p>
            <a:fld id="{A4386522-FFF4-4D93-94D0-8DE8F1F27ECA}" type="slidenum">
              <a:rPr lang="en-US" smtClean="0"/>
              <a:t>4</a:t>
            </a:fld>
            <a:endParaRPr lang="en-US"/>
          </a:p>
        </p:txBody>
      </p:sp>
      <p:pic>
        <p:nvPicPr>
          <p:cNvPr id="6" name="Picture 5">
            <a:extLst>
              <a:ext uri="{FF2B5EF4-FFF2-40B4-BE49-F238E27FC236}">
                <a16:creationId xmlns:a16="http://schemas.microsoft.com/office/drawing/2014/main" id="{928CB4FC-CDEA-40DB-B228-1F885EDAE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902" y="1622741"/>
            <a:ext cx="8116536" cy="4601183"/>
          </a:xfrm>
          <a:prstGeom prst="rect">
            <a:avLst/>
          </a:prstGeom>
        </p:spPr>
      </p:pic>
    </p:spTree>
    <p:extLst>
      <p:ext uri="{BB962C8B-B14F-4D97-AF65-F5344CB8AC3E}">
        <p14:creationId xmlns:p14="http://schemas.microsoft.com/office/powerpoint/2010/main" val="1959097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FC2-3D82-85A4-87D1-469B177B0D33}"/>
              </a:ext>
            </a:extLst>
          </p:cNvPr>
          <p:cNvSpPr>
            <a:spLocks noGrp="1"/>
          </p:cNvSpPr>
          <p:nvPr>
            <p:ph type="title"/>
          </p:nvPr>
        </p:nvSpPr>
        <p:spPr>
          <a:xfrm>
            <a:off x="334557" y="1653703"/>
            <a:ext cx="3361953" cy="2470488"/>
          </a:xfrm>
        </p:spPr>
        <p:txBody>
          <a:bodyPr vert="horz" lIns="91440" tIns="45720" rIns="91440" bIns="45720" rtlCol="0" anchor="b">
            <a:normAutofit fontScale="90000"/>
          </a:bodyPr>
          <a:lstStyle/>
          <a:p>
            <a:r>
              <a:rPr lang="en-US" sz="3400" b="1" spc="-100"/>
              <a:t>Link the backup device with google drive to store important backup data</a:t>
            </a:r>
          </a:p>
        </p:txBody>
      </p:sp>
      <p:sp>
        <p:nvSpPr>
          <p:cNvPr id="3" name="Slide Number Placeholder 2">
            <a:extLst>
              <a:ext uri="{FF2B5EF4-FFF2-40B4-BE49-F238E27FC236}">
                <a16:creationId xmlns:a16="http://schemas.microsoft.com/office/drawing/2014/main" id="{507D760C-1F75-5373-9DA6-66495D7BA22E}"/>
              </a:ext>
            </a:extLst>
          </p:cNvPr>
          <p:cNvSpPr>
            <a:spLocks noGrp="1"/>
          </p:cNvSpPr>
          <p:nvPr>
            <p:ph type="sldNum" sz="quarter" idx="12"/>
          </p:nvPr>
        </p:nvSpPr>
        <p:spPr/>
        <p:txBody>
          <a:bodyPr/>
          <a:lstStyle/>
          <a:p>
            <a:fld id="{A4386522-FFF4-4D93-94D0-8DE8F1F27ECA}" type="slidenum">
              <a:rPr lang="en-US" smtClean="0"/>
              <a:t>40</a:t>
            </a:fld>
            <a:endParaRPr lang="en-US"/>
          </a:p>
        </p:txBody>
      </p:sp>
      <p:pic>
        <p:nvPicPr>
          <p:cNvPr id="8194" name="Picture 2" descr="How to back up Android devices: The complete guide | Computerworld">
            <a:extLst>
              <a:ext uri="{FF2B5EF4-FFF2-40B4-BE49-F238E27FC236}">
                <a16:creationId xmlns:a16="http://schemas.microsoft.com/office/drawing/2014/main" id="{9424E377-7292-2AA7-7DD9-6B10716FF4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23280" y="439055"/>
            <a:ext cx="5830392" cy="597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3382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BAB2-1912-785C-F998-2D5087B372E3}"/>
              </a:ext>
            </a:extLst>
          </p:cNvPr>
          <p:cNvSpPr>
            <a:spLocks noGrp="1"/>
          </p:cNvSpPr>
          <p:nvPr>
            <p:ph type="title"/>
          </p:nvPr>
        </p:nvSpPr>
        <p:spPr/>
        <p:txBody>
          <a:bodyPr/>
          <a:lstStyle/>
          <a:p>
            <a:r>
              <a:rPr lang="en-001" dirty="0"/>
              <a:t>References</a:t>
            </a:r>
            <a:endParaRPr lang="en-US" dirty="0"/>
          </a:p>
        </p:txBody>
      </p:sp>
      <p:sp>
        <p:nvSpPr>
          <p:cNvPr id="3" name="Content Placeholder 2">
            <a:extLst>
              <a:ext uri="{FF2B5EF4-FFF2-40B4-BE49-F238E27FC236}">
                <a16:creationId xmlns:a16="http://schemas.microsoft.com/office/drawing/2014/main" id="{DD8E83C8-45A5-E104-7DA2-1F7476AFB94C}"/>
              </a:ext>
            </a:extLst>
          </p:cNvPr>
          <p:cNvSpPr>
            <a:spLocks noGrp="1"/>
          </p:cNvSpPr>
          <p:nvPr>
            <p:ph idx="1"/>
          </p:nvPr>
        </p:nvSpPr>
        <p:spPr/>
        <p:txBody>
          <a:bodyPr>
            <a:normAutofit fontScale="85000" lnSpcReduction="20000"/>
          </a:bodyPr>
          <a:lstStyle/>
          <a:p>
            <a:r>
              <a:rPr lang="en-GB" dirty="0">
                <a:effectLst/>
              </a:rPr>
              <a:t>Horowitz, D. (2021, August 25). </a:t>
            </a:r>
            <a:r>
              <a:rPr lang="en-GB" i="1" dirty="0">
                <a:effectLst/>
              </a:rPr>
              <a:t>10 best ways to protect your home network security: HP® Tech takes</a:t>
            </a:r>
            <a:r>
              <a:rPr lang="en-GB" dirty="0">
                <a:effectLst/>
              </a:rPr>
              <a:t>. 10 Best Ways To Protect Your Home Network Security | HP® Tech Takes. Retrieved September 28, 2022, from https://www.hp.com/us-en/shop/tech-takes/best-ways-to-protect-home-network-security </a:t>
            </a:r>
          </a:p>
          <a:p>
            <a:r>
              <a:rPr lang="en-GB" i="1" dirty="0">
                <a:effectLst/>
              </a:rPr>
              <a:t>How to fix the top 10 Windows 10 vulnerabilities [infographic]: </a:t>
            </a:r>
            <a:r>
              <a:rPr lang="en-GB" i="1" dirty="0" err="1">
                <a:effectLst/>
              </a:rPr>
              <a:t>Upguard</a:t>
            </a:r>
            <a:r>
              <a:rPr lang="en-GB" dirty="0">
                <a:effectLst/>
              </a:rPr>
              <a:t>. RSS. (n.d.). Retrieved September 28, 2022, from https://www.upguard.com/blog/top-10-windows-10-security-vulnerabilities-and-how-to-fix-them </a:t>
            </a:r>
            <a:endParaRPr lang="en-001" dirty="0">
              <a:effectLst/>
            </a:endParaRPr>
          </a:p>
          <a:p>
            <a:r>
              <a:rPr lang="en-GB" dirty="0">
                <a:effectLst/>
              </a:rPr>
              <a:t>Tech2020. (2021, January 18). </a:t>
            </a:r>
            <a:r>
              <a:rPr lang="en-GB" i="1" dirty="0">
                <a:effectLst/>
              </a:rPr>
              <a:t>What is </a:t>
            </a:r>
            <a:r>
              <a:rPr lang="en-GB" i="1" dirty="0" err="1">
                <a:effectLst/>
              </a:rPr>
              <a:t>nessus</a:t>
            </a:r>
            <a:r>
              <a:rPr lang="en-GB" i="1" dirty="0">
                <a:effectLst/>
              </a:rPr>
              <a:t> and how does it work? - ITPERFECTION - network security</a:t>
            </a:r>
            <a:r>
              <a:rPr lang="en-GB" dirty="0">
                <a:effectLst/>
              </a:rPr>
              <a:t>. </a:t>
            </a:r>
            <a:r>
              <a:rPr lang="en-GB" dirty="0" err="1">
                <a:effectLst/>
              </a:rPr>
              <a:t>ITperfection</a:t>
            </a:r>
            <a:r>
              <a:rPr lang="en-GB" dirty="0">
                <a:effectLst/>
              </a:rPr>
              <a:t>. Retrieved September 28, 2022, from https://www.itperfection.com/network-security/network-monitoring/what-is-nessus-and-how-does-it-work-network-munitoring-vulnerabilit-scaning-security-data-windows-unix-linux/ </a:t>
            </a:r>
          </a:p>
          <a:p>
            <a:r>
              <a:rPr lang="en-GB" dirty="0">
                <a:effectLst/>
              </a:rPr>
              <a:t>Casey, K. (2021, October 22). </a:t>
            </a:r>
            <a:r>
              <a:rPr lang="en-GB" i="1" dirty="0">
                <a:effectLst/>
              </a:rPr>
              <a:t>Top 7 vulnerabilities in Android Applications 2022</a:t>
            </a:r>
            <a:r>
              <a:rPr lang="en-GB" dirty="0">
                <a:effectLst/>
              </a:rPr>
              <a:t>. CODERSERA. Retrieved September 28, 2022, from https://codersera.com/blog/top-7-vulnerabilities-in-android-applications-2019/ </a:t>
            </a:r>
          </a:p>
          <a:p>
            <a:r>
              <a:rPr lang="en-GB" i="1" dirty="0">
                <a:effectLst/>
              </a:rPr>
              <a:t>Analysis on security vulnerabilities of routers</a:t>
            </a:r>
            <a:r>
              <a:rPr lang="en-GB" dirty="0">
                <a:effectLst/>
              </a:rPr>
              <a:t>. Huawei. (n.d.). Retrieved September 28, 2022, from https://support.huawei.com/enterprise/en/doc/EDOC1100125841/f4f8c921/analysis-on-security-vulnerabilities-of-routers </a:t>
            </a:r>
          </a:p>
        </p:txBody>
      </p:sp>
      <p:sp>
        <p:nvSpPr>
          <p:cNvPr id="4" name="Slide Number Placeholder 3">
            <a:extLst>
              <a:ext uri="{FF2B5EF4-FFF2-40B4-BE49-F238E27FC236}">
                <a16:creationId xmlns:a16="http://schemas.microsoft.com/office/drawing/2014/main" id="{E4F85FAD-0EFB-4709-C27A-6ACC071CF6CC}"/>
              </a:ext>
            </a:extLst>
          </p:cNvPr>
          <p:cNvSpPr>
            <a:spLocks noGrp="1"/>
          </p:cNvSpPr>
          <p:nvPr>
            <p:ph type="sldNum" sz="quarter" idx="12"/>
          </p:nvPr>
        </p:nvSpPr>
        <p:spPr/>
        <p:txBody>
          <a:bodyPr/>
          <a:lstStyle/>
          <a:p>
            <a:fld id="{A4386522-FFF4-4D93-94D0-8DE8F1F27ECA}" type="slidenum">
              <a:rPr lang="en-US" smtClean="0"/>
              <a:t>41</a:t>
            </a:fld>
            <a:endParaRPr lang="en-US"/>
          </a:p>
        </p:txBody>
      </p:sp>
    </p:spTree>
    <p:extLst>
      <p:ext uri="{BB962C8B-B14F-4D97-AF65-F5344CB8AC3E}">
        <p14:creationId xmlns:p14="http://schemas.microsoft.com/office/powerpoint/2010/main" val="134115552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0BEB-6FD0-AE24-DEC0-7ED6E163A953}"/>
              </a:ext>
            </a:extLst>
          </p:cNvPr>
          <p:cNvSpPr>
            <a:spLocks noGrp="1"/>
          </p:cNvSpPr>
          <p:nvPr>
            <p:ph type="title"/>
          </p:nvPr>
        </p:nvSpPr>
        <p:spPr>
          <a:xfrm>
            <a:off x="1703295" y="1083732"/>
            <a:ext cx="5509628" cy="4690534"/>
          </a:xfrm>
        </p:spPr>
        <p:txBody>
          <a:bodyPr vert="horz" lIns="91440" tIns="45720" rIns="91440" bIns="45720" rtlCol="0" anchor="ctr">
            <a:normAutofit/>
          </a:bodyPr>
          <a:lstStyle/>
          <a:p>
            <a:pPr algn="r"/>
            <a:r>
              <a:rPr lang="en-US" sz="7200" b="1" spc="-100" dirty="0">
                <a:solidFill>
                  <a:schemeClr val="tx1">
                    <a:lumMod val="75000"/>
                    <a:lumOff val="25000"/>
                  </a:schemeClr>
                </a:solidFill>
              </a:rPr>
              <a:t>Thank You!</a:t>
            </a:r>
          </a:p>
        </p:txBody>
      </p:sp>
      <p:sp>
        <p:nvSpPr>
          <p:cNvPr id="3" name="Slide Number Placeholder 2">
            <a:extLst>
              <a:ext uri="{FF2B5EF4-FFF2-40B4-BE49-F238E27FC236}">
                <a16:creationId xmlns:a16="http://schemas.microsoft.com/office/drawing/2014/main" id="{D89EA740-0572-4B0B-B126-892B041149E8}"/>
              </a:ext>
            </a:extLst>
          </p:cNvPr>
          <p:cNvSpPr>
            <a:spLocks noGrp="1"/>
          </p:cNvSpPr>
          <p:nvPr>
            <p:ph type="sldNum" sz="quarter" idx="12"/>
          </p:nvPr>
        </p:nvSpPr>
        <p:spPr/>
        <p:txBody>
          <a:bodyPr/>
          <a:lstStyle/>
          <a:p>
            <a:fld id="{A4386522-FFF4-4D93-94D0-8DE8F1F27ECA}" type="slidenum">
              <a:rPr lang="en-US" smtClean="0"/>
              <a:t>42</a:t>
            </a:fld>
            <a:endParaRPr lang="en-US"/>
          </a:p>
        </p:txBody>
      </p:sp>
    </p:spTree>
    <p:extLst>
      <p:ext uri="{BB962C8B-B14F-4D97-AF65-F5344CB8AC3E}">
        <p14:creationId xmlns:p14="http://schemas.microsoft.com/office/powerpoint/2010/main" val="3250571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3957-2E90-4C0E-8987-238F520CBA02}"/>
              </a:ext>
            </a:extLst>
          </p:cNvPr>
          <p:cNvSpPr>
            <a:spLocks noGrp="1"/>
          </p:cNvSpPr>
          <p:nvPr>
            <p:ph type="title"/>
          </p:nvPr>
        </p:nvSpPr>
        <p:spPr/>
        <p:txBody>
          <a:bodyPr/>
          <a:lstStyle/>
          <a:p>
            <a:r>
              <a:rPr lang="en-US" dirty="0"/>
              <a:t>Recap Assignment 2 </a:t>
            </a:r>
            <a:endParaRPr lang="en-AU" dirty="0"/>
          </a:p>
        </p:txBody>
      </p:sp>
      <p:sp>
        <p:nvSpPr>
          <p:cNvPr id="4" name="Slide Number Placeholder 3">
            <a:extLst>
              <a:ext uri="{FF2B5EF4-FFF2-40B4-BE49-F238E27FC236}">
                <a16:creationId xmlns:a16="http://schemas.microsoft.com/office/drawing/2014/main" id="{CAC2DCE9-36C4-4DAB-B3FB-5C46C7045AF6}"/>
              </a:ext>
            </a:extLst>
          </p:cNvPr>
          <p:cNvSpPr>
            <a:spLocks noGrp="1"/>
          </p:cNvSpPr>
          <p:nvPr>
            <p:ph type="sldNum" sz="quarter" idx="12"/>
          </p:nvPr>
        </p:nvSpPr>
        <p:spPr/>
        <p:txBody>
          <a:bodyPr/>
          <a:lstStyle/>
          <a:p>
            <a:fld id="{A4386522-FFF4-4D93-94D0-8DE8F1F27ECA}" type="slidenum">
              <a:rPr lang="en-US" smtClean="0"/>
              <a:t>5</a:t>
            </a:fld>
            <a:endParaRPr lang="en-US"/>
          </a:p>
        </p:txBody>
      </p:sp>
      <p:pic>
        <p:nvPicPr>
          <p:cNvPr id="5" name="Picture 4">
            <a:extLst>
              <a:ext uri="{FF2B5EF4-FFF2-40B4-BE49-F238E27FC236}">
                <a16:creationId xmlns:a16="http://schemas.microsoft.com/office/drawing/2014/main" id="{8D7E8E3D-B3AA-4F6D-ACE9-7C45B97F8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50" y="1350123"/>
            <a:ext cx="7604248" cy="5271517"/>
          </a:xfrm>
          <a:prstGeom prst="rect">
            <a:avLst/>
          </a:prstGeom>
        </p:spPr>
      </p:pic>
    </p:spTree>
    <p:extLst>
      <p:ext uri="{BB962C8B-B14F-4D97-AF65-F5344CB8AC3E}">
        <p14:creationId xmlns:p14="http://schemas.microsoft.com/office/powerpoint/2010/main" val="186226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3957-2E90-4C0E-8987-238F520CBA02}"/>
              </a:ext>
            </a:extLst>
          </p:cNvPr>
          <p:cNvSpPr>
            <a:spLocks noGrp="1"/>
          </p:cNvSpPr>
          <p:nvPr>
            <p:ph type="title"/>
          </p:nvPr>
        </p:nvSpPr>
        <p:spPr/>
        <p:txBody>
          <a:bodyPr/>
          <a:lstStyle/>
          <a:p>
            <a:r>
              <a:rPr lang="en-US" dirty="0"/>
              <a:t>Recap Assignment 2 </a:t>
            </a:r>
            <a:endParaRPr lang="en-AU" dirty="0"/>
          </a:p>
        </p:txBody>
      </p:sp>
      <p:sp>
        <p:nvSpPr>
          <p:cNvPr id="4" name="Slide Number Placeholder 3">
            <a:extLst>
              <a:ext uri="{FF2B5EF4-FFF2-40B4-BE49-F238E27FC236}">
                <a16:creationId xmlns:a16="http://schemas.microsoft.com/office/drawing/2014/main" id="{CAC2DCE9-36C4-4DAB-B3FB-5C46C7045AF6}"/>
              </a:ext>
            </a:extLst>
          </p:cNvPr>
          <p:cNvSpPr>
            <a:spLocks noGrp="1"/>
          </p:cNvSpPr>
          <p:nvPr>
            <p:ph type="sldNum" sz="quarter" idx="12"/>
          </p:nvPr>
        </p:nvSpPr>
        <p:spPr/>
        <p:txBody>
          <a:bodyPr/>
          <a:lstStyle/>
          <a:p>
            <a:fld id="{A4386522-FFF4-4D93-94D0-8DE8F1F27ECA}" type="slidenum">
              <a:rPr lang="en-US" smtClean="0"/>
              <a:t>6</a:t>
            </a:fld>
            <a:endParaRPr lang="en-US"/>
          </a:p>
        </p:txBody>
      </p:sp>
      <p:pic>
        <p:nvPicPr>
          <p:cNvPr id="6" name="Picture 5">
            <a:extLst>
              <a:ext uri="{FF2B5EF4-FFF2-40B4-BE49-F238E27FC236}">
                <a16:creationId xmlns:a16="http://schemas.microsoft.com/office/drawing/2014/main" id="{ACF53439-F0A4-4004-B9CC-14CEE291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47" y="1430598"/>
            <a:ext cx="8241855" cy="3996803"/>
          </a:xfrm>
          <a:prstGeom prst="rect">
            <a:avLst/>
          </a:prstGeom>
        </p:spPr>
      </p:pic>
    </p:spTree>
    <p:extLst>
      <p:ext uri="{BB962C8B-B14F-4D97-AF65-F5344CB8AC3E}">
        <p14:creationId xmlns:p14="http://schemas.microsoft.com/office/powerpoint/2010/main" val="146546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horoptor">
            <a:extLst>
              <a:ext uri="{FF2B5EF4-FFF2-40B4-BE49-F238E27FC236}">
                <a16:creationId xmlns:a16="http://schemas.microsoft.com/office/drawing/2014/main" id="{06BCC4B0-156F-95F0-0BA4-4402B9236905}"/>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TextBox 2">
            <a:extLst>
              <a:ext uri="{FF2B5EF4-FFF2-40B4-BE49-F238E27FC236}">
                <a16:creationId xmlns:a16="http://schemas.microsoft.com/office/drawing/2014/main" id="{F7F6D976-EEAE-AC6A-09F9-791722BDE3D5}"/>
              </a:ext>
            </a:extLst>
          </p:cNvPr>
          <p:cNvSpPr txBox="1"/>
          <p:nvPr/>
        </p:nvSpPr>
        <p:spPr>
          <a:xfrm>
            <a:off x="252920" y="2407298"/>
            <a:ext cx="2947482" cy="3498980"/>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r>
              <a:rPr lang="en-US" sz="3600" b="1" dirty="0" err="1">
                <a:solidFill>
                  <a:schemeClr val="bg1"/>
                </a:solidFill>
              </a:rPr>
              <a:t>Nikto</a:t>
            </a:r>
            <a:r>
              <a:rPr lang="en-US" sz="3600" b="1" dirty="0">
                <a:solidFill>
                  <a:schemeClr val="bg1"/>
                </a:solidFill>
              </a:rPr>
              <a:t> for Vulnerability scan of Metasploit VM machine</a:t>
            </a:r>
          </a:p>
        </p:txBody>
      </p:sp>
      <p:sp>
        <p:nvSpPr>
          <p:cNvPr id="2" name="Slide Number Placeholder 1">
            <a:extLst>
              <a:ext uri="{FF2B5EF4-FFF2-40B4-BE49-F238E27FC236}">
                <a16:creationId xmlns:a16="http://schemas.microsoft.com/office/drawing/2014/main" id="{AF7B7421-58DA-78C0-7490-BACC4459C674}"/>
              </a:ext>
            </a:extLst>
          </p:cNvPr>
          <p:cNvSpPr>
            <a:spLocks noGrp="1"/>
          </p:cNvSpPr>
          <p:nvPr>
            <p:ph type="sldNum" sz="quarter" idx="12"/>
          </p:nvPr>
        </p:nvSpPr>
        <p:spPr/>
        <p:txBody>
          <a:bodyPr vert="horz" lIns="91440" tIns="45720" rIns="91440" bIns="45720" rtlCol="0" anchor="ctr">
            <a:normAutofit/>
          </a:bodyPr>
          <a:lstStyle/>
          <a:p>
            <a:pPr>
              <a:spcAft>
                <a:spcPts val="600"/>
              </a:spcAft>
            </a:pPr>
            <a:fld id="{A4386522-FFF4-4D93-94D0-8DE8F1F27ECA}"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127698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B78532-3304-60ED-C216-6F9355D75BF6}"/>
              </a:ext>
            </a:extLst>
          </p:cNvPr>
          <p:cNvSpPr txBox="1"/>
          <p:nvPr/>
        </p:nvSpPr>
        <p:spPr>
          <a:xfrm>
            <a:off x="1069848" y="4590661"/>
            <a:ext cx="10210862" cy="1065690"/>
          </a:xfrm>
          <a:prstGeom prst="rect">
            <a:avLst/>
          </a:prstGeom>
        </p:spPr>
        <p:txBody>
          <a:bodyPr vert="horz" lIns="91440" tIns="45720" rIns="91440" bIns="45720" rtlCol="0" anchor="b">
            <a:normAutofit fontScale="92500"/>
          </a:bodyPr>
          <a:lstStyle/>
          <a:p>
            <a:pPr defTabSz="914400">
              <a:lnSpc>
                <a:spcPct val="90000"/>
              </a:lnSpc>
              <a:spcBef>
                <a:spcPct val="0"/>
              </a:spcBef>
              <a:spcAft>
                <a:spcPts val="600"/>
              </a:spcAft>
            </a:pPr>
            <a:r>
              <a:rPr lang="en-US" sz="5000" b="1" spc="-100">
                <a:solidFill>
                  <a:srgbClr val="FFFFFF"/>
                </a:solidFill>
                <a:latin typeface="+mj-lt"/>
                <a:ea typeface="+mj-ea"/>
                <a:cs typeface="+mj-cs"/>
              </a:rPr>
              <a:t>Check the IP address of Metasploit VM</a:t>
            </a:r>
          </a:p>
        </p:txBody>
      </p:sp>
      <p:pic>
        <p:nvPicPr>
          <p:cNvPr id="4" name="Picture 3">
            <a:extLst>
              <a:ext uri="{FF2B5EF4-FFF2-40B4-BE49-F238E27FC236}">
                <a16:creationId xmlns:a16="http://schemas.microsoft.com/office/drawing/2014/main" id="{5E2224AF-AC62-6152-B7E9-958DDEE6C169}"/>
              </a:ext>
            </a:extLst>
          </p:cNvPr>
          <p:cNvPicPr>
            <a:picLocks noChangeAspect="1"/>
          </p:cNvPicPr>
          <p:nvPr/>
        </p:nvPicPr>
        <p:blipFill rotWithShape="1">
          <a:blip r:embed="rId3"/>
          <a:srcRect t="9618" r="1" b="30676"/>
          <a:stretch/>
        </p:blipFill>
        <p:spPr>
          <a:xfrm>
            <a:off x="1069847" y="484632"/>
            <a:ext cx="10637520" cy="3556755"/>
          </a:xfrm>
          <a:prstGeom prst="rect">
            <a:avLst/>
          </a:prstGeom>
        </p:spPr>
      </p:pic>
      <p:sp>
        <p:nvSpPr>
          <p:cNvPr id="2" name="Slide Number Placeholder 1">
            <a:extLst>
              <a:ext uri="{FF2B5EF4-FFF2-40B4-BE49-F238E27FC236}">
                <a16:creationId xmlns:a16="http://schemas.microsoft.com/office/drawing/2014/main" id="{AE0F3962-9951-30DF-CE5B-DE1D152BE839}"/>
              </a:ext>
            </a:extLst>
          </p:cNvPr>
          <p:cNvSpPr>
            <a:spLocks noGrp="1"/>
          </p:cNvSpPr>
          <p:nvPr>
            <p:ph type="sldNum" sz="quarter" idx="12"/>
          </p:nvPr>
        </p:nvSpPr>
        <p:spPr/>
        <p:txBody>
          <a:bodyPr vert="horz" lIns="91440" tIns="45720" rIns="91440" bIns="45720" rtlCol="0" anchor="ctr">
            <a:normAutofit/>
          </a:bodyPr>
          <a:lstStyle/>
          <a:p>
            <a:pPr>
              <a:spcAft>
                <a:spcPts val="600"/>
              </a:spcAft>
            </a:pPr>
            <a:fld id="{A4386522-FFF4-4D93-94D0-8DE8F1F27ECA}" type="slidenum">
              <a:rPr lang="en-US" dirty="0"/>
              <a:pPr>
                <a:spcAft>
                  <a:spcPts val="600"/>
                </a:spcAft>
              </a:pPr>
              <a:t>8</a:t>
            </a:fld>
            <a:endParaRPr lang="en-US"/>
          </a:p>
        </p:txBody>
      </p:sp>
    </p:spTree>
    <p:extLst>
      <p:ext uri="{BB962C8B-B14F-4D97-AF65-F5344CB8AC3E}">
        <p14:creationId xmlns:p14="http://schemas.microsoft.com/office/powerpoint/2010/main" val="311325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6E3D-170D-D9E5-A573-C25B00A83013}"/>
              </a:ext>
            </a:extLst>
          </p:cNvPr>
          <p:cNvSpPr>
            <a:spLocks noGrp="1"/>
          </p:cNvSpPr>
          <p:nvPr>
            <p:ph type="title"/>
          </p:nvPr>
        </p:nvSpPr>
        <p:spPr/>
        <p:txBody>
          <a:bodyPr/>
          <a:lstStyle/>
          <a:p>
            <a:r>
              <a:rPr lang="en-US" dirty="0"/>
              <a:t>NIKTO in Kali </a:t>
            </a:r>
            <a:r>
              <a:rPr lang="en-US" dirty="0" err="1"/>
              <a:t>linux</a:t>
            </a:r>
            <a:r>
              <a:rPr lang="en-US" dirty="0"/>
              <a:t> and </a:t>
            </a:r>
            <a:r>
              <a:rPr lang="en-US" dirty="0" err="1"/>
              <a:t>Metasploitable</a:t>
            </a:r>
            <a:r>
              <a:rPr lang="en-US" dirty="0"/>
              <a:t> 2</a:t>
            </a:r>
          </a:p>
        </p:txBody>
      </p:sp>
      <p:sp>
        <p:nvSpPr>
          <p:cNvPr id="4" name="Slide Number Placeholder 3">
            <a:extLst>
              <a:ext uri="{FF2B5EF4-FFF2-40B4-BE49-F238E27FC236}">
                <a16:creationId xmlns:a16="http://schemas.microsoft.com/office/drawing/2014/main" id="{D7D46F37-F260-CDDB-12C8-0ECD371CF63B}"/>
              </a:ext>
            </a:extLst>
          </p:cNvPr>
          <p:cNvSpPr>
            <a:spLocks noGrp="1"/>
          </p:cNvSpPr>
          <p:nvPr>
            <p:ph type="sldNum" sz="quarter" idx="12"/>
          </p:nvPr>
        </p:nvSpPr>
        <p:spPr/>
        <p:txBody>
          <a:bodyPr/>
          <a:lstStyle/>
          <a:p>
            <a:fld id="{A4386522-FFF4-4D93-94D0-8DE8F1F27ECA}" type="slidenum">
              <a:rPr lang="en-US" smtClean="0"/>
              <a:t>9</a:t>
            </a:fld>
            <a:endParaRPr lang="en-US"/>
          </a:p>
        </p:txBody>
      </p:sp>
      <p:pic>
        <p:nvPicPr>
          <p:cNvPr id="7" name="Picture 6">
            <a:extLst>
              <a:ext uri="{FF2B5EF4-FFF2-40B4-BE49-F238E27FC236}">
                <a16:creationId xmlns:a16="http://schemas.microsoft.com/office/drawing/2014/main" id="{9CB9D86F-B283-9591-2981-3FA617F7728C}"/>
              </a:ext>
            </a:extLst>
          </p:cNvPr>
          <p:cNvPicPr>
            <a:picLocks noChangeAspect="1"/>
          </p:cNvPicPr>
          <p:nvPr/>
        </p:nvPicPr>
        <p:blipFill>
          <a:blip r:embed="rId3"/>
          <a:stretch>
            <a:fillRect/>
          </a:stretch>
        </p:blipFill>
        <p:spPr>
          <a:xfrm>
            <a:off x="677334" y="1527216"/>
            <a:ext cx="7228313" cy="5039995"/>
          </a:xfrm>
          <a:prstGeom prst="rect">
            <a:avLst/>
          </a:prstGeom>
        </p:spPr>
      </p:pic>
    </p:spTree>
    <p:extLst>
      <p:ext uri="{BB962C8B-B14F-4D97-AF65-F5344CB8AC3E}">
        <p14:creationId xmlns:p14="http://schemas.microsoft.com/office/powerpoint/2010/main" val="5134101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378</TotalTime>
  <Words>3331</Words>
  <Application>Microsoft Office PowerPoint</Application>
  <PresentationFormat>Widescreen</PresentationFormat>
  <Paragraphs>277</Paragraphs>
  <Slides>42</Slides>
  <Notes>26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42</vt:i4>
      </vt:variant>
    </vt:vector>
  </HeadingPairs>
  <TitlesOfParts>
    <vt:vector size="60" baseType="lpstr">
      <vt:lpstr>Arial</vt:lpstr>
      <vt:lpstr>Arial</vt:lpstr>
      <vt:lpstr>Calibri</vt:lpstr>
      <vt:lpstr>Calibri Light</vt:lpstr>
      <vt:lpstr>Fira Sans</vt:lpstr>
      <vt:lpstr>Fira Sans Medium</vt:lpstr>
      <vt:lpstr>Fira Sans SemiBold</vt:lpstr>
      <vt:lpstr>HP Simplified</vt:lpstr>
      <vt:lpstr>Lato</vt:lpstr>
      <vt:lpstr>Open Sans</vt:lpstr>
      <vt:lpstr>Roboto</vt:lpstr>
      <vt:lpstr>Source Sans Pro</vt:lpstr>
      <vt:lpstr>Times New Roman</vt:lpstr>
      <vt:lpstr>Trebuchet MS</vt:lpstr>
      <vt:lpstr>Verdana</vt:lpstr>
      <vt:lpstr>Wingdings 2</vt:lpstr>
      <vt:lpstr>Wingdings 3</vt:lpstr>
      <vt:lpstr>Facet</vt:lpstr>
      <vt:lpstr> VULNERABILITY ANALYSIS</vt:lpstr>
      <vt:lpstr>What is a Vulnerability?</vt:lpstr>
      <vt:lpstr>Recap Assignment 2 </vt:lpstr>
      <vt:lpstr>Recap Assignment 2 </vt:lpstr>
      <vt:lpstr>Recap Assignment 2 </vt:lpstr>
      <vt:lpstr>Recap Assignment 2 </vt:lpstr>
      <vt:lpstr>PowerPoint Presentation</vt:lpstr>
      <vt:lpstr>PowerPoint Presentation</vt:lpstr>
      <vt:lpstr>NIKTO in Kali linux and Metasploitable 2</vt:lpstr>
      <vt:lpstr>NIKTO in Kali linux and Metasploitable 2</vt:lpstr>
      <vt:lpstr>PowerPoint Presentation</vt:lpstr>
      <vt:lpstr>PowerPoint Presentation</vt:lpstr>
      <vt:lpstr>PowerPoint Presentation</vt:lpstr>
      <vt:lpstr>Scan victim machine with Nessus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Vulnerabilities revealed by  Nessus scan for Metasploitable2 </vt:lpstr>
      <vt:lpstr>PowerPoint Presentation</vt:lpstr>
      <vt:lpstr>Recommendations to Manage Vulnerabilities</vt:lpstr>
      <vt:lpstr>PowerPoint Presentation</vt:lpstr>
      <vt:lpstr>Recommendations to Manage Vulnerabilities</vt:lpstr>
      <vt:lpstr>PowerPoint Presentation</vt:lpstr>
      <vt:lpstr>Recommendations to Manage Vulnerabilities</vt:lpstr>
      <vt:lpstr>Implementation of Top 10 Controls</vt:lpstr>
      <vt:lpstr>Apply two-factor authentication.</vt:lpstr>
      <vt:lpstr>Open bank account that supports MFA. </vt:lpstr>
      <vt:lpstr>Develop a PowerShell script to check the unauthorized access by unsafe IP entrees.</vt:lpstr>
      <vt:lpstr>Adding strong physical firewall that supports to filter networks</vt:lpstr>
      <vt:lpstr>Apply a phone locator</vt:lpstr>
      <vt:lpstr>Develop a PowerShell script to check the integrity of backup files.</vt:lpstr>
      <vt:lpstr>Keeping the software to up-to-date and keep the device with secured apps from google or phone store</vt:lpstr>
      <vt:lpstr>Apply google security protector</vt:lpstr>
      <vt:lpstr>Keep the google drive up-to-date to avoid the data loss</vt:lpstr>
      <vt:lpstr>Link the backup device with google drive to store important backup data</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Anuththara Jayakody</dc:creator>
  <cp:lastModifiedBy>Toshiba</cp:lastModifiedBy>
  <cp:revision>29</cp:revision>
  <dcterms:created xsi:type="dcterms:W3CDTF">2022-09-28T08:29:50Z</dcterms:created>
  <dcterms:modified xsi:type="dcterms:W3CDTF">2022-09-30T10:16:14Z</dcterms:modified>
</cp:coreProperties>
</file>