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4"/>
  </p:notesMasterIdLst>
  <p:sldIdLst>
    <p:sldId id="268" r:id="rId2"/>
    <p:sldId id="297" r:id="rId3"/>
    <p:sldId id="322" r:id="rId4"/>
    <p:sldId id="323" r:id="rId5"/>
    <p:sldId id="324" r:id="rId6"/>
    <p:sldId id="325" r:id="rId7"/>
    <p:sldId id="308" r:id="rId8"/>
    <p:sldId id="309" r:id="rId9"/>
    <p:sldId id="306" r:id="rId10"/>
    <p:sldId id="305" r:id="rId11"/>
    <p:sldId id="307" r:id="rId12"/>
    <p:sldId id="320" r:id="rId13"/>
    <p:sldId id="321" r:id="rId14"/>
    <p:sldId id="299" r:id="rId15"/>
    <p:sldId id="301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300" r:id="rId24"/>
    <p:sldId id="289" r:id="rId25"/>
    <p:sldId id="292" r:id="rId26"/>
    <p:sldId id="291" r:id="rId27"/>
    <p:sldId id="293" r:id="rId28"/>
    <p:sldId id="290" r:id="rId29"/>
    <p:sldId id="269" r:id="rId30"/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96" r:id="rId42"/>
    <p:sldId id="26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7" autoAdjust="0"/>
    <p:restoredTop sz="72864" autoAdjust="0"/>
  </p:normalViewPr>
  <p:slideViewPr>
    <p:cSldViewPr snapToGrid="0">
      <p:cViewPr varScale="1">
        <p:scale>
          <a:sx n="53" d="100"/>
          <a:sy n="53" d="100"/>
        </p:scale>
        <p:origin x="11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4F490-B009-4ECA-A5AB-FD233CA3D3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ED8B94-5D20-4152-99D7-FBE71C8B6C76}">
      <dgm:prSet/>
      <dgm:spPr/>
      <dgm:t>
        <a:bodyPr/>
        <a:lstStyle/>
        <a:p>
          <a:r>
            <a:rPr lang="en-001" dirty="0"/>
            <a:t>I</a:t>
          </a:r>
          <a:r>
            <a:rPr lang="en-GB" dirty="0" err="1"/>
            <a:t>ntrinsic</a:t>
          </a:r>
          <a:r>
            <a:rPr lang="en-GB" dirty="0"/>
            <a:t> flaw built in</a:t>
          </a:r>
          <a:endParaRPr lang="en-US" dirty="0"/>
        </a:p>
      </dgm:t>
    </dgm:pt>
    <dgm:pt modelId="{E8EF1AA7-2832-4026-89DD-F5405B708442}" type="parTrans" cxnId="{8DDD38A1-9251-4445-9D4C-FFB7D373AD82}">
      <dgm:prSet/>
      <dgm:spPr/>
      <dgm:t>
        <a:bodyPr/>
        <a:lstStyle/>
        <a:p>
          <a:endParaRPr lang="en-US"/>
        </a:p>
      </dgm:t>
    </dgm:pt>
    <dgm:pt modelId="{7B384FF6-AE20-4AC4-9A8D-6CDDA2DB7558}" type="sibTrans" cxnId="{8DDD38A1-9251-4445-9D4C-FFB7D373AD82}">
      <dgm:prSet/>
      <dgm:spPr/>
      <dgm:t>
        <a:bodyPr/>
        <a:lstStyle/>
        <a:p>
          <a:endParaRPr lang="en-US"/>
        </a:p>
      </dgm:t>
    </dgm:pt>
    <dgm:pt modelId="{3A3D0376-4DCD-41AE-BE04-3AE9AFCA0E80}">
      <dgm:prSet/>
      <dgm:spPr/>
      <dgm:t>
        <a:bodyPr/>
        <a:lstStyle/>
        <a:p>
          <a:r>
            <a:rPr lang="en-001" dirty="0"/>
            <a:t>O</a:t>
          </a:r>
          <a:r>
            <a:rPr lang="en-GB" dirty="0" err="1"/>
            <a:t>ften</a:t>
          </a:r>
          <a:r>
            <a:rPr lang="en-GB" dirty="0"/>
            <a:t> well-known </a:t>
          </a:r>
          <a:endParaRPr lang="en-US" dirty="0"/>
        </a:p>
      </dgm:t>
    </dgm:pt>
    <dgm:pt modelId="{6FD67305-A282-4629-B113-2CD7C693317B}" type="parTrans" cxnId="{C10B6190-FDD8-4E69-B24D-AA0E9027D37F}">
      <dgm:prSet/>
      <dgm:spPr/>
      <dgm:t>
        <a:bodyPr/>
        <a:lstStyle/>
        <a:p>
          <a:endParaRPr lang="en-US"/>
        </a:p>
      </dgm:t>
    </dgm:pt>
    <dgm:pt modelId="{B88E9255-4FAB-4431-BA70-641FB034031E}" type="sibTrans" cxnId="{C10B6190-FDD8-4E69-B24D-AA0E9027D37F}">
      <dgm:prSet/>
      <dgm:spPr/>
      <dgm:t>
        <a:bodyPr/>
        <a:lstStyle/>
        <a:p>
          <a:endParaRPr lang="en-US"/>
        </a:p>
      </dgm:t>
    </dgm:pt>
    <dgm:pt modelId="{101582EA-3458-4B72-B3DA-A81720C0750C}">
      <dgm:prSet/>
      <dgm:spPr/>
      <dgm:t>
        <a:bodyPr/>
        <a:lstStyle/>
        <a:p>
          <a:r>
            <a:rPr lang="en-001" dirty="0"/>
            <a:t>C</a:t>
          </a:r>
          <a:r>
            <a:rPr lang="en-GB" dirty="0"/>
            <a:t>an be exploited in some way</a:t>
          </a:r>
          <a:endParaRPr lang="en-US" dirty="0"/>
        </a:p>
      </dgm:t>
    </dgm:pt>
    <dgm:pt modelId="{4340A7C2-A933-48BE-A1E2-4197D0C90246}" type="parTrans" cxnId="{922B3189-564A-412D-B6C0-1148DE7BC9B1}">
      <dgm:prSet/>
      <dgm:spPr/>
      <dgm:t>
        <a:bodyPr/>
        <a:lstStyle/>
        <a:p>
          <a:endParaRPr lang="en-US"/>
        </a:p>
      </dgm:t>
    </dgm:pt>
    <dgm:pt modelId="{F31C152D-CA2C-4703-8B5A-C6BAC3218967}" type="sibTrans" cxnId="{922B3189-564A-412D-B6C0-1148DE7BC9B1}">
      <dgm:prSet/>
      <dgm:spPr/>
      <dgm:t>
        <a:bodyPr/>
        <a:lstStyle/>
        <a:p>
          <a:endParaRPr lang="en-US"/>
        </a:p>
      </dgm:t>
    </dgm:pt>
    <dgm:pt modelId="{DA4C602A-3C18-4F53-8C20-C4781F34DC22}" type="pres">
      <dgm:prSet presAssocID="{AF24F490-B009-4ECA-A5AB-FD233CA3D3BE}" presName="linear" presStyleCnt="0">
        <dgm:presLayoutVars>
          <dgm:animLvl val="lvl"/>
          <dgm:resizeHandles val="exact"/>
        </dgm:presLayoutVars>
      </dgm:prSet>
      <dgm:spPr/>
    </dgm:pt>
    <dgm:pt modelId="{524FCEAA-C401-47B5-B6EF-15F09B32436A}" type="pres">
      <dgm:prSet presAssocID="{A2ED8B94-5D20-4152-99D7-FBE71C8B6C7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5334C3-86D6-4327-BDBE-4EB0325DD323}" type="pres">
      <dgm:prSet presAssocID="{7B384FF6-AE20-4AC4-9A8D-6CDDA2DB7558}" presName="spacer" presStyleCnt="0"/>
      <dgm:spPr/>
    </dgm:pt>
    <dgm:pt modelId="{9D18D096-79E9-4847-9B14-E07A365BCD8D}" type="pres">
      <dgm:prSet presAssocID="{3A3D0376-4DCD-41AE-BE04-3AE9AFCA0E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FC3FDD-BEAF-45CA-A56F-F1F053E81A89}" type="pres">
      <dgm:prSet presAssocID="{B88E9255-4FAB-4431-BA70-641FB034031E}" presName="spacer" presStyleCnt="0"/>
      <dgm:spPr/>
    </dgm:pt>
    <dgm:pt modelId="{FA4477BA-229C-4D54-BA40-185EE0AAF992}" type="pres">
      <dgm:prSet presAssocID="{101582EA-3458-4B72-B3DA-A81720C075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9A0470C-344F-432A-9B19-5987BFF1994E}" type="presOf" srcId="{101582EA-3458-4B72-B3DA-A81720C0750C}" destId="{FA4477BA-229C-4D54-BA40-185EE0AAF992}" srcOrd="0" destOrd="0" presId="urn:microsoft.com/office/officeart/2005/8/layout/vList2"/>
    <dgm:cxn modelId="{F228C583-FDBD-4BE8-88FE-F3E676D3EBBF}" type="presOf" srcId="{3A3D0376-4DCD-41AE-BE04-3AE9AFCA0E80}" destId="{9D18D096-79E9-4847-9B14-E07A365BCD8D}" srcOrd="0" destOrd="0" presId="urn:microsoft.com/office/officeart/2005/8/layout/vList2"/>
    <dgm:cxn modelId="{922B3189-564A-412D-B6C0-1148DE7BC9B1}" srcId="{AF24F490-B009-4ECA-A5AB-FD233CA3D3BE}" destId="{101582EA-3458-4B72-B3DA-A81720C0750C}" srcOrd="2" destOrd="0" parTransId="{4340A7C2-A933-48BE-A1E2-4197D0C90246}" sibTransId="{F31C152D-CA2C-4703-8B5A-C6BAC3218967}"/>
    <dgm:cxn modelId="{C10B6190-FDD8-4E69-B24D-AA0E9027D37F}" srcId="{AF24F490-B009-4ECA-A5AB-FD233CA3D3BE}" destId="{3A3D0376-4DCD-41AE-BE04-3AE9AFCA0E80}" srcOrd="1" destOrd="0" parTransId="{6FD67305-A282-4629-B113-2CD7C693317B}" sibTransId="{B88E9255-4FAB-4431-BA70-641FB034031E}"/>
    <dgm:cxn modelId="{8DDD38A1-9251-4445-9D4C-FFB7D373AD82}" srcId="{AF24F490-B009-4ECA-A5AB-FD233CA3D3BE}" destId="{A2ED8B94-5D20-4152-99D7-FBE71C8B6C76}" srcOrd="0" destOrd="0" parTransId="{E8EF1AA7-2832-4026-89DD-F5405B708442}" sibTransId="{7B384FF6-AE20-4AC4-9A8D-6CDDA2DB7558}"/>
    <dgm:cxn modelId="{97E634AB-B836-479D-A2B9-043E9C88068A}" type="presOf" srcId="{A2ED8B94-5D20-4152-99D7-FBE71C8B6C76}" destId="{524FCEAA-C401-47B5-B6EF-15F09B32436A}" srcOrd="0" destOrd="0" presId="urn:microsoft.com/office/officeart/2005/8/layout/vList2"/>
    <dgm:cxn modelId="{D804BFE0-CB34-47D5-A912-D72E1186B3DA}" type="presOf" srcId="{AF24F490-B009-4ECA-A5AB-FD233CA3D3BE}" destId="{DA4C602A-3C18-4F53-8C20-C4781F34DC22}" srcOrd="0" destOrd="0" presId="urn:microsoft.com/office/officeart/2005/8/layout/vList2"/>
    <dgm:cxn modelId="{799A7E77-AC0A-4C0E-85C2-834CE9CA8908}" type="presParOf" srcId="{DA4C602A-3C18-4F53-8C20-C4781F34DC22}" destId="{524FCEAA-C401-47B5-B6EF-15F09B32436A}" srcOrd="0" destOrd="0" presId="urn:microsoft.com/office/officeart/2005/8/layout/vList2"/>
    <dgm:cxn modelId="{FF774564-5892-4E49-9B24-9438623B5721}" type="presParOf" srcId="{DA4C602A-3C18-4F53-8C20-C4781F34DC22}" destId="{AB5334C3-86D6-4327-BDBE-4EB0325DD323}" srcOrd="1" destOrd="0" presId="urn:microsoft.com/office/officeart/2005/8/layout/vList2"/>
    <dgm:cxn modelId="{BC614404-3C47-4638-8123-8138FDC023F2}" type="presParOf" srcId="{DA4C602A-3C18-4F53-8C20-C4781F34DC22}" destId="{9D18D096-79E9-4847-9B14-E07A365BCD8D}" srcOrd="2" destOrd="0" presId="urn:microsoft.com/office/officeart/2005/8/layout/vList2"/>
    <dgm:cxn modelId="{28A58E51-9F7F-4C9C-A5AA-2E7691056235}" type="presParOf" srcId="{DA4C602A-3C18-4F53-8C20-C4781F34DC22}" destId="{AFFC3FDD-BEAF-45CA-A56F-F1F053E81A89}" srcOrd="3" destOrd="0" presId="urn:microsoft.com/office/officeart/2005/8/layout/vList2"/>
    <dgm:cxn modelId="{62523963-7425-41A4-90A3-1B2821F4E55C}" type="presParOf" srcId="{DA4C602A-3C18-4F53-8C20-C4781F34DC22}" destId="{FA4477BA-229C-4D54-BA40-185EE0AAF9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CB91E-84DC-4308-8552-10EC68FB2DF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ED2F8F1-06C7-4984-88A2-F0E9AB283C3E}">
      <dgm:prSet/>
      <dgm:spPr/>
      <dgm:t>
        <a:bodyPr/>
        <a:lstStyle/>
        <a:p>
          <a:r>
            <a:rPr lang="en-US" b="0" i="0"/>
            <a:t>Create a scan. </a:t>
          </a:r>
          <a:endParaRPr lang="en-US"/>
        </a:p>
      </dgm:t>
    </dgm:pt>
    <dgm:pt modelId="{42F8D9AE-B76B-4982-B19C-0AD003B40FD8}" type="parTrans" cxnId="{2FC58129-3024-4364-ADDB-F255622133F5}">
      <dgm:prSet/>
      <dgm:spPr/>
      <dgm:t>
        <a:bodyPr/>
        <a:lstStyle/>
        <a:p>
          <a:endParaRPr lang="en-US"/>
        </a:p>
      </dgm:t>
    </dgm:pt>
    <dgm:pt modelId="{B5AE802D-8271-4330-AA37-EAB7BC28A3CF}" type="sibTrans" cxnId="{2FC58129-3024-4364-ADDB-F255622133F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DEFFF32-768D-433C-9EE7-7E848207F646}">
      <dgm:prSet/>
      <dgm:spPr/>
      <dgm:t>
        <a:bodyPr/>
        <a:lstStyle/>
        <a:p>
          <a:r>
            <a:rPr lang="en-US" b="0" i="0"/>
            <a:t>Select the Basic Network Scan for the home use edition.</a:t>
          </a:r>
          <a:endParaRPr lang="en-US"/>
        </a:p>
      </dgm:t>
    </dgm:pt>
    <dgm:pt modelId="{9EDD9524-EE6C-4F0E-BE19-DDB7A22D374A}" type="parTrans" cxnId="{FAEC0361-936C-4EC5-9D74-529250354AF6}">
      <dgm:prSet/>
      <dgm:spPr/>
      <dgm:t>
        <a:bodyPr/>
        <a:lstStyle/>
        <a:p>
          <a:endParaRPr lang="en-US"/>
        </a:p>
      </dgm:t>
    </dgm:pt>
    <dgm:pt modelId="{E36400D7-7F02-4ED4-BB8C-9F63AB00F3B8}" type="sibTrans" cxnId="{FAEC0361-936C-4EC5-9D74-529250354AF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A7BF69A-546D-4B9B-9397-9FCB29CC1FCF}">
      <dgm:prSet/>
      <dgm:spPr/>
      <dgm:t>
        <a:bodyPr/>
        <a:lstStyle/>
        <a:p>
          <a:r>
            <a:rPr lang="en-US"/>
            <a:t>Configure the Scan</a:t>
          </a:r>
        </a:p>
      </dgm:t>
    </dgm:pt>
    <dgm:pt modelId="{F2E3329B-E1C0-4597-96A9-E637D927DA81}" type="parTrans" cxnId="{73F09DB0-ED83-4E00-859A-3CDE478E5EE3}">
      <dgm:prSet/>
      <dgm:spPr/>
      <dgm:t>
        <a:bodyPr/>
        <a:lstStyle/>
        <a:p>
          <a:endParaRPr lang="en-US"/>
        </a:p>
      </dgm:t>
    </dgm:pt>
    <dgm:pt modelId="{77810AF7-BF1F-4661-B45B-A6D7EB3D968B}" type="sibTrans" cxnId="{73F09DB0-ED83-4E00-859A-3CDE478E5EE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6682FB9-C81D-464D-9D35-373F2F1DFAE0}">
      <dgm:prSet/>
      <dgm:spPr/>
      <dgm:t>
        <a:bodyPr/>
        <a:lstStyle/>
        <a:p>
          <a:r>
            <a:rPr lang="en-US"/>
            <a:t>Launch the Scan</a:t>
          </a:r>
        </a:p>
      </dgm:t>
    </dgm:pt>
    <dgm:pt modelId="{EBC079DA-2130-4168-8BC9-68A8E99FF913}" type="parTrans" cxnId="{C06CE660-18D9-4535-8DA7-00A497F31B1E}">
      <dgm:prSet/>
      <dgm:spPr/>
      <dgm:t>
        <a:bodyPr/>
        <a:lstStyle/>
        <a:p>
          <a:endParaRPr lang="en-US"/>
        </a:p>
      </dgm:t>
    </dgm:pt>
    <dgm:pt modelId="{8AAAF502-3F28-4EB4-95C9-AB3ACC79E318}" type="sibTrans" cxnId="{C06CE660-18D9-4535-8DA7-00A497F31B1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7570C93-33E1-48B7-ADDE-FA3E20336117}" type="pres">
      <dgm:prSet presAssocID="{18FCB91E-84DC-4308-8552-10EC68FB2DF1}" presName="Name0" presStyleCnt="0">
        <dgm:presLayoutVars>
          <dgm:animLvl val="lvl"/>
          <dgm:resizeHandles val="exact"/>
        </dgm:presLayoutVars>
      </dgm:prSet>
      <dgm:spPr/>
    </dgm:pt>
    <dgm:pt modelId="{299FD942-FDA1-4E9D-9D0E-70D0CE774F1D}" type="pres">
      <dgm:prSet presAssocID="{6ED2F8F1-06C7-4984-88A2-F0E9AB283C3E}" presName="compositeNode" presStyleCnt="0">
        <dgm:presLayoutVars>
          <dgm:bulletEnabled val="1"/>
        </dgm:presLayoutVars>
      </dgm:prSet>
      <dgm:spPr/>
    </dgm:pt>
    <dgm:pt modelId="{7F7976CE-BAC8-4A1F-A91A-907FA2A9B3A5}" type="pres">
      <dgm:prSet presAssocID="{6ED2F8F1-06C7-4984-88A2-F0E9AB283C3E}" presName="bgRect" presStyleLbl="bgAccFollowNode1" presStyleIdx="0" presStyleCnt="4"/>
      <dgm:spPr/>
    </dgm:pt>
    <dgm:pt modelId="{F22CA21B-EFEB-45A0-9A93-43072D7F8209}" type="pres">
      <dgm:prSet presAssocID="{B5AE802D-8271-4330-AA37-EAB7BC28A3C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BCD849D-777A-4D1E-8192-3595C7D91B65}" type="pres">
      <dgm:prSet presAssocID="{6ED2F8F1-06C7-4984-88A2-F0E9AB283C3E}" presName="bottomLine" presStyleLbl="alignNode1" presStyleIdx="1" presStyleCnt="8">
        <dgm:presLayoutVars/>
      </dgm:prSet>
      <dgm:spPr/>
    </dgm:pt>
    <dgm:pt modelId="{5D8DB64C-7BC1-48D5-98CD-B23A9066A235}" type="pres">
      <dgm:prSet presAssocID="{6ED2F8F1-06C7-4984-88A2-F0E9AB283C3E}" presName="nodeText" presStyleLbl="bgAccFollowNode1" presStyleIdx="0" presStyleCnt="4">
        <dgm:presLayoutVars>
          <dgm:bulletEnabled val="1"/>
        </dgm:presLayoutVars>
      </dgm:prSet>
      <dgm:spPr/>
    </dgm:pt>
    <dgm:pt modelId="{D45A7D6F-3DC2-4B55-AB62-ED3D6EFA9CDB}" type="pres">
      <dgm:prSet presAssocID="{B5AE802D-8271-4330-AA37-EAB7BC28A3CF}" presName="sibTrans" presStyleCnt="0"/>
      <dgm:spPr/>
    </dgm:pt>
    <dgm:pt modelId="{5B0CA970-1B34-498B-B3AF-9297D085D79D}" type="pres">
      <dgm:prSet presAssocID="{5DEFFF32-768D-433C-9EE7-7E848207F646}" presName="compositeNode" presStyleCnt="0">
        <dgm:presLayoutVars>
          <dgm:bulletEnabled val="1"/>
        </dgm:presLayoutVars>
      </dgm:prSet>
      <dgm:spPr/>
    </dgm:pt>
    <dgm:pt modelId="{3B48D55D-21B2-4C54-8F64-3A335078B063}" type="pres">
      <dgm:prSet presAssocID="{5DEFFF32-768D-433C-9EE7-7E848207F646}" presName="bgRect" presStyleLbl="bgAccFollowNode1" presStyleIdx="1" presStyleCnt="4"/>
      <dgm:spPr/>
    </dgm:pt>
    <dgm:pt modelId="{266A7727-E422-4EFD-A258-3CEAC8C5D7C1}" type="pres">
      <dgm:prSet presAssocID="{E36400D7-7F02-4ED4-BB8C-9F63AB00F3B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3764C53-194F-476C-9128-8F60009B5D1D}" type="pres">
      <dgm:prSet presAssocID="{5DEFFF32-768D-433C-9EE7-7E848207F646}" presName="bottomLine" presStyleLbl="alignNode1" presStyleIdx="3" presStyleCnt="8">
        <dgm:presLayoutVars/>
      </dgm:prSet>
      <dgm:spPr/>
    </dgm:pt>
    <dgm:pt modelId="{97449A69-C395-4BFE-9BE3-A5478760BF20}" type="pres">
      <dgm:prSet presAssocID="{5DEFFF32-768D-433C-9EE7-7E848207F646}" presName="nodeText" presStyleLbl="bgAccFollowNode1" presStyleIdx="1" presStyleCnt="4">
        <dgm:presLayoutVars>
          <dgm:bulletEnabled val="1"/>
        </dgm:presLayoutVars>
      </dgm:prSet>
      <dgm:spPr/>
    </dgm:pt>
    <dgm:pt modelId="{F11F1F39-63F4-4AC7-9EF1-0CA15B0A5763}" type="pres">
      <dgm:prSet presAssocID="{E36400D7-7F02-4ED4-BB8C-9F63AB00F3B8}" presName="sibTrans" presStyleCnt="0"/>
      <dgm:spPr/>
    </dgm:pt>
    <dgm:pt modelId="{B3D6679E-76B0-4DD4-9EB2-7CFD47EB8435}" type="pres">
      <dgm:prSet presAssocID="{AA7BF69A-546D-4B9B-9397-9FCB29CC1FCF}" presName="compositeNode" presStyleCnt="0">
        <dgm:presLayoutVars>
          <dgm:bulletEnabled val="1"/>
        </dgm:presLayoutVars>
      </dgm:prSet>
      <dgm:spPr/>
    </dgm:pt>
    <dgm:pt modelId="{EDBC8DFB-5730-4C76-BDDE-7141ADE489FF}" type="pres">
      <dgm:prSet presAssocID="{AA7BF69A-546D-4B9B-9397-9FCB29CC1FCF}" presName="bgRect" presStyleLbl="bgAccFollowNode1" presStyleIdx="2" presStyleCnt="4"/>
      <dgm:spPr/>
    </dgm:pt>
    <dgm:pt modelId="{7E37FFDB-EC1C-4329-BECB-86412D130ABD}" type="pres">
      <dgm:prSet presAssocID="{77810AF7-BF1F-4661-B45B-A6D7EB3D968B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4436100-4091-41D3-9156-94A4BF614B35}" type="pres">
      <dgm:prSet presAssocID="{AA7BF69A-546D-4B9B-9397-9FCB29CC1FCF}" presName="bottomLine" presStyleLbl="alignNode1" presStyleIdx="5" presStyleCnt="8">
        <dgm:presLayoutVars/>
      </dgm:prSet>
      <dgm:spPr/>
    </dgm:pt>
    <dgm:pt modelId="{63F53597-F38B-4FCB-A27F-DB0ABCADA0F5}" type="pres">
      <dgm:prSet presAssocID="{AA7BF69A-546D-4B9B-9397-9FCB29CC1FCF}" presName="nodeText" presStyleLbl="bgAccFollowNode1" presStyleIdx="2" presStyleCnt="4">
        <dgm:presLayoutVars>
          <dgm:bulletEnabled val="1"/>
        </dgm:presLayoutVars>
      </dgm:prSet>
      <dgm:spPr/>
    </dgm:pt>
    <dgm:pt modelId="{3AFD0A78-D1FC-4F5C-AD71-7D78EBFCA4B6}" type="pres">
      <dgm:prSet presAssocID="{77810AF7-BF1F-4661-B45B-A6D7EB3D968B}" presName="sibTrans" presStyleCnt="0"/>
      <dgm:spPr/>
    </dgm:pt>
    <dgm:pt modelId="{664745F0-96B1-4807-B50F-EF425C6EBA97}" type="pres">
      <dgm:prSet presAssocID="{E6682FB9-C81D-464D-9D35-373F2F1DFAE0}" presName="compositeNode" presStyleCnt="0">
        <dgm:presLayoutVars>
          <dgm:bulletEnabled val="1"/>
        </dgm:presLayoutVars>
      </dgm:prSet>
      <dgm:spPr/>
    </dgm:pt>
    <dgm:pt modelId="{68F858B7-405F-486C-970F-992BAE00463E}" type="pres">
      <dgm:prSet presAssocID="{E6682FB9-C81D-464D-9D35-373F2F1DFAE0}" presName="bgRect" presStyleLbl="bgAccFollowNode1" presStyleIdx="3" presStyleCnt="4"/>
      <dgm:spPr/>
    </dgm:pt>
    <dgm:pt modelId="{4B3A8973-728E-4B4D-AA5E-9602CCD69932}" type="pres">
      <dgm:prSet presAssocID="{8AAAF502-3F28-4EB4-95C9-AB3ACC79E318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ED4871E5-649B-42FD-9734-5406142D39AB}" type="pres">
      <dgm:prSet presAssocID="{E6682FB9-C81D-464D-9D35-373F2F1DFAE0}" presName="bottomLine" presStyleLbl="alignNode1" presStyleIdx="7" presStyleCnt="8">
        <dgm:presLayoutVars/>
      </dgm:prSet>
      <dgm:spPr/>
    </dgm:pt>
    <dgm:pt modelId="{75A56282-21DC-4E92-8664-E5BE97DFA4D8}" type="pres">
      <dgm:prSet presAssocID="{E6682FB9-C81D-464D-9D35-373F2F1DFAE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5AABFD09-6755-4B10-A7F7-6570B6D91FC5}" type="presOf" srcId="{5DEFFF32-768D-433C-9EE7-7E848207F646}" destId="{97449A69-C395-4BFE-9BE3-A5478760BF20}" srcOrd="1" destOrd="0" presId="urn:microsoft.com/office/officeart/2016/7/layout/BasicLinearProcessNumbered"/>
    <dgm:cxn modelId="{6D846C12-7846-4319-95EC-8A291D5313A7}" type="presOf" srcId="{18FCB91E-84DC-4308-8552-10EC68FB2DF1}" destId="{97570C93-33E1-48B7-ADDE-FA3E20336117}" srcOrd="0" destOrd="0" presId="urn:microsoft.com/office/officeart/2016/7/layout/BasicLinearProcessNumbered"/>
    <dgm:cxn modelId="{E775A418-CA77-475D-B252-ACC84A59C13C}" type="presOf" srcId="{AA7BF69A-546D-4B9B-9397-9FCB29CC1FCF}" destId="{EDBC8DFB-5730-4C76-BDDE-7141ADE489FF}" srcOrd="0" destOrd="0" presId="urn:microsoft.com/office/officeart/2016/7/layout/BasicLinearProcessNumbered"/>
    <dgm:cxn modelId="{D1200B1E-D8E7-4284-8E27-3122FFDF9FF9}" type="presOf" srcId="{5DEFFF32-768D-433C-9EE7-7E848207F646}" destId="{3B48D55D-21B2-4C54-8F64-3A335078B063}" srcOrd="0" destOrd="0" presId="urn:microsoft.com/office/officeart/2016/7/layout/BasicLinearProcessNumbered"/>
    <dgm:cxn modelId="{2FC58129-3024-4364-ADDB-F255622133F5}" srcId="{18FCB91E-84DC-4308-8552-10EC68FB2DF1}" destId="{6ED2F8F1-06C7-4984-88A2-F0E9AB283C3E}" srcOrd="0" destOrd="0" parTransId="{42F8D9AE-B76B-4982-B19C-0AD003B40FD8}" sibTransId="{B5AE802D-8271-4330-AA37-EAB7BC28A3CF}"/>
    <dgm:cxn modelId="{B24D402F-4C9A-49A0-AB37-7981C79EBC77}" type="presOf" srcId="{B5AE802D-8271-4330-AA37-EAB7BC28A3CF}" destId="{F22CA21B-EFEB-45A0-9A93-43072D7F8209}" srcOrd="0" destOrd="0" presId="urn:microsoft.com/office/officeart/2016/7/layout/BasicLinearProcessNumbered"/>
    <dgm:cxn modelId="{C06CE660-18D9-4535-8DA7-00A497F31B1E}" srcId="{18FCB91E-84DC-4308-8552-10EC68FB2DF1}" destId="{E6682FB9-C81D-464D-9D35-373F2F1DFAE0}" srcOrd="3" destOrd="0" parTransId="{EBC079DA-2130-4168-8BC9-68A8E99FF913}" sibTransId="{8AAAF502-3F28-4EB4-95C9-AB3ACC79E318}"/>
    <dgm:cxn modelId="{FAEC0361-936C-4EC5-9D74-529250354AF6}" srcId="{18FCB91E-84DC-4308-8552-10EC68FB2DF1}" destId="{5DEFFF32-768D-433C-9EE7-7E848207F646}" srcOrd="1" destOrd="0" parTransId="{9EDD9524-EE6C-4F0E-BE19-DDB7A22D374A}" sibTransId="{E36400D7-7F02-4ED4-BB8C-9F63AB00F3B8}"/>
    <dgm:cxn modelId="{F8760965-1C39-43D5-AD66-E649ED682846}" type="presOf" srcId="{6ED2F8F1-06C7-4984-88A2-F0E9AB283C3E}" destId="{5D8DB64C-7BC1-48D5-98CD-B23A9066A235}" srcOrd="1" destOrd="0" presId="urn:microsoft.com/office/officeart/2016/7/layout/BasicLinearProcessNumbered"/>
    <dgm:cxn modelId="{A944064B-CFD0-4B50-8E38-6471A79C14E3}" type="presOf" srcId="{8AAAF502-3F28-4EB4-95C9-AB3ACC79E318}" destId="{4B3A8973-728E-4B4D-AA5E-9602CCD69932}" srcOrd="0" destOrd="0" presId="urn:microsoft.com/office/officeart/2016/7/layout/BasicLinearProcessNumbered"/>
    <dgm:cxn modelId="{5D991470-5A28-4736-891F-739546FA7F29}" type="presOf" srcId="{E6682FB9-C81D-464D-9D35-373F2F1DFAE0}" destId="{75A56282-21DC-4E92-8664-E5BE97DFA4D8}" srcOrd="1" destOrd="0" presId="urn:microsoft.com/office/officeart/2016/7/layout/BasicLinearProcessNumbered"/>
    <dgm:cxn modelId="{9CF7AD50-D62C-4FCE-930C-B64508EB77C7}" type="presOf" srcId="{77810AF7-BF1F-4661-B45B-A6D7EB3D968B}" destId="{7E37FFDB-EC1C-4329-BECB-86412D130ABD}" srcOrd="0" destOrd="0" presId="urn:microsoft.com/office/officeart/2016/7/layout/BasicLinearProcessNumbered"/>
    <dgm:cxn modelId="{60353197-3996-43C7-B4A1-D9C05FE9C363}" type="presOf" srcId="{E36400D7-7F02-4ED4-BB8C-9F63AB00F3B8}" destId="{266A7727-E422-4EFD-A258-3CEAC8C5D7C1}" srcOrd="0" destOrd="0" presId="urn:microsoft.com/office/officeart/2016/7/layout/BasicLinearProcessNumbered"/>
    <dgm:cxn modelId="{3FCCEA98-44A5-46BE-8E06-B2242E30CC57}" type="presOf" srcId="{6ED2F8F1-06C7-4984-88A2-F0E9AB283C3E}" destId="{7F7976CE-BAC8-4A1F-A91A-907FA2A9B3A5}" srcOrd="0" destOrd="0" presId="urn:microsoft.com/office/officeart/2016/7/layout/BasicLinearProcessNumbered"/>
    <dgm:cxn modelId="{FD520E9A-328C-4F7D-AFF9-D946B023FC86}" type="presOf" srcId="{AA7BF69A-546D-4B9B-9397-9FCB29CC1FCF}" destId="{63F53597-F38B-4FCB-A27F-DB0ABCADA0F5}" srcOrd="1" destOrd="0" presId="urn:microsoft.com/office/officeart/2016/7/layout/BasicLinearProcessNumbered"/>
    <dgm:cxn modelId="{F91844AC-3C7D-459D-9096-4F540019444B}" type="presOf" srcId="{E6682FB9-C81D-464D-9D35-373F2F1DFAE0}" destId="{68F858B7-405F-486C-970F-992BAE00463E}" srcOrd="0" destOrd="0" presId="urn:microsoft.com/office/officeart/2016/7/layout/BasicLinearProcessNumbered"/>
    <dgm:cxn modelId="{73F09DB0-ED83-4E00-859A-3CDE478E5EE3}" srcId="{18FCB91E-84DC-4308-8552-10EC68FB2DF1}" destId="{AA7BF69A-546D-4B9B-9397-9FCB29CC1FCF}" srcOrd="2" destOrd="0" parTransId="{F2E3329B-E1C0-4597-96A9-E637D927DA81}" sibTransId="{77810AF7-BF1F-4661-B45B-A6D7EB3D968B}"/>
    <dgm:cxn modelId="{59A9AC46-7EE9-4A06-8D01-DDD77CF180A3}" type="presParOf" srcId="{97570C93-33E1-48B7-ADDE-FA3E20336117}" destId="{299FD942-FDA1-4E9D-9D0E-70D0CE774F1D}" srcOrd="0" destOrd="0" presId="urn:microsoft.com/office/officeart/2016/7/layout/BasicLinearProcessNumbered"/>
    <dgm:cxn modelId="{52CAE71A-3041-4C06-A953-DF63901C8F78}" type="presParOf" srcId="{299FD942-FDA1-4E9D-9D0E-70D0CE774F1D}" destId="{7F7976CE-BAC8-4A1F-A91A-907FA2A9B3A5}" srcOrd="0" destOrd="0" presId="urn:microsoft.com/office/officeart/2016/7/layout/BasicLinearProcessNumbered"/>
    <dgm:cxn modelId="{3C9598C0-887C-46FA-A424-9ECFC1A55DAC}" type="presParOf" srcId="{299FD942-FDA1-4E9D-9D0E-70D0CE774F1D}" destId="{F22CA21B-EFEB-45A0-9A93-43072D7F8209}" srcOrd="1" destOrd="0" presId="urn:microsoft.com/office/officeart/2016/7/layout/BasicLinearProcessNumbered"/>
    <dgm:cxn modelId="{6117F55F-E396-4280-9DC9-8C4455B681B6}" type="presParOf" srcId="{299FD942-FDA1-4E9D-9D0E-70D0CE774F1D}" destId="{EBCD849D-777A-4D1E-8192-3595C7D91B65}" srcOrd="2" destOrd="0" presId="urn:microsoft.com/office/officeart/2016/7/layout/BasicLinearProcessNumbered"/>
    <dgm:cxn modelId="{DB8CF21B-22FE-4DDD-BAAD-3DEA84C62B90}" type="presParOf" srcId="{299FD942-FDA1-4E9D-9D0E-70D0CE774F1D}" destId="{5D8DB64C-7BC1-48D5-98CD-B23A9066A235}" srcOrd="3" destOrd="0" presId="urn:microsoft.com/office/officeart/2016/7/layout/BasicLinearProcessNumbered"/>
    <dgm:cxn modelId="{839705DD-252F-41F8-9F80-5B7C7C1DE24D}" type="presParOf" srcId="{97570C93-33E1-48B7-ADDE-FA3E20336117}" destId="{D45A7D6F-3DC2-4B55-AB62-ED3D6EFA9CDB}" srcOrd="1" destOrd="0" presId="urn:microsoft.com/office/officeart/2016/7/layout/BasicLinearProcessNumbered"/>
    <dgm:cxn modelId="{BBDE7D42-D1F4-4567-AEB1-CB8E99C147C8}" type="presParOf" srcId="{97570C93-33E1-48B7-ADDE-FA3E20336117}" destId="{5B0CA970-1B34-498B-B3AF-9297D085D79D}" srcOrd="2" destOrd="0" presId="urn:microsoft.com/office/officeart/2016/7/layout/BasicLinearProcessNumbered"/>
    <dgm:cxn modelId="{0FE4A21E-E3E2-40E2-B8FE-3E7F8B14BCE0}" type="presParOf" srcId="{5B0CA970-1B34-498B-B3AF-9297D085D79D}" destId="{3B48D55D-21B2-4C54-8F64-3A335078B063}" srcOrd="0" destOrd="0" presId="urn:microsoft.com/office/officeart/2016/7/layout/BasicLinearProcessNumbered"/>
    <dgm:cxn modelId="{100ECB4C-171F-4F8F-9BB9-93A2CADEB4BA}" type="presParOf" srcId="{5B0CA970-1B34-498B-B3AF-9297D085D79D}" destId="{266A7727-E422-4EFD-A258-3CEAC8C5D7C1}" srcOrd="1" destOrd="0" presId="urn:microsoft.com/office/officeart/2016/7/layout/BasicLinearProcessNumbered"/>
    <dgm:cxn modelId="{00AEFA9A-DD37-4E66-86DA-37B599D7050D}" type="presParOf" srcId="{5B0CA970-1B34-498B-B3AF-9297D085D79D}" destId="{C3764C53-194F-476C-9128-8F60009B5D1D}" srcOrd="2" destOrd="0" presId="urn:microsoft.com/office/officeart/2016/7/layout/BasicLinearProcessNumbered"/>
    <dgm:cxn modelId="{2FE22A03-FD39-47E3-A2AF-9D587B8DA390}" type="presParOf" srcId="{5B0CA970-1B34-498B-B3AF-9297D085D79D}" destId="{97449A69-C395-4BFE-9BE3-A5478760BF20}" srcOrd="3" destOrd="0" presId="urn:microsoft.com/office/officeart/2016/7/layout/BasicLinearProcessNumbered"/>
    <dgm:cxn modelId="{F712C775-9871-4CE1-A9E8-3DCF50DC9A95}" type="presParOf" srcId="{97570C93-33E1-48B7-ADDE-FA3E20336117}" destId="{F11F1F39-63F4-4AC7-9EF1-0CA15B0A5763}" srcOrd="3" destOrd="0" presId="urn:microsoft.com/office/officeart/2016/7/layout/BasicLinearProcessNumbered"/>
    <dgm:cxn modelId="{0817CDF9-0F47-456B-B5B8-84D4C965408B}" type="presParOf" srcId="{97570C93-33E1-48B7-ADDE-FA3E20336117}" destId="{B3D6679E-76B0-4DD4-9EB2-7CFD47EB8435}" srcOrd="4" destOrd="0" presId="urn:microsoft.com/office/officeart/2016/7/layout/BasicLinearProcessNumbered"/>
    <dgm:cxn modelId="{15FEDC57-00E0-4522-B8DC-A9B03B7B9E05}" type="presParOf" srcId="{B3D6679E-76B0-4DD4-9EB2-7CFD47EB8435}" destId="{EDBC8DFB-5730-4C76-BDDE-7141ADE489FF}" srcOrd="0" destOrd="0" presId="urn:microsoft.com/office/officeart/2016/7/layout/BasicLinearProcessNumbered"/>
    <dgm:cxn modelId="{21F21775-A412-4C91-A4F6-A71E186EE1C6}" type="presParOf" srcId="{B3D6679E-76B0-4DD4-9EB2-7CFD47EB8435}" destId="{7E37FFDB-EC1C-4329-BECB-86412D130ABD}" srcOrd="1" destOrd="0" presId="urn:microsoft.com/office/officeart/2016/7/layout/BasicLinearProcessNumbered"/>
    <dgm:cxn modelId="{527DE26F-0D85-4C39-9A88-26E77CE2C37A}" type="presParOf" srcId="{B3D6679E-76B0-4DD4-9EB2-7CFD47EB8435}" destId="{44436100-4091-41D3-9156-94A4BF614B35}" srcOrd="2" destOrd="0" presId="urn:microsoft.com/office/officeart/2016/7/layout/BasicLinearProcessNumbered"/>
    <dgm:cxn modelId="{1080DA69-D179-4FA7-97F7-25B7EE00E588}" type="presParOf" srcId="{B3D6679E-76B0-4DD4-9EB2-7CFD47EB8435}" destId="{63F53597-F38B-4FCB-A27F-DB0ABCADA0F5}" srcOrd="3" destOrd="0" presId="urn:microsoft.com/office/officeart/2016/7/layout/BasicLinearProcessNumbered"/>
    <dgm:cxn modelId="{01243051-AFBE-4871-B7E5-F7188EEE45BC}" type="presParOf" srcId="{97570C93-33E1-48B7-ADDE-FA3E20336117}" destId="{3AFD0A78-D1FC-4F5C-AD71-7D78EBFCA4B6}" srcOrd="5" destOrd="0" presId="urn:microsoft.com/office/officeart/2016/7/layout/BasicLinearProcessNumbered"/>
    <dgm:cxn modelId="{BE00BDEE-F2E2-461C-9D21-9CE41D277597}" type="presParOf" srcId="{97570C93-33E1-48B7-ADDE-FA3E20336117}" destId="{664745F0-96B1-4807-B50F-EF425C6EBA97}" srcOrd="6" destOrd="0" presId="urn:microsoft.com/office/officeart/2016/7/layout/BasicLinearProcessNumbered"/>
    <dgm:cxn modelId="{4EE8B9CA-246F-4C2A-BDD4-FD52CD36ACEC}" type="presParOf" srcId="{664745F0-96B1-4807-B50F-EF425C6EBA97}" destId="{68F858B7-405F-486C-970F-992BAE00463E}" srcOrd="0" destOrd="0" presId="urn:microsoft.com/office/officeart/2016/7/layout/BasicLinearProcessNumbered"/>
    <dgm:cxn modelId="{CEE6D4D2-BDA6-4254-8604-FEDACA1C3CC1}" type="presParOf" srcId="{664745F0-96B1-4807-B50F-EF425C6EBA97}" destId="{4B3A8973-728E-4B4D-AA5E-9602CCD69932}" srcOrd="1" destOrd="0" presId="urn:microsoft.com/office/officeart/2016/7/layout/BasicLinearProcessNumbered"/>
    <dgm:cxn modelId="{7B08B7F3-EC5A-4972-B8C8-50DF5A4C6618}" type="presParOf" srcId="{664745F0-96B1-4807-B50F-EF425C6EBA97}" destId="{ED4871E5-649B-42FD-9734-5406142D39AB}" srcOrd="2" destOrd="0" presId="urn:microsoft.com/office/officeart/2016/7/layout/BasicLinearProcessNumbered"/>
    <dgm:cxn modelId="{4EEB722B-2DE4-49DB-B40B-B7DEC2E9940E}" type="presParOf" srcId="{664745F0-96B1-4807-B50F-EF425C6EBA97}" destId="{75A56282-21DC-4E92-8664-E5BE97DFA4D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31EC02-C833-4278-A910-2209BD8ADEE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2DCCCD-04AC-4424-8749-C2BE116B3251}">
      <dgm:prSet/>
      <dgm:spPr/>
      <dgm:t>
        <a:bodyPr/>
        <a:lstStyle/>
        <a:p>
          <a:r>
            <a:rPr lang="en-US" b="1" i="0"/>
            <a:t>rsh Unauthenticated Access</a:t>
          </a:r>
          <a:endParaRPr lang="en-US"/>
        </a:p>
      </dgm:t>
    </dgm:pt>
    <dgm:pt modelId="{19D6CEAB-EE0C-4C88-B4DA-DBB33A5445FC}" type="parTrans" cxnId="{A04EDF43-CA01-4091-9848-B4137951C2E5}">
      <dgm:prSet/>
      <dgm:spPr/>
      <dgm:t>
        <a:bodyPr/>
        <a:lstStyle/>
        <a:p>
          <a:endParaRPr lang="en-US"/>
        </a:p>
      </dgm:t>
    </dgm:pt>
    <dgm:pt modelId="{0B529A6C-EFAF-412F-BFCF-92A9546788F8}" type="sibTrans" cxnId="{A04EDF43-CA01-4091-9848-B4137951C2E5}">
      <dgm:prSet/>
      <dgm:spPr/>
      <dgm:t>
        <a:bodyPr/>
        <a:lstStyle/>
        <a:p>
          <a:endParaRPr lang="en-US"/>
        </a:p>
      </dgm:t>
    </dgm:pt>
    <dgm:pt modelId="{24780C38-BFBB-4664-A860-09DE2678AEBA}">
      <dgm:prSet/>
      <dgm:spPr/>
      <dgm:t>
        <a:bodyPr/>
        <a:lstStyle/>
        <a:p>
          <a:r>
            <a:rPr lang="en-US" b="1" i="0"/>
            <a:t>Proposed fix:</a:t>
          </a:r>
          <a:r>
            <a:rPr lang="en-US" b="0" i="0"/>
            <a:t> Remove the .rhosts files or set a password on the impacted accounts.</a:t>
          </a:r>
          <a:endParaRPr lang="en-US"/>
        </a:p>
      </dgm:t>
    </dgm:pt>
    <dgm:pt modelId="{DD86BFD9-27CC-4572-A3DA-6B2A3095B655}" type="parTrans" cxnId="{18093E6A-6E8C-44DF-8980-B7596DDFF2CE}">
      <dgm:prSet/>
      <dgm:spPr/>
      <dgm:t>
        <a:bodyPr/>
        <a:lstStyle/>
        <a:p>
          <a:endParaRPr lang="en-US"/>
        </a:p>
      </dgm:t>
    </dgm:pt>
    <dgm:pt modelId="{04A0E47D-193C-4FE4-A518-89130D18291C}" type="sibTrans" cxnId="{18093E6A-6E8C-44DF-8980-B7596DDFF2CE}">
      <dgm:prSet/>
      <dgm:spPr/>
      <dgm:t>
        <a:bodyPr/>
        <a:lstStyle/>
        <a:p>
          <a:endParaRPr lang="en-US"/>
        </a:p>
      </dgm:t>
    </dgm:pt>
    <dgm:pt modelId="{D0830A75-6623-4260-B016-0256A232028C}">
      <dgm:prSet/>
      <dgm:spPr/>
      <dgm:t>
        <a:bodyPr/>
        <a:lstStyle/>
        <a:p>
          <a:r>
            <a:rPr lang="en-US" b="1" i="0"/>
            <a:t>Samba Heap-Based Remote Buffer Overflow</a:t>
          </a:r>
          <a:endParaRPr lang="en-US"/>
        </a:p>
      </dgm:t>
    </dgm:pt>
    <dgm:pt modelId="{0C662907-3FFD-4225-9E3F-785DA3A73AA1}" type="parTrans" cxnId="{754199B3-5F03-4C83-A7CF-DB3A7977495C}">
      <dgm:prSet/>
      <dgm:spPr/>
      <dgm:t>
        <a:bodyPr/>
        <a:lstStyle/>
        <a:p>
          <a:endParaRPr lang="en-US"/>
        </a:p>
      </dgm:t>
    </dgm:pt>
    <dgm:pt modelId="{5F66BE36-0497-4E44-B4D6-1F2A71F1CEBA}" type="sibTrans" cxnId="{754199B3-5F03-4C83-A7CF-DB3A7977495C}">
      <dgm:prSet/>
      <dgm:spPr/>
      <dgm:t>
        <a:bodyPr/>
        <a:lstStyle/>
        <a:p>
          <a:endParaRPr lang="en-US"/>
        </a:p>
      </dgm:t>
    </dgm:pt>
    <dgm:pt modelId="{68DACEC4-B66C-47A0-AC0B-12F061AD0C0F}">
      <dgm:prSet/>
      <dgm:spPr/>
      <dgm:t>
        <a:bodyPr/>
        <a:lstStyle/>
        <a:p>
          <a:r>
            <a:rPr lang="en-US" b="1" i="0"/>
            <a:t>Proposed fix: </a:t>
          </a:r>
          <a:r>
            <a:rPr lang="en-US" b="0" i="0"/>
            <a:t>Upgrade to Samba version 3.0.25 or later.</a:t>
          </a:r>
          <a:endParaRPr lang="en-US"/>
        </a:p>
      </dgm:t>
    </dgm:pt>
    <dgm:pt modelId="{C4DB12C7-D28D-4A50-8B00-9E82C51AB0F6}" type="parTrans" cxnId="{F3D8F680-CBA4-4874-9917-09D92616C6F1}">
      <dgm:prSet/>
      <dgm:spPr/>
      <dgm:t>
        <a:bodyPr/>
        <a:lstStyle/>
        <a:p>
          <a:endParaRPr lang="en-US"/>
        </a:p>
      </dgm:t>
    </dgm:pt>
    <dgm:pt modelId="{7B34A0B8-F540-4977-969A-365E60DFC30D}" type="sibTrans" cxnId="{F3D8F680-CBA4-4874-9917-09D92616C6F1}">
      <dgm:prSet/>
      <dgm:spPr/>
      <dgm:t>
        <a:bodyPr/>
        <a:lstStyle/>
        <a:p>
          <a:endParaRPr lang="en-US"/>
        </a:p>
      </dgm:t>
    </dgm:pt>
    <dgm:pt modelId="{F9CDC00D-7533-4E23-9019-32B4FC09E595}">
      <dgm:prSet/>
      <dgm:spPr/>
      <dgm:t>
        <a:bodyPr/>
        <a:lstStyle/>
        <a:p>
          <a:r>
            <a:rPr lang="en-US" b="1" i="0"/>
            <a:t>Apache Tomcat Manager Common Administrative Credentials</a:t>
          </a:r>
          <a:endParaRPr lang="en-US"/>
        </a:p>
      </dgm:t>
    </dgm:pt>
    <dgm:pt modelId="{FB730013-E508-42C2-9FF9-E93D279C6DD8}" type="parTrans" cxnId="{2B859BD8-B04E-4906-AA4A-C46D735F2470}">
      <dgm:prSet/>
      <dgm:spPr/>
      <dgm:t>
        <a:bodyPr/>
        <a:lstStyle/>
        <a:p>
          <a:endParaRPr lang="en-US"/>
        </a:p>
      </dgm:t>
    </dgm:pt>
    <dgm:pt modelId="{6EFFE6C2-1AEF-47C0-AD7B-6EF14D10F460}" type="sibTrans" cxnId="{2B859BD8-B04E-4906-AA4A-C46D735F2470}">
      <dgm:prSet/>
      <dgm:spPr/>
      <dgm:t>
        <a:bodyPr/>
        <a:lstStyle/>
        <a:p>
          <a:endParaRPr lang="en-US"/>
        </a:p>
      </dgm:t>
    </dgm:pt>
    <dgm:pt modelId="{CD87DB66-D053-4232-B649-0E1681CAF46B}">
      <dgm:prSet/>
      <dgm:spPr/>
      <dgm:t>
        <a:bodyPr/>
        <a:lstStyle/>
        <a:p>
          <a:r>
            <a:rPr lang="en-US" b="1" i="0"/>
            <a:t>Proposed fix: </a:t>
          </a:r>
          <a:r>
            <a:rPr lang="en-US" b="0" i="0"/>
            <a:t>Edit the associated “tomcat-users.xml” file and change or remove the affected set of credentials.</a:t>
          </a:r>
          <a:endParaRPr lang="en-US"/>
        </a:p>
      </dgm:t>
    </dgm:pt>
    <dgm:pt modelId="{F8240A1A-2A74-4A92-80B1-87EBEF3648A1}" type="parTrans" cxnId="{CEE2518D-1E3B-4CF3-A9DB-1D0080726876}">
      <dgm:prSet/>
      <dgm:spPr/>
      <dgm:t>
        <a:bodyPr/>
        <a:lstStyle/>
        <a:p>
          <a:endParaRPr lang="en-US"/>
        </a:p>
      </dgm:t>
    </dgm:pt>
    <dgm:pt modelId="{C67F06B3-1557-4DF6-A857-57D4C35DAF4E}" type="sibTrans" cxnId="{CEE2518D-1E3B-4CF3-A9DB-1D0080726876}">
      <dgm:prSet/>
      <dgm:spPr/>
      <dgm:t>
        <a:bodyPr/>
        <a:lstStyle/>
        <a:p>
          <a:endParaRPr lang="en-US"/>
        </a:p>
      </dgm:t>
    </dgm:pt>
    <dgm:pt modelId="{CE9FB403-DA00-423A-8AD1-1758D28FD70D}">
      <dgm:prSet/>
      <dgm:spPr/>
      <dgm:t>
        <a:bodyPr/>
        <a:lstStyle/>
        <a:p>
          <a:r>
            <a:rPr lang="en-US" b="1" i="0"/>
            <a:t>vsftpd Smiley Face Backdoor</a:t>
          </a:r>
          <a:endParaRPr lang="en-US"/>
        </a:p>
      </dgm:t>
    </dgm:pt>
    <dgm:pt modelId="{4D3CC8E8-DDE3-4A10-9C8A-4337EB65ABC0}" type="parTrans" cxnId="{71B49073-1F26-41DB-8B48-41B134EF90CE}">
      <dgm:prSet/>
      <dgm:spPr/>
      <dgm:t>
        <a:bodyPr/>
        <a:lstStyle/>
        <a:p>
          <a:endParaRPr lang="en-US"/>
        </a:p>
      </dgm:t>
    </dgm:pt>
    <dgm:pt modelId="{B5D463F9-1D28-42F8-8CE1-B07EBEBB9711}" type="sibTrans" cxnId="{71B49073-1F26-41DB-8B48-41B134EF90CE}">
      <dgm:prSet/>
      <dgm:spPr/>
      <dgm:t>
        <a:bodyPr/>
        <a:lstStyle/>
        <a:p>
          <a:endParaRPr lang="en-US"/>
        </a:p>
      </dgm:t>
    </dgm:pt>
    <dgm:pt modelId="{32FA9279-ED28-4B75-8529-4214FFDDD42D}">
      <dgm:prSet/>
      <dgm:spPr/>
      <dgm:t>
        <a:bodyPr/>
        <a:lstStyle/>
        <a:p>
          <a:r>
            <a:rPr lang="en-US" b="1" i="0"/>
            <a:t>Proposed fix: </a:t>
          </a:r>
          <a:r>
            <a:rPr lang="en-US" b="0" i="0"/>
            <a:t>Use a legitimate copy of the vsftpd software.</a:t>
          </a:r>
          <a:endParaRPr lang="en-US"/>
        </a:p>
      </dgm:t>
    </dgm:pt>
    <dgm:pt modelId="{A56F4668-8FB4-4093-B610-DDC70FC2123B}" type="parTrans" cxnId="{8258A7A0-9055-4D1A-BFD4-7C8657741E62}">
      <dgm:prSet/>
      <dgm:spPr/>
      <dgm:t>
        <a:bodyPr/>
        <a:lstStyle/>
        <a:p>
          <a:endParaRPr lang="en-US"/>
        </a:p>
      </dgm:t>
    </dgm:pt>
    <dgm:pt modelId="{28199318-F784-4DFB-AA6C-052845D6E236}" type="sibTrans" cxnId="{8258A7A0-9055-4D1A-BFD4-7C8657741E62}">
      <dgm:prSet/>
      <dgm:spPr/>
      <dgm:t>
        <a:bodyPr/>
        <a:lstStyle/>
        <a:p>
          <a:endParaRPr lang="en-US"/>
        </a:p>
      </dgm:t>
    </dgm:pt>
    <dgm:pt modelId="{FF9791DE-1D08-483B-A592-24087F6501A9}" type="pres">
      <dgm:prSet presAssocID="{7A31EC02-C833-4278-A910-2209BD8ADEE9}" presName="linear" presStyleCnt="0">
        <dgm:presLayoutVars>
          <dgm:animLvl val="lvl"/>
          <dgm:resizeHandles val="exact"/>
        </dgm:presLayoutVars>
      </dgm:prSet>
      <dgm:spPr/>
    </dgm:pt>
    <dgm:pt modelId="{109D055B-2013-47C0-83DD-8E0835276F24}" type="pres">
      <dgm:prSet presAssocID="{402DCCCD-04AC-4424-8749-C2BE116B325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BC399FA-44EE-45B1-B5A3-1AB49BA12061}" type="pres">
      <dgm:prSet presAssocID="{0B529A6C-EFAF-412F-BFCF-92A9546788F8}" presName="spacer" presStyleCnt="0"/>
      <dgm:spPr/>
    </dgm:pt>
    <dgm:pt modelId="{5B6907DA-BA5C-48BA-840B-8E6888C90690}" type="pres">
      <dgm:prSet presAssocID="{24780C38-BFBB-4664-A860-09DE2678AEB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AC0D93D-437C-43E6-9CAF-400F93A056CC}" type="pres">
      <dgm:prSet presAssocID="{04A0E47D-193C-4FE4-A518-89130D18291C}" presName="spacer" presStyleCnt="0"/>
      <dgm:spPr/>
    </dgm:pt>
    <dgm:pt modelId="{4BABC7FB-CF46-4CAD-B89C-2E6F5997450B}" type="pres">
      <dgm:prSet presAssocID="{D0830A75-6623-4260-B016-0256A232028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192F8B6-F92B-46AE-B579-EC174D346391}" type="pres">
      <dgm:prSet presAssocID="{5F66BE36-0497-4E44-B4D6-1F2A71F1CEBA}" presName="spacer" presStyleCnt="0"/>
      <dgm:spPr/>
    </dgm:pt>
    <dgm:pt modelId="{05319357-23EE-4E94-B7A4-10515530A775}" type="pres">
      <dgm:prSet presAssocID="{68DACEC4-B66C-47A0-AC0B-12F061AD0C0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480F01D-D33F-42F6-870E-80B6E33E8A1E}" type="pres">
      <dgm:prSet presAssocID="{7B34A0B8-F540-4977-969A-365E60DFC30D}" presName="spacer" presStyleCnt="0"/>
      <dgm:spPr/>
    </dgm:pt>
    <dgm:pt modelId="{9AC8E443-5768-41D4-BBB6-C003EE973A95}" type="pres">
      <dgm:prSet presAssocID="{F9CDC00D-7533-4E23-9019-32B4FC09E59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7E45304-B2BB-4420-83F2-91BC1FA6B7DB}" type="pres">
      <dgm:prSet presAssocID="{6EFFE6C2-1AEF-47C0-AD7B-6EF14D10F460}" presName="spacer" presStyleCnt="0"/>
      <dgm:spPr/>
    </dgm:pt>
    <dgm:pt modelId="{BE62B26C-6DC3-4C49-92DD-A7B47FBBDEC3}" type="pres">
      <dgm:prSet presAssocID="{CD87DB66-D053-4232-B649-0E1681CAF46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5D60BBC-258D-4C38-8FEC-FE5B1F1883F8}" type="pres">
      <dgm:prSet presAssocID="{C67F06B3-1557-4DF6-A857-57D4C35DAF4E}" presName="spacer" presStyleCnt="0"/>
      <dgm:spPr/>
    </dgm:pt>
    <dgm:pt modelId="{C8352B45-48BC-4AAE-9FFB-87AF4738C9C8}" type="pres">
      <dgm:prSet presAssocID="{CE9FB403-DA00-423A-8AD1-1758D28FD70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7089452-CB5A-43AC-A47E-76191F5D3C64}" type="pres">
      <dgm:prSet presAssocID="{B5D463F9-1D28-42F8-8CE1-B07EBEBB9711}" presName="spacer" presStyleCnt="0"/>
      <dgm:spPr/>
    </dgm:pt>
    <dgm:pt modelId="{D3B3A540-6394-46BF-A7F0-DDFAD0FB0483}" type="pres">
      <dgm:prSet presAssocID="{32FA9279-ED28-4B75-8529-4214FFDDD42D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C48F913-00D5-4696-9255-6C3F7BB81F1F}" type="presOf" srcId="{24780C38-BFBB-4664-A860-09DE2678AEBA}" destId="{5B6907DA-BA5C-48BA-840B-8E6888C90690}" srcOrd="0" destOrd="0" presId="urn:microsoft.com/office/officeart/2005/8/layout/vList2"/>
    <dgm:cxn modelId="{99CA5022-6EBA-4352-979B-A4BCE01A9767}" type="presOf" srcId="{CE9FB403-DA00-423A-8AD1-1758D28FD70D}" destId="{C8352B45-48BC-4AAE-9FFB-87AF4738C9C8}" srcOrd="0" destOrd="0" presId="urn:microsoft.com/office/officeart/2005/8/layout/vList2"/>
    <dgm:cxn modelId="{082A1935-6EFA-4A66-B0CF-CC19A12569D9}" type="presOf" srcId="{68DACEC4-B66C-47A0-AC0B-12F061AD0C0F}" destId="{05319357-23EE-4E94-B7A4-10515530A775}" srcOrd="0" destOrd="0" presId="urn:microsoft.com/office/officeart/2005/8/layout/vList2"/>
    <dgm:cxn modelId="{A04EDF43-CA01-4091-9848-B4137951C2E5}" srcId="{7A31EC02-C833-4278-A910-2209BD8ADEE9}" destId="{402DCCCD-04AC-4424-8749-C2BE116B3251}" srcOrd="0" destOrd="0" parTransId="{19D6CEAB-EE0C-4C88-B4DA-DBB33A5445FC}" sibTransId="{0B529A6C-EFAF-412F-BFCF-92A9546788F8}"/>
    <dgm:cxn modelId="{65509266-FDD5-4ABE-860A-51477EB20633}" type="presOf" srcId="{32FA9279-ED28-4B75-8529-4214FFDDD42D}" destId="{D3B3A540-6394-46BF-A7F0-DDFAD0FB0483}" srcOrd="0" destOrd="0" presId="urn:microsoft.com/office/officeart/2005/8/layout/vList2"/>
    <dgm:cxn modelId="{18093E6A-6E8C-44DF-8980-B7596DDFF2CE}" srcId="{7A31EC02-C833-4278-A910-2209BD8ADEE9}" destId="{24780C38-BFBB-4664-A860-09DE2678AEBA}" srcOrd="1" destOrd="0" parTransId="{DD86BFD9-27CC-4572-A3DA-6B2A3095B655}" sibTransId="{04A0E47D-193C-4FE4-A518-89130D18291C}"/>
    <dgm:cxn modelId="{06D99750-A58B-424A-AC86-934B00B8C8D8}" type="presOf" srcId="{D0830A75-6623-4260-B016-0256A232028C}" destId="{4BABC7FB-CF46-4CAD-B89C-2E6F5997450B}" srcOrd="0" destOrd="0" presId="urn:microsoft.com/office/officeart/2005/8/layout/vList2"/>
    <dgm:cxn modelId="{71B49073-1F26-41DB-8B48-41B134EF90CE}" srcId="{7A31EC02-C833-4278-A910-2209BD8ADEE9}" destId="{CE9FB403-DA00-423A-8AD1-1758D28FD70D}" srcOrd="6" destOrd="0" parTransId="{4D3CC8E8-DDE3-4A10-9C8A-4337EB65ABC0}" sibTransId="{B5D463F9-1D28-42F8-8CE1-B07EBEBB9711}"/>
    <dgm:cxn modelId="{F3D8F680-CBA4-4874-9917-09D92616C6F1}" srcId="{7A31EC02-C833-4278-A910-2209BD8ADEE9}" destId="{68DACEC4-B66C-47A0-AC0B-12F061AD0C0F}" srcOrd="3" destOrd="0" parTransId="{C4DB12C7-D28D-4A50-8B00-9E82C51AB0F6}" sibTransId="{7B34A0B8-F540-4977-969A-365E60DFC30D}"/>
    <dgm:cxn modelId="{CEE2518D-1E3B-4CF3-A9DB-1D0080726876}" srcId="{7A31EC02-C833-4278-A910-2209BD8ADEE9}" destId="{CD87DB66-D053-4232-B649-0E1681CAF46B}" srcOrd="5" destOrd="0" parTransId="{F8240A1A-2A74-4A92-80B1-87EBEF3648A1}" sibTransId="{C67F06B3-1557-4DF6-A857-57D4C35DAF4E}"/>
    <dgm:cxn modelId="{3A04948D-52CA-4A17-8E86-C76D0EF09485}" type="presOf" srcId="{CD87DB66-D053-4232-B649-0E1681CAF46B}" destId="{BE62B26C-6DC3-4C49-92DD-A7B47FBBDEC3}" srcOrd="0" destOrd="0" presId="urn:microsoft.com/office/officeart/2005/8/layout/vList2"/>
    <dgm:cxn modelId="{8258A7A0-9055-4D1A-BFD4-7C8657741E62}" srcId="{7A31EC02-C833-4278-A910-2209BD8ADEE9}" destId="{32FA9279-ED28-4B75-8529-4214FFDDD42D}" srcOrd="7" destOrd="0" parTransId="{A56F4668-8FB4-4093-B610-DDC70FC2123B}" sibTransId="{28199318-F784-4DFB-AA6C-052845D6E236}"/>
    <dgm:cxn modelId="{D96B9AA1-9C14-4D89-88E4-24375F132E21}" type="presOf" srcId="{7A31EC02-C833-4278-A910-2209BD8ADEE9}" destId="{FF9791DE-1D08-483B-A592-24087F6501A9}" srcOrd="0" destOrd="0" presId="urn:microsoft.com/office/officeart/2005/8/layout/vList2"/>
    <dgm:cxn modelId="{754199B3-5F03-4C83-A7CF-DB3A7977495C}" srcId="{7A31EC02-C833-4278-A910-2209BD8ADEE9}" destId="{D0830A75-6623-4260-B016-0256A232028C}" srcOrd="2" destOrd="0" parTransId="{0C662907-3FFD-4225-9E3F-785DA3A73AA1}" sibTransId="{5F66BE36-0497-4E44-B4D6-1F2A71F1CEBA}"/>
    <dgm:cxn modelId="{528B18CB-F2DC-46CF-BE38-9DEC2D3BE3E5}" type="presOf" srcId="{F9CDC00D-7533-4E23-9019-32B4FC09E595}" destId="{9AC8E443-5768-41D4-BBB6-C003EE973A95}" srcOrd="0" destOrd="0" presId="urn:microsoft.com/office/officeart/2005/8/layout/vList2"/>
    <dgm:cxn modelId="{2B859BD8-B04E-4906-AA4A-C46D735F2470}" srcId="{7A31EC02-C833-4278-A910-2209BD8ADEE9}" destId="{F9CDC00D-7533-4E23-9019-32B4FC09E595}" srcOrd="4" destOrd="0" parTransId="{FB730013-E508-42C2-9FF9-E93D279C6DD8}" sibTransId="{6EFFE6C2-1AEF-47C0-AD7B-6EF14D10F460}"/>
    <dgm:cxn modelId="{DCB67DD9-0AAE-4AEF-974D-38B639A2BC3D}" type="presOf" srcId="{402DCCCD-04AC-4424-8749-C2BE116B3251}" destId="{109D055B-2013-47C0-83DD-8E0835276F24}" srcOrd="0" destOrd="0" presId="urn:microsoft.com/office/officeart/2005/8/layout/vList2"/>
    <dgm:cxn modelId="{69799DA0-7CF8-4255-B18A-FC0CEE087D83}" type="presParOf" srcId="{FF9791DE-1D08-483B-A592-24087F6501A9}" destId="{109D055B-2013-47C0-83DD-8E0835276F24}" srcOrd="0" destOrd="0" presId="urn:microsoft.com/office/officeart/2005/8/layout/vList2"/>
    <dgm:cxn modelId="{C7AD5725-C09F-4B33-9DEB-C9DE7C5D2E54}" type="presParOf" srcId="{FF9791DE-1D08-483B-A592-24087F6501A9}" destId="{5BC399FA-44EE-45B1-B5A3-1AB49BA12061}" srcOrd="1" destOrd="0" presId="urn:microsoft.com/office/officeart/2005/8/layout/vList2"/>
    <dgm:cxn modelId="{204E4292-1F8D-4D84-88E0-8449A2AC3107}" type="presParOf" srcId="{FF9791DE-1D08-483B-A592-24087F6501A9}" destId="{5B6907DA-BA5C-48BA-840B-8E6888C90690}" srcOrd="2" destOrd="0" presId="urn:microsoft.com/office/officeart/2005/8/layout/vList2"/>
    <dgm:cxn modelId="{AB4A539B-11D0-47CA-9107-932E566FFA7E}" type="presParOf" srcId="{FF9791DE-1D08-483B-A592-24087F6501A9}" destId="{7AC0D93D-437C-43E6-9CAF-400F93A056CC}" srcOrd="3" destOrd="0" presId="urn:microsoft.com/office/officeart/2005/8/layout/vList2"/>
    <dgm:cxn modelId="{EE406420-D228-4970-BC5F-3BB948D4E734}" type="presParOf" srcId="{FF9791DE-1D08-483B-A592-24087F6501A9}" destId="{4BABC7FB-CF46-4CAD-B89C-2E6F5997450B}" srcOrd="4" destOrd="0" presId="urn:microsoft.com/office/officeart/2005/8/layout/vList2"/>
    <dgm:cxn modelId="{B8F82BE1-FC44-4E9C-86A5-465C08C2E371}" type="presParOf" srcId="{FF9791DE-1D08-483B-A592-24087F6501A9}" destId="{2192F8B6-F92B-46AE-B579-EC174D346391}" srcOrd="5" destOrd="0" presId="urn:microsoft.com/office/officeart/2005/8/layout/vList2"/>
    <dgm:cxn modelId="{7D1320CC-4E30-44C5-BC32-B674129A39AC}" type="presParOf" srcId="{FF9791DE-1D08-483B-A592-24087F6501A9}" destId="{05319357-23EE-4E94-B7A4-10515530A775}" srcOrd="6" destOrd="0" presId="urn:microsoft.com/office/officeart/2005/8/layout/vList2"/>
    <dgm:cxn modelId="{A948B789-6065-4F92-A6F0-14D85FCB3D34}" type="presParOf" srcId="{FF9791DE-1D08-483B-A592-24087F6501A9}" destId="{0480F01D-D33F-42F6-870E-80B6E33E8A1E}" srcOrd="7" destOrd="0" presId="urn:microsoft.com/office/officeart/2005/8/layout/vList2"/>
    <dgm:cxn modelId="{6626A3B7-0B84-4A87-B362-E643FBD1D646}" type="presParOf" srcId="{FF9791DE-1D08-483B-A592-24087F6501A9}" destId="{9AC8E443-5768-41D4-BBB6-C003EE973A95}" srcOrd="8" destOrd="0" presId="urn:microsoft.com/office/officeart/2005/8/layout/vList2"/>
    <dgm:cxn modelId="{FCC7F3BD-2D19-4F64-A475-F88F4EBE3319}" type="presParOf" srcId="{FF9791DE-1D08-483B-A592-24087F6501A9}" destId="{17E45304-B2BB-4420-83F2-91BC1FA6B7DB}" srcOrd="9" destOrd="0" presId="urn:microsoft.com/office/officeart/2005/8/layout/vList2"/>
    <dgm:cxn modelId="{61654B85-5500-464A-A7CF-0E7A8538B068}" type="presParOf" srcId="{FF9791DE-1D08-483B-A592-24087F6501A9}" destId="{BE62B26C-6DC3-4C49-92DD-A7B47FBBDEC3}" srcOrd="10" destOrd="0" presId="urn:microsoft.com/office/officeart/2005/8/layout/vList2"/>
    <dgm:cxn modelId="{9AC332F6-E7B3-48C7-B0F3-940AF9FC0C1B}" type="presParOf" srcId="{FF9791DE-1D08-483B-A592-24087F6501A9}" destId="{75D60BBC-258D-4C38-8FEC-FE5B1F1883F8}" srcOrd="11" destOrd="0" presId="urn:microsoft.com/office/officeart/2005/8/layout/vList2"/>
    <dgm:cxn modelId="{CC53DBFA-6795-4268-9DC2-B67BA21D3250}" type="presParOf" srcId="{FF9791DE-1D08-483B-A592-24087F6501A9}" destId="{C8352B45-48BC-4AAE-9FFB-87AF4738C9C8}" srcOrd="12" destOrd="0" presId="urn:microsoft.com/office/officeart/2005/8/layout/vList2"/>
    <dgm:cxn modelId="{1BB72C13-24E5-45F2-8EA9-5F7D1E7437C4}" type="presParOf" srcId="{FF9791DE-1D08-483B-A592-24087F6501A9}" destId="{17089452-CB5A-43AC-A47E-76191F5D3C64}" srcOrd="13" destOrd="0" presId="urn:microsoft.com/office/officeart/2005/8/layout/vList2"/>
    <dgm:cxn modelId="{CDE87EF5-FFA3-47D1-A7A6-5BFFDEC835D4}" type="presParOf" srcId="{FF9791DE-1D08-483B-A592-24087F6501A9}" destId="{D3B3A540-6394-46BF-A7F0-DDFAD0FB048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FCEAA-C401-47B5-B6EF-15F09B32436A}">
      <dsp:nvSpPr>
        <dsp:cNvPr id="0" name=""/>
        <dsp:cNvSpPr/>
      </dsp:nvSpPr>
      <dsp:spPr>
        <a:xfrm>
          <a:off x="0" y="948502"/>
          <a:ext cx="7728267" cy="9827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01" sz="4200" kern="1200" dirty="0"/>
            <a:t>I</a:t>
          </a:r>
          <a:r>
            <a:rPr lang="en-GB" sz="4200" kern="1200" dirty="0" err="1"/>
            <a:t>ntrinsic</a:t>
          </a:r>
          <a:r>
            <a:rPr lang="en-GB" sz="4200" kern="1200" dirty="0"/>
            <a:t> flaw built in</a:t>
          </a:r>
          <a:endParaRPr lang="en-US" sz="4200" kern="1200" dirty="0"/>
        </a:p>
      </dsp:txBody>
      <dsp:txXfrm>
        <a:off x="47976" y="996478"/>
        <a:ext cx="7632315" cy="886847"/>
      </dsp:txXfrm>
    </dsp:sp>
    <dsp:sp modelId="{9D18D096-79E9-4847-9B14-E07A365BCD8D}">
      <dsp:nvSpPr>
        <dsp:cNvPr id="0" name=""/>
        <dsp:cNvSpPr/>
      </dsp:nvSpPr>
      <dsp:spPr>
        <a:xfrm>
          <a:off x="0" y="2052262"/>
          <a:ext cx="7728267" cy="982799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01" sz="4200" kern="1200" dirty="0"/>
            <a:t>O</a:t>
          </a:r>
          <a:r>
            <a:rPr lang="en-GB" sz="4200" kern="1200" dirty="0" err="1"/>
            <a:t>ften</a:t>
          </a:r>
          <a:r>
            <a:rPr lang="en-GB" sz="4200" kern="1200" dirty="0"/>
            <a:t> well-known </a:t>
          </a:r>
          <a:endParaRPr lang="en-US" sz="4200" kern="1200" dirty="0"/>
        </a:p>
      </dsp:txBody>
      <dsp:txXfrm>
        <a:off x="47976" y="2100238"/>
        <a:ext cx="7632315" cy="886847"/>
      </dsp:txXfrm>
    </dsp:sp>
    <dsp:sp modelId="{FA4477BA-229C-4D54-BA40-185EE0AAF992}">
      <dsp:nvSpPr>
        <dsp:cNvPr id="0" name=""/>
        <dsp:cNvSpPr/>
      </dsp:nvSpPr>
      <dsp:spPr>
        <a:xfrm>
          <a:off x="0" y="3156021"/>
          <a:ext cx="7728267" cy="982799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01" sz="4200" kern="1200" dirty="0"/>
            <a:t>C</a:t>
          </a:r>
          <a:r>
            <a:rPr lang="en-GB" sz="4200" kern="1200" dirty="0"/>
            <a:t>an be exploited in some way</a:t>
          </a:r>
          <a:endParaRPr lang="en-US" sz="4200" kern="1200" dirty="0"/>
        </a:p>
      </dsp:txBody>
      <dsp:txXfrm>
        <a:off x="47976" y="3203997"/>
        <a:ext cx="7632315" cy="886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976CE-BAC8-4A1F-A91A-907FA2A9B3A5}">
      <dsp:nvSpPr>
        <dsp:cNvPr id="0" name=""/>
        <dsp:cNvSpPr/>
      </dsp:nvSpPr>
      <dsp:spPr>
        <a:xfrm>
          <a:off x="3009" y="0"/>
          <a:ext cx="2387381" cy="320234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0" tIns="330200" rIns="18613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Create a scan. </a:t>
          </a:r>
          <a:endParaRPr lang="en-US" sz="2200" kern="1200"/>
        </a:p>
      </dsp:txBody>
      <dsp:txXfrm>
        <a:off x="3009" y="1216891"/>
        <a:ext cx="2387381" cy="1921407"/>
      </dsp:txXfrm>
    </dsp:sp>
    <dsp:sp modelId="{F22CA21B-EFEB-45A0-9A93-43072D7F8209}">
      <dsp:nvSpPr>
        <dsp:cNvPr id="0" name=""/>
        <dsp:cNvSpPr/>
      </dsp:nvSpPr>
      <dsp:spPr>
        <a:xfrm>
          <a:off x="716348" y="320234"/>
          <a:ext cx="960703" cy="9607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00" tIns="12700" rIns="749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57040" y="460926"/>
        <a:ext cx="679319" cy="679319"/>
      </dsp:txXfrm>
    </dsp:sp>
    <dsp:sp modelId="{EBCD849D-777A-4D1E-8192-3595C7D91B65}">
      <dsp:nvSpPr>
        <dsp:cNvPr id="0" name=""/>
        <dsp:cNvSpPr/>
      </dsp:nvSpPr>
      <dsp:spPr>
        <a:xfrm>
          <a:off x="3009" y="3202274"/>
          <a:ext cx="2387381" cy="72"/>
        </a:xfrm>
        <a:prstGeom prst="rect">
          <a:avLst/>
        </a:prstGeom>
        <a:solidFill>
          <a:schemeClr val="accent5">
            <a:hueOff val="356465"/>
            <a:satOff val="-7213"/>
            <a:lumOff val="224"/>
            <a:alphaOff val="0"/>
          </a:schemeClr>
        </a:solidFill>
        <a:ln w="19050" cap="rnd" cmpd="sng" algn="ctr">
          <a:solidFill>
            <a:schemeClr val="accent5">
              <a:hueOff val="356465"/>
              <a:satOff val="-7213"/>
              <a:lumOff val="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8D55D-21B2-4C54-8F64-3A335078B063}">
      <dsp:nvSpPr>
        <dsp:cNvPr id="0" name=""/>
        <dsp:cNvSpPr/>
      </dsp:nvSpPr>
      <dsp:spPr>
        <a:xfrm>
          <a:off x="2629129" y="0"/>
          <a:ext cx="2387381" cy="3202346"/>
        </a:xfrm>
        <a:prstGeom prst="rect">
          <a:avLst/>
        </a:prstGeom>
        <a:solidFill>
          <a:schemeClr val="accent5">
            <a:tint val="40000"/>
            <a:alpha val="90000"/>
            <a:hueOff val="883928"/>
            <a:satOff val="-9276"/>
            <a:lumOff val="-608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883928"/>
              <a:satOff val="-9276"/>
              <a:lumOff val="-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0" tIns="330200" rIns="18613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Select the Basic Network Scan for the home use edition.</a:t>
          </a:r>
          <a:endParaRPr lang="en-US" sz="2200" kern="1200"/>
        </a:p>
      </dsp:txBody>
      <dsp:txXfrm>
        <a:off x="2629129" y="1216891"/>
        <a:ext cx="2387381" cy="1921407"/>
      </dsp:txXfrm>
    </dsp:sp>
    <dsp:sp modelId="{266A7727-E422-4EFD-A258-3CEAC8C5D7C1}">
      <dsp:nvSpPr>
        <dsp:cNvPr id="0" name=""/>
        <dsp:cNvSpPr/>
      </dsp:nvSpPr>
      <dsp:spPr>
        <a:xfrm>
          <a:off x="3342468" y="320234"/>
          <a:ext cx="960703" cy="960703"/>
        </a:xfrm>
        <a:prstGeom prst="ellipse">
          <a:avLst/>
        </a:prstGeom>
        <a:solidFill>
          <a:schemeClr val="accent5">
            <a:hueOff val="712930"/>
            <a:satOff val="-14425"/>
            <a:lumOff val="448"/>
            <a:alphaOff val="0"/>
          </a:schemeClr>
        </a:solidFill>
        <a:ln w="19050" cap="rnd" cmpd="sng" algn="ctr">
          <a:solidFill>
            <a:schemeClr val="accent5">
              <a:hueOff val="712930"/>
              <a:satOff val="-14425"/>
              <a:lumOff val="4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00" tIns="12700" rIns="749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83160" y="460926"/>
        <a:ext cx="679319" cy="679319"/>
      </dsp:txXfrm>
    </dsp:sp>
    <dsp:sp modelId="{C3764C53-194F-476C-9128-8F60009B5D1D}">
      <dsp:nvSpPr>
        <dsp:cNvPr id="0" name=""/>
        <dsp:cNvSpPr/>
      </dsp:nvSpPr>
      <dsp:spPr>
        <a:xfrm>
          <a:off x="2629129" y="3202274"/>
          <a:ext cx="2387381" cy="72"/>
        </a:xfrm>
        <a:prstGeom prst="rect">
          <a:avLst/>
        </a:prstGeom>
        <a:solidFill>
          <a:schemeClr val="accent5">
            <a:hueOff val="1069395"/>
            <a:satOff val="-21638"/>
            <a:lumOff val="672"/>
            <a:alphaOff val="0"/>
          </a:schemeClr>
        </a:solidFill>
        <a:ln w="19050" cap="rnd" cmpd="sng" algn="ctr">
          <a:solidFill>
            <a:schemeClr val="accent5">
              <a:hueOff val="1069395"/>
              <a:satOff val="-21638"/>
              <a:lumOff val="6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C8DFB-5730-4C76-BDDE-7141ADE489FF}">
      <dsp:nvSpPr>
        <dsp:cNvPr id="0" name=""/>
        <dsp:cNvSpPr/>
      </dsp:nvSpPr>
      <dsp:spPr>
        <a:xfrm>
          <a:off x="5255249" y="0"/>
          <a:ext cx="2387381" cy="3202346"/>
        </a:xfrm>
        <a:prstGeom prst="rect">
          <a:avLst/>
        </a:prstGeom>
        <a:solidFill>
          <a:schemeClr val="accent5">
            <a:tint val="40000"/>
            <a:alpha val="90000"/>
            <a:hueOff val="1767856"/>
            <a:satOff val="-18552"/>
            <a:lumOff val="-1217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1767856"/>
              <a:satOff val="-18552"/>
              <a:lumOff val="-12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0" tIns="330200" rIns="18613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Configure the Scan</a:t>
          </a:r>
        </a:p>
      </dsp:txBody>
      <dsp:txXfrm>
        <a:off x="5255249" y="1216891"/>
        <a:ext cx="2387381" cy="1921407"/>
      </dsp:txXfrm>
    </dsp:sp>
    <dsp:sp modelId="{7E37FFDB-EC1C-4329-BECB-86412D130ABD}">
      <dsp:nvSpPr>
        <dsp:cNvPr id="0" name=""/>
        <dsp:cNvSpPr/>
      </dsp:nvSpPr>
      <dsp:spPr>
        <a:xfrm>
          <a:off x="5968588" y="320234"/>
          <a:ext cx="960703" cy="960703"/>
        </a:xfrm>
        <a:prstGeom prst="ellipse">
          <a:avLst/>
        </a:prstGeom>
        <a:solidFill>
          <a:schemeClr val="accent5">
            <a:hueOff val="1425861"/>
            <a:satOff val="-28851"/>
            <a:lumOff val="897"/>
            <a:alphaOff val="0"/>
          </a:schemeClr>
        </a:solidFill>
        <a:ln w="19050" cap="rnd" cmpd="sng" algn="ctr">
          <a:solidFill>
            <a:schemeClr val="accent5">
              <a:hueOff val="1425861"/>
              <a:satOff val="-28851"/>
              <a:lumOff val="8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00" tIns="12700" rIns="749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09280" y="460926"/>
        <a:ext cx="679319" cy="679319"/>
      </dsp:txXfrm>
    </dsp:sp>
    <dsp:sp modelId="{44436100-4091-41D3-9156-94A4BF614B35}">
      <dsp:nvSpPr>
        <dsp:cNvPr id="0" name=""/>
        <dsp:cNvSpPr/>
      </dsp:nvSpPr>
      <dsp:spPr>
        <a:xfrm>
          <a:off x="5255249" y="3202274"/>
          <a:ext cx="2387381" cy="72"/>
        </a:xfrm>
        <a:prstGeom prst="rect">
          <a:avLst/>
        </a:prstGeom>
        <a:solidFill>
          <a:schemeClr val="accent5">
            <a:hueOff val="1782326"/>
            <a:satOff val="-36064"/>
            <a:lumOff val="1121"/>
            <a:alphaOff val="0"/>
          </a:schemeClr>
        </a:solidFill>
        <a:ln w="19050" cap="rnd" cmpd="sng" algn="ctr">
          <a:solidFill>
            <a:schemeClr val="accent5">
              <a:hueOff val="1782326"/>
              <a:satOff val="-36064"/>
              <a:lumOff val="11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858B7-405F-486C-970F-992BAE00463E}">
      <dsp:nvSpPr>
        <dsp:cNvPr id="0" name=""/>
        <dsp:cNvSpPr/>
      </dsp:nvSpPr>
      <dsp:spPr>
        <a:xfrm>
          <a:off x="7881368" y="0"/>
          <a:ext cx="2387381" cy="3202346"/>
        </a:xfrm>
        <a:prstGeom prst="rect">
          <a:avLst/>
        </a:prstGeom>
        <a:solidFill>
          <a:schemeClr val="accent5">
            <a:tint val="40000"/>
            <a:alpha val="90000"/>
            <a:hueOff val="2651784"/>
            <a:satOff val="-27828"/>
            <a:lumOff val="-1825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2651784"/>
              <a:satOff val="-27828"/>
              <a:lumOff val="-18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0" tIns="330200" rIns="18613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Launch the Scan</a:t>
          </a:r>
        </a:p>
      </dsp:txBody>
      <dsp:txXfrm>
        <a:off x="7881368" y="1216891"/>
        <a:ext cx="2387381" cy="1921407"/>
      </dsp:txXfrm>
    </dsp:sp>
    <dsp:sp modelId="{4B3A8973-728E-4B4D-AA5E-9602CCD69932}">
      <dsp:nvSpPr>
        <dsp:cNvPr id="0" name=""/>
        <dsp:cNvSpPr/>
      </dsp:nvSpPr>
      <dsp:spPr>
        <a:xfrm>
          <a:off x="8594707" y="320234"/>
          <a:ext cx="960703" cy="960703"/>
        </a:xfrm>
        <a:prstGeom prst="ellipse">
          <a:avLst/>
        </a:prstGeom>
        <a:solidFill>
          <a:schemeClr val="accent5">
            <a:hueOff val="2138791"/>
            <a:satOff val="-43276"/>
            <a:lumOff val="1345"/>
            <a:alphaOff val="0"/>
          </a:schemeClr>
        </a:solidFill>
        <a:ln w="19050" cap="rnd" cmpd="sng" algn="ctr">
          <a:solidFill>
            <a:schemeClr val="accent5">
              <a:hueOff val="2138791"/>
              <a:satOff val="-43276"/>
              <a:lumOff val="1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00" tIns="12700" rIns="749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735399" y="460926"/>
        <a:ext cx="679319" cy="679319"/>
      </dsp:txXfrm>
    </dsp:sp>
    <dsp:sp modelId="{ED4871E5-649B-42FD-9734-5406142D39AB}">
      <dsp:nvSpPr>
        <dsp:cNvPr id="0" name=""/>
        <dsp:cNvSpPr/>
      </dsp:nvSpPr>
      <dsp:spPr>
        <a:xfrm>
          <a:off x="7881368" y="3202274"/>
          <a:ext cx="2387381" cy="72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D055B-2013-47C0-83DD-8E0835276F24}">
      <dsp:nvSpPr>
        <dsp:cNvPr id="0" name=""/>
        <dsp:cNvSpPr/>
      </dsp:nvSpPr>
      <dsp:spPr>
        <a:xfrm>
          <a:off x="0" y="27907"/>
          <a:ext cx="6656769" cy="5703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rsh Unauthenticated Access</a:t>
          </a:r>
          <a:endParaRPr lang="en-US" sz="1500" kern="1200"/>
        </a:p>
      </dsp:txBody>
      <dsp:txXfrm>
        <a:off x="27843" y="55750"/>
        <a:ext cx="6601083" cy="514689"/>
      </dsp:txXfrm>
    </dsp:sp>
    <dsp:sp modelId="{5B6907DA-BA5C-48BA-840B-8E6888C90690}">
      <dsp:nvSpPr>
        <dsp:cNvPr id="0" name=""/>
        <dsp:cNvSpPr/>
      </dsp:nvSpPr>
      <dsp:spPr>
        <a:xfrm>
          <a:off x="0" y="641482"/>
          <a:ext cx="6656769" cy="570375"/>
        </a:xfrm>
        <a:prstGeom prst="roundRect">
          <a:avLst/>
        </a:prstGeom>
        <a:gradFill rotWithShape="0">
          <a:gsLst>
            <a:gs pos="0">
              <a:schemeClr val="accent2">
                <a:hueOff val="-423469"/>
                <a:satOff val="2029"/>
                <a:lumOff val="1877"/>
                <a:alphaOff val="0"/>
                <a:tint val="96000"/>
                <a:lumMod val="100000"/>
              </a:schemeClr>
            </a:gs>
            <a:gs pos="78000">
              <a:schemeClr val="accent2">
                <a:hueOff val="-423469"/>
                <a:satOff val="2029"/>
                <a:lumOff val="18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Proposed fix:</a:t>
          </a:r>
          <a:r>
            <a:rPr lang="en-US" sz="1500" b="0" i="0" kern="1200"/>
            <a:t> Remove the .rhosts files or set a password on the impacted accounts.</a:t>
          </a:r>
          <a:endParaRPr lang="en-US" sz="1500" kern="1200"/>
        </a:p>
      </dsp:txBody>
      <dsp:txXfrm>
        <a:off x="27843" y="669325"/>
        <a:ext cx="6601083" cy="514689"/>
      </dsp:txXfrm>
    </dsp:sp>
    <dsp:sp modelId="{4BABC7FB-CF46-4CAD-B89C-2E6F5997450B}">
      <dsp:nvSpPr>
        <dsp:cNvPr id="0" name=""/>
        <dsp:cNvSpPr/>
      </dsp:nvSpPr>
      <dsp:spPr>
        <a:xfrm>
          <a:off x="0" y="1255057"/>
          <a:ext cx="6656769" cy="570375"/>
        </a:xfrm>
        <a:prstGeom prst="roundRect">
          <a:avLst/>
        </a:prstGeom>
        <a:gradFill rotWithShape="0">
          <a:gsLst>
            <a:gs pos="0">
              <a:schemeClr val="accent2">
                <a:hueOff val="-846939"/>
                <a:satOff val="4057"/>
                <a:lumOff val="3753"/>
                <a:alphaOff val="0"/>
                <a:tint val="96000"/>
                <a:lumMod val="100000"/>
              </a:schemeClr>
            </a:gs>
            <a:gs pos="78000">
              <a:schemeClr val="accent2">
                <a:hueOff val="-846939"/>
                <a:satOff val="4057"/>
                <a:lumOff val="37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Samba Heap-Based Remote Buffer Overflow</a:t>
          </a:r>
          <a:endParaRPr lang="en-US" sz="1500" kern="1200"/>
        </a:p>
      </dsp:txBody>
      <dsp:txXfrm>
        <a:off x="27843" y="1282900"/>
        <a:ext cx="6601083" cy="514689"/>
      </dsp:txXfrm>
    </dsp:sp>
    <dsp:sp modelId="{05319357-23EE-4E94-B7A4-10515530A775}">
      <dsp:nvSpPr>
        <dsp:cNvPr id="0" name=""/>
        <dsp:cNvSpPr/>
      </dsp:nvSpPr>
      <dsp:spPr>
        <a:xfrm>
          <a:off x="0" y="1868632"/>
          <a:ext cx="6656769" cy="570375"/>
        </a:xfrm>
        <a:prstGeom prst="roundRect">
          <a:avLst/>
        </a:prstGeom>
        <a:gradFill rotWithShape="0">
          <a:gsLst>
            <a:gs pos="0">
              <a:schemeClr val="accent2">
                <a:hueOff val="-1270408"/>
                <a:satOff val="6086"/>
                <a:lumOff val="5630"/>
                <a:alphaOff val="0"/>
                <a:tint val="96000"/>
                <a:lumMod val="100000"/>
              </a:schemeClr>
            </a:gs>
            <a:gs pos="78000">
              <a:schemeClr val="accent2">
                <a:hueOff val="-1270408"/>
                <a:satOff val="6086"/>
                <a:lumOff val="563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Proposed fix: </a:t>
          </a:r>
          <a:r>
            <a:rPr lang="en-US" sz="1500" b="0" i="0" kern="1200"/>
            <a:t>Upgrade to Samba version 3.0.25 or later.</a:t>
          </a:r>
          <a:endParaRPr lang="en-US" sz="1500" kern="1200"/>
        </a:p>
      </dsp:txBody>
      <dsp:txXfrm>
        <a:off x="27843" y="1896475"/>
        <a:ext cx="6601083" cy="514689"/>
      </dsp:txXfrm>
    </dsp:sp>
    <dsp:sp modelId="{9AC8E443-5768-41D4-BBB6-C003EE973A95}">
      <dsp:nvSpPr>
        <dsp:cNvPr id="0" name=""/>
        <dsp:cNvSpPr/>
      </dsp:nvSpPr>
      <dsp:spPr>
        <a:xfrm>
          <a:off x="0" y="2482207"/>
          <a:ext cx="6656769" cy="570375"/>
        </a:xfrm>
        <a:prstGeom prst="roundRect">
          <a:avLst/>
        </a:prstGeom>
        <a:gradFill rotWithShape="0">
          <a:gsLst>
            <a:gs pos="0">
              <a:schemeClr val="accent2">
                <a:hueOff val="-1693878"/>
                <a:satOff val="8114"/>
                <a:lumOff val="7507"/>
                <a:alphaOff val="0"/>
                <a:tint val="96000"/>
                <a:lumMod val="100000"/>
              </a:schemeClr>
            </a:gs>
            <a:gs pos="78000">
              <a:schemeClr val="accent2">
                <a:hueOff val="-1693878"/>
                <a:satOff val="8114"/>
                <a:lumOff val="75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Apache Tomcat Manager Common Administrative Credentials</a:t>
          </a:r>
          <a:endParaRPr lang="en-US" sz="1500" kern="1200"/>
        </a:p>
      </dsp:txBody>
      <dsp:txXfrm>
        <a:off x="27843" y="2510050"/>
        <a:ext cx="6601083" cy="514689"/>
      </dsp:txXfrm>
    </dsp:sp>
    <dsp:sp modelId="{BE62B26C-6DC3-4C49-92DD-A7B47FBBDEC3}">
      <dsp:nvSpPr>
        <dsp:cNvPr id="0" name=""/>
        <dsp:cNvSpPr/>
      </dsp:nvSpPr>
      <dsp:spPr>
        <a:xfrm>
          <a:off x="0" y="3095782"/>
          <a:ext cx="6656769" cy="570375"/>
        </a:xfrm>
        <a:prstGeom prst="roundRect">
          <a:avLst/>
        </a:prstGeom>
        <a:gradFill rotWithShape="0">
          <a:gsLst>
            <a:gs pos="0">
              <a:schemeClr val="accent2">
                <a:hueOff val="-2117347"/>
                <a:satOff val="10143"/>
                <a:lumOff val="9384"/>
                <a:alphaOff val="0"/>
                <a:tint val="96000"/>
                <a:lumMod val="100000"/>
              </a:schemeClr>
            </a:gs>
            <a:gs pos="78000">
              <a:schemeClr val="accent2">
                <a:hueOff val="-2117347"/>
                <a:satOff val="10143"/>
                <a:lumOff val="93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Proposed fix: </a:t>
          </a:r>
          <a:r>
            <a:rPr lang="en-US" sz="1500" b="0" i="0" kern="1200"/>
            <a:t>Edit the associated “tomcat-users.xml” file and change or remove the affected set of credentials.</a:t>
          </a:r>
          <a:endParaRPr lang="en-US" sz="1500" kern="1200"/>
        </a:p>
      </dsp:txBody>
      <dsp:txXfrm>
        <a:off x="27843" y="3123625"/>
        <a:ext cx="6601083" cy="514689"/>
      </dsp:txXfrm>
    </dsp:sp>
    <dsp:sp modelId="{C8352B45-48BC-4AAE-9FFB-87AF4738C9C8}">
      <dsp:nvSpPr>
        <dsp:cNvPr id="0" name=""/>
        <dsp:cNvSpPr/>
      </dsp:nvSpPr>
      <dsp:spPr>
        <a:xfrm>
          <a:off x="0" y="3709357"/>
          <a:ext cx="6656769" cy="570375"/>
        </a:xfrm>
        <a:prstGeom prst="roundRect">
          <a:avLst/>
        </a:prstGeom>
        <a:gradFill rotWithShape="0">
          <a:gsLst>
            <a:gs pos="0">
              <a:schemeClr val="accent2">
                <a:hueOff val="-2540817"/>
                <a:satOff val="12171"/>
                <a:lumOff val="11260"/>
                <a:alphaOff val="0"/>
                <a:tint val="96000"/>
                <a:lumMod val="100000"/>
              </a:schemeClr>
            </a:gs>
            <a:gs pos="78000">
              <a:schemeClr val="accent2">
                <a:hueOff val="-2540817"/>
                <a:satOff val="12171"/>
                <a:lumOff val="112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vsftpd Smiley Face Backdoor</a:t>
          </a:r>
          <a:endParaRPr lang="en-US" sz="1500" kern="1200"/>
        </a:p>
      </dsp:txBody>
      <dsp:txXfrm>
        <a:off x="27843" y="3737200"/>
        <a:ext cx="6601083" cy="514689"/>
      </dsp:txXfrm>
    </dsp:sp>
    <dsp:sp modelId="{D3B3A540-6394-46BF-A7F0-DDFAD0FB0483}">
      <dsp:nvSpPr>
        <dsp:cNvPr id="0" name=""/>
        <dsp:cNvSpPr/>
      </dsp:nvSpPr>
      <dsp:spPr>
        <a:xfrm>
          <a:off x="0" y="4322932"/>
          <a:ext cx="6656769" cy="570375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Proposed fix: </a:t>
          </a:r>
          <a:r>
            <a:rPr lang="en-US" sz="1500" b="0" i="0" kern="1200"/>
            <a:t>Use a legitimate copy of the vsftpd software.</a:t>
          </a:r>
          <a:endParaRPr lang="en-US" sz="1500" kern="1200"/>
        </a:p>
      </dsp:txBody>
      <dsp:txXfrm>
        <a:off x="27843" y="4350775"/>
        <a:ext cx="6601083" cy="514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F6563-1B2B-40E4-8B04-C2DA193E4EE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191E9-FE8D-4264-9D6F-42E3B53F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7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03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599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9067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65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6062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05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3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9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0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20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71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14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54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0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16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49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0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47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75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44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0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191E9-FE8D-4264-9D6F-42E3B53FCD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5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66C-E361-4085-A2FA-C9B9EF939D9E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BB97-E48F-43AE-82D4-1351843FF62F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794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BB97-E48F-43AE-82D4-1351843FF62F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4637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BB97-E48F-43AE-82D4-1351843FF62F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5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BB97-E48F-43AE-82D4-1351843FF62F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038706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BB97-E48F-43AE-82D4-1351843FF62F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809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EE11-24A9-4F91-AB98-6709F80A61F2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17C-655E-4AB5-A12A-3A649F2BA3C9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8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C766-D966-4B5F-8CFD-22ABF5521525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FDCC-144C-40D7-8551-3B7C4508DD9C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242E-40FF-408C-89B4-A96F80B40381}" type="datetime1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6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11E9-14CF-46ED-9ACF-4CCEFD7FEED7}" type="datetime1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6A85-2B36-42DB-ACDD-FFB480AB533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2FA5-76E4-49BF-B07B-3BD567A5160D}" type="datetime1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6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2625-F584-4185-8C0A-F15BE5C76474}" type="datetime1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152-A690-4C65-A358-536C0F74FE2F}" type="datetime1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BB97-E48F-43AE-82D4-1351843FF62F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386522-FFF4-4D93-94D0-8DE8F1F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45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echnofaq.org/posts/2018/07/how-the-advancement-in-technology-has-impacted-the-cybersecurity-industry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>
            <a:extLst>
              <a:ext uri="{FF2B5EF4-FFF2-40B4-BE49-F238E27FC236}">
                <a16:creationId xmlns:a16="http://schemas.microsoft.com/office/drawing/2014/main" id="{4C19511E-34C5-E489-1FD0-01BEA01C5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091" t="3424" b="566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C4083E7-7DB9-4FC5-B464-F3D93B8D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3A31F45F-754F-4DE9-BB47-376D852F1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2562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7EB943-755E-4000-849C-70B9070C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C0E865-DD2F-4731-8827-462D0810D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926CA434-D0D7-4D87-925F-AADDDC580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21F9B9F-EF9D-471D-8682-32FC29FF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3E64CAB-A26E-41D9-BDF3-C2126B5E8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B5D25-DD00-5051-10FF-89E06987A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001" sz="4600" b="1"/>
              <a:t> VULNERABILITY</a:t>
            </a:r>
            <a:br>
              <a:rPr lang="en-001" sz="4600" b="1"/>
            </a:br>
            <a:r>
              <a:rPr lang="en-001" sz="4600" b="1"/>
              <a:t>ANALYSIS</a:t>
            </a:r>
            <a:endParaRPr lang="en-US" sz="4600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7D82-892A-B0A1-8095-CC207F1E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386522-FFF4-4D93-94D0-8DE8F1F27EC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B514DF98-6EAD-4CC5-A489-A860CF56A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B4D87FD0-176F-488F-BAD6-5CB75827C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92534681-4F90-4D14-B32A-6C2FB37C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F846794-611C-4DF8-A443-7C27A11C2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CA084C7-A262-4842-839C-0A1BC11A7D2B}"/>
              </a:ext>
            </a:extLst>
          </p:cNvPr>
          <p:cNvSpPr txBox="1">
            <a:spLocks/>
          </p:cNvSpPr>
          <p:nvPr/>
        </p:nvSpPr>
        <p:spPr>
          <a:xfrm>
            <a:off x="6234851" y="4681209"/>
            <a:ext cx="2975077" cy="1336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Dilsha Keerthi Kumara</a:t>
            </a:r>
          </a:p>
          <a:p>
            <a:r>
              <a:rPr lang="en-US" sz="2400" dirty="0"/>
              <a:t>12195171</a:t>
            </a:r>
          </a:p>
          <a:p>
            <a:r>
              <a:rPr lang="en-US" sz="2400" dirty="0"/>
              <a:t>COIT11241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C453307-8582-4852-9D9E-C1FCC9C82FAF}"/>
              </a:ext>
            </a:extLst>
          </p:cNvPr>
          <p:cNvSpPr txBox="1">
            <a:spLocks/>
          </p:cNvSpPr>
          <p:nvPr/>
        </p:nvSpPr>
        <p:spPr>
          <a:xfrm>
            <a:off x="813970" y="5989254"/>
            <a:ext cx="8857988" cy="834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Private Repository :https://github.com/</a:t>
            </a:r>
            <a:r>
              <a:rPr lang="en-US" sz="2400" dirty="0" err="1"/>
              <a:t>DilshaWe</a:t>
            </a:r>
            <a:r>
              <a:rPr lang="en-US" sz="2400" dirty="0"/>
              <a:t>/</a:t>
            </a:r>
            <a:r>
              <a:rPr lang="en-US" sz="2400" dirty="0" err="1"/>
              <a:t>ePortfolio.git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017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0C42-FF33-4D33-E26D-F4E3DC9C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NIKTO in Kali </a:t>
            </a:r>
            <a:r>
              <a:rPr lang="en-US" dirty="0" err="1"/>
              <a:t>linux</a:t>
            </a:r>
            <a:r>
              <a:rPr lang="en-US" dirty="0"/>
              <a:t> and </a:t>
            </a:r>
            <a:r>
              <a:rPr lang="en-US" dirty="0" err="1"/>
              <a:t>Metasploitable</a:t>
            </a:r>
            <a:r>
              <a:rPr lang="en-US" dirty="0"/>
              <a:t>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76DFF1-E3AA-5863-B4C2-6269D573F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184830"/>
            <a:ext cx="8596312" cy="38329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EBDCB-10C7-AE0F-D693-F7194331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DFE8A-0BC9-F3E7-4781-D3C6676FE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9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46F37-F260-CDDB-12C8-0ECD371C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386522-FFF4-4D93-94D0-8DE8F1F27EC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2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36127-E48F-EA45-F9F9-7C401A200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24" y="1131994"/>
            <a:ext cx="3302279" cy="460247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215D93-B851-27A6-E2D1-24DA72DFF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67" y="1398856"/>
            <a:ext cx="4650004" cy="40687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7506A-DA3B-D8F1-3567-6963435E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386522-FFF4-4D93-94D0-8DE8F1F27ECA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58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B813A38-0BF1-0DF0-A756-BAD8C5224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47" y="75767"/>
            <a:ext cx="6515283" cy="66979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3745D-99A9-A88B-C17D-B6857DD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386522-FFF4-4D93-94D0-8DE8F1F27EC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1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E6CF-4620-AF18-F44E-695FABC2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Scan victim machine with Nessus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FA5F089-982A-E530-75B7-0C8BE5318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923997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2B0D-6381-984D-DB6F-A3CD10FB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4288" y="6356350"/>
            <a:ext cx="175659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386522-FFF4-4D93-94D0-8DE8F1F27EC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4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8AB58-9759-C5AB-F60A-280FD822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386522-FFF4-4D93-94D0-8DE8F1F27ECA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FC8E0-A3E4-ED69-5ABD-8BB5F92B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11" y="1286233"/>
            <a:ext cx="11863777" cy="5159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EABA8-71F0-7353-A7B8-BF2CB751DB13}"/>
              </a:ext>
            </a:extLst>
          </p:cNvPr>
          <p:cNvSpPr txBox="1"/>
          <p:nvPr/>
        </p:nvSpPr>
        <p:spPr>
          <a:xfrm>
            <a:off x="3100040" y="136089"/>
            <a:ext cx="64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Vulnerability Scan of Windows 10 OS using Nessus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7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AE28FF-F4D6-5797-62B1-B25D1D4C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BD3D8-E757-BB79-9D8C-AAB7A9CEE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624"/>
            <a:ext cx="12192000" cy="593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0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C2547-CE35-8B15-66F2-DB4FAE2C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ED4C8-8881-BF3A-D730-99AC593BA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529"/>
            <a:ext cx="12192000" cy="588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5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CA364-8187-CA34-402B-31A686C7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CD19F-257E-2EBB-3AEC-8A85B4427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869"/>
            <a:ext cx="12192000" cy="58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02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8D33C9-82D3-1DC5-BD7C-1C776737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38946-F967-0853-0B98-34C24ED3C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2" y="970156"/>
            <a:ext cx="12009475" cy="5887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17E6E2-F04A-51C5-0EA2-106F62545395}"/>
              </a:ext>
            </a:extLst>
          </p:cNvPr>
          <p:cNvSpPr txBox="1"/>
          <p:nvPr/>
        </p:nvSpPr>
        <p:spPr>
          <a:xfrm>
            <a:off x="1527716" y="223024"/>
            <a:ext cx="8965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Check vulnerabilities of my router by using Nessus Tool</a:t>
            </a:r>
          </a:p>
        </p:txBody>
      </p:sp>
    </p:spTree>
    <p:extLst>
      <p:ext uri="{BB962C8B-B14F-4D97-AF65-F5344CB8AC3E}">
        <p14:creationId xmlns:p14="http://schemas.microsoft.com/office/powerpoint/2010/main" val="145875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8086-7C14-87A4-5338-7B871596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001" dirty="0"/>
              <a:t>What is a Vulnerability?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25BBE78-4544-EE90-9747-B2E2BDD9C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40727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1A2E6-6FE8-CFFA-D419-A2C8F19D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386522-FFF4-4D93-94D0-8DE8F1F27EC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40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ED5B2-4D12-36BC-DA09-45538A33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7726B-84FE-DC68-AF91-6105C2B1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907"/>
            <a:ext cx="12192000" cy="59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42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6E9D47-DE97-E1AA-AD2F-D658434D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9C951-DCBC-97C2-3BC3-258545A8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843"/>
            <a:ext cx="12192000" cy="586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50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12A18-D1F8-C10D-16B8-6B274522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140697"/>
            <a:ext cx="9941259" cy="457297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FA3C8A-9B69-C9FA-35D4-118B72D3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386522-FFF4-4D93-94D0-8DE8F1F27EC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5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EE863-73B5-9D8D-6492-4E586F89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Vulnerabilities revealed by  Nessus scan for Metasploitable2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7B4E3-7F32-292A-A0B7-D75C26A5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386522-FFF4-4D93-94D0-8DE8F1F27EC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08958D9-24AB-5DAB-FB54-A213AFBAB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984524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712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604205" y="3432861"/>
            <a:ext cx="5909659" cy="101664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2" name="Google Shape;1692;p21"/>
          <p:cNvSpPr/>
          <p:nvPr/>
        </p:nvSpPr>
        <p:spPr>
          <a:xfrm>
            <a:off x="6400053" y="3332653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3" name="Google Shape;1693;p21"/>
          <p:cNvSpPr/>
          <p:nvPr/>
        </p:nvSpPr>
        <p:spPr>
          <a:xfrm>
            <a:off x="617763" y="1188507"/>
            <a:ext cx="5896101" cy="1775768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4" name="Google Shape;1694;p21"/>
          <p:cNvSpPr/>
          <p:nvPr/>
        </p:nvSpPr>
        <p:spPr>
          <a:xfrm>
            <a:off x="6400053" y="1088297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5" name="Google Shape;1695;p21"/>
          <p:cNvSpPr/>
          <p:nvPr/>
        </p:nvSpPr>
        <p:spPr>
          <a:xfrm>
            <a:off x="611006" y="2278884"/>
            <a:ext cx="8369405" cy="984736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6" name="Google Shape;1696;p21"/>
          <p:cNvSpPr/>
          <p:nvPr/>
        </p:nvSpPr>
        <p:spPr>
          <a:xfrm>
            <a:off x="8866599" y="2178633"/>
            <a:ext cx="356275" cy="302084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7" name="Google Shape;1697;p21"/>
          <p:cNvSpPr/>
          <p:nvPr/>
        </p:nvSpPr>
        <p:spPr>
          <a:xfrm>
            <a:off x="617763" y="3710568"/>
            <a:ext cx="8369405" cy="984736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8" name="Google Shape;1698;p21"/>
          <p:cNvSpPr/>
          <p:nvPr/>
        </p:nvSpPr>
        <p:spPr>
          <a:xfrm>
            <a:off x="8873357" y="4493430"/>
            <a:ext cx="356275" cy="302084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9" name="Google Shape;1699;p21"/>
          <p:cNvSpPr/>
          <p:nvPr/>
        </p:nvSpPr>
        <p:spPr>
          <a:xfrm>
            <a:off x="617763" y="3962483"/>
            <a:ext cx="5896101" cy="1775768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0" name="Google Shape;1700;p21"/>
          <p:cNvSpPr/>
          <p:nvPr/>
        </p:nvSpPr>
        <p:spPr>
          <a:xfrm>
            <a:off x="6400053" y="5537746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1" name="Google Shape;1701;p21"/>
          <p:cNvSpPr/>
          <p:nvPr/>
        </p:nvSpPr>
        <p:spPr>
          <a:xfrm>
            <a:off x="1248963" y="1888780"/>
            <a:ext cx="3107240" cy="3107197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" sz="3200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algn="ctr"/>
            <a:r>
              <a:rPr lang="en" sz="3200" dirty="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Vulnerabilties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</a:t>
            </a:r>
            <a:r>
              <a:rPr lang="en" sz="3200" dirty="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 Routers</a:t>
            </a:r>
            <a:endParaRPr sz="3200" dirty="0">
              <a:solidFill>
                <a:schemeClr val="bg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6875484" y="5020313"/>
            <a:ext cx="2230883" cy="1294947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3" name="Google Shape;1703;p21"/>
          <p:cNvSpPr/>
          <p:nvPr/>
        </p:nvSpPr>
        <p:spPr>
          <a:xfrm>
            <a:off x="6875485" y="5020313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6875484" y="512110"/>
            <a:ext cx="2230883" cy="1294947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5" name="Google Shape;1705;p21"/>
          <p:cNvSpPr/>
          <p:nvPr/>
        </p:nvSpPr>
        <p:spPr>
          <a:xfrm>
            <a:off x="6875485" y="549180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6875484" y="2785452"/>
            <a:ext cx="2230883" cy="1293579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7" name="Google Shape;1707;p21"/>
          <p:cNvSpPr/>
          <p:nvPr/>
        </p:nvSpPr>
        <p:spPr>
          <a:xfrm>
            <a:off x="6875485" y="2785452"/>
            <a:ext cx="574359" cy="1293579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8" name="Google Shape;1708;p21"/>
          <p:cNvSpPr/>
          <p:nvPr/>
        </p:nvSpPr>
        <p:spPr>
          <a:xfrm>
            <a:off x="9358240" y="1666632"/>
            <a:ext cx="2229557" cy="1294947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9" name="Google Shape;1709;p21"/>
          <p:cNvSpPr/>
          <p:nvPr/>
        </p:nvSpPr>
        <p:spPr>
          <a:xfrm>
            <a:off x="9358241" y="1666632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0" name="Google Shape;1710;p21"/>
          <p:cNvSpPr/>
          <p:nvPr/>
        </p:nvSpPr>
        <p:spPr>
          <a:xfrm>
            <a:off x="9358240" y="3902904"/>
            <a:ext cx="2229557" cy="1294904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11" name="Google Shape;1711;p21"/>
          <p:cNvSpPr/>
          <p:nvPr/>
        </p:nvSpPr>
        <p:spPr>
          <a:xfrm>
            <a:off x="9358241" y="3902904"/>
            <a:ext cx="574359" cy="1294904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7449833" y="798664"/>
            <a:ext cx="16564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Distributed Denial of Service Attack</a:t>
            </a:r>
            <a:endParaRPr sz="16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7449833" y="3045736"/>
            <a:ext cx="16564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Syn Flood</a:t>
            </a:r>
            <a:endParaRPr sz="16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7449833" y="5294544"/>
            <a:ext cx="16564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Brute Force</a:t>
            </a:r>
            <a:endParaRPr sz="16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9" name="Google Shape;1719;p21"/>
          <p:cNvSpPr txBox="1"/>
          <p:nvPr/>
        </p:nvSpPr>
        <p:spPr>
          <a:xfrm>
            <a:off x="9931999" y="4245871"/>
            <a:ext cx="16564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001" sz="1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Session Hijacking</a:t>
            </a:r>
            <a:endParaRPr sz="16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1" name="Google Shape;1721;p21"/>
          <p:cNvSpPr txBox="1"/>
          <p:nvPr/>
        </p:nvSpPr>
        <p:spPr>
          <a:xfrm>
            <a:off x="9917837" y="1907636"/>
            <a:ext cx="16564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001" sz="1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Credential Hacking</a:t>
            </a:r>
            <a:endParaRPr lang="en-GB" sz="16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0B846-6C3F-D440-7C6C-344F5F56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" grpId="0" animBg="1"/>
      <p:bldP spid="1692" grpId="0" animBg="1"/>
      <p:bldP spid="1693" grpId="0" animBg="1"/>
      <p:bldP spid="1694" grpId="0" animBg="1"/>
      <p:bldP spid="1695" grpId="0" animBg="1"/>
      <p:bldP spid="1696" grpId="0" animBg="1"/>
      <p:bldP spid="1697" grpId="0" animBg="1"/>
      <p:bldP spid="1698" grpId="0" animBg="1"/>
      <p:bldP spid="1699" grpId="0" animBg="1"/>
      <p:bldP spid="1700" grpId="0" animBg="1"/>
      <p:bldP spid="1701" grpId="0" animBg="1"/>
      <p:bldP spid="1702" grpId="0" animBg="1"/>
      <p:bldP spid="1703" grpId="0" animBg="1"/>
      <p:bldP spid="1704" grpId="0" animBg="1"/>
      <p:bldP spid="1705" grpId="0" animBg="1"/>
      <p:bldP spid="1706" grpId="0" animBg="1"/>
      <p:bldP spid="1707" grpId="0" animBg="1"/>
      <p:bldP spid="1708" grpId="0" animBg="1"/>
      <p:bldP spid="1709" grpId="0" animBg="1"/>
      <p:bldP spid="1710" grpId="0" animBg="1"/>
      <p:bldP spid="1711" grpId="0" animBg="1"/>
      <p:bldP spid="1713" grpId="0"/>
      <p:bldP spid="1715" grpId="0"/>
      <p:bldP spid="1717" grpId="0"/>
      <p:bldP spid="1719" grpId="0"/>
      <p:bldP spid="1721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DF8EFA43-6BE9-FDC4-31C2-D4C7FFDA2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25"/>
          <a:stretch/>
        </p:blipFill>
        <p:spPr>
          <a:xfrm>
            <a:off x="0" y="0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F0E2E-5149-392B-8A65-127B4E8F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/>
              <a:t>Recommendations to Manage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9FF0-A345-B8D5-3C52-4EA358880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Disable Remote Access</a:t>
            </a:r>
            <a:endParaRPr lang="en-001" dirty="0"/>
          </a:p>
          <a:p>
            <a:r>
              <a:rPr lang="en-GB" dirty="0"/>
              <a:t>Use a Network Inspector</a:t>
            </a:r>
            <a:endParaRPr lang="en-001" dirty="0"/>
          </a:p>
          <a:p>
            <a:r>
              <a:rPr lang="en-GB" dirty="0"/>
              <a:t>Routinely Update the Router Firmware</a:t>
            </a:r>
            <a:endParaRPr lang="en-001" dirty="0"/>
          </a:p>
          <a:p>
            <a:r>
              <a:rPr lang="en-GB" dirty="0"/>
              <a:t>Set Up a Guest Account</a:t>
            </a:r>
            <a:endParaRPr lang="en-001" dirty="0"/>
          </a:p>
          <a:p>
            <a:r>
              <a:rPr lang="en-US" dirty="0"/>
              <a:t>Reset the Router</a:t>
            </a:r>
            <a:r>
              <a:rPr lang="en-001" dirty="0"/>
              <a:t> and Passwords</a:t>
            </a:r>
          </a:p>
          <a:p>
            <a:r>
              <a:rPr lang="en-GB" dirty="0"/>
              <a:t>Turn on </a:t>
            </a:r>
            <a:r>
              <a:rPr lang="en-GB" dirty="0" err="1"/>
              <a:t>WiFi</a:t>
            </a:r>
            <a:r>
              <a:rPr lang="en-GB" dirty="0"/>
              <a:t> network encryption</a:t>
            </a:r>
            <a:endParaRPr lang="en-001" dirty="0"/>
          </a:p>
          <a:p>
            <a:r>
              <a:rPr lang="en-GB" dirty="0"/>
              <a:t>Turn on your router firewall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04DAE-243F-04CD-B23A-F34F000D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604205" y="3432861"/>
            <a:ext cx="5909659" cy="101664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2" name="Google Shape;1692;p21"/>
          <p:cNvSpPr/>
          <p:nvPr/>
        </p:nvSpPr>
        <p:spPr>
          <a:xfrm>
            <a:off x="6400053" y="3332653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3" name="Google Shape;1693;p21"/>
          <p:cNvSpPr/>
          <p:nvPr/>
        </p:nvSpPr>
        <p:spPr>
          <a:xfrm>
            <a:off x="617763" y="1188507"/>
            <a:ext cx="5896101" cy="1775768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4" name="Google Shape;1694;p21"/>
          <p:cNvSpPr/>
          <p:nvPr/>
        </p:nvSpPr>
        <p:spPr>
          <a:xfrm>
            <a:off x="6400053" y="1088297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5" name="Google Shape;1695;p21"/>
          <p:cNvSpPr/>
          <p:nvPr/>
        </p:nvSpPr>
        <p:spPr>
          <a:xfrm>
            <a:off x="611006" y="2278884"/>
            <a:ext cx="8369405" cy="984736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6" name="Google Shape;1696;p21"/>
          <p:cNvSpPr/>
          <p:nvPr/>
        </p:nvSpPr>
        <p:spPr>
          <a:xfrm>
            <a:off x="8866599" y="2178633"/>
            <a:ext cx="356275" cy="302084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7" name="Google Shape;1697;p21"/>
          <p:cNvSpPr/>
          <p:nvPr/>
        </p:nvSpPr>
        <p:spPr>
          <a:xfrm>
            <a:off x="617763" y="3710568"/>
            <a:ext cx="8369405" cy="984736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8" name="Google Shape;1698;p21"/>
          <p:cNvSpPr/>
          <p:nvPr/>
        </p:nvSpPr>
        <p:spPr>
          <a:xfrm>
            <a:off x="8873357" y="4493430"/>
            <a:ext cx="356275" cy="302084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9" name="Google Shape;1699;p21"/>
          <p:cNvSpPr/>
          <p:nvPr/>
        </p:nvSpPr>
        <p:spPr>
          <a:xfrm>
            <a:off x="617763" y="3962483"/>
            <a:ext cx="5896101" cy="1775768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0" name="Google Shape;1700;p21"/>
          <p:cNvSpPr/>
          <p:nvPr/>
        </p:nvSpPr>
        <p:spPr>
          <a:xfrm>
            <a:off x="6400053" y="5537746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1" name="Google Shape;1701;p21"/>
          <p:cNvSpPr/>
          <p:nvPr/>
        </p:nvSpPr>
        <p:spPr>
          <a:xfrm>
            <a:off x="1248963" y="1888780"/>
            <a:ext cx="3107240" cy="3107197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" sz="3200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algn="ctr"/>
            <a:r>
              <a:rPr lang="en" sz="3200" dirty="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Vulnerabilties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</a:t>
            </a:r>
            <a:r>
              <a:rPr lang="en" sz="3200" dirty="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 Windows </a:t>
            </a:r>
          </a:p>
          <a:p>
            <a:pPr algn="ctr"/>
            <a:r>
              <a:rPr lang="en" sz="3200" dirty="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Computers</a:t>
            </a:r>
            <a:endParaRPr sz="3200" dirty="0">
              <a:solidFill>
                <a:schemeClr val="bg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6875484" y="5020313"/>
            <a:ext cx="2230883" cy="1294947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3" name="Google Shape;1703;p21"/>
          <p:cNvSpPr/>
          <p:nvPr/>
        </p:nvSpPr>
        <p:spPr>
          <a:xfrm>
            <a:off x="6875485" y="5020313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6875484" y="549180"/>
            <a:ext cx="2230883" cy="1294947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5" name="Google Shape;1705;p21"/>
          <p:cNvSpPr/>
          <p:nvPr/>
        </p:nvSpPr>
        <p:spPr>
          <a:xfrm>
            <a:off x="6875485" y="549180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6875484" y="2785452"/>
            <a:ext cx="2230883" cy="1293579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7" name="Google Shape;1707;p21"/>
          <p:cNvSpPr/>
          <p:nvPr/>
        </p:nvSpPr>
        <p:spPr>
          <a:xfrm>
            <a:off x="6875485" y="2785452"/>
            <a:ext cx="574359" cy="1293579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8" name="Google Shape;1708;p21"/>
          <p:cNvSpPr/>
          <p:nvPr/>
        </p:nvSpPr>
        <p:spPr>
          <a:xfrm>
            <a:off x="9358240" y="1666632"/>
            <a:ext cx="2229557" cy="1294947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9" name="Google Shape;1709;p21"/>
          <p:cNvSpPr/>
          <p:nvPr/>
        </p:nvSpPr>
        <p:spPr>
          <a:xfrm>
            <a:off x="9358241" y="1666632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0" name="Google Shape;1710;p21"/>
          <p:cNvSpPr/>
          <p:nvPr/>
        </p:nvSpPr>
        <p:spPr>
          <a:xfrm>
            <a:off x="9358240" y="3902904"/>
            <a:ext cx="2229557" cy="1294904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11" name="Google Shape;1711;p21"/>
          <p:cNvSpPr/>
          <p:nvPr/>
        </p:nvSpPr>
        <p:spPr>
          <a:xfrm>
            <a:off x="9358241" y="3902904"/>
            <a:ext cx="574359" cy="1294904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7449833" y="798664"/>
            <a:ext cx="16564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CryptoAPI spoofing vulnerability </a:t>
            </a:r>
          </a:p>
        </p:txBody>
      </p:sp>
      <p:sp>
        <p:nvSpPr>
          <p:cNvPr id="1715" name="Google Shape;1715;p21"/>
          <p:cNvSpPr txBox="1"/>
          <p:nvPr/>
        </p:nvSpPr>
        <p:spPr>
          <a:xfrm>
            <a:off x="7449833" y="3045736"/>
            <a:ext cx="16564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Windows RD Gateway Vulnerabilities</a:t>
            </a:r>
            <a:endParaRPr sz="16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7449833" y="5209912"/>
            <a:ext cx="1656400" cy="88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Windows Remote Desktop Client Vulnerability</a:t>
            </a:r>
            <a:endParaRPr sz="16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9" name="Google Shape;1719;p21"/>
          <p:cNvSpPr txBox="1"/>
          <p:nvPr/>
        </p:nvSpPr>
        <p:spPr>
          <a:xfrm>
            <a:off x="9931999" y="3962483"/>
            <a:ext cx="1656400" cy="108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Win32k Elevation of Privilege Vulnerability</a:t>
            </a:r>
            <a:endParaRPr sz="16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1" name="Google Shape;1721;p21"/>
          <p:cNvSpPr txBox="1"/>
          <p:nvPr/>
        </p:nvSpPr>
        <p:spPr>
          <a:xfrm>
            <a:off x="9917837" y="1907636"/>
            <a:ext cx="16564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Microsoft Font Driver Vulnerability</a:t>
            </a:r>
            <a:endParaRPr sz="16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F4F895-F274-C443-CF92-73B79911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7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" grpId="0" animBg="1"/>
      <p:bldP spid="1692" grpId="0" animBg="1"/>
      <p:bldP spid="1693" grpId="0" animBg="1"/>
      <p:bldP spid="1694" grpId="0" animBg="1"/>
      <p:bldP spid="1695" grpId="0" animBg="1"/>
      <p:bldP spid="1696" grpId="0" animBg="1"/>
      <p:bldP spid="1697" grpId="0" animBg="1"/>
      <p:bldP spid="1698" grpId="0" animBg="1"/>
      <p:bldP spid="1699" grpId="0" animBg="1"/>
      <p:bldP spid="1700" grpId="0" animBg="1"/>
      <p:bldP spid="1701" grpId="0" animBg="1"/>
      <p:bldP spid="1702" grpId="0" animBg="1"/>
      <p:bldP spid="1703" grpId="0" animBg="1"/>
      <p:bldP spid="1704" grpId="0" animBg="1"/>
      <p:bldP spid="1705" grpId="0" animBg="1"/>
      <p:bldP spid="1706" grpId="0" animBg="1"/>
      <p:bldP spid="1707" grpId="0" animBg="1"/>
      <p:bldP spid="1708" grpId="0" animBg="1"/>
      <p:bldP spid="1709" grpId="0" animBg="1"/>
      <p:bldP spid="1710" grpId="0" animBg="1"/>
      <p:bldP spid="1711" grpId="0" animBg="1"/>
      <p:bldP spid="1713" grpId="0"/>
      <p:bldP spid="1715" grpId="0"/>
      <p:bldP spid="1717" grpId="0"/>
      <p:bldP spid="1719" grpId="0"/>
      <p:bldP spid="1721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DF8EFA43-6BE9-FDC4-31C2-D4C7FFDA2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F0E2E-5149-392B-8A65-127B4E8F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Recommendations to Manage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9FF0-A345-B8D5-3C52-4EA358880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Update OS systems using the most recent Microsoft patch level</a:t>
            </a:r>
            <a:r>
              <a:rPr lang="en-001" dirty="0"/>
              <a:t>.</a:t>
            </a:r>
          </a:p>
          <a:p>
            <a:r>
              <a:rPr lang="en-GB" dirty="0"/>
              <a:t>Install the most recent virus definitions in your anti-virus programs.</a:t>
            </a:r>
            <a:endParaRPr lang="en-001" dirty="0"/>
          </a:p>
          <a:p>
            <a:r>
              <a:rPr lang="en-GB" dirty="0"/>
              <a:t>Always keep an eye out for any potentially dangerous activity using your EDR and anti-malware tools and solutions.</a:t>
            </a:r>
            <a:endParaRPr lang="en-001" dirty="0"/>
          </a:p>
          <a:p>
            <a:r>
              <a:rPr lang="en-001" dirty="0"/>
              <a:t>Turn on the Firewall.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9C5C7-D3E7-2A52-0EE0-DC858B52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604205" y="3432861"/>
            <a:ext cx="5909659" cy="101664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2" name="Google Shape;1692;p21"/>
          <p:cNvSpPr/>
          <p:nvPr/>
        </p:nvSpPr>
        <p:spPr>
          <a:xfrm>
            <a:off x="6400053" y="3332653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3" name="Google Shape;1693;p21"/>
          <p:cNvSpPr/>
          <p:nvPr/>
        </p:nvSpPr>
        <p:spPr>
          <a:xfrm>
            <a:off x="617763" y="1188507"/>
            <a:ext cx="5896101" cy="1775768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4" name="Google Shape;1694;p21"/>
          <p:cNvSpPr/>
          <p:nvPr/>
        </p:nvSpPr>
        <p:spPr>
          <a:xfrm>
            <a:off x="6400053" y="1088297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5" name="Google Shape;1695;p21"/>
          <p:cNvSpPr/>
          <p:nvPr/>
        </p:nvSpPr>
        <p:spPr>
          <a:xfrm>
            <a:off x="611006" y="2278884"/>
            <a:ext cx="8369405" cy="984736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6" name="Google Shape;1696;p21"/>
          <p:cNvSpPr/>
          <p:nvPr/>
        </p:nvSpPr>
        <p:spPr>
          <a:xfrm>
            <a:off x="8866599" y="2178633"/>
            <a:ext cx="356275" cy="302084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7" name="Google Shape;1697;p21"/>
          <p:cNvSpPr/>
          <p:nvPr/>
        </p:nvSpPr>
        <p:spPr>
          <a:xfrm>
            <a:off x="617763" y="3710568"/>
            <a:ext cx="8369405" cy="984736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8" name="Google Shape;1698;p21"/>
          <p:cNvSpPr/>
          <p:nvPr/>
        </p:nvSpPr>
        <p:spPr>
          <a:xfrm>
            <a:off x="8873357" y="4493430"/>
            <a:ext cx="356275" cy="302084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9" name="Google Shape;1699;p21"/>
          <p:cNvSpPr/>
          <p:nvPr/>
        </p:nvSpPr>
        <p:spPr>
          <a:xfrm>
            <a:off x="617763" y="3962483"/>
            <a:ext cx="5896101" cy="1775768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0" name="Google Shape;1700;p21"/>
          <p:cNvSpPr/>
          <p:nvPr/>
        </p:nvSpPr>
        <p:spPr>
          <a:xfrm>
            <a:off x="6400053" y="5537746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1" name="Google Shape;1701;p21"/>
          <p:cNvSpPr/>
          <p:nvPr/>
        </p:nvSpPr>
        <p:spPr>
          <a:xfrm>
            <a:off x="1248963" y="1888780"/>
            <a:ext cx="3107240" cy="3107197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" sz="3200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algn="ctr"/>
            <a:r>
              <a:rPr lang="en" sz="3200" dirty="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Vulnerabilties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</a:t>
            </a:r>
            <a:r>
              <a:rPr lang="en" sz="3200" dirty="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 Android Mobile </a:t>
            </a:r>
          </a:p>
          <a:p>
            <a:pPr algn="ctr"/>
            <a:r>
              <a:rPr lang="en" sz="3200" dirty="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Devices</a:t>
            </a:r>
            <a:endParaRPr sz="3200" dirty="0">
              <a:solidFill>
                <a:schemeClr val="bg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6875484" y="5020313"/>
            <a:ext cx="2230883" cy="1294947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3" name="Google Shape;1703;p21"/>
          <p:cNvSpPr/>
          <p:nvPr/>
        </p:nvSpPr>
        <p:spPr>
          <a:xfrm>
            <a:off x="6875485" y="5020313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6875484" y="549180"/>
            <a:ext cx="2230883" cy="1294947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5" name="Google Shape;1705;p21"/>
          <p:cNvSpPr/>
          <p:nvPr/>
        </p:nvSpPr>
        <p:spPr>
          <a:xfrm>
            <a:off x="6875485" y="549180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6875484" y="2785452"/>
            <a:ext cx="2230883" cy="1293579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7" name="Google Shape;1707;p21"/>
          <p:cNvSpPr/>
          <p:nvPr/>
        </p:nvSpPr>
        <p:spPr>
          <a:xfrm>
            <a:off x="6875485" y="2785452"/>
            <a:ext cx="574359" cy="1293579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8" name="Google Shape;1708;p21"/>
          <p:cNvSpPr/>
          <p:nvPr/>
        </p:nvSpPr>
        <p:spPr>
          <a:xfrm>
            <a:off x="9358240" y="1666632"/>
            <a:ext cx="2229557" cy="1294947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9" name="Google Shape;1709;p21"/>
          <p:cNvSpPr/>
          <p:nvPr/>
        </p:nvSpPr>
        <p:spPr>
          <a:xfrm>
            <a:off x="9358241" y="1666632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0" name="Google Shape;1710;p21"/>
          <p:cNvSpPr/>
          <p:nvPr/>
        </p:nvSpPr>
        <p:spPr>
          <a:xfrm>
            <a:off x="9358240" y="3902904"/>
            <a:ext cx="2229557" cy="1294904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11" name="Google Shape;1711;p21"/>
          <p:cNvSpPr/>
          <p:nvPr/>
        </p:nvSpPr>
        <p:spPr>
          <a:xfrm>
            <a:off x="9358241" y="3902904"/>
            <a:ext cx="574359" cy="1294904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7449833" y="798664"/>
            <a:ext cx="16564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Binary Protection</a:t>
            </a:r>
            <a:endParaRPr sz="16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7449833" y="3045736"/>
            <a:ext cx="16564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QuadRoot</a:t>
            </a:r>
            <a:r>
              <a:rPr lang="en-US" sz="1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 vulnerability</a:t>
            </a:r>
            <a:endParaRPr sz="16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7449833" y="5294544"/>
            <a:ext cx="16564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HummingBad</a:t>
            </a:r>
            <a:endParaRPr sz="16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9" name="Google Shape;1719;p21"/>
          <p:cNvSpPr txBox="1"/>
          <p:nvPr/>
        </p:nvSpPr>
        <p:spPr>
          <a:xfrm>
            <a:off x="9931999" y="4245871"/>
            <a:ext cx="16564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Vulnerabilities installed by OEMs</a:t>
            </a:r>
            <a:endParaRPr sz="16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1" name="Google Shape;1721;p21"/>
          <p:cNvSpPr txBox="1"/>
          <p:nvPr/>
        </p:nvSpPr>
        <p:spPr>
          <a:xfrm>
            <a:off x="9917837" y="1907636"/>
            <a:ext cx="16564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Certifi</a:t>
            </a:r>
            <a:r>
              <a:rPr lang="en-US" sz="1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-Gate Vulnerability</a:t>
            </a:r>
            <a:endParaRPr sz="16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CA817D-D6F3-0A53-F985-C64D0E53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" grpId="0" animBg="1"/>
      <p:bldP spid="1692" grpId="0" animBg="1"/>
      <p:bldP spid="1693" grpId="0" animBg="1"/>
      <p:bldP spid="1694" grpId="0" animBg="1"/>
      <p:bldP spid="1695" grpId="0" animBg="1"/>
      <p:bldP spid="1696" grpId="0" animBg="1"/>
      <p:bldP spid="1697" grpId="0" animBg="1"/>
      <p:bldP spid="1698" grpId="0" animBg="1"/>
      <p:bldP spid="1699" grpId="0" animBg="1"/>
      <p:bldP spid="1700" grpId="0" animBg="1"/>
      <p:bldP spid="1701" grpId="0" animBg="1"/>
      <p:bldP spid="1702" grpId="0" animBg="1"/>
      <p:bldP spid="1703" grpId="0" animBg="1"/>
      <p:bldP spid="1704" grpId="0" animBg="1"/>
      <p:bldP spid="1705" grpId="0" animBg="1"/>
      <p:bldP spid="1706" grpId="0" animBg="1"/>
      <p:bldP spid="1707" grpId="0" animBg="1"/>
      <p:bldP spid="1708" grpId="0" animBg="1"/>
      <p:bldP spid="1709" grpId="0" animBg="1"/>
      <p:bldP spid="1710" grpId="0" animBg="1"/>
      <p:bldP spid="1711" grpId="0" animBg="1"/>
      <p:bldP spid="1713" grpId="0"/>
      <p:bldP spid="1715" grpId="0"/>
      <p:bldP spid="1717" grpId="0"/>
      <p:bldP spid="1719" grpId="0"/>
      <p:bldP spid="1721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DF8EFA43-6BE9-FDC4-31C2-D4C7FFDA2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F0E2E-5149-392B-8A65-127B4E8F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Recommendations to Manage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9FF0-A345-B8D5-3C52-4EA35888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Binary Protection </a:t>
            </a:r>
            <a:r>
              <a:rPr lang="en-US">
                <a:solidFill>
                  <a:srgbClr val="FFFFFF"/>
                </a:solidFill>
              </a:rPr>
              <a:t>– Keep a close eye on the applications you install on your Android device, especially if it has been rooted. Some root apps copy your device's data covertly and make it available to a third party.</a:t>
            </a:r>
          </a:p>
          <a:p>
            <a:r>
              <a:rPr lang="en-US" b="1">
                <a:solidFill>
                  <a:srgbClr val="FFFFFF"/>
                </a:solidFill>
              </a:rPr>
              <a:t>QuadRoot vulnerability </a:t>
            </a:r>
            <a:r>
              <a:rPr lang="en-US">
                <a:solidFill>
                  <a:srgbClr val="FFFFFF"/>
                </a:solidFill>
              </a:rPr>
              <a:t>– Update the mobile OS</a:t>
            </a:r>
          </a:p>
          <a:p>
            <a:r>
              <a:rPr lang="en-US" b="1">
                <a:solidFill>
                  <a:srgbClr val="FFFFFF"/>
                </a:solidFill>
              </a:rPr>
              <a:t>HummingBad</a:t>
            </a:r>
            <a:r>
              <a:rPr lang="en-US">
                <a:solidFill>
                  <a:srgbClr val="FFFFFF"/>
                </a:solidFill>
              </a:rPr>
              <a:t> - Run a factory reset on your device, then use your computer to reset your Google password so you may use fresh login information to activate your Android.</a:t>
            </a:r>
          </a:p>
          <a:p>
            <a:r>
              <a:rPr lang="en-US" b="1">
                <a:solidFill>
                  <a:srgbClr val="FFFFFF"/>
                </a:solidFill>
              </a:rPr>
              <a:t>Certifi-Gate Vulnerability </a:t>
            </a:r>
            <a:r>
              <a:rPr lang="en-US">
                <a:solidFill>
                  <a:srgbClr val="FFFFFF"/>
                </a:solidFill>
              </a:rPr>
              <a:t>- Ask your manufacturer for an OS upgrade and remove all suspicious applications from your device.</a:t>
            </a:r>
          </a:p>
          <a:p>
            <a:r>
              <a:rPr lang="en-US" b="1">
                <a:solidFill>
                  <a:srgbClr val="FFFFFF"/>
                </a:solidFill>
              </a:rPr>
              <a:t>Vulnerabilities installed by OEMs </a:t>
            </a:r>
            <a:r>
              <a:rPr lang="en-US">
                <a:solidFill>
                  <a:srgbClr val="FFFFFF"/>
                </a:solidFill>
              </a:rPr>
              <a:t>- Before purchasing a product from an unknown vendor, always check reviews on reputable tech review sites.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02E95-9790-8CAA-C251-28D2FAC4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386522-FFF4-4D93-94D0-8DE8F1F27ECA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2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3957-2E90-4C0E-8987-238F520C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Assignment 2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DCE9-36C4-4DAB-B3FB-5C46C704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3FF81-F324-41DF-958A-3FA31144A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01" y="1309671"/>
            <a:ext cx="7484597" cy="53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51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olume sliders">
            <a:extLst>
              <a:ext uri="{FF2B5EF4-FFF2-40B4-BE49-F238E27FC236}">
                <a16:creationId xmlns:a16="http://schemas.microsoft.com/office/drawing/2014/main" id="{FE1C0805-EC71-B00B-B0D5-A48E79156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1379" t="1799" r="6881" b="1"/>
          <a:stretch/>
        </p:blipFill>
        <p:spPr>
          <a:xfrm>
            <a:off x="5053263" y="-1"/>
            <a:ext cx="7135561" cy="6858001"/>
          </a:xfrm>
          <a:custGeom>
            <a:avLst/>
            <a:gdLst/>
            <a:ahLst/>
            <a:cxnLst/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4438B8-9A9D-A687-29B8-2A264F3B2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b="1"/>
              <a:t>Implementation of Top 10 Controls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329892-480C-49E2-BD6B-45E98C95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138EE9-D930-4AF5-8DCA-D506DFDDA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8B2A878B-CC9E-4401-8BAA-9D344B5A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6DD53AF4-988B-41E6-AB9C-E5ADE7FCA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E3E2BE66-B731-4E8F-92AE-434C347F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18B5C3-D3A4-7181-33F2-A3CC4341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386522-FFF4-4D93-94D0-8DE8F1F27EC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1C04AA99-545A-4E18-A307-96512638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D21765B3-48FB-47ED-AFBD-CE583447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9908EBEC-783D-4C0E-AE8E-165D6FAC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D9A05D3D-E46B-44B4-BDFD-F9F11737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206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4FC2-3D82-85A4-87D1-469B177B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/>
              <a:t>Apply two-factor authentication.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16DA9-27BD-CDEE-432E-7274EFAB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2" descr="Gmail 2-Step Verification: Everything You Need to Know">
            <a:extLst>
              <a:ext uri="{FF2B5EF4-FFF2-40B4-BE49-F238E27FC236}">
                <a16:creationId xmlns:a16="http://schemas.microsoft.com/office/drawing/2014/main" id="{F638842B-9DD0-7CA0-D3E6-F45443751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0137" y="1123836"/>
            <a:ext cx="8072253" cy="460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43091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4FC2-3D82-85A4-87D1-469B177B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/>
              <a:t>Open bank account that supports MFA.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828E5-BE52-EC92-45E1-7300EB27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32</a:t>
            </a:fld>
            <a:endParaRPr lang="en-US"/>
          </a:p>
        </p:txBody>
      </p:sp>
      <p:pic>
        <p:nvPicPr>
          <p:cNvPr id="2050" name="Picture 2" descr="Multifactor Authentication Overview | Yodlee Developer Portal">
            <a:extLst>
              <a:ext uri="{FF2B5EF4-FFF2-40B4-BE49-F238E27FC236}">
                <a16:creationId xmlns:a16="http://schemas.microsoft.com/office/drawing/2014/main" id="{4E42CABD-793A-000F-B4AC-A4274D2A9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807" y="1305202"/>
            <a:ext cx="2924003" cy="510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92742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4FC2-3D82-85A4-87D1-469B177B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/>
              <a:t>Develop a PowerShell script to check the unauthorized access by unsafe IP entrees.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D2AD01-1300-A659-E50B-17E7E7BC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33</a:t>
            </a:fld>
            <a:endParaRPr lang="en-US"/>
          </a:p>
        </p:txBody>
      </p:sp>
      <p:pic>
        <p:nvPicPr>
          <p:cNvPr id="2050" name="Picture 2" descr="4 Ways to Validate IP Address in PowerShell | RidiCurious.com">
            <a:extLst>
              <a:ext uri="{FF2B5EF4-FFF2-40B4-BE49-F238E27FC236}">
                <a16:creationId xmlns:a16="http://schemas.microsoft.com/office/drawing/2014/main" id="{2F9F6728-72FC-D194-6EB2-474CD9081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60" y="1654566"/>
            <a:ext cx="8073656" cy="52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61031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4FC2-3D82-85A4-87D1-469B177B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/>
              <a:t>Adding strong physical firewall that supports to filter networks</a:t>
            </a:r>
            <a:endParaRPr lang="en-US" sz="33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F18DB6-090A-5CE9-0798-11B0F3E9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34</a:t>
            </a:fld>
            <a:endParaRPr lang="en-US"/>
          </a:p>
        </p:txBody>
      </p:sp>
      <p:pic>
        <p:nvPicPr>
          <p:cNvPr id="3074" name="Picture 2" descr="Windows 10 Firewall Blocking Internet - studiosclever">
            <a:extLst>
              <a:ext uri="{FF2B5EF4-FFF2-40B4-BE49-F238E27FC236}">
                <a16:creationId xmlns:a16="http://schemas.microsoft.com/office/drawing/2014/main" id="{511CF5AB-5C79-8281-B5E5-95A96317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09" y="1818269"/>
            <a:ext cx="64008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24694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4FC2-3D82-85A4-87D1-469B177B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/>
              <a:t>Apply a phone locator</a:t>
            </a:r>
            <a:endParaRPr lang="en-US" sz="33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72457A-AAEE-FFE0-26CB-47EF9B1A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35</a:t>
            </a:fld>
            <a:endParaRPr lang="en-US"/>
          </a:p>
        </p:txBody>
      </p:sp>
      <p:pic>
        <p:nvPicPr>
          <p:cNvPr id="4098" name="Picture 2" descr="How to find my phone: Track a lost Android phone or iPhone | Tech Advisor">
            <a:extLst>
              <a:ext uri="{FF2B5EF4-FFF2-40B4-BE49-F238E27FC236}">
                <a16:creationId xmlns:a16="http://schemas.microsoft.com/office/drawing/2014/main" id="{95500F04-F99D-1043-5CC3-793A2E7C5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998" y="354563"/>
            <a:ext cx="3340603" cy="614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862443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4FC2-3D82-85A4-87D1-469B177B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/>
              <a:t>Develop a PowerShell script to check the integrity of backup files.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75A13-C8CB-9692-5A09-AD128E54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36</a:t>
            </a:fld>
            <a:endParaRPr lang="en-US"/>
          </a:p>
        </p:txBody>
      </p:sp>
      <p:pic>
        <p:nvPicPr>
          <p:cNvPr id="3074" name="Picture 2" descr="Creating a PowerShell Backup System - Part 4 • The Lonely Administrator">
            <a:extLst>
              <a:ext uri="{FF2B5EF4-FFF2-40B4-BE49-F238E27FC236}">
                <a16:creationId xmlns:a16="http://schemas.microsoft.com/office/drawing/2014/main" id="{92390786-7E0D-C642-EE8C-21B443D0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174" y="1297459"/>
            <a:ext cx="5707492" cy="525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03091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4FC2-3D82-85A4-87D1-469B177B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00" b="1"/>
              <a:t>Keeping the software to up-to-date and keep the device with secured apps from google or phone store</a:t>
            </a:r>
            <a:endParaRPr lang="en-US" sz="33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7A837-3680-89DF-46E1-97120526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37</a:t>
            </a:fld>
            <a:endParaRPr lang="en-US"/>
          </a:p>
        </p:txBody>
      </p:sp>
      <p:pic>
        <p:nvPicPr>
          <p:cNvPr id="5122" name="Picture 2" descr="Play Store finally testing simultaneous app downloads - Android Authority">
            <a:extLst>
              <a:ext uri="{FF2B5EF4-FFF2-40B4-BE49-F238E27FC236}">
                <a16:creationId xmlns:a16="http://schemas.microsoft.com/office/drawing/2014/main" id="{553A8F58-410B-1430-AE19-8681FE946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94" y="1742303"/>
            <a:ext cx="2489165" cy="511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7813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4FC2-3D82-85A4-87D1-469B177B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/>
              <a:t>Apply google security protector</a:t>
            </a:r>
            <a:endParaRPr lang="en-US" sz="33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6BE60-4AC4-052D-D5A1-B97202D9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38</a:t>
            </a:fld>
            <a:endParaRPr lang="en-US"/>
          </a:p>
        </p:txBody>
      </p:sp>
      <p:pic>
        <p:nvPicPr>
          <p:cNvPr id="6146" name="Picture 2" descr="Gmail Email Security &amp; Privacy Settings - Google Safety Center">
            <a:extLst>
              <a:ext uri="{FF2B5EF4-FFF2-40B4-BE49-F238E27FC236}">
                <a16:creationId xmlns:a16="http://schemas.microsoft.com/office/drawing/2014/main" id="{76D570C4-7DFE-DFF1-17AA-88543110C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667" y="1014603"/>
            <a:ext cx="5905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59316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4FC2-3D82-85A4-87D1-469B177B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/>
              <a:t>Keep the google drive up-to-date to avoid the data loss</a:t>
            </a:r>
            <a:endParaRPr lang="en-US" sz="33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F3CBB-8881-4ADE-1747-5FEEDC95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39</a:t>
            </a:fld>
            <a:endParaRPr lang="en-US"/>
          </a:p>
        </p:txBody>
      </p:sp>
      <p:pic>
        <p:nvPicPr>
          <p:cNvPr id="7170" name="Picture 2" descr="How to Backup to Google Drive 2022 [Back Your Data Up]">
            <a:extLst>
              <a:ext uri="{FF2B5EF4-FFF2-40B4-BE49-F238E27FC236}">
                <a16:creationId xmlns:a16="http://schemas.microsoft.com/office/drawing/2014/main" id="{01F8622E-8361-5077-1A34-17B4C1257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22" y="1285102"/>
            <a:ext cx="6769261" cy="536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6014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3957-2E90-4C0E-8987-238F520C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Assignment 2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DCE9-36C4-4DAB-B3FB-5C46C704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CB4FC-CDEA-40DB-B228-1F885EDA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02" y="1622741"/>
            <a:ext cx="8116536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97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4FC2-3D82-85A4-87D1-469B177B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b="1" spc="-100"/>
              <a:t>Link the backup device with google drive to store important backup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D760C-1F75-5373-9DA6-66495D7B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40</a:t>
            </a:fld>
            <a:endParaRPr lang="en-US"/>
          </a:p>
        </p:txBody>
      </p:sp>
      <p:pic>
        <p:nvPicPr>
          <p:cNvPr id="8194" name="Picture 2" descr="How to back up Android devices: The complete guide | Computerworld">
            <a:extLst>
              <a:ext uri="{FF2B5EF4-FFF2-40B4-BE49-F238E27FC236}">
                <a16:creationId xmlns:a16="http://schemas.microsoft.com/office/drawing/2014/main" id="{9424E377-7292-2AA7-7DD9-6B10716FF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3280" y="439055"/>
            <a:ext cx="5830392" cy="59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633825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BAB2-1912-785C-F998-2D5087B3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E83C8-45A5-E104-7DA2-1F7476AF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effectLst/>
              </a:rPr>
              <a:t>Horowitz, D. (2021, August 25). </a:t>
            </a:r>
            <a:r>
              <a:rPr lang="en-GB" i="1" dirty="0">
                <a:effectLst/>
              </a:rPr>
              <a:t>10 best ways to protect your home network security: HP® Tech takes</a:t>
            </a:r>
            <a:r>
              <a:rPr lang="en-GB" dirty="0">
                <a:effectLst/>
              </a:rPr>
              <a:t>. 10 Best Ways To Protect Your Home Network Security | HP® Tech Takes. Retrieved September 28, 2022, from https://www.hp.com/us-en/shop/tech-takes/best-ways-to-protect-home-network-security </a:t>
            </a:r>
          </a:p>
          <a:p>
            <a:r>
              <a:rPr lang="en-GB" i="1" dirty="0">
                <a:effectLst/>
              </a:rPr>
              <a:t>How to fix the top 10 Windows 10 vulnerabilities [infographic]: </a:t>
            </a:r>
            <a:r>
              <a:rPr lang="en-GB" i="1" dirty="0" err="1">
                <a:effectLst/>
              </a:rPr>
              <a:t>Upguard</a:t>
            </a:r>
            <a:r>
              <a:rPr lang="en-GB" dirty="0">
                <a:effectLst/>
              </a:rPr>
              <a:t>. RSS. (n.d.). Retrieved September 28, 2022, from https://www.upguard.com/blog/top-10-windows-10-security-vulnerabilities-and-how-to-fix-them </a:t>
            </a:r>
            <a:endParaRPr lang="en-001" dirty="0">
              <a:effectLst/>
            </a:endParaRPr>
          </a:p>
          <a:p>
            <a:r>
              <a:rPr lang="en-GB" dirty="0">
                <a:effectLst/>
              </a:rPr>
              <a:t>Tech2020. (2021, January 18). </a:t>
            </a:r>
            <a:r>
              <a:rPr lang="en-GB" i="1" dirty="0">
                <a:effectLst/>
              </a:rPr>
              <a:t>What is </a:t>
            </a:r>
            <a:r>
              <a:rPr lang="en-GB" i="1" dirty="0" err="1">
                <a:effectLst/>
              </a:rPr>
              <a:t>nessus</a:t>
            </a:r>
            <a:r>
              <a:rPr lang="en-GB" i="1" dirty="0">
                <a:effectLst/>
              </a:rPr>
              <a:t> and how does it work? - ITPERFECTION - network security</a:t>
            </a:r>
            <a:r>
              <a:rPr lang="en-GB" dirty="0">
                <a:effectLst/>
              </a:rPr>
              <a:t>. </a:t>
            </a:r>
            <a:r>
              <a:rPr lang="en-GB" dirty="0" err="1">
                <a:effectLst/>
              </a:rPr>
              <a:t>ITperfection</a:t>
            </a:r>
            <a:r>
              <a:rPr lang="en-GB" dirty="0">
                <a:effectLst/>
              </a:rPr>
              <a:t>. Retrieved September 28, 2022, from https://www.itperfection.com/network-security/network-monitoring/what-is-nessus-and-how-does-it-work-network-munitoring-vulnerabilit-scaning-security-data-windows-unix-linux/ </a:t>
            </a:r>
          </a:p>
          <a:p>
            <a:r>
              <a:rPr lang="en-GB" dirty="0">
                <a:effectLst/>
              </a:rPr>
              <a:t>Casey, K. (2021, October 22). </a:t>
            </a:r>
            <a:r>
              <a:rPr lang="en-GB" i="1" dirty="0">
                <a:effectLst/>
              </a:rPr>
              <a:t>Top 7 vulnerabilities in Android Applications 2022</a:t>
            </a:r>
            <a:r>
              <a:rPr lang="en-GB" dirty="0">
                <a:effectLst/>
              </a:rPr>
              <a:t>. CODERSERA. Retrieved September 28, 2022, from https://codersera.com/blog/top-7-vulnerabilities-in-android-applications-2019/ </a:t>
            </a:r>
          </a:p>
          <a:p>
            <a:r>
              <a:rPr lang="en-GB" i="1" dirty="0">
                <a:effectLst/>
              </a:rPr>
              <a:t>Analysis on security vulnerabilities of routers</a:t>
            </a:r>
            <a:r>
              <a:rPr lang="en-GB" dirty="0">
                <a:effectLst/>
              </a:rPr>
              <a:t>. Huawei. (n.d.). Retrieved September 28, 2022, from https://support.huawei.com/enterprise/en/doc/EDOC1100125841/f4f8c921/analysis-on-security-vulnerabilities-of-routers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85FAD-0EFB-4709-C27A-6ACC071C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552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0BEB-6FD0-AE24-DEC0-7ED6E163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1" spc="-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9EA740-0572-4B0B-B126-892B0411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71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3957-2E90-4C0E-8987-238F520C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Assignment 2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DCE9-36C4-4DAB-B3FB-5C46C704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E8E3D-B3AA-4F6D-ACE9-7C45B97F8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50" y="1350123"/>
            <a:ext cx="7604248" cy="52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6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3957-2E90-4C0E-8987-238F520C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Assignment 2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DCE9-36C4-4DAB-B3FB-5C46C704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53439-F0A4-4004-B9CC-14CEE2913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7" y="1430598"/>
            <a:ext cx="8241855" cy="39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6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roptor">
            <a:extLst>
              <a:ext uri="{FF2B5EF4-FFF2-40B4-BE49-F238E27FC236}">
                <a16:creationId xmlns:a16="http://schemas.microsoft.com/office/drawing/2014/main" id="{06BCC4B0-156F-95F0-0BA4-4402B9236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F6D976-EEAE-AC6A-09F9-791722BDE3D5}"/>
              </a:ext>
            </a:extLst>
          </p:cNvPr>
          <p:cNvSpPr txBox="1"/>
          <p:nvPr/>
        </p:nvSpPr>
        <p:spPr>
          <a:xfrm>
            <a:off x="252920" y="2407298"/>
            <a:ext cx="2947482" cy="3498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3600" b="1" dirty="0" err="1">
                <a:solidFill>
                  <a:schemeClr val="bg1"/>
                </a:solidFill>
              </a:rPr>
              <a:t>Nikto</a:t>
            </a:r>
            <a:r>
              <a:rPr lang="en-US" sz="3600" b="1" dirty="0">
                <a:solidFill>
                  <a:schemeClr val="bg1"/>
                </a:solidFill>
              </a:rPr>
              <a:t> for Vulnerability scan of Metasploit VM machine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7B7421-58DA-78C0-7490-BACC4459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386522-FFF4-4D93-94D0-8DE8F1F27EC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8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B78532-3304-60ED-C216-6F9355D75BF6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 the IP address of Metasploit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224AF-AC62-6152-B7E9-958DDEE6C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" r="1" b="30676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F3962-9951-30DF-CE5B-DE1D152B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386522-FFF4-4D93-94D0-8DE8F1F27ECA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5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6E3D-170D-D9E5-A573-C25B00A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NIKTO in Kali </a:t>
            </a:r>
            <a:r>
              <a:rPr lang="en-US" dirty="0" err="1"/>
              <a:t>linux</a:t>
            </a:r>
            <a:r>
              <a:rPr lang="en-US" dirty="0"/>
              <a:t> and </a:t>
            </a:r>
            <a:r>
              <a:rPr lang="en-US" dirty="0" err="1"/>
              <a:t>Metasploitable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46F37-F260-CDDB-12C8-0ECD371C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6522-FFF4-4D93-94D0-8DE8F1F27ECA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9D86F-B283-9591-2981-3FA617F77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27216"/>
            <a:ext cx="7228313" cy="503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101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</TotalTime>
  <Words>899</Words>
  <Application>Microsoft Office PowerPoint</Application>
  <PresentationFormat>Widescreen</PresentationFormat>
  <Paragraphs>180</Paragraphs>
  <Slides>42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Fira Sans</vt:lpstr>
      <vt:lpstr>Fira Sans Medium</vt:lpstr>
      <vt:lpstr>Fira Sans SemiBold</vt:lpstr>
      <vt:lpstr>Trebuchet MS</vt:lpstr>
      <vt:lpstr>Wingdings 2</vt:lpstr>
      <vt:lpstr>Wingdings 3</vt:lpstr>
      <vt:lpstr>Facet</vt:lpstr>
      <vt:lpstr> VULNERABILITY ANALYSIS</vt:lpstr>
      <vt:lpstr>What is a Vulnerability?</vt:lpstr>
      <vt:lpstr>Recap Assignment 2 </vt:lpstr>
      <vt:lpstr>Recap Assignment 2 </vt:lpstr>
      <vt:lpstr>Recap Assignment 2 </vt:lpstr>
      <vt:lpstr>Recap Assignment 2 </vt:lpstr>
      <vt:lpstr>PowerPoint Presentation</vt:lpstr>
      <vt:lpstr>PowerPoint Presentation</vt:lpstr>
      <vt:lpstr>NIKTO in Kali linux and Metasploitable 2</vt:lpstr>
      <vt:lpstr>NIKTO in Kali linux and Metasploitable 2</vt:lpstr>
      <vt:lpstr>PowerPoint Presentation</vt:lpstr>
      <vt:lpstr>PowerPoint Presentation</vt:lpstr>
      <vt:lpstr>PowerPoint Presentation</vt:lpstr>
      <vt:lpstr>Scan victim machine with Nessus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Vulnerabilities revealed by  Nessus scan for Metasploitable2 </vt:lpstr>
      <vt:lpstr>PowerPoint Presentation</vt:lpstr>
      <vt:lpstr>Recommendations to Manage Vulnerabilities</vt:lpstr>
      <vt:lpstr>PowerPoint Presentation</vt:lpstr>
      <vt:lpstr>Recommendations to Manage Vulnerabilities</vt:lpstr>
      <vt:lpstr>PowerPoint Presentation</vt:lpstr>
      <vt:lpstr>Recommendations to Manage Vulnerabilities</vt:lpstr>
      <vt:lpstr>Implementation of Top 10 Controls</vt:lpstr>
      <vt:lpstr>Apply two-factor authentication.</vt:lpstr>
      <vt:lpstr>Open bank account that supports MFA. </vt:lpstr>
      <vt:lpstr>Develop a PowerShell script to check the unauthorized access by unsafe IP entrees.</vt:lpstr>
      <vt:lpstr>Adding strong physical firewall that supports to filter networks</vt:lpstr>
      <vt:lpstr>Apply a phone locator</vt:lpstr>
      <vt:lpstr>Develop a PowerShell script to check the integrity of backup files.</vt:lpstr>
      <vt:lpstr>Keeping the software to up-to-date and keep the device with secured apps from google or phone store</vt:lpstr>
      <vt:lpstr>Apply google security protector</vt:lpstr>
      <vt:lpstr>Keep the google drive up-to-date to avoid the data loss</vt:lpstr>
      <vt:lpstr>Link the backup device with google drive to store important backup data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Anuththara Jayakody</dc:creator>
  <cp:lastModifiedBy>Toshiba</cp:lastModifiedBy>
  <cp:revision>30</cp:revision>
  <dcterms:created xsi:type="dcterms:W3CDTF">2022-09-28T08:29:50Z</dcterms:created>
  <dcterms:modified xsi:type="dcterms:W3CDTF">2022-09-30T10:23:50Z</dcterms:modified>
</cp:coreProperties>
</file>