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2" r:id="rId7"/>
    <p:sldId id="263" r:id="rId8"/>
    <p:sldId id="264" r:id="rId9"/>
    <p:sldId id="271" r:id="rId10"/>
    <p:sldId id="272" r:id="rId11"/>
    <p:sldId id="273" r:id="rId12"/>
    <p:sldId id="267" r:id="rId13"/>
    <p:sldId id="276" r:id="rId14"/>
    <p:sldId id="268" r:id="rId15"/>
    <p:sldId id="269" r:id="rId16"/>
    <p:sldId id="270"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217"/>
    <a:srgbClr val="CC3300"/>
    <a:srgbClr val="41140B"/>
    <a:srgbClr val="682012"/>
    <a:srgbClr val="040404"/>
    <a:srgbClr val="991D13"/>
    <a:srgbClr val="59110B"/>
    <a:srgbClr val="990033"/>
    <a:srgbClr val="A93D11"/>
    <a:srgbClr val="D22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10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40670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92776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74011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54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CDECC7-2B92-49EA-A87A-CDB0E892FBD9}"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12221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CDECC7-2B92-49EA-A87A-CDB0E892FBD9}" type="datetimeFigureOut">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45032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DECC7-2B92-49EA-A87A-CDB0E892FBD9}" type="datetimeFigureOut">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9326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CDECC7-2B92-49EA-A87A-CDB0E892FBD9}" type="datetimeFigureOut">
              <a:rPr lang="en-IN" smtClean="0"/>
              <a:t>05-04-2023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02350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CDECC7-2B92-49EA-A87A-CDB0E892FBD9}" type="datetimeFigureOut">
              <a:rPr lang="en-IN" smtClean="0"/>
              <a:t>05-04-2023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340670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12819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CDECC7-2B92-49EA-A87A-CDB0E892FBD9}" type="datetimeFigureOut">
              <a:rPr lang="en-IN" smtClean="0"/>
              <a:t>05-04-2023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A2AA7B-1214-4015-A176-A390C205333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96209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20845"/>
            <a:ext cx="10515600" cy="1325563"/>
          </a:xfrm>
        </p:spPr>
        <p:txBody>
          <a:bodyPr>
            <a:noAutofit/>
          </a:bodyPr>
          <a:lstStyle/>
          <a:p>
            <a:pPr algn="ctr">
              <a:lnSpc>
                <a:spcPct val="150000"/>
              </a:lnSpc>
            </a:pPr>
            <a:r>
              <a:rPr lang="en-IN" sz="5000" dirty="0"/>
              <a:t>ONLINE FITNESS MANAGEMENT SYSTEM</a:t>
            </a:r>
          </a:p>
        </p:txBody>
      </p:sp>
      <p:sp>
        <p:nvSpPr>
          <p:cNvPr id="2" name="TextBox 1">
            <a:extLst>
              <a:ext uri="{FF2B5EF4-FFF2-40B4-BE49-F238E27FC236}">
                <a16:creationId xmlns:a16="http://schemas.microsoft.com/office/drawing/2014/main" id="{39E25F68-F7CE-016E-0991-D58EB6630C90}"/>
              </a:ext>
            </a:extLst>
          </p:cNvPr>
          <p:cNvSpPr txBox="1"/>
          <p:nvPr/>
        </p:nvSpPr>
        <p:spPr>
          <a:xfrm>
            <a:off x="7865706" y="4294423"/>
            <a:ext cx="6475445" cy="1785104"/>
          </a:xfrm>
          <a:prstGeom prst="rect">
            <a:avLst/>
          </a:prstGeom>
          <a:noFill/>
        </p:spPr>
        <p:txBody>
          <a:bodyPr wrap="square" rtlCol="0">
            <a:spAutoFit/>
          </a:bodyPr>
          <a:lstStyle/>
          <a:p>
            <a:r>
              <a:rPr lang="en-US" sz="2200" dirty="0"/>
              <a:t>SUBMITTED BY-</a:t>
            </a:r>
          </a:p>
          <a:p>
            <a:r>
              <a:rPr lang="en-US" sz="2200" dirty="0"/>
              <a:t>DHARAMPREET SINGH (2001215)</a:t>
            </a:r>
          </a:p>
          <a:p>
            <a:r>
              <a:rPr lang="en-US" sz="2200" dirty="0"/>
              <a:t>DHARMINDER SINGH (2001216)</a:t>
            </a:r>
          </a:p>
          <a:p>
            <a:r>
              <a:rPr lang="en-US" sz="2200" dirty="0"/>
              <a:t>DILJOT SINGH (2001217)</a:t>
            </a:r>
          </a:p>
          <a:p>
            <a:r>
              <a:rPr lang="en-US" sz="2200" dirty="0"/>
              <a:t>DILSHAD AHMAD (2001218)</a:t>
            </a:r>
          </a:p>
        </p:txBody>
      </p:sp>
    </p:spTree>
    <p:extLst>
      <p:ext uri="{BB962C8B-B14F-4D97-AF65-F5344CB8AC3E}">
        <p14:creationId xmlns:p14="http://schemas.microsoft.com/office/powerpoint/2010/main" val="144605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333854" y="604165"/>
            <a:ext cx="931665" cy="369332"/>
          </a:xfrm>
          <a:prstGeom prst="rect">
            <a:avLst/>
          </a:prstGeom>
        </p:spPr>
        <p:txBody>
          <a:bodyPr wrap="none">
            <a:spAutoFit/>
          </a:bodyPr>
          <a:lstStyle/>
          <a:p>
            <a:r>
              <a:rPr lang="en-US" b="1" spc="-15" dirty="0">
                <a:solidFill>
                  <a:srgbClr val="D82128"/>
                </a:solidFill>
                <a:latin typeface="Roboto"/>
              </a:rPr>
              <a:t>ADMIN</a:t>
            </a:r>
          </a:p>
        </p:txBody>
      </p:sp>
      <p:pic>
        <p:nvPicPr>
          <p:cNvPr id="5" name="Picture 4">
            <a:extLst>
              <a:ext uri="{FF2B5EF4-FFF2-40B4-BE49-F238E27FC236}">
                <a16:creationId xmlns:a16="http://schemas.microsoft.com/office/drawing/2014/main" id="{29BE84EF-4BF3-53EC-E3A3-4F7F60C8789D}"/>
              </a:ext>
            </a:extLst>
          </p:cNvPr>
          <p:cNvPicPr>
            <a:picLocks noChangeAspect="1"/>
          </p:cNvPicPr>
          <p:nvPr/>
        </p:nvPicPr>
        <p:blipFill>
          <a:blip r:embed="rId2"/>
          <a:stretch>
            <a:fillRect/>
          </a:stretch>
        </p:blipFill>
        <p:spPr>
          <a:xfrm>
            <a:off x="3197581" y="1099261"/>
            <a:ext cx="5796837" cy="4848656"/>
          </a:xfrm>
          <a:prstGeom prst="rect">
            <a:avLst/>
          </a:prstGeom>
        </p:spPr>
      </p:pic>
    </p:spTree>
    <p:extLst>
      <p:ext uri="{BB962C8B-B14F-4D97-AF65-F5344CB8AC3E}">
        <p14:creationId xmlns:p14="http://schemas.microsoft.com/office/powerpoint/2010/main" val="229151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027263" y="655680"/>
            <a:ext cx="2883482" cy="369332"/>
          </a:xfrm>
          <a:prstGeom prst="rect">
            <a:avLst/>
          </a:prstGeom>
        </p:spPr>
        <p:txBody>
          <a:bodyPr wrap="none">
            <a:spAutoFit/>
          </a:bodyPr>
          <a:lstStyle/>
          <a:p>
            <a:r>
              <a:rPr lang="en-US" b="1" spc="-15" dirty="0">
                <a:solidFill>
                  <a:srgbClr val="D82128"/>
                </a:solidFill>
                <a:latin typeface="Roboto"/>
              </a:rPr>
              <a:t>WORKFLOW DIAGRAMS</a:t>
            </a:r>
          </a:p>
        </p:txBody>
      </p:sp>
      <p:pic>
        <p:nvPicPr>
          <p:cNvPr id="5" name="Picture 4">
            <a:extLst>
              <a:ext uri="{FF2B5EF4-FFF2-40B4-BE49-F238E27FC236}">
                <a16:creationId xmlns:a16="http://schemas.microsoft.com/office/drawing/2014/main" id="{64025CBF-F496-B079-A67F-6264519A8129}"/>
              </a:ext>
            </a:extLst>
          </p:cNvPr>
          <p:cNvPicPr>
            <a:picLocks noChangeAspect="1"/>
          </p:cNvPicPr>
          <p:nvPr/>
        </p:nvPicPr>
        <p:blipFill>
          <a:blip r:embed="rId2"/>
          <a:stretch>
            <a:fillRect/>
          </a:stretch>
        </p:blipFill>
        <p:spPr>
          <a:xfrm>
            <a:off x="1715666" y="1733196"/>
            <a:ext cx="8760667" cy="4469124"/>
          </a:xfrm>
          <a:prstGeom prst="rect">
            <a:avLst/>
          </a:prstGeom>
        </p:spPr>
      </p:pic>
    </p:spTree>
    <p:extLst>
      <p:ext uri="{BB962C8B-B14F-4D97-AF65-F5344CB8AC3E}">
        <p14:creationId xmlns:p14="http://schemas.microsoft.com/office/powerpoint/2010/main" val="351425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081441" y="476174"/>
            <a:ext cx="1920398" cy="369332"/>
          </a:xfrm>
          <a:prstGeom prst="rect">
            <a:avLst/>
          </a:prstGeom>
        </p:spPr>
        <p:txBody>
          <a:bodyPr wrap="none">
            <a:spAutoFit/>
          </a:bodyPr>
          <a:lstStyle/>
          <a:p>
            <a:r>
              <a:rPr lang="en-US" b="1" spc="-15" dirty="0">
                <a:solidFill>
                  <a:srgbClr val="D82128"/>
                </a:solidFill>
                <a:latin typeface="Roboto"/>
              </a:rPr>
              <a:t>SCREENSHOTS</a:t>
            </a:r>
            <a:endParaRPr lang="en-IN" dirty="0"/>
          </a:p>
        </p:txBody>
      </p:sp>
      <p:pic>
        <p:nvPicPr>
          <p:cNvPr id="7" name="Picture 6">
            <a:extLst>
              <a:ext uri="{FF2B5EF4-FFF2-40B4-BE49-F238E27FC236}">
                <a16:creationId xmlns:a16="http://schemas.microsoft.com/office/drawing/2014/main" id="{DE5BC347-1EF5-6ED0-16BC-30985E91F3F0}"/>
              </a:ext>
            </a:extLst>
          </p:cNvPr>
          <p:cNvPicPr>
            <a:picLocks noChangeAspect="1"/>
          </p:cNvPicPr>
          <p:nvPr/>
        </p:nvPicPr>
        <p:blipFill>
          <a:blip r:embed="rId2"/>
          <a:stretch>
            <a:fillRect/>
          </a:stretch>
        </p:blipFill>
        <p:spPr>
          <a:xfrm>
            <a:off x="2041640" y="1782147"/>
            <a:ext cx="7744408" cy="4356230"/>
          </a:xfrm>
          <a:prstGeom prst="rect">
            <a:avLst/>
          </a:prstGeom>
        </p:spPr>
      </p:pic>
    </p:spTree>
    <p:extLst>
      <p:ext uri="{BB962C8B-B14F-4D97-AF65-F5344CB8AC3E}">
        <p14:creationId xmlns:p14="http://schemas.microsoft.com/office/powerpoint/2010/main" val="164478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0C2776-C546-6906-6702-AC8E49004118}"/>
              </a:ext>
            </a:extLst>
          </p:cNvPr>
          <p:cNvPicPr>
            <a:picLocks noChangeAspect="1"/>
          </p:cNvPicPr>
          <p:nvPr/>
        </p:nvPicPr>
        <p:blipFill>
          <a:blip r:embed="rId2"/>
          <a:stretch>
            <a:fillRect/>
          </a:stretch>
        </p:blipFill>
        <p:spPr>
          <a:xfrm>
            <a:off x="1696616" y="690465"/>
            <a:ext cx="8798767" cy="4949306"/>
          </a:xfrm>
          <a:prstGeom prst="rect">
            <a:avLst/>
          </a:prstGeom>
        </p:spPr>
      </p:pic>
    </p:spTree>
    <p:extLst>
      <p:ext uri="{BB962C8B-B14F-4D97-AF65-F5344CB8AC3E}">
        <p14:creationId xmlns:p14="http://schemas.microsoft.com/office/powerpoint/2010/main" val="364867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57696" y="476174"/>
            <a:ext cx="1717137" cy="369332"/>
          </a:xfrm>
          <a:prstGeom prst="rect">
            <a:avLst/>
          </a:prstGeom>
        </p:spPr>
        <p:txBody>
          <a:bodyPr wrap="none">
            <a:spAutoFit/>
          </a:bodyPr>
          <a:lstStyle/>
          <a:p>
            <a:r>
              <a:rPr lang="en-US" b="1" spc="-15" dirty="0">
                <a:solidFill>
                  <a:srgbClr val="D82128"/>
                </a:solidFill>
                <a:latin typeface="Roboto"/>
              </a:rPr>
              <a:t>CONCLUSION</a:t>
            </a:r>
            <a:endParaRPr lang="en-IN" dirty="0"/>
          </a:p>
        </p:txBody>
      </p:sp>
      <p:sp>
        <p:nvSpPr>
          <p:cNvPr id="8" name="Content Placeholder 7"/>
          <p:cNvSpPr>
            <a:spLocks noGrp="1"/>
          </p:cNvSpPr>
          <p:nvPr>
            <p:ph idx="1"/>
          </p:nvPr>
        </p:nvSpPr>
        <p:spPr>
          <a:xfrm>
            <a:off x="957696" y="1104408"/>
            <a:ext cx="10515600" cy="5215710"/>
          </a:xfrm>
        </p:spPr>
        <p:txBody>
          <a:bodyPr>
            <a:normAutofit/>
          </a:bodyPr>
          <a:lstStyle/>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The “GYM MANAGEMENT SYSTEM” is successfully designed and developed to fulfilling the necessary requirements, as identified in the requirements analysis phase, such as the system is very much user friendly, form level validation and field level validation are performing very efficiently. </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The new computerized system was found to be much faster and reliable and user friendly then the existing system, the system has been designed and developed step by step and tested successfully.</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 It eliminates the human error that are likely to creep in the kind of working in which a bulk quantity of data and calculations as to be processed. </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The system results in quick retrieval of information that is very vital for the progress any organization. Cost is minimized in case of stationary. </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 Burden of manual work is reduced as whenever transaction takes place, there is a no need to record it in many places manually.</a:t>
            </a: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341855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53312" y="476174"/>
            <a:ext cx="2945678" cy="369332"/>
          </a:xfrm>
          <a:prstGeom prst="rect">
            <a:avLst/>
          </a:prstGeom>
        </p:spPr>
        <p:txBody>
          <a:bodyPr wrap="none">
            <a:spAutoFit/>
          </a:bodyPr>
          <a:lstStyle/>
          <a:p>
            <a:r>
              <a:rPr lang="en-US" b="1" spc="-15" dirty="0">
                <a:solidFill>
                  <a:srgbClr val="D82128"/>
                </a:solidFill>
                <a:latin typeface="Roboto"/>
              </a:rPr>
              <a:t>FUTURE ENHANCEMENT</a:t>
            </a:r>
            <a:endParaRPr lang="en-IN" dirty="0"/>
          </a:p>
        </p:txBody>
      </p:sp>
      <p:sp>
        <p:nvSpPr>
          <p:cNvPr id="5" name="Content Placeholder 4"/>
          <p:cNvSpPr>
            <a:spLocks noGrp="1"/>
          </p:cNvSpPr>
          <p:nvPr>
            <p:ph idx="1"/>
          </p:nvPr>
        </p:nvSpPr>
        <p:spPr>
          <a:xfrm>
            <a:off x="853312" y="1076377"/>
            <a:ext cx="10515600" cy="5231997"/>
          </a:xfrm>
        </p:spPr>
        <p:txBody>
          <a:bodyPr>
            <a:normAutofit/>
          </a:bodyPr>
          <a:lstStyle/>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In future, It can be summarized that the future scope of the maintaining information regarding</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We can add printer in future</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We can giver more advance software for gym management system including more facilities </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We will host the platform on online servers to make it accessible worldwide</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Now this project maintain the records of Gym and attendance.</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Real-time chat Bot option for members and trainers, so that members can directly enquiry theirs trainer on any time through the chat BOT.</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Automated fitness suggestions by enquiring the condition of the health.</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Video conversation option for trainers and members.</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Barcode generation for membership card and using this members can take entry the gym.</a:t>
            </a: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393055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58129" y="476174"/>
            <a:ext cx="3235990" cy="369332"/>
          </a:xfrm>
          <a:prstGeom prst="rect">
            <a:avLst/>
          </a:prstGeom>
        </p:spPr>
        <p:txBody>
          <a:bodyPr wrap="square">
            <a:spAutoFit/>
          </a:bodyPr>
          <a:lstStyle/>
          <a:p>
            <a:r>
              <a:rPr lang="en-US" b="1" spc="-15" dirty="0">
                <a:solidFill>
                  <a:srgbClr val="D82128"/>
                </a:solidFill>
                <a:latin typeface="Roboto"/>
              </a:rPr>
              <a:t>REFERNECES</a:t>
            </a:r>
            <a:endParaRPr lang="en-IN" dirty="0"/>
          </a:p>
        </p:txBody>
      </p:sp>
    </p:spTree>
    <p:extLst>
      <p:ext uri="{BB962C8B-B14F-4D97-AF65-F5344CB8AC3E}">
        <p14:creationId xmlns:p14="http://schemas.microsoft.com/office/powerpoint/2010/main" val="2724206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4BF8A4-7F58-313B-E5EF-3383368D73B5}"/>
              </a:ext>
            </a:extLst>
          </p:cNvPr>
          <p:cNvSpPr/>
          <p:nvPr/>
        </p:nvSpPr>
        <p:spPr>
          <a:xfrm>
            <a:off x="4685998" y="2305615"/>
            <a:ext cx="2820003" cy="2246769"/>
          </a:xfrm>
          <a:prstGeom prst="rect">
            <a:avLst/>
          </a:prstGeom>
          <a:noFill/>
        </p:spPr>
        <p:txBody>
          <a:bodyPr wrap="none" lIns="91440" tIns="45720" rIns="91440" bIns="45720">
            <a:spAutoFit/>
          </a:bodyPr>
          <a:lstStyle/>
          <a:p>
            <a:pPr algn="ctr"/>
            <a:r>
              <a:rPr lang="en-US" sz="7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a:t>
            </a:r>
          </a:p>
          <a:p>
            <a:pPr algn="ctr"/>
            <a:r>
              <a:rPr lang="en-US" sz="7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YOU</a:t>
            </a:r>
            <a:endParaRPr lang="en-US" sz="7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95400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4" name="Title 3"/>
          <p:cNvSpPr>
            <a:spLocks noGrp="1"/>
          </p:cNvSpPr>
          <p:nvPr>
            <p:ph type="title"/>
          </p:nvPr>
        </p:nvSpPr>
        <p:spPr>
          <a:xfrm>
            <a:off x="816017" y="0"/>
            <a:ext cx="10515600" cy="1325563"/>
          </a:xfrm>
        </p:spPr>
        <p:txBody>
          <a:bodyPr>
            <a:normAutofit/>
          </a:bodyPr>
          <a:lstStyle/>
          <a:p>
            <a:pPr marL="12700">
              <a:lnSpc>
                <a:spcPct val="100000"/>
              </a:lnSpc>
              <a:spcBef>
                <a:spcPts val="115"/>
              </a:spcBef>
            </a:pPr>
            <a:r>
              <a:rPr lang="en-US" sz="2000" b="1" spc="-15" dirty="0">
                <a:solidFill>
                  <a:srgbClr val="D82128"/>
                </a:solidFill>
                <a:latin typeface="Roboto"/>
                <a:cs typeface="Roboto"/>
              </a:rPr>
              <a:t>AIM OF THE PROJECT</a:t>
            </a:r>
            <a:endParaRPr lang="en-US" sz="2000" b="1" dirty="0">
              <a:latin typeface="Roboto"/>
              <a:cs typeface="Roboto"/>
            </a:endParaRPr>
          </a:p>
        </p:txBody>
      </p:sp>
      <p:sp>
        <p:nvSpPr>
          <p:cNvPr id="5" name="Content Placeholder 4"/>
          <p:cNvSpPr>
            <a:spLocks noGrp="1"/>
          </p:cNvSpPr>
          <p:nvPr>
            <p:ph idx="1"/>
          </p:nvPr>
        </p:nvSpPr>
        <p:spPr>
          <a:xfrm>
            <a:off x="1601915" y="1938928"/>
            <a:ext cx="8943803" cy="3267554"/>
          </a:xfrm>
        </p:spPr>
        <p:txBody>
          <a:bodyPr>
            <a:normAutofit/>
          </a:bodyPr>
          <a:lstStyle/>
          <a:p>
            <a:pPr algn="just">
              <a:lnSpc>
                <a:spcPct val="150000"/>
              </a:lnSpc>
              <a:buFont typeface="Wingdings" panose="05000000000000000000" pitchFamily="2" charset="2"/>
              <a:buChar char="Ø"/>
            </a:pPr>
            <a:r>
              <a:rPr lang="en-IN" sz="1600" dirty="0">
                <a:solidFill>
                  <a:schemeClr val="tx1">
                    <a:lumMod val="65000"/>
                    <a:lumOff val="35000"/>
                  </a:schemeClr>
                </a:solidFill>
                <a:latin typeface="RobotoRegular"/>
              </a:rPr>
              <a:t>So, We are developing a website to overcome some of these issues. So this project can be helpful for Fitness lovers.</a:t>
            </a:r>
          </a:p>
          <a:p>
            <a:pPr algn="just">
              <a:lnSpc>
                <a:spcPct val="150000"/>
              </a:lnSpc>
              <a:buFont typeface="Wingdings" panose="05000000000000000000" pitchFamily="2" charset="2"/>
              <a:buChar char="Ø"/>
            </a:pPr>
            <a:r>
              <a:rPr lang="en-IN" sz="1600" dirty="0">
                <a:solidFill>
                  <a:schemeClr val="tx1">
                    <a:lumMod val="65000"/>
                    <a:lumOff val="35000"/>
                  </a:schemeClr>
                </a:solidFill>
                <a:latin typeface="RobotoRegular"/>
              </a:rPr>
              <a:t> In this website, we provide Online Meal plan and Online Fitness workout classes</a:t>
            </a:r>
            <a:endParaRPr lang="en-IN" sz="1600" b="1" dirty="0">
              <a:solidFill>
                <a:srgbClr val="C00000"/>
              </a:solidFill>
              <a:latin typeface="RobotoRegular"/>
            </a:endParaRPr>
          </a:p>
          <a:p>
            <a:pPr algn="just">
              <a:lnSpc>
                <a:spcPct val="150000"/>
              </a:lnSpc>
              <a:buFont typeface="Wingdings" panose="05000000000000000000" pitchFamily="2" charset="2"/>
              <a:buChar char="Ø"/>
            </a:pPr>
            <a:r>
              <a:rPr lang="en-IN" sz="1600" dirty="0">
                <a:solidFill>
                  <a:schemeClr val="tx1">
                    <a:lumMod val="65000"/>
                    <a:lumOff val="35000"/>
                  </a:schemeClr>
                </a:solidFill>
                <a:latin typeface="RobotoRegular"/>
              </a:rPr>
              <a:t> This website can be elaborated by providing </a:t>
            </a:r>
            <a:r>
              <a:rPr lang="en-IN" sz="1600" b="1" dirty="0">
                <a:solidFill>
                  <a:srgbClr val="C00000"/>
                </a:solidFill>
                <a:latin typeface="RobotoRegular"/>
              </a:rPr>
              <a:t>diet information, personal training </a:t>
            </a:r>
            <a:r>
              <a:rPr lang="en-IN" sz="1600" dirty="0">
                <a:solidFill>
                  <a:schemeClr val="tx1">
                    <a:lumMod val="65000"/>
                    <a:lumOff val="35000"/>
                  </a:schemeClr>
                </a:solidFill>
                <a:latin typeface="RobotoRegular"/>
              </a:rPr>
              <a:t>etc. </a:t>
            </a:r>
          </a:p>
          <a:p>
            <a:pPr algn="just">
              <a:lnSpc>
                <a:spcPct val="150000"/>
              </a:lnSpc>
              <a:buFont typeface="Wingdings" panose="05000000000000000000" pitchFamily="2" charset="2"/>
              <a:buChar char="Ø"/>
            </a:pPr>
            <a:r>
              <a:rPr lang="en-IN" sz="1600" dirty="0">
                <a:solidFill>
                  <a:schemeClr val="tx1">
                    <a:lumMod val="65000"/>
                    <a:lumOff val="35000"/>
                  </a:schemeClr>
                </a:solidFill>
                <a:latin typeface="RobotoRegular"/>
              </a:rPr>
              <a:t>Every member handle the </a:t>
            </a:r>
            <a:r>
              <a:rPr lang="en-IN" sz="1600" b="1" dirty="0">
                <a:solidFill>
                  <a:srgbClr val="C00000"/>
                </a:solidFill>
                <a:latin typeface="RobotoRegular"/>
              </a:rPr>
              <a:t>diet maintenance </a:t>
            </a:r>
            <a:r>
              <a:rPr lang="en-IN" sz="1600" dirty="0">
                <a:solidFill>
                  <a:schemeClr val="tx1">
                    <a:lumMod val="65000"/>
                    <a:lumOff val="35000"/>
                  </a:schemeClr>
                </a:solidFill>
                <a:latin typeface="RobotoRegular"/>
              </a:rPr>
              <a:t>with once registration and also provide a personal training for each and every members.</a:t>
            </a:r>
          </a:p>
          <a:p>
            <a:pPr marL="0" indent="0" algn="just">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13162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Title 4"/>
          <p:cNvSpPr>
            <a:spLocks noGrp="1"/>
          </p:cNvSpPr>
          <p:nvPr>
            <p:ph type="title"/>
          </p:nvPr>
        </p:nvSpPr>
        <p:spPr>
          <a:xfrm>
            <a:off x="838200" y="535234"/>
            <a:ext cx="10515600" cy="702062"/>
          </a:xfrm>
        </p:spPr>
        <p:txBody>
          <a:bodyPr>
            <a:normAutofit/>
          </a:bodyPr>
          <a:lstStyle/>
          <a:p>
            <a:r>
              <a:rPr lang="en-US" sz="2000" b="1" spc="-15" dirty="0">
                <a:solidFill>
                  <a:srgbClr val="D82128"/>
                </a:solidFill>
                <a:latin typeface="Roboto"/>
                <a:cs typeface="Roboto"/>
              </a:rPr>
              <a:t>OBJECTIVE OF THIS PROJECT</a:t>
            </a:r>
            <a:endParaRPr lang="en-IN" sz="2000" dirty="0"/>
          </a:p>
        </p:txBody>
      </p:sp>
      <p:sp>
        <p:nvSpPr>
          <p:cNvPr id="2" name="Content Placeholder 1"/>
          <p:cNvSpPr>
            <a:spLocks noGrp="1"/>
          </p:cNvSpPr>
          <p:nvPr>
            <p:ph idx="1"/>
          </p:nvPr>
        </p:nvSpPr>
        <p:spPr>
          <a:xfrm>
            <a:off x="1167005" y="1675121"/>
            <a:ext cx="10515600" cy="5607870"/>
          </a:xfrm>
        </p:spPr>
        <p:txBody>
          <a:bodyPr>
            <a:normAutofit/>
          </a:bodyPr>
          <a:lstStyle/>
          <a:p>
            <a:pPr marL="0" indent="0" algn="just">
              <a:lnSpc>
                <a:spcPct val="150000"/>
              </a:lnSpc>
              <a:buNone/>
            </a:pPr>
            <a:r>
              <a:rPr lang="en-US" sz="1700" dirty="0">
                <a:solidFill>
                  <a:schemeClr val="tx1">
                    <a:lumMod val="65000"/>
                    <a:lumOff val="35000"/>
                  </a:schemeClr>
                </a:solidFill>
                <a:latin typeface="RobotoRegular"/>
              </a:rPr>
              <a:t>The objective of this system is to digitalize and create an automated system. The system will perform the task like </a:t>
            </a:r>
            <a:r>
              <a:rPr lang="en-US" sz="1700" b="1" dirty="0">
                <a:solidFill>
                  <a:srgbClr val="C00000"/>
                </a:solidFill>
                <a:latin typeface="RobotoRegular"/>
              </a:rPr>
              <a:t>adding the new member</a:t>
            </a:r>
            <a:r>
              <a:rPr lang="en-US" sz="1700" dirty="0">
                <a:solidFill>
                  <a:schemeClr val="tx1">
                    <a:lumMod val="65000"/>
                    <a:lumOff val="35000"/>
                  </a:schemeClr>
                </a:solidFill>
                <a:latin typeface="RobotoRegular"/>
              </a:rPr>
              <a:t>, </a:t>
            </a:r>
            <a:r>
              <a:rPr lang="en-US" sz="1700" b="1" dirty="0">
                <a:solidFill>
                  <a:srgbClr val="C00000"/>
                </a:solidFill>
                <a:latin typeface="RobotoRegular"/>
              </a:rPr>
              <a:t>removing the member </a:t>
            </a:r>
            <a:r>
              <a:rPr lang="en-US" sz="1700" dirty="0">
                <a:solidFill>
                  <a:schemeClr val="tx1">
                    <a:lumMod val="65000"/>
                    <a:lumOff val="35000"/>
                  </a:schemeClr>
                </a:solidFill>
                <a:latin typeface="RobotoRegular"/>
              </a:rPr>
              <a:t>or </a:t>
            </a:r>
            <a:r>
              <a:rPr lang="en-US" sz="1700" b="1" dirty="0">
                <a:solidFill>
                  <a:srgbClr val="C00000"/>
                </a:solidFill>
                <a:latin typeface="RobotoRegular"/>
              </a:rPr>
              <a:t>keeping the payments records </a:t>
            </a:r>
            <a:r>
              <a:rPr lang="en-US" sz="1700" dirty="0">
                <a:solidFill>
                  <a:schemeClr val="tx1">
                    <a:lumMod val="65000"/>
                    <a:lumOff val="35000"/>
                  </a:schemeClr>
                </a:solidFill>
                <a:latin typeface="RobotoRegular"/>
              </a:rPr>
              <a:t>and other stuff.</a:t>
            </a:r>
          </a:p>
          <a:p>
            <a:pPr marL="342900" indent="-342900" algn="just">
              <a:lnSpc>
                <a:spcPct val="150000"/>
              </a:lnSpc>
              <a:buFont typeface="+mj-lt"/>
              <a:buAutoNum type="arabicPeriod"/>
            </a:pPr>
            <a:r>
              <a:rPr lang="en-US" sz="1700" dirty="0">
                <a:solidFill>
                  <a:schemeClr val="tx1">
                    <a:lumMod val="65000"/>
                    <a:lumOff val="35000"/>
                  </a:schemeClr>
                </a:solidFill>
                <a:latin typeface="RobotoRegular"/>
              </a:rPr>
              <a:t>Automating the existing system.</a:t>
            </a:r>
          </a:p>
          <a:p>
            <a:pPr marL="342900" indent="-342900" algn="just">
              <a:lnSpc>
                <a:spcPct val="150000"/>
              </a:lnSpc>
              <a:buFont typeface="+mj-lt"/>
              <a:buAutoNum type="arabicPeriod"/>
            </a:pPr>
            <a:r>
              <a:rPr lang="en-US" sz="1700" dirty="0">
                <a:solidFill>
                  <a:schemeClr val="tx1">
                    <a:lumMod val="65000"/>
                    <a:lumOff val="35000"/>
                  </a:schemeClr>
                </a:solidFill>
                <a:latin typeface="RobotoRegular"/>
              </a:rPr>
              <a:t>Reducing time taken to enter client and staff data.</a:t>
            </a:r>
          </a:p>
          <a:p>
            <a:pPr marL="342900" indent="-342900" algn="just">
              <a:lnSpc>
                <a:spcPct val="150000"/>
              </a:lnSpc>
              <a:buFont typeface="+mj-lt"/>
              <a:buAutoNum type="arabicPeriod"/>
            </a:pPr>
            <a:r>
              <a:rPr lang="en-US" sz="1700" dirty="0">
                <a:solidFill>
                  <a:schemeClr val="tx1">
                    <a:lumMod val="65000"/>
                    <a:lumOff val="35000"/>
                  </a:schemeClr>
                </a:solidFill>
                <a:latin typeface="RobotoRegular"/>
              </a:rPr>
              <a:t>To centralize the management of fitness center.</a:t>
            </a:r>
          </a:p>
          <a:p>
            <a:pPr marL="342900" indent="-342900" algn="just">
              <a:lnSpc>
                <a:spcPct val="150000"/>
              </a:lnSpc>
              <a:buFont typeface="+mj-lt"/>
              <a:buAutoNum type="arabicPeriod"/>
            </a:pPr>
            <a:r>
              <a:rPr lang="en-US" sz="1700" dirty="0">
                <a:solidFill>
                  <a:schemeClr val="tx1">
                    <a:lumMod val="65000"/>
                    <a:lumOff val="35000"/>
                  </a:schemeClr>
                </a:solidFill>
                <a:latin typeface="RobotoRegular"/>
              </a:rPr>
              <a:t>Reduce data loss in the manual system already in place.</a:t>
            </a:r>
          </a:p>
          <a:p>
            <a:pPr marL="342900" indent="-342900" algn="just">
              <a:lnSpc>
                <a:spcPct val="150000"/>
              </a:lnSpc>
              <a:buFont typeface="+mj-lt"/>
              <a:buAutoNum type="arabicPeriod"/>
            </a:pPr>
            <a:r>
              <a:rPr lang="en-US" sz="1700" dirty="0">
                <a:solidFill>
                  <a:schemeClr val="tx1">
                    <a:lumMod val="65000"/>
                    <a:lumOff val="35000"/>
                  </a:schemeClr>
                </a:solidFill>
                <a:latin typeface="RobotoRegular"/>
              </a:rPr>
              <a:t>Make data retrieval easy and reduce time wasted when manually searching for data.</a:t>
            </a:r>
          </a:p>
          <a:p>
            <a:pPr algn="just">
              <a:lnSpc>
                <a:spcPct val="150000"/>
              </a:lnSpc>
            </a:pPr>
            <a:endParaRPr lang="en-IN" sz="17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269828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88147"/>
            <a:ext cx="10515600" cy="816561"/>
          </a:xfrm>
        </p:spPr>
        <p:txBody>
          <a:bodyPr>
            <a:normAutofit/>
          </a:bodyPr>
          <a:lstStyle/>
          <a:p>
            <a:r>
              <a:rPr lang="en-US" sz="2500" b="1" spc="-15" dirty="0">
                <a:solidFill>
                  <a:srgbClr val="D82128"/>
                </a:solidFill>
                <a:latin typeface="Roboto"/>
              </a:rPr>
              <a:t>SOFTWARE AND HARDWARE REQUIREMENTS</a:t>
            </a:r>
            <a:endParaRPr lang="en-IN" sz="2500" dirty="0"/>
          </a:p>
        </p:txBody>
      </p:sp>
      <p:sp>
        <p:nvSpPr>
          <p:cNvPr id="4" name="Content Placeholder 3"/>
          <p:cNvSpPr>
            <a:spLocks noGrp="1"/>
          </p:cNvSpPr>
          <p:nvPr>
            <p:ph idx="1"/>
          </p:nvPr>
        </p:nvSpPr>
        <p:spPr>
          <a:xfrm>
            <a:off x="1166086" y="1643060"/>
            <a:ext cx="10515600" cy="5576551"/>
          </a:xfrm>
        </p:spPr>
        <p:txBody>
          <a:bodyPr>
            <a:noAutofit/>
          </a:bodyPr>
          <a:lstStyle/>
          <a:p>
            <a:pPr marL="0" indent="0">
              <a:lnSpc>
                <a:spcPct val="160000"/>
              </a:lnSpc>
              <a:buNone/>
            </a:pPr>
            <a:r>
              <a:rPr lang="en-IN" sz="1200" b="1" spc="-35" dirty="0">
                <a:solidFill>
                  <a:srgbClr val="DA2727"/>
                </a:solidFill>
                <a:latin typeface="Roboto"/>
                <a:cs typeface="Roboto"/>
              </a:rPr>
              <a:t>HARDWARE REQUIREMENTS:</a:t>
            </a:r>
          </a:p>
          <a:p>
            <a:pPr lvl="0">
              <a:lnSpc>
                <a:spcPct val="160000"/>
              </a:lnSpc>
            </a:pPr>
            <a:r>
              <a:rPr lang="en-US" sz="1200" dirty="0">
                <a:solidFill>
                  <a:schemeClr val="tx1">
                    <a:lumMod val="65000"/>
                    <a:lumOff val="35000"/>
                  </a:schemeClr>
                </a:solidFill>
                <a:latin typeface="RobotoRegular"/>
              </a:rPr>
              <a:t>Processor :  intel 3</a:t>
            </a:r>
            <a:endParaRPr lang="en-IN" sz="1200" dirty="0">
              <a:solidFill>
                <a:schemeClr val="tx1">
                  <a:lumMod val="65000"/>
                  <a:lumOff val="35000"/>
                </a:schemeClr>
              </a:solidFill>
              <a:latin typeface="RobotoRegular"/>
            </a:endParaRPr>
          </a:p>
          <a:p>
            <a:pPr lvl="0"/>
            <a:r>
              <a:rPr lang="en-US" sz="1200" dirty="0">
                <a:solidFill>
                  <a:schemeClr val="tx1">
                    <a:lumMod val="65000"/>
                    <a:lumOff val="35000"/>
                  </a:schemeClr>
                </a:solidFill>
                <a:latin typeface="RobotoRegular"/>
              </a:rPr>
              <a:t>Ram :1 </a:t>
            </a:r>
            <a:r>
              <a:rPr lang="en-US" sz="1200" dirty="0" err="1">
                <a:solidFill>
                  <a:schemeClr val="tx1">
                    <a:lumMod val="65000"/>
                    <a:lumOff val="35000"/>
                  </a:schemeClr>
                </a:solidFill>
                <a:latin typeface="RobotoRegular"/>
              </a:rPr>
              <a:t>gb</a:t>
            </a:r>
            <a:r>
              <a:rPr lang="en-US" sz="1200" dirty="0">
                <a:solidFill>
                  <a:schemeClr val="tx1">
                    <a:lumMod val="65000"/>
                    <a:lumOff val="35000"/>
                  </a:schemeClr>
                </a:solidFill>
                <a:latin typeface="RobotoRegular"/>
              </a:rPr>
              <a:t> ddr2 ram</a:t>
            </a:r>
            <a:endParaRPr lang="en-IN" sz="1200" dirty="0">
              <a:solidFill>
                <a:schemeClr val="tx1">
                  <a:lumMod val="65000"/>
                  <a:lumOff val="35000"/>
                </a:schemeClr>
              </a:solidFill>
              <a:latin typeface="RobotoRegular"/>
            </a:endParaRPr>
          </a:p>
          <a:p>
            <a:pPr lvl="0"/>
            <a:r>
              <a:rPr lang="en-US" sz="1200" dirty="0">
                <a:solidFill>
                  <a:schemeClr val="tx1">
                    <a:lumMod val="65000"/>
                    <a:lumOff val="35000"/>
                  </a:schemeClr>
                </a:solidFill>
                <a:latin typeface="RobotoRegular"/>
              </a:rPr>
              <a:t>Hard disk drive : 160 </a:t>
            </a:r>
            <a:r>
              <a:rPr lang="en-US" sz="1200" dirty="0" err="1">
                <a:solidFill>
                  <a:schemeClr val="tx1">
                    <a:lumMod val="65000"/>
                    <a:lumOff val="35000"/>
                  </a:schemeClr>
                </a:solidFill>
                <a:latin typeface="RobotoRegular"/>
              </a:rPr>
              <a:t>gb</a:t>
            </a:r>
            <a:endParaRPr lang="en-IN" sz="1200" b="1" dirty="0">
              <a:latin typeface="Roboto"/>
              <a:cs typeface="Roboto"/>
            </a:endParaRPr>
          </a:p>
          <a:p>
            <a:pPr marL="0" indent="0">
              <a:lnSpc>
                <a:spcPct val="170000"/>
              </a:lnSpc>
              <a:buNone/>
            </a:pPr>
            <a:r>
              <a:rPr lang="en-IN" sz="1200" b="1" spc="-35" dirty="0">
                <a:solidFill>
                  <a:srgbClr val="DA2727"/>
                </a:solidFill>
                <a:latin typeface="Roboto"/>
                <a:cs typeface="Roboto"/>
              </a:rPr>
              <a:t>SOFTWARE REQUIREMENTS:</a:t>
            </a:r>
          </a:p>
          <a:p>
            <a:pPr>
              <a:lnSpc>
                <a:spcPct val="170000"/>
              </a:lnSpc>
            </a:pPr>
            <a:r>
              <a:rPr lang="en-US" sz="1200" dirty="0">
                <a:solidFill>
                  <a:schemeClr val="tx1">
                    <a:lumMod val="65000"/>
                    <a:lumOff val="35000"/>
                  </a:schemeClr>
                </a:solidFill>
                <a:latin typeface="RobotoRegular"/>
              </a:rPr>
              <a:t>Front end	: html5, css3, </a:t>
            </a:r>
          </a:p>
          <a:p>
            <a:pPr>
              <a:lnSpc>
                <a:spcPct val="170000"/>
              </a:lnSpc>
            </a:pPr>
            <a:r>
              <a:rPr lang="en-US" sz="1200" dirty="0">
                <a:solidFill>
                  <a:schemeClr val="tx1">
                    <a:lumMod val="65000"/>
                    <a:lumOff val="35000"/>
                  </a:schemeClr>
                </a:solidFill>
                <a:latin typeface="RobotoRegular"/>
              </a:rPr>
              <a:t>Back end	: </a:t>
            </a:r>
            <a:r>
              <a:rPr lang="en-US" sz="1200" dirty="0" err="1">
                <a:solidFill>
                  <a:schemeClr val="tx1">
                    <a:lumMod val="65000"/>
                    <a:lumOff val="35000"/>
                  </a:schemeClr>
                </a:solidFill>
                <a:latin typeface="RobotoRegular"/>
              </a:rPr>
              <a:t>php</a:t>
            </a:r>
            <a:r>
              <a:rPr lang="en-US" sz="1200" dirty="0">
                <a:solidFill>
                  <a:schemeClr val="tx1">
                    <a:lumMod val="65000"/>
                    <a:lumOff val="35000"/>
                  </a:schemeClr>
                </a:solidFill>
                <a:latin typeface="RobotoRegular"/>
              </a:rPr>
              <a:t>, </a:t>
            </a:r>
            <a:r>
              <a:rPr lang="en-US" sz="1200" dirty="0" err="1">
                <a:solidFill>
                  <a:schemeClr val="tx1">
                    <a:lumMod val="65000"/>
                    <a:lumOff val="35000"/>
                  </a:schemeClr>
                </a:solidFill>
                <a:latin typeface="RobotoRegular"/>
              </a:rPr>
              <a:t>mysql</a:t>
            </a:r>
            <a:endParaRPr lang="en-IN" sz="1200" dirty="0">
              <a:solidFill>
                <a:schemeClr val="tx1">
                  <a:lumMod val="65000"/>
                  <a:lumOff val="35000"/>
                </a:schemeClr>
              </a:solidFill>
              <a:latin typeface="RobotoRegular"/>
            </a:endParaRPr>
          </a:p>
          <a:p>
            <a:r>
              <a:rPr lang="en-US" sz="1200" dirty="0">
                <a:solidFill>
                  <a:schemeClr val="tx1">
                    <a:lumMod val="65000"/>
                    <a:lumOff val="35000"/>
                  </a:schemeClr>
                </a:solidFill>
                <a:latin typeface="RobotoRegular"/>
              </a:rPr>
              <a:t>Control end: angular java script</a:t>
            </a:r>
          </a:p>
          <a:p>
            <a:pPr marL="0" indent="0">
              <a:buNone/>
            </a:pPr>
            <a:endParaRPr lang="en-US" sz="1200" dirty="0">
              <a:solidFill>
                <a:schemeClr val="tx1">
                  <a:lumMod val="65000"/>
                  <a:lumOff val="35000"/>
                </a:schemeClr>
              </a:solidFill>
              <a:latin typeface="RobotoRegular"/>
            </a:endParaRPr>
          </a:p>
          <a:p>
            <a:pPr marL="0" indent="0">
              <a:buNone/>
            </a:pPr>
            <a:r>
              <a:rPr lang="en-US" sz="1200" dirty="0">
                <a:solidFill>
                  <a:schemeClr val="tx1">
                    <a:lumMod val="65000"/>
                    <a:lumOff val="35000"/>
                  </a:schemeClr>
                </a:solidFill>
                <a:latin typeface="RobotoRegular"/>
              </a:rPr>
              <a:t> </a:t>
            </a:r>
            <a:r>
              <a:rPr lang="en-IN" sz="1200" b="1" spc="-35" dirty="0">
                <a:solidFill>
                  <a:srgbClr val="DA2727"/>
                </a:solidFill>
                <a:latin typeface="Roboto"/>
                <a:cs typeface="Roboto"/>
              </a:rPr>
              <a:t>PHP  TOOLS:</a:t>
            </a:r>
            <a:endParaRPr lang="en-IN" sz="1200" dirty="0">
              <a:solidFill>
                <a:schemeClr val="tx1">
                  <a:lumMod val="65000"/>
                  <a:lumOff val="35000"/>
                </a:schemeClr>
              </a:solidFill>
            </a:endParaRPr>
          </a:p>
          <a:p>
            <a:r>
              <a:rPr lang="en-US" sz="1200" dirty="0">
                <a:solidFill>
                  <a:schemeClr val="tx1">
                    <a:lumMod val="65000"/>
                    <a:lumOff val="35000"/>
                  </a:schemeClr>
                </a:solidFill>
                <a:latin typeface="RobotoRegular"/>
              </a:rPr>
              <a:t>xampp-win32-5.5.19-0-VC11</a:t>
            </a:r>
            <a:r>
              <a:rPr lang="en-US" sz="1200" dirty="0"/>
              <a:t> </a:t>
            </a:r>
            <a:endParaRPr lang="en-IN" sz="1200" dirty="0"/>
          </a:p>
          <a:p>
            <a:pPr marL="0" indent="0">
              <a:buNone/>
            </a:pPr>
            <a:endParaRPr lang="en-IN" sz="1100" b="1" spc="-35" dirty="0">
              <a:solidFill>
                <a:srgbClr val="DA2727"/>
              </a:solidFill>
              <a:latin typeface="Roboto"/>
              <a:cs typeface="Roboto"/>
            </a:endParaRPr>
          </a:p>
          <a:p>
            <a:pPr marL="0" indent="0">
              <a:buNone/>
            </a:pPr>
            <a:endParaRPr lang="en-IN" sz="1800" dirty="0"/>
          </a:p>
        </p:txBody>
      </p:sp>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grpSp>
        <p:nvGrpSpPr>
          <p:cNvPr id="5" name="object 138"/>
          <p:cNvGrpSpPr/>
          <p:nvPr/>
        </p:nvGrpSpPr>
        <p:grpSpPr>
          <a:xfrm>
            <a:off x="7328080" y="1509884"/>
            <a:ext cx="3484808" cy="3706060"/>
            <a:chOff x="777926" y="5809361"/>
            <a:chExt cx="1541780" cy="1506220"/>
          </a:xfrm>
        </p:grpSpPr>
        <p:sp>
          <p:nvSpPr>
            <p:cNvPr id="6" name="object 139"/>
            <p:cNvSpPr/>
            <p:nvPr/>
          </p:nvSpPr>
          <p:spPr>
            <a:xfrm>
              <a:off x="1511973" y="5929757"/>
              <a:ext cx="80264" cy="101384"/>
            </a:xfrm>
            <a:prstGeom prst="rect">
              <a:avLst/>
            </a:prstGeom>
            <a:blipFill>
              <a:blip r:embed="rId2" cstate="print"/>
              <a:stretch>
                <a:fillRect/>
              </a:stretch>
            </a:blipFill>
          </p:spPr>
          <p:txBody>
            <a:bodyPr wrap="square" lIns="0" tIns="0" rIns="0" bIns="0" rtlCol="0"/>
            <a:lstStyle/>
            <a:p>
              <a:endParaRPr/>
            </a:p>
          </p:txBody>
        </p:sp>
        <p:sp>
          <p:nvSpPr>
            <p:cNvPr id="7" name="object 140"/>
            <p:cNvSpPr/>
            <p:nvPr/>
          </p:nvSpPr>
          <p:spPr>
            <a:xfrm>
              <a:off x="1286433" y="5884888"/>
              <a:ext cx="69697" cy="70980"/>
            </a:xfrm>
            <a:prstGeom prst="rect">
              <a:avLst/>
            </a:prstGeom>
            <a:blipFill>
              <a:blip r:embed="rId3" cstate="print"/>
              <a:stretch>
                <a:fillRect/>
              </a:stretch>
            </a:blipFill>
          </p:spPr>
          <p:txBody>
            <a:bodyPr wrap="square" lIns="0" tIns="0" rIns="0" bIns="0" rtlCol="0"/>
            <a:lstStyle/>
            <a:p>
              <a:endParaRPr/>
            </a:p>
          </p:txBody>
        </p:sp>
        <p:sp>
          <p:nvSpPr>
            <p:cNvPr id="8" name="object 141"/>
            <p:cNvSpPr/>
            <p:nvPr/>
          </p:nvSpPr>
          <p:spPr>
            <a:xfrm>
              <a:off x="2077300" y="6025909"/>
              <a:ext cx="15240" cy="83185"/>
            </a:xfrm>
            <a:custGeom>
              <a:avLst/>
              <a:gdLst/>
              <a:ahLst/>
              <a:cxnLst/>
              <a:rect l="l" t="t" r="r" b="b"/>
              <a:pathLst>
                <a:path w="15239" h="83185">
                  <a:moveTo>
                    <a:pt x="2730" y="0"/>
                  </a:moveTo>
                  <a:lnTo>
                    <a:pt x="0" y="82727"/>
                  </a:lnTo>
                  <a:lnTo>
                    <a:pt x="12204" y="83121"/>
                  </a:lnTo>
                  <a:lnTo>
                    <a:pt x="14935" y="406"/>
                  </a:lnTo>
                  <a:lnTo>
                    <a:pt x="2730" y="0"/>
                  </a:lnTo>
                  <a:close/>
                </a:path>
              </a:pathLst>
            </a:custGeom>
            <a:solidFill>
              <a:srgbClr val="AAC7E8"/>
            </a:solidFill>
          </p:spPr>
          <p:txBody>
            <a:bodyPr wrap="square" lIns="0" tIns="0" rIns="0" bIns="0" rtlCol="0"/>
            <a:lstStyle/>
            <a:p>
              <a:endParaRPr/>
            </a:p>
          </p:txBody>
        </p:sp>
        <p:sp>
          <p:nvSpPr>
            <p:cNvPr id="9" name="object 142"/>
            <p:cNvSpPr/>
            <p:nvPr/>
          </p:nvSpPr>
          <p:spPr>
            <a:xfrm>
              <a:off x="1666278" y="5809361"/>
              <a:ext cx="99161" cy="99174"/>
            </a:xfrm>
            <a:prstGeom prst="rect">
              <a:avLst/>
            </a:prstGeom>
            <a:blipFill>
              <a:blip r:embed="rId4" cstate="print"/>
              <a:stretch>
                <a:fillRect/>
              </a:stretch>
            </a:blipFill>
          </p:spPr>
          <p:txBody>
            <a:bodyPr wrap="square" lIns="0" tIns="0" rIns="0" bIns="0" rtlCol="0"/>
            <a:lstStyle/>
            <a:p>
              <a:endParaRPr/>
            </a:p>
          </p:txBody>
        </p:sp>
        <p:sp>
          <p:nvSpPr>
            <p:cNvPr id="10" name="object 143"/>
            <p:cNvSpPr/>
            <p:nvPr/>
          </p:nvSpPr>
          <p:spPr>
            <a:xfrm>
              <a:off x="777926" y="5886043"/>
              <a:ext cx="1541606" cy="1429130"/>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72711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1118119" y="744106"/>
            <a:ext cx="2978379" cy="477054"/>
          </a:xfrm>
          <a:prstGeom prst="rect">
            <a:avLst/>
          </a:prstGeom>
        </p:spPr>
        <p:txBody>
          <a:bodyPr wrap="none">
            <a:spAutoFit/>
          </a:bodyPr>
          <a:lstStyle/>
          <a:p>
            <a:r>
              <a:rPr lang="en-US" sz="2500" b="1" spc="-15" dirty="0">
                <a:solidFill>
                  <a:srgbClr val="D82128"/>
                </a:solidFill>
                <a:latin typeface="Roboto"/>
              </a:rPr>
              <a:t>EXISTING SYSTEM </a:t>
            </a:r>
            <a:endParaRPr lang="en-IN" sz="2500" dirty="0"/>
          </a:p>
        </p:txBody>
      </p:sp>
      <p:sp>
        <p:nvSpPr>
          <p:cNvPr id="7" name="Content Placeholder 6"/>
          <p:cNvSpPr>
            <a:spLocks noGrp="1"/>
          </p:cNvSpPr>
          <p:nvPr>
            <p:ph idx="1"/>
          </p:nvPr>
        </p:nvSpPr>
        <p:spPr>
          <a:xfrm>
            <a:off x="1194318" y="1790405"/>
            <a:ext cx="9993086" cy="4351338"/>
          </a:xfrm>
        </p:spPr>
        <p:txBody>
          <a:bodyPr>
            <a:normAutofit/>
          </a:bodyPr>
          <a:lstStyle/>
          <a:p>
            <a:pPr marL="0" indent="0" algn="just">
              <a:lnSpc>
                <a:spcPct val="150000"/>
              </a:lnSpc>
              <a:buNone/>
            </a:pPr>
            <a:r>
              <a:rPr lang="en-US" sz="1600" dirty="0">
                <a:solidFill>
                  <a:schemeClr val="tx1">
                    <a:lumMod val="65000"/>
                    <a:lumOff val="35000"/>
                  </a:schemeClr>
                </a:solidFill>
                <a:latin typeface="RobotoRegular"/>
              </a:rPr>
              <a:t>The gym is </a:t>
            </a:r>
            <a:r>
              <a:rPr lang="en-US" sz="1600" b="1" dirty="0">
                <a:solidFill>
                  <a:srgbClr val="C00000"/>
                </a:solidFill>
                <a:latin typeface="RobotoRegular"/>
              </a:rPr>
              <a:t>working manually</a:t>
            </a:r>
            <a:r>
              <a:rPr lang="en-US" sz="1600" dirty="0">
                <a:solidFill>
                  <a:schemeClr val="tx1">
                    <a:lumMod val="65000"/>
                    <a:lumOff val="35000"/>
                  </a:schemeClr>
                </a:solidFill>
                <a:latin typeface="RobotoRegular"/>
              </a:rPr>
              <a:t>. The current system is </a:t>
            </a:r>
            <a:r>
              <a:rPr lang="en-US" sz="1600" b="1" dirty="0">
                <a:solidFill>
                  <a:srgbClr val="C00000"/>
                </a:solidFill>
                <a:latin typeface="RobotoRegular"/>
              </a:rPr>
              <a:t>time consuming </a:t>
            </a:r>
            <a:r>
              <a:rPr lang="en-US" sz="1600" dirty="0">
                <a:solidFill>
                  <a:schemeClr val="tx1">
                    <a:lumMod val="65000"/>
                    <a:lumOff val="35000"/>
                  </a:schemeClr>
                </a:solidFill>
                <a:latin typeface="RobotoRegular"/>
              </a:rPr>
              <a:t>and also it is very costly, because it involves a </a:t>
            </a:r>
            <a:r>
              <a:rPr lang="en-US" sz="1600" b="1" dirty="0">
                <a:solidFill>
                  <a:srgbClr val="C00000"/>
                </a:solidFill>
                <a:latin typeface="RobotoRegular"/>
              </a:rPr>
              <a:t>lot of paperwork</a:t>
            </a:r>
            <a:r>
              <a:rPr lang="en-US" sz="1600" dirty="0">
                <a:solidFill>
                  <a:schemeClr val="tx1">
                    <a:lumMod val="65000"/>
                    <a:lumOff val="35000"/>
                  </a:schemeClr>
                </a:solidFill>
                <a:latin typeface="RobotoRegular"/>
              </a:rPr>
              <a:t>. To manually handle the system was very difficult task. But now-a-days computerization made easy to work. The following are the reasons why the current system should be computerized:</a:t>
            </a:r>
            <a:endParaRPr lang="en-IN" sz="1600" dirty="0">
              <a:solidFill>
                <a:schemeClr val="tx1">
                  <a:lumMod val="65000"/>
                  <a:lumOff val="35000"/>
                </a:schemeClr>
              </a:solidFill>
              <a:latin typeface="RobotoRegular"/>
            </a:endParaRPr>
          </a:p>
          <a:p>
            <a:pPr lvl="0" algn="just">
              <a:lnSpc>
                <a:spcPct val="150000"/>
              </a:lnSpc>
            </a:pPr>
            <a:r>
              <a:rPr lang="en-US" sz="1600" dirty="0">
                <a:solidFill>
                  <a:schemeClr val="tx1">
                    <a:lumMod val="65000"/>
                    <a:lumOff val="35000"/>
                  </a:schemeClr>
                </a:solidFill>
                <a:latin typeface="RobotoRegular"/>
              </a:rPr>
              <a:t>To increase efficiency with reduced cost.</a:t>
            </a:r>
            <a:endParaRPr lang="en-IN" sz="1600" dirty="0">
              <a:solidFill>
                <a:schemeClr val="tx1">
                  <a:lumMod val="65000"/>
                  <a:lumOff val="35000"/>
                </a:schemeClr>
              </a:solidFill>
              <a:latin typeface="RobotoRegular"/>
            </a:endParaRPr>
          </a:p>
          <a:p>
            <a:pPr lvl="0" algn="just">
              <a:lnSpc>
                <a:spcPct val="150000"/>
              </a:lnSpc>
            </a:pPr>
            <a:r>
              <a:rPr lang="en-US" sz="1600" dirty="0">
                <a:solidFill>
                  <a:schemeClr val="tx1">
                    <a:lumMod val="65000"/>
                    <a:lumOff val="35000"/>
                  </a:schemeClr>
                </a:solidFill>
                <a:latin typeface="RobotoRegular"/>
              </a:rPr>
              <a:t>To reduce the burden of paper work.</a:t>
            </a:r>
            <a:endParaRPr lang="en-IN" sz="1600" dirty="0">
              <a:solidFill>
                <a:schemeClr val="tx1">
                  <a:lumMod val="65000"/>
                  <a:lumOff val="35000"/>
                </a:schemeClr>
              </a:solidFill>
              <a:latin typeface="RobotoRegular"/>
            </a:endParaRPr>
          </a:p>
          <a:p>
            <a:pPr lvl="0" algn="just">
              <a:lnSpc>
                <a:spcPct val="150000"/>
              </a:lnSpc>
            </a:pPr>
            <a:r>
              <a:rPr lang="en-US" sz="1600" dirty="0">
                <a:solidFill>
                  <a:schemeClr val="tx1">
                    <a:lumMod val="65000"/>
                    <a:lumOff val="35000"/>
                  </a:schemeClr>
                </a:solidFill>
                <a:latin typeface="RobotoRegular"/>
              </a:rPr>
              <a:t>To save time management for </a:t>
            </a:r>
            <a:r>
              <a:rPr lang="en-US" sz="1600" b="1" dirty="0">
                <a:solidFill>
                  <a:srgbClr val="C00000"/>
                </a:solidFill>
                <a:latin typeface="RobotoRegular"/>
              </a:rPr>
              <a:t>recording details </a:t>
            </a:r>
            <a:r>
              <a:rPr lang="en-US" sz="1600" dirty="0">
                <a:solidFill>
                  <a:schemeClr val="tx1">
                    <a:lumMod val="65000"/>
                    <a:lumOff val="35000"/>
                  </a:schemeClr>
                </a:solidFill>
                <a:latin typeface="RobotoRegular"/>
              </a:rPr>
              <a:t>of </a:t>
            </a:r>
            <a:r>
              <a:rPr lang="en-US" sz="1600" b="1" dirty="0">
                <a:solidFill>
                  <a:srgbClr val="C00000"/>
                </a:solidFill>
                <a:latin typeface="RobotoRegular"/>
              </a:rPr>
              <a:t>each and every member and employee</a:t>
            </a:r>
            <a:r>
              <a:rPr lang="en-US" sz="1600" dirty="0">
                <a:solidFill>
                  <a:schemeClr val="tx1">
                    <a:lumMod val="65000"/>
                    <a:lumOff val="35000"/>
                  </a:schemeClr>
                </a:solidFill>
                <a:latin typeface="RobotoRegular"/>
              </a:rPr>
              <a:t>.</a:t>
            </a:r>
            <a:endParaRPr lang="en-IN" sz="1600" dirty="0">
              <a:solidFill>
                <a:schemeClr val="tx1">
                  <a:lumMod val="65000"/>
                  <a:lumOff val="35000"/>
                </a:schemeClr>
              </a:solidFill>
              <a:latin typeface="RobotoRegular"/>
            </a:endParaRPr>
          </a:p>
          <a:p>
            <a:pPr lvl="0" algn="just">
              <a:lnSpc>
                <a:spcPct val="150000"/>
              </a:lnSpc>
            </a:pPr>
            <a:r>
              <a:rPr lang="en-US" sz="1600" dirty="0">
                <a:solidFill>
                  <a:schemeClr val="tx1">
                    <a:lumMod val="65000"/>
                    <a:lumOff val="35000"/>
                  </a:schemeClr>
                </a:solidFill>
                <a:latin typeface="RobotoRegular"/>
              </a:rPr>
              <a:t> To generate required </a:t>
            </a:r>
            <a:r>
              <a:rPr lang="en-US" sz="1600" b="1" dirty="0">
                <a:solidFill>
                  <a:srgbClr val="C00000"/>
                </a:solidFill>
                <a:latin typeface="RobotoRegular"/>
              </a:rPr>
              <a:t>reports easily.</a:t>
            </a:r>
            <a:endParaRPr lang="en-IN" sz="1600" b="1" dirty="0">
              <a:solidFill>
                <a:srgbClr val="C00000"/>
              </a:solidFill>
              <a:latin typeface="RobotoRegular"/>
            </a:endParaRPr>
          </a:p>
          <a:p>
            <a:pPr marL="0" indent="0">
              <a:buNone/>
            </a:pPr>
            <a:endParaRPr lang="en-IN" dirty="0"/>
          </a:p>
        </p:txBody>
      </p:sp>
    </p:spTree>
    <p:extLst>
      <p:ext uri="{BB962C8B-B14F-4D97-AF65-F5344CB8AC3E}">
        <p14:creationId xmlns:p14="http://schemas.microsoft.com/office/powerpoint/2010/main" val="9422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53855" y="856993"/>
            <a:ext cx="3215624" cy="477054"/>
          </a:xfrm>
          <a:prstGeom prst="rect">
            <a:avLst/>
          </a:prstGeom>
        </p:spPr>
        <p:txBody>
          <a:bodyPr wrap="none">
            <a:spAutoFit/>
          </a:bodyPr>
          <a:lstStyle/>
          <a:p>
            <a:r>
              <a:rPr lang="en-US" sz="2500" b="1" spc="-15" dirty="0">
                <a:solidFill>
                  <a:srgbClr val="D82128"/>
                </a:solidFill>
                <a:latin typeface="Roboto"/>
              </a:rPr>
              <a:t>PROPOSED SYSTEM </a:t>
            </a:r>
            <a:endParaRPr lang="en-IN" sz="2500" dirty="0"/>
          </a:p>
        </p:txBody>
      </p:sp>
      <p:sp>
        <p:nvSpPr>
          <p:cNvPr id="5" name="Content Placeholder 4"/>
          <p:cNvSpPr>
            <a:spLocks noGrp="1"/>
          </p:cNvSpPr>
          <p:nvPr>
            <p:ph idx="1"/>
          </p:nvPr>
        </p:nvSpPr>
        <p:spPr>
          <a:xfrm>
            <a:off x="1144410" y="1826807"/>
            <a:ext cx="10515600" cy="4351338"/>
          </a:xfrm>
        </p:spPr>
        <p:txBody>
          <a:bodyPr>
            <a:normAutofit/>
          </a:bodyPr>
          <a:lstStyle/>
          <a:p>
            <a:pPr>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The proposed system is used for </a:t>
            </a:r>
            <a:r>
              <a:rPr lang="en-US" sz="1600" b="1" dirty="0">
                <a:solidFill>
                  <a:srgbClr val="C00000"/>
                </a:solidFill>
                <a:latin typeface="RobotoRegular"/>
              </a:rPr>
              <a:t>stores records of the system</a:t>
            </a:r>
            <a:r>
              <a:rPr lang="en-US" sz="1600" dirty="0">
                <a:solidFill>
                  <a:schemeClr val="tx1">
                    <a:lumMod val="65000"/>
                    <a:lumOff val="35000"/>
                  </a:schemeClr>
                </a:solidFill>
                <a:latin typeface="RobotoRegular"/>
              </a:rPr>
              <a:t>.</a:t>
            </a:r>
          </a:p>
          <a:p>
            <a:pPr algn="just">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 It is easier to find the </a:t>
            </a:r>
            <a:r>
              <a:rPr lang="en-US" sz="1600" b="1" dirty="0">
                <a:solidFill>
                  <a:srgbClr val="C00000"/>
                </a:solidFill>
                <a:latin typeface="RobotoRegular"/>
              </a:rPr>
              <a:t>user names, workout timings, meal plan </a:t>
            </a:r>
            <a:r>
              <a:rPr lang="en-US" sz="1600" dirty="0">
                <a:solidFill>
                  <a:schemeClr val="tx1">
                    <a:lumMod val="65000"/>
                    <a:lumOff val="35000"/>
                  </a:schemeClr>
                </a:solidFill>
                <a:latin typeface="RobotoRegular"/>
              </a:rPr>
              <a:t>etc.</a:t>
            </a:r>
          </a:p>
          <a:p>
            <a:pPr algn="just">
              <a:lnSpc>
                <a:spcPct val="150000"/>
              </a:lnSpc>
              <a:buFont typeface="Wingdings" panose="05000000000000000000" pitchFamily="2" charset="2"/>
              <a:buChar char="Ø"/>
            </a:pPr>
            <a:r>
              <a:rPr lang="en-US" sz="1600" b="1" dirty="0">
                <a:solidFill>
                  <a:srgbClr val="C00000"/>
                </a:solidFill>
                <a:latin typeface="RobotoRegular"/>
              </a:rPr>
              <a:t> Time table is orderly arranged</a:t>
            </a:r>
            <a:r>
              <a:rPr lang="en-US" sz="1600" dirty="0">
                <a:solidFill>
                  <a:schemeClr val="tx1">
                    <a:lumMod val="65000"/>
                    <a:lumOff val="35000"/>
                  </a:schemeClr>
                </a:solidFill>
                <a:latin typeface="RobotoRegular"/>
              </a:rPr>
              <a:t>. It has implemented an information of about the online sessions</a:t>
            </a:r>
            <a:r>
              <a:rPr lang="en-US" sz="1600" b="1" dirty="0">
                <a:solidFill>
                  <a:srgbClr val="C00000"/>
                </a:solidFill>
                <a:latin typeface="RobotoRegular"/>
              </a:rPr>
              <a:t> </a:t>
            </a:r>
            <a:r>
              <a:rPr lang="en-US" sz="1600" dirty="0">
                <a:solidFill>
                  <a:schemeClr val="tx1">
                    <a:lumMod val="65000"/>
                    <a:lumOff val="35000"/>
                  </a:schemeClr>
                </a:solidFill>
                <a:latin typeface="RobotoRegular"/>
              </a:rPr>
              <a:t>and </a:t>
            </a:r>
            <a:r>
              <a:rPr lang="en-US" sz="1600" b="1" dirty="0">
                <a:solidFill>
                  <a:srgbClr val="C00000"/>
                </a:solidFill>
                <a:latin typeface="RobotoRegular"/>
              </a:rPr>
              <a:t>schedule of workout days</a:t>
            </a:r>
            <a:r>
              <a:rPr lang="en-US" sz="1600" dirty="0">
                <a:solidFill>
                  <a:schemeClr val="tx1">
                    <a:lumMod val="65000"/>
                    <a:lumOff val="35000"/>
                  </a:schemeClr>
                </a:solidFill>
                <a:latin typeface="RobotoRegular"/>
              </a:rPr>
              <a:t> and also schedule of daily diet for every members.</a:t>
            </a:r>
          </a:p>
          <a:p>
            <a:pPr marL="0" indent="0">
              <a:buNone/>
            </a:pPr>
            <a:endParaRPr lang="en-IN" dirty="0"/>
          </a:p>
        </p:txBody>
      </p:sp>
    </p:spTree>
    <p:extLst>
      <p:ext uri="{BB962C8B-B14F-4D97-AF65-F5344CB8AC3E}">
        <p14:creationId xmlns:p14="http://schemas.microsoft.com/office/powerpoint/2010/main" val="237872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578888" y="776245"/>
            <a:ext cx="5830442" cy="477054"/>
          </a:xfrm>
          <a:prstGeom prst="rect">
            <a:avLst/>
          </a:prstGeom>
        </p:spPr>
        <p:txBody>
          <a:bodyPr wrap="none">
            <a:spAutoFit/>
          </a:bodyPr>
          <a:lstStyle/>
          <a:p>
            <a:r>
              <a:rPr lang="en-US" sz="2500" b="1" spc="-15" dirty="0">
                <a:solidFill>
                  <a:srgbClr val="D82128"/>
                </a:solidFill>
                <a:latin typeface="Roboto"/>
              </a:rPr>
              <a:t>ADVANTAGES OF PROPOSED SYSTEM </a:t>
            </a:r>
            <a:endParaRPr lang="en-IN" sz="2500" dirty="0"/>
          </a:p>
        </p:txBody>
      </p:sp>
      <p:sp>
        <p:nvSpPr>
          <p:cNvPr id="3" name="Content Placeholder 2"/>
          <p:cNvSpPr>
            <a:spLocks noGrp="1"/>
          </p:cNvSpPr>
          <p:nvPr>
            <p:ph idx="1"/>
          </p:nvPr>
        </p:nvSpPr>
        <p:spPr>
          <a:xfrm>
            <a:off x="1073411" y="1739284"/>
            <a:ext cx="10515600" cy="4794116"/>
          </a:xfrm>
        </p:spPr>
        <p:txBody>
          <a:bodyPr>
            <a:normAutofit/>
          </a:bodyPr>
          <a:lstStyle/>
          <a:p>
            <a:pPr marL="342900" indent="-342900">
              <a:lnSpc>
                <a:spcPct val="150000"/>
              </a:lnSpc>
              <a:buFont typeface="+mj-lt"/>
              <a:buAutoNum type="arabicPeriod"/>
            </a:pPr>
            <a:r>
              <a:rPr lang="en-US" sz="1600" dirty="0">
                <a:solidFill>
                  <a:schemeClr val="tx1">
                    <a:lumMod val="65000"/>
                    <a:lumOff val="35000"/>
                  </a:schemeClr>
                </a:solidFill>
                <a:latin typeface="RobotoRegular"/>
              </a:rPr>
              <a:t>The proposed system is highly secured, because for login the system it requires the username and password which is different for each department therefore providing each department a different view of the customer information.</a:t>
            </a:r>
            <a:endParaRPr lang="en-IN" sz="1600" dirty="0">
              <a:solidFill>
                <a:schemeClr val="tx1">
                  <a:lumMod val="65000"/>
                  <a:lumOff val="35000"/>
                </a:schemeClr>
              </a:solidFill>
              <a:latin typeface="RobotoRegular"/>
            </a:endParaRPr>
          </a:p>
          <a:p>
            <a:pPr marL="342900" indent="-342900">
              <a:lnSpc>
                <a:spcPct val="150000"/>
              </a:lnSpc>
              <a:buFont typeface="+mj-lt"/>
              <a:buAutoNum type="arabicPeriod"/>
            </a:pPr>
            <a:r>
              <a:rPr lang="en-US" sz="1600" dirty="0">
                <a:solidFill>
                  <a:schemeClr val="tx1">
                    <a:lumMod val="65000"/>
                    <a:lumOff val="35000"/>
                  </a:schemeClr>
                </a:solidFill>
                <a:latin typeface="RobotoRegular"/>
              </a:rPr>
              <a:t> It provides wide range of certain criteria in each window the client is working for better and quicker solution. </a:t>
            </a:r>
            <a:endParaRPr lang="en-IN" sz="1600" dirty="0">
              <a:solidFill>
                <a:schemeClr val="tx1">
                  <a:lumMod val="65000"/>
                  <a:lumOff val="35000"/>
                </a:schemeClr>
              </a:solidFill>
              <a:latin typeface="RobotoRegular"/>
            </a:endParaRPr>
          </a:p>
          <a:p>
            <a:pPr marL="342900" indent="-342900">
              <a:lnSpc>
                <a:spcPct val="150000"/>
              </a:lnSpc>
              <a:buFont typeface="+mj-lt"/>
              <a:buAutoNum type="arabicPeriod"/>
            </a:pPr>
            <a:r>
              <a:rPr lang="en-US" sz="1600" dirty="0">
                <a:solidFill>
                  <a:schemeClr val="tx1">
                    <a:lumMod val="65000"/>
                    <a:lumOff val="35000"/>
                  </a:schemeClr>
                </a:solidFill>
                <a:latin typeface="RobotoRegular"/>
              </a:rPr>
              <a:t> It maintains report for all criteria and transactions.</a:t>
            </a:r>
            <a:endParaRPr lang="en-IN" sz="1600" dirty="0">
              <a:solidFill>
                <a:schemeClr val="tx1">
                  <a:lumMod val="65000"/>
                  <a:lumOff val="35000"/>
                </a:schemeClr>
              </a:solidFill>
              <a:latin typeface="RobotoRegular"/>
            </a:endParaRPr>
          </a:p>
          <a:p>
            <a:pPr marL="342900" indent="-342900">
              <a:lnSpc>
                <a:spcPct val="150000"/>
              </a:lnSpc>
              <a:buFont typeface="+mj-lt"/>
              <a:buAutoNum type="arabicPeriod"/>
            </a:pPr>
            <a:r>
              <a:rPr lang="en-US" sz="1600" dirty="0">
                <a:solidFill>
                  <a:schemeClr val="tx1">
                    <a:lumMod val="65000"/>
                    <a:lumOff val="35000"/>
                  </a:schemeClr>
                </a:solidFill>
                <a:latin typeface="RobotoRegular"/>
              </a:rPr>
              <a:t> Manages member information separately for all bill information separately for considering the requirement of gym.</a:t>
            </a:r>
            <a:endParaRPr lang="en-IN" sz="1600" dirty="0">
              <a:solidFill>
                <a:schemeClr val="tx1">
                  <a:lumMod val="65000"/>
                  <a:lumOff val="35000"/>
                </a:schemeClr>
              </a:solidFill>
              <a:latin typeface="RobotoRegular"/>
            </a:endParaRPr>
          </a:p>
          <a:p>
            <a:pPr marL="342900" indent="-342900">
              <a:lnSpc>
                <a:spcPct val="150000"/>
              </a:lnSpc>
              <a:buFont typeface="+mj-lt"/>
              <a:buAutoNum type="arabicPeriod"/>
            </a:pPr>
            <a:r>
              <a:rPr lang="en-US" sz="1600" dirty="0">
                <a:solidFill>
                  <a:schemeClr val="tx1">
                    <a:lumMod val="65000"/>
                    <a:lumOff val="35000"/>
                  </a:schemeClr>
                </a:solidFill>
                <a:latin typeface="RobotoRegular"/>
              </a:rPr>
              <a:t>Stores information about regular products.</a:t>
            </a:r>
            <a:endParaRPr lang="en-IN" sz="1600" dirty="0">
              <a:solidFill>
                <a:schemeClr val="tx1">
                  <a:lumMod val="65000"/>
                  <a:lumOff val="35000"/>
                </a:schemeClr>
              </a:solidFill>
              <a:latin typeface="RobotoRegular"/>
            </a:endParaRPr>
          </a:p>
          <a:p>
            <a:pPr marL="342900" indent="-342900">
              <a:lnSpc>
                <a:spcPct val="150000"/>
              </a:lnSpc>
              <a:buFont typeface="+mj-lt"/>
              <a:buAutoNum type="arabicPeriod"/>
            </a:pPr>
            <a:r>
              <a:rPr lang="en-US" sz="1600" dirty="0">
                <a:solidFill>
                  <a:schemeClr val="tx1">
                    <a:lumMod val="65000"/>
                    <a:lumOff val="35000"/>
                  </a:schemeClr>
                </a:solidFill>
                <a:latin typeface="RobotoRegular"/>
              </a:rPr>
              <a:t>Diet recommendation </a:t>
            </a: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97740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68932" y="476174"/>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6" name="Content Placeholder 5"/>
          <p:cNvSpPr>
            <a:spLocks noGrp="1"/>
          </p:cNvSpPr>
          <p:nvPr>
            <p:ph idx="1"/>
          </p:nvPr>
        </p:nvSpPr>
        <p:spPr>
          <a:xfrm>
            <a:off x="1183433" y="1737105"/>
            <a:ext cx="10515600" cy="5120895"/>
          </a:xfrm>
        </p:spPr>
        <p:txBody>
          <a:bodyPr/>
          <a:lstStyle/>
          <a:p>
            <a:pPr marL="0" indent="0">
              <a:buNone/>
            </a:pPr>
            <a:r>
              <a:rPr lang="en-US" sz="1600" b="1" spc="-15" dirty="0">
                <a:solidFill>
                  <a:srgbClr val="D82128"/>
                </a:solidFill>
                <a:latin typeface="RobotoRegular"/>
              </a:rPr>
              <a:t>ADMINISTRATOR</a:t>
            </a:r>
          </a:p>
          <a:p>
            <a:pPr marL="712788" lvl="0" indent="363538">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Login</a:t>
            </a:r>
            <a:endParaRPr lang="en-IN" sz="16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Add Member</a:t>
            </a:r>
            <a:endParaRPr lang="en-IN" sz="16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Update/Delete Members</a:t>
            </a:r>
            <a:endParaRPr lang="en-IN" sz="16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Assign Notification for monthly </a:t>
            </a:r>
            <a:endParaRPr lang="en-IN" sz="16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Report export </a:t>
            </a:r>
            <a:endParaRPr lang="en-IN" sz="1600" dirty="0">
              <a:solidFill>
                <a:schemeClr val="tx1">
                  <a:lumMod val="65000"/>
                  <a:lumOff val="35000"/>
                </a:schemeClr>
              </a:solidFill>
              <a:latin typeface="RobotoRegular"/>
            </a:endParaRPr>
          </a:p>
          <a:p>
            <a:pPr marL="712788" lvl="0" indent="363538">
              <a:lnSpc>
                <a:spcPct val="150000"/>
              </a:lnSpc>
              <a:buFont typeface="Wingdings" panose="05000000000000000000" pitchFamily="2" charset="2"/>
              <a:buChar char="Ø"/>
            </a:pPr>
            <a:r>
              <a:rPr lang="en-US" sz="1600" dirty="0">
                <a:solidFill>
                  <a:schemeClr val="tx1">
                    <a:lumMod val="65000"/>
                    <a:lumOff val="35000"/>
                  </a:schemeClr>
                </a:solidFill>
                <a:latin typeface="RobotoRegular"/>
              </a:rPr>
              <a:t>Diet Details </a:t>
            </a:r>
            <a:endParaRPr lang="en-IN" sz="1600" dirty="0">
              <a:solidFill>
                <a:schemeClr val="tx1">
                  <a:lumMod val="65000"/>
                  <a:lumOff val="35000"/>
                </a:schemeClr>
              </a:solidFill>
              <a:latin typeface="RobotoRegular"/>
            </a:endParaRPr>
          </a:p>
          <a:p>
            <a:pPr marL="0" indent="0">
              <a:buNone/>
            </a:pPr>
            <a:endParaRPr lang="en-IN" sz="1600" dirty="0">
              <a:latin typeface="RobotoRegular"/>
            </a:endParaRPr>
          </a:p>
          <a:p>
            <a:endParaRPr lang="en-IN" dirty="0"/>
          </a:p>
        </p:txBody>
      </p:sp>
      <p:sp>
        <p:nvSpPr>
          <p:cNvPr id="8" name="TextBox 7">
            <a:extLst>
              <a:ext uri="{FF2B5EF4-FFF2-40B4-BE49-F238E27FC236}">
                <a16:creationId xmlns:a16="http://schemas.microsoft.com/office/drawing/2014/main" id="{52C77F4E-A052-7BAE-6017-B3BAD39E9D6B}"/>
              </a:ext>
            </a:extLst>
          </p:cNvPr>
          <p:cNvSpPr txBox="1"/>
          <p:nvPr/>
        </p:nvSpPr>
        <p:spPr>
          <a:xfrm>
            <a:off x="6777135" y="1767864"/>
            <a:ext cx="6097554" cy="369332"/>
          </a:xfrm>
          <a:prstGeom prst="rect">
            <a:avLst/>
          </a:prstGeom>
          <a:noFill/>
        </p:spPr>
        <p:txBody>
          <a:bodyPr wrap="square">
            <a:spAutoFit/>
          </a:bodyPr>
          <a:lstStyle/>
          <a:p>
            <a:r>
              <a:rPr lang="en-US" b="1" spc="-15" dirty="0">
                <a:solidFill>
                  <a:srgbClr val="D82128"/>
                </a:solidFill>
                <a:latin typeface="Roboto"/>
              </a:rPr>
              <a:t>USER</a:t>
            </a:r>
            <a:endParaRPr lang="en-IN" dirty="0"/>
          </a:p>
        </p:txBody>
      </p:sp>
      <p:sp>
        <p:nvSpPr>
          <p:cNvPr id="10" name="TextBox 9">
            <a:extLst>
              <a:ext uri="{FF2B5EF4-FFF2-40B4-BE49-F238E27FC236}">
                <a16:creationId xmlns:a16="http://schemas.microsoft.com/office/drawing/2014/main" id="{68C4B45B-3A2B-33FC-43F9-A211BF39547E}"/>
              </a:ext>
            </a:extLst>
          </p:cNvPr>
          <p:cNvSpPr txBox="1"/>
          <p:nvPr/>
        </p:nvSpPr>
        <p:spPr>
          <a:xfrm>
            <a:off x="7159690" y="2137196"/>
            <a:ext cx="6097554" cy="1395254"/>
          </a:xfrm>
          <a:prstGeom prst="rect">
            <a:avLst/>
          </a:prstGeom>
          <a:noFill/>
        </p:spPr>
        <p:txBody>
          <a:bodyPr wrap="square">
            <a:spAutoFit/>
          </a:bodyPr>
          <a:lstStyle/>
          <a:p>
            <a:pPr marL="342900" lvl="0" indent="-342900">
              <a:lnSpc>
                <a:spcPct val="150000"/>
              </a:lnSpc>
              <a:spcAft>
                <a:spcPts val="0"/>
              </a:spcAft>
              <a:buFont typeface="Wingdings" panose="05000000000000000000" pitchFamily="2" charset="2"/>
              <a:buChar char="Ø"/>
            </a:pPr>
            <a:r>
              <a:rPr lang="en-US" sz="1800" dirty="0">
                <a:solidFill>
                  <a:schemeClr val="tx1">
                    <a:lumMod val="65000"/>
                    <a:lumOff val="35000"/>
                  </a:schemeClr>
                </a:solidFill>
                <a:latin typeface="RobotoRegular"/>
                <a:ea typeface="Calibri" panose="020F0502020204030204" pitchFamily="34" charset="0"/>
                <a:cs typeface="Times New Roman" panose="02020603050405020304" pitchFamily="18" charset="0"/>
              </a:rPr>
              <a:t>Login </a:t>
            </a:r>
            <a:endParaRPr lang="en-IN" sz="1800" dirty="0">
              <a:solidFill>
                <a:schemeClr val="tx1">
                  <a:lumMod val="65000"/>
                  <a:lumOff val="35000"/>
                </a:schemeClr>
              </a:solidFill>
              <a:latin typeface="RobotoRegular"/>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Ø"/>
            </a:pPr>
            <a:r>
              <a:rPr lang="en-US" sz="1800" dirty="0">
                <a:solidFill>
                  <a:schemeClr val="tx1">
                    <a:lumMod val="65000"/>
                    <a:lumOff val="35000"/>
                  </a:schemeClr>
                </a:solidFill>
                <a:latin typeface="RobotoRegular"/>
                <a:ea typeface="Calibri" panose="020F0502020204030204" pitchFamily="34" charset="0"/>
                <a:cs typeface="Times New Roman" panose="02020603050405020304" pitchFamily="18" charset="0"/>
              </a:rPr>
              <a:t>View diet</a:t>
            </a:r>
          </a:p>
          <a:p>
            <a:pPr marL="342900" lvl="0" indent="-342900">
              <a:lnSpc>
                <a:spcPct val="150000"/>
              </a:lnSpc>
              <a:spcAft>
                <a:spcPts val="800"/>
              </a:spcAft>
              <a:buFont typeface="Wingdings" panose="05000000000000000000" pitchFamily="2" charset="2"/>
              <a:buChar char="Ø"/>
            </a:pPr>
            <a:r>
              <a:rPr lang="en-US" sz="1800" dirty="0">
                <a:solidFill>
                  <a:schemeClr val="tx1">
                    <a:lumMod val="65000"/>
                    <a:lumOff val="35000"/>
                  </a:schemeClr>
                </a:solidFill>
                <a:latin typeface="RobotoRegular"/>
                <a:ea typeface="Calibri" panose="020F0502020204030204" pitchFamily="34" charset="0"/>
                <a:cs typeface="Times New Roman" panose="02020603050405020304" pitchFamily="18" charset="0"/>
              </a:rPr>
              <a:t>View schedule </a:t>
            </a:r>
            <a:endParaRPr lang="en-IN" sz="1800" dirty="0">
              <a:solidFill>
                <a:schemeClr val="tx1">
                  <a:lumMod val="65000"/>
                  <a:lumOff val="35000"/>
                </a:schemeClr>
              </a:solidFill>
              <a:effectLst/>
              <a:latin typeface="RobotoRegular"/>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579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705169" y="1020022"/>
            <a:ext cx="818173" cy="369332"/>
          </a:xfrm>
          <a:prstGeom prst="rect">
            <a:avLst/>
          </a:prstGeom>
        </p:spPr>
        <p:txBody>
          <a:bodyPr wrap="none">
            <a:spAutoFit/>
          </a:bodyPr>
          <a:lstStyle/>
          <a:p>
            <a:r>
              <a:rPr lang="en-US" b="1" spc="-15" dirty="0">
                <a:solidFill>
                  <a:srgbClr val="D82128"/>
                </a:solidFill>
                <a:latin typeface="Roboto"/>
              </a:rPr>
              <a:t>USER</a:t>
            </a:r>
          </a:p>
        </p:txBody>
      </p:sp>
      <p:pic>
        <p:nvPicPr>
          <p:cNvPr id="3" name="Picture 2">
            <a:extLst>
              <a:ext uri="{FF2B5EF4-FFF2-40B4-BE49-F238E27FC236}">
                <a16:creationId xmlns:a16="http://schemas.microsoft.com/office/drawing/2014/main" id="{DC26A56A-5875-01D2-676B-34CB65C48570}"/>
              </a:ext>
            </a:extLst>
          </p:cNvPr>
          <p:cNvPicPr>
            <a:picLocks noChangeAspect="1"/>
          </p:cNvPicPr>
          <p:nvPr/>
        </p:nvPicPr>
        <p:blipFill>
          <a:blip r:embed="rId2"/>
          <a:stretch>
            <a:fillRect/>
          </a:stretch>
        </p:blipFill>
        <p:spPr>
          <a:xfrm>
            <a:off x="2394760" y="1389354"/>
            <a:ext cx="5964662" cy="4416490"/>
          </a:xfrm>
          <a:prstGeom prst="rect">
            <a:avLst/>
          </a:prstGeom>
        </p:spPr>
      </p:pic>
    </p:spTree>
    <p:extLst>
      <p:ext uri="{BB962C8B-B14F-4D97-AF65-F5344CB8AC3E}">
        <p14:creationId xmlns:p14="http://schemas.microsoft.com/office/powerpoint/2010/main" val="1384784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446</TotalTime>
  <Words>821</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Roboto</vt:lpstr>
      <vt:lpstr>RobotoRegular</vt:lpstr>
      <vt:lpstr>Wingdings</vt:lpstr>
      <vt:lpstr>Retrospect</vt:lpstr>
      <vt:lpstr>ONLINE FITNESS MANAGEMENT SYSTEM</vt:lpstr>
      <vt:lpstr>AIM OF THE PROJECT</vt:lpstr>
      <vt:lpstr>OBJECTIVE OF THIS PROJECT</vt:lpstr>
      <vt:lpstr>SOFTWARE AND HARDWARE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Dharampreet Singh</cp:lastModifiedBy>
  <cp:revision>40</cp:revision>
  <dcterms:created xsi:type="dcterms:W3CDTF">2021-09-08T10:38:53Z</dcterms:created>
  <dcterms:modified xsi:type="dcterms:W3CDTF">2023-04-05T13:30:03Z</dcterms:modified>
</cp:coreProperties>
</file>