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 id="2147483880" r:id="rId5"/>
  </p:sldMasterIdLst>
  <p:notesMasterIdLst>
    <p:notesMasterId r:id="rId32"/>
  </p:notesMasterIdLst>
  <p:handoutMasterIdLst>
    <p:handoutMasterId r:id="rId33"/>
  </p:handoutMasterIdLst>
  <p:sldIdLst>
    <p:sldId id="256" r:id="rId6"/>
    <p:sldId id="281" r:id="rId7"/>
    <p:sldId id="257" r:id="rId8"/>
    <p:sldId id="258" r:id="rId9"/>
    <p:sldId id="287"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27" autoAdjust="0"/>
    <p:restoredTop sz="94660"/>
  </p:normalViewPr>
  <p:slideViewPr>
    <p:cSldViewPr snapToGrid="0">
      <p:cViewPr varScale="1">
        <p:scale>
          <a:sx n="74" d="100"/>
          <a:sy n="74" d="100"/>
        </p:scale>
        <p:origin x="-64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4/24/2020</a:t>
            </a:fld>
            <a:endParaRPr lang="en-US" dirty="0"/>
          </a:p>
        </p:txBody>
      </p:sp>
      <p:sp>
        <p:nvSpPr>
          <p:cNvPr id="4" name="Footer Placeholder 3">
            <a:extLst>
              <a:ext uri="{FF2B5EF4-FFF2-40B4-BE49-F238E27FC236}">
                <a16:creationId xmlns=""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4/24/2020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1"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93"/>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7" y="2099733"/>
            <a:ext cx="8825659"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7" y="4777380"/>
            <a:ext cx="8825659"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4" y="1792226"/>
            <a:ext cx="990599" cy="304799"/>
          </a:xfrm>
        </p:spPr>
        <p:txBody>
          <a:bodyPr anchor="t"/>
          <a:lstStyle>
            <a:lvl1pPr algn="l">
              <a:defRPr b="0" i="0">
                <a:solidFill>
                  <a:schemeClr val="bg1"/>
                </a:solidFill>
              </a:defRPr>
            </a:lvl1pPr>
          </a:lstStyle>
          <a:p>
            <a:fld id="{75D0B1B9-C7DF-F64A-B488-12B3D5090923}" type="datetime1">
              <a:rPr lang="en-US" noProof="0" smtClean="0"/>
              <a:t>4/24/2020</a:t>
            </a:fld>
            <a:endParaRPr lang="en-US" noProof="0" dirty="0"/>
          </a:p>
        </p:txBody>
      </p:sp>
      <p:sp>
        <p:nvSpPr>
          <p:cNvPr id="5" name="Footer Placeholder 4"/>
          <p:cNvSpPr>
            <a:spLocks noGrp="1"/>
          </p:cNvSpPr>
          <p:nvPr userDrawn="1">
            <p:ph type="ftr" sz="quarter" idx="11"/>
          </p:nvPr>
        </p:nvSpPr>
        <p:spPr>
          <a:xfrm rot="5400000">
            <a:off x="8959596" y="3226826"/>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13" y="292614"/>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2"/>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4/24/2020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2"/>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 xmlns:a16="http://schemas.microsoft.com/office/drawing/2014/main" id="{B50BDD93-02DA-4B21-9556-FA8B9894F903}"/>
              </a:ext>
            </a:extLst>
          </p:cNvPr>
          <p:cNvSpPr>
            <a:spLocks noGrp="1"/>
          </p:cNvSpPr>
          <p:nvPr>
            <p:ph sz="quarter" idx="13"/>
          </p:nvPr>
        </p:nvSpPr>
        <p:spPr>
          <a:xfrm>
            <a:off x="6058861" y="478884"/>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4/24/2020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7" y="2603506"/>
            <a:ext cx="4825159"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7"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4/24/2020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6"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7" y="3179768"/>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7"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4" y="3179768"/>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4/24/2020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4/24/2020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4/24/2020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 xmlns:a16="http://schemas.microsoft.com/office/drawing/2014/main" id="{575C1B7F-CD73-441E-89FC-46AA9E8B519B}"/>
              </a:ext>
            </a:extLst>
          </p:cNvPr>
          <p:cNvSpPr>
            <a:spLocks noGrp="1"/>
          </p:cNvSpPr>
          <p:nvPr>
            <p:ph type="body" sz="quarter" idx="13"/>
          </p:nvPr>
        </p:nvSpPr>
        <p:spPr>
          <a:xfrm>
            <a:off x="1764151"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4/24/2020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6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ACA6CA-E140-824D-8E8B-5CC5036BDBAE}" type="datetime1">
              <a:rPr lang="en-US" noProof="0" smtClean="0"/>
              <a:pPr/>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10467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41EE2-1449-2741-9D08-61623EFC2A0E}"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7699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17684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B17C1C-DA5E-F743-826B-CB70C940D4E6}" type="datetime1">
              <a:rPr lang="en-US" noProof="0" smtClean="0"/>
              <a:t>4/24/2020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253526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9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9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10E4C-E478-1D40-94DF-17D7429B053A}" type="datetime1">
              <a:rPr lang="en-US" noProof="0" smtClean="0"/>
              <a:t>4/24/2020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042082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A9061-1D22-724D-9508-7BAEAF287353}" type="datetime1">
              <a:rPr lang="en-US" noProof="0" smtClean="0"/>
              <a:t>4/24/2020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440674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4/24/2020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56317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8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4/24/2020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896587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4/24/2020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995384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CA6CA-E140-824D-8E8B-5CC5036BDBAE}" type="datetime1">
              <a:rPr lang="en-US" noProof="0" smtClean="0"/>
              <a:pPr/>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63669868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7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7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CA6CA-E140-824D-8E8B-5CC5036BDBAE}" type="datetime1">
              <a:rPr lang="en-US" noProof="0" smtClean="0"/>
              <a:pPr/>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666238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2"/>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1"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61" y="2677648"/>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0"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8"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8"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8"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8"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3786014"/>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3786014"/>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 xmlns:a16="http://schemas.microsoft.com/office/drawing/2014/main" id="{F625DE42-6A2A-D745-B1F8-2AF2793533BE}"/>
              </a:ext>
            </a:extLst>
          </p:cNvPr>
          <p:cNvSpPr>
            <a:spLocks noChangeAspect="1"/>
          </p:cNvSpPr>
          <p:nvPr userDrawn="1"/>
        </p:nvSpPr>
        <p:spPr>
          <a:xfrm>
            <a:off x="8404613" y="3981412"/>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 xmlns:a16="http://schemas.microsoft.com/office/drawing/2014/main" id="{A87D37E3-62A9-1F44-8520-EBED16BF1C0F}"/>
              </a:ext>
            </a:extLst>
          </p:cNvPr>
          <p:cNvSpPr>
            <a:spLocks noGrp="1"/>
          </p:cNvSpPr>
          <p:nvPr>
            <p:ph type="pic" sz="quarter" idx="24" hasCustomPrompt="1"/>
          </p:nvPr>
        </p:nvSpPr>
        <p:spPr>
          <a:xfrm>
            <a:off x="8535112"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75F8797D-AFBD-534A-AC82-DE2B7BAECE83}"/>
              </a:ext>
            </a:extLst>
          </p:cNvPr>
          <p:cNvSpPr>
            <a:spLocks noChangeAspect="1"/>
          </p:cNvSpPr>
          <p:nvPr userDrawn="1"/>
        </p:nvSpPr>
        <p:spPr>
          <a:xfrm>
            <a:off x="8404613" y="1932299"/>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 xmlns:a16="http://schemas.microsoft.com/office/drawing/2014/main" id="{EFE809D2-16A3-B143-BC10-FEC397E62C62}"/>
              </a:ext>
            </a:extLst>
          </p:cNvPr>
          <p:cNvSpPr>
            <a:spLocks noGrp="1"/>
          </p:cNvSpPr>
          <p:nvPr>
            <p:ph type="pic" sz="quarter" idx="23" hasCustomPrompt="1"/>
          </p:nvPr>
        </p:nvSpPr>
        <p:spPr>
          <a:xfrm>
            <a:off x="8535112"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68"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4/24/2020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6189681" y="1840992"/>
            <a:ext cx="2095047"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9519545" y="1840992"/>
            <a:ext cx="2095047"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6189681" y="3891529"/>
            <a:ext cx="2095047"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9519545" y="3891529"/>
            <a:ext cx="2095047"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 xmlns:a16="http://schemas.microsoft.com/office/drawing/2014/main" id="{73963115-25B3-494B-9A13-AC92EFE94C09}"/>
              </a:ext>
            </a:extLst>
          </p:cNvPr>
          <p:cNvSpPr>
            <a:spLocks noChangeAspect="1"/>
          </p:cNvSpPr>
          <p:nvPr userDrawn="1"/>
        </p:nvSpPr>
        <p:spPr>
          <a:xfrm>
            <a:off x="5071007" y="1932299"/>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 xmlns:a16="http://schemas.microsoft.com/office/drawing/2014/main" id="{3C759269-D6E6-2B41-8BEE-8B5AFB809B6A}"/>
              </a:ext>
            </a:extLst>
          </p:cNvPr>
          <p:cNvSpPr>
            <a:spLocks noGrp="1"/>
          </p:cNvSpPr>
          <p:nvPr>
            <p:ph type="pic" sz="quarter" idx="21" hasCustomPrompt="1"/>
          </p:nvPr>
        </p:nvSpPr>
        <p:spPr>
          <a:xfrm>
            <a:off x="5201506"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43E569D5-DC38-7C46-95CD-ACFBFBF591A2}"/>
              </a:ext>
            </a:extLst>
          </p:cNvPr>
          <p:cNvSpPr>
            <a:spLocks noChangeAspect="1"/>
          </p:cNvSpPr>
          <p:nvPr userDrawn="1"/>
        </p:nvSpPr>
        <p:spPr>
          <a:xfrm>
            <a:off x="5071007" y="3981412"/>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 xmlns:a16="http://schemas.microsoft.com/office/drawing/2014/main" id="{E8396DFD-D667-2648-9BE4-6237690F7999}"/>
              </a:ext>
            </a:extLst>
          </p:cNvPr>
          <p:cNvSpPr>
            <a:spLocks noGrp="1"/>
          </p:cNvSpPr>
          <p:nvPr>
            <p:ph type="pic" sz="quarter" idx="22" hasCustomPrompt="1"/>
          </p:nvPr>
        </p:nvSpPr>
        <p:spPr>
          <a:xfrm>
            <a:off x="5201506"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2"/>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6"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42" y="6394067"/>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4/24/2020</a:t>
            </a:fld>
            <a:endParaRPr lang="en-US" noProof="0" dirty="0"/>
          </a:p>
        </p:txBody>
      </p:sp>
      <p:sp>
        <p:nvSpPr>
          <p:cNvPr id="5" name="Footer Placeholder 4"/>
          <p:cNvSpPr>
            <a:spLocks noGrp="1"/>
          </p:cNvSpPr>
          <p:nvPr>
            <p:ph type="ftr" sz="quarter" idx="3"/>
          </p:nvPr>
        </p:nvSpPr>
        <p:spPr>
          <a:xfrm>
            <a:off x="528361" y="6391844"/>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5" y="295735"/>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8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CA6CA-E140-824D-8E8B-5CC5036BDBAE}" type="datetime1">
              <a:rPr lang="en-US" noProof="0" smtClean="0"/>
              <a:pPr/>
              <a:t>4/24/2020</a:t>
            </a:fld>
            <a:endParaRPr lang="en-US" noProof="0" dirty="0"/>
          </a:p>
        </p:txBody>
      </p:sp>
      <p:sp>
        <p:nvSpPr>
          <p:cNvPr id="5" name="Footer Placeholder 4"/>
          <p:cNvSpPr>
            <a:spLocks noGrp="1"/>
          </p:cNvSpPr>
          <p:nvPr>
            <p:ph type="ftr" sz="quarter" idx="3"/>
          </p:nvPr>
        </p:nvSpPr>
        <p:spPr>
          <a:xfrm>
            <a:off x="4165600" y="635638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8737600" y="635638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91960569"/>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blipFill dpi="0" rotWithShape="1">
            <a:blip r:embed="rId2">
              <a:alphaModFix amt="6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661375" y="2367171"/>
            <a:ext cx="9285668" cy="2123658"/>
          </a:xfrm>
          <a:prstGeom prst="rect">
            <a:avLst/>
          </a:prstGeom>
          <a:noFill/>
        </p:spPr>
        <p:txBody>
          <a:bodyPr wrap="square" rtlCol="0">
            <a:spAutoFit/>
            <a:scene3d>
              <a:camera prst="orthographicFront"/>
              <a:lightRig rig="threePt" dir="t"/>
            </a:scene3d>
            <a:sp3d contourW="12700">
              <a:bevelB w="38100" h="38100" prst="slope"/>
              <a:contourClr>
                <a:srgbClr val="FF0000"/>
              </a:contourClr>
            </a:sp3d>
          </a:bodyPr>
          <a:lstStyle/>
          <a:p>
            <a:pPr algn="ctr"/>
            <a:r>
              <a:rPr lang="en-US" sz="6600" b="1" dirty="0">
                <a:solidFill>
                  <a:srgbClr val="FF0000"/>
                </a:solidFill>
                <a:effectLst>
                  <a:glow rad="101600">
                    <a:schemeClr val="tx1"/>
                  </a:glow>
                  <a:outerShdw blurRad="190500" dir="10800000" algn="ctr" rotWithShape="0">
                    <a:srgbClr val="FFFF00">
                      <a:alpha val="83000"/>
                    </a:srgbClr>
                  </a:outerShdw>
                  <a:reflection stA="0" endPos="65000" dist="50800" dir="5400000" sy="-100000" algn="bl" rotWithShape="0"/>
                </a:effectLst>
              </a:rPr>
              <a:t>Artificial Intelligence for Smarter Cybersecurity</a:t>
            </a:r>
            <a:endParaRPr lang="en-US" sz="6600" dirty="0">
              <a:solidFill>
                <a:srgbClr val="FF0000"/>
              </a:solidFill>
              <a:effectLst>
                <a:glow rad="101600">
                  <a:schemeClr val="tx1"/>
                </a:glow>
                <a:outerShdw blurRad="190500" dir="10800000" algn="ctr" rotWithShape="0">
                  <a:srgbClr val="FFFF00">
                    <a:alpha val="83000"/>
                  </a:srgbClr>
                </a:outerShdw>
                <a:reflection stA="0" endPos="65000" dist="50800" dir="5400000" sy="-100000" algn="bl" rotWithShape="0"/>
              </a:effectLst>
            </a:endParaRPr>
          </a:p>
        </p:txBody>
      </p:sp>
      <p:sp>
        <p:nvSpPr>
          <p:cNvPr id="6" name="TextBox 5"/>
          <p:cNvSpPr txBox="1"/>
          <p:nvPr/>
        </p:nvSpPr>
        <p:spPr>
          <a:xfrm>
            <a:off x="4224270" y="5411450"/>
            <a:ext cx="3928057" cy="1446550"/>
          </a:xfrm>
          <a:prstGeom prst="rect">
            <a:avLst/>
          </a:prstGeom>
          <a:noFill/>
        </p:spPr>
        <p:txBody>
          <a:bodyPr wrap="square" rtlCol="0">
            <a:spAutoFit/>
            <a:scene3d>
              <a:camera prst="orthographicFront"/>
              <a:lightRig rig="threePt" dir="t"/>
            </a:scene3d>
            <a:sp3d contourW="12700">
              <a:bevelB w="38100" h="38100" prst="slope"/>
              <a:contourClr>
                <a:srgbClr val="FF0000"/>
              </a:contourClr>
            </a:sp3d>
          </a:bodyPr>
          <a:lstStyle/>
          <a:p>
            <a:r>
              <a:rPr lang="en-US" sz="4400" dirty="0" smtClean="0">
                <a:solidFill>
                  <a:srgbClr val="FFFF00"/>
                </a:solidFill>
                <a:effectLst>
                  <a:glow rad="101600">
                    <a:schemeClr val="tx1"/>
                  </a:glow>
                  <a:outerShdw blurRad="190500" dir="10800000" sx="106000" sy="106000" algn="ctr" rotWithShape="0">
                    <a:srgbClr val="7030A0">
                      <a:alpha val="69000"/>
                    </a:srgbClr>
                  </a:outerShdw>
                  <a:reflection stA="0" endPos="65000" dist="50800" dir="5400000" sy="-100000" algn="bl" rotWithShape="0"/>
                </a:effectLst>
              </a:rPr>
              <a:t>Eranda H . P . D</a:t>
            </a:r>
          </a:p>
          <a:p>
            <a:r>
              <a:rPr lang="en-US" sz="4400" dirty="0" smtClean="0">
                <a:solidFill>
                  <a:srgbClr val="FFFF00"/>
                </a:solidFill>
                <a:effectLst>
                  <a:glow rad="101600">
                    <a:schemeClr val="tx1"/>
                  </a:glow>
                  <a:outerShdw blurRad="190500" dir="10800000" sx="106000" sy="106000" algn="ctr" rotWithShape="0">
                    <a:srgbClr val="7030A0">
                      <a:alpha val="69000"/>
                    </a:srgbClr>
                  </a:outerShdw>
                  <a:reflection stA="0" endPos="65000" dist="50800" dir="5400000" sy="-100000" algn="bl" rotWithShape="0"/>
                </a:effectLst>
              </a:rPr>
              <a:t>IT19029146</a:t>
            </a:r>
            <a:endParaRPr lang="en-US" sz="4400" dirty="0">
              <a:solidFill>
                <a:srgbClr val="FFFF00"/>
              </a:solidFill>
              <a:effectLst>
                <a:glow rad="101600">
                  <a:schemeClr val="tx1"/>
                </a:glow>
                <a:outerShdw blurRad="190500" dir="10800000" sx="106000" sy="106000" algn="ctr" rotWithShape="0">
                  <a:srgbClr val="7030A0">
                    <a:alpha val="69000"/>
                  </a:srgbClr>
                </a:outerShdw>
                <a:reflection stA="0" endPos="65000" dist="50800" dir="5400000" sy="-100000" algn="bl" rotWithShape="0"/>
              </a:effectLst>
            </a:endParaRPr>
          </a:p>
        </p:txBody>
      </p:sp>
    </p:spTree>
    <p:extLst>
      <p:ext uri="{BB962C8B-B14F-4D97-AF65-F5344CB8AC3E}">
        <p14:creationId xmlns:p14="http://schemas.microsoft.com/office/powerpoint/2010/main" val="306700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68446" y="226647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10</a:t>
            </a:fld>
            <a:endParaRPr lang="en-US" noProof="0" dirty="0">
              <a:solidFill>
                <a:schemeClr val="tx1"/>
              </a:solidFill>
            </a:endParaRPr>
          </a:p>
        </p:txBody>
      </p:sp>
      <p:sp>
        <p:nvSpPr>
          <p:cNvPr id="4" name="TextBox 3"/>
          <p:cNvSpPr txBox="1"/>
          <p:nvPr/>
        </p:nvSpPr>
        <p:spPr>
          <a:xfrm>
            <a:off x="5084024" y="1107586"/>
            <a:ext cx="6957723" cy="5509200"/>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Around </a:t>
            </a:r>
            <a:r>
              <a:rPr lang="en-US" sz="2200" dirty="0">
                <a:latin typeface="Calibri" panose="020F0502020204030204" pitchFamily="34" charset="0"/>
              </a:rPr>
              <a:t>1998-1999, DARPA (the government agency that created the Internet) started to do researches in machine learning in cyber security</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AI uses machine learning in order to detect similarities and differences within a data set and report any anomalies. It is capable of finding previously unknown patterns in a data set without the use of pre-existing labels</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With </a:t>
            </a:r>
            <a:r>
              <a:rPr lang="en-US" sz="2200" dirty="0">
                <a:latin typeface="Calibri" panose="020F0502020204030204" pitchFamily="34" charset="0"/>
              </a:rPr>
              <a:t>the time being Cyber criminals have also become more powerful than ever especially in bypassing the firewalls of organizations using very complex and advanced mechanisms. </a:t>
            </a:r>
            <a:endParaRPr lang="en-US" sz="2200" dirty="0" smtClean="0">
              <a:latin typeface="Calibri" panose="020F0502020204030204" pitchFamily="34" charset="0"/>
            </a:endParaRPr>
          </a:p>
        </p:txBody>
      </p:sp>
    </p:spTree>
    <p:extLst>
      <p:ext uri="{BB962C8B-B14F-4D97-AF65-F5344CB8AC3E}">
        <p14:creationId xmlns:p14="http://schemas.microsoft.com/office/powerpoint/2010/main" val="2880196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68446" y="226647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11</a:t>
            </a:fld>
            <a:endParaRPr lang="en-US" noProof="0" dirty="0">
              <a:solidFill>
                <a:schemeClr val="tx1"/>
              </a:solidFill>
            </a:endParaRPr>
          </a:p>
        </p:txBody>
      </p:sp>
      <p:sp>
        <p:nvSpPr>
          <p:cNvPr id="4" name="TextBox 3"/>
          <p:cNvSpPr txBox="1"/>
          <p:nvPr/>
        </p:nvSpPr>
        <p:spPr>
          <a:xfrm>
            <a:off x="5084021" y="347732"/>
            <a:ext cx="7107979" cy="6524863"/>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Humans </a:t>
            </a:r>
            <a:r>
              <a:rPr lang="en-US" sz="2200" dirty="0">
                <a:latin typeface="Calibri" panose="020F0502020204030204" pitchFamily="34" charset="0"/>
              </a:rPr>
              <a:t>are not capable of detecting the abnormalities at the speed that the attacks happen. </a:t>
            </a: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endParaRPr lang="en-US" sz="2200" dirty="0" smtClean="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However </a:t>
            </a:r>
            <a:r>
              <a:rPr lang="en-US" sz="2200" dirty="0">
                <a:latin typeface="Calibri" panose="020F0502020204030204" pitchFamily="34" charset="0"/>
              </a:rPr>
              <a:t>when AI is integrated into those systems, it get the ability to analyze a massive amount of data generated on a network in order to identify what doesn’t belong there</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endParaRPr lang="en-US" sz="2200" dirty="0" smtClean="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 </a:t>
            </a:r>
            <a:r>
              <a:rPr lang="en-US" sz="2200" dirty="0">
                <a:latin typeface="Calibri" panose="020F0502020204030204" pitchFamily="34" charset="0"/>
              </a:rPr>
              <a:t>practical application of AI, machine learning helps in anti-malware, performing dynamic risk analysis and detecting anomaly</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Not only that AI technology can be used to train or learn when removing the noise or unwanted data and it assists security experts in understanding cyber environment for detection of any anomalous activity</a:t>
            </a:r>
            <a:r>
              <a:rPr lang="en-US" sz="2200" dirty="0" smtClean="0">
                <a:latin typeface="Calibri" panose="020F0502020204030204" pitchFamily="34" charset="0"/>
              </a:rPr>
              <a:t>.</a:t>
            </a:r>
          </a:p>
        </p:txBody>
      </p:sp>
    </p:spTree>
    <p:extLst>
      <p:ext uri="{BB962C8B-B14F-4D97-AF65-F5344CB8AC3E}">
        <p14:creationId xmlns:p14="http://schemas.microsoft.com/office/powerpoint/2010/main" val="3622866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12</a:t>
            </a:fld>
            <a:endParaRPr lang="en-US" noProof="0" dirty="0">
              <a:solidFill>
                <a:schemeClr val="tx1"/>
              </a:solidFill>
            </a:endParaRPr>
          </a:p>
        </p:txBody>
      </p:sp>
      <p:sp>
        <p:nvSpPr>
          <p:cNvPr id="4" name="TextBox 3"/>
          <p:cNvSpPr txBox="1"/>
          <p:nvPr/>
        </p:nvSpPr>
        <p:spPr>
          <a:xfrm>
            <a:off x="4942358" y="693406"/>
            <a:ext cx="7249644" cy="3170099"/>
          </a:xfrm>
          <a:prstGeom prst="rect">
            <a:avLst/>
          </a:prstGeom>
          <a:noFill/>
        </p:spPr>
        <p:txBody>
          <a:bodyPr wrap="square" rtlCol="0">
            <a:spAutoFit/>
          </a:bodyPr>
          <a:lstStyle/>
          <a:p>
            <a:pPr marL="457200" indent="-457200">
              <a:buFont typeface="+mj-lt"/>
              <a:buAutoNum type="arabicParenR"/>
            </a:pPr>
            <a:r>
              <a:rPr lang="en-US" sz="2400" dirty="0" smtClean="0">
                <a:solidFill>
                  <a:srgbClr val="FF0000"/>
                </a:solidFill>
                <a:latin typeface="Calibri" panose="020F0502020204030204" pitchFamily="34" charset="0"/>
              </a:rPr>
              <a:t>Expert </a:t>
            </a:r>
            <a:r>
              <a:rPr lang="en-US" sz="2400" dirty="0">
                <a:solidFill>
                  <a:srgbClr val="FF0000"/>
                </a:solidFill>
                <a:latin typeface="Calibri" panose="020F0502020204030204" pitchFamily="34" charset="0"/>
              </a:rPr>
              <a:t>Systems (analyst-driven</a:t>
            </a:r>
            <a:r>
              <a:rPr lang="en-US" sz="2400" dirty="0" smtClean="0">
                <a:solidFill>
                  <a:srgbClr val="FF0000"/>
                </a:solidFill>
                <a:latin typeface="Calibri" panose="020F0502020204030204" pitchFamily="34" charset="0"/>
              </a:rPr>
              <a:t>)</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
            </a:pPr>
            <a:r>
              <a:rPr lang="en-US" sz="2200" dirty="0" smtClean="0">
                <a:latin typeface="Calibri" panose="020F0502020204030204" pitchFamily="34" charset="0"/>
              </a:rPr>
              <a:t>Expert </a:t>
            </a:r>
            <a:r>
              <a:rPr lang="en-US" sz="2200" dirty="0">
                <a:latin typeface="Calibri" panose="020F0502020204030204" pitchFamily="34" charset="0"/>
              </a:rPr>
              <a:t>systems are mostly developed and managed by people. Those systems are usually based on identification of threat signatures to prevent </a:t>
            </a:r>
            <a:r>
              <a:rPr lang="en-US" sz="2200" dirty="0" smtClean="0">
                <a:latin typeface="Calibri" panose="020F0502020204030204" pitchFamily="34" charset="0"/>
              </a:rPr>
              <a:t>attacks</a:t>
            </a:r>
          </a:p>
          <a:p>
            <a:endParaRPr lang="en-US" sz="2200" dirty="0" smtClean="0">
              <a:latin typeface="Calibri" panose="020F0502020204030204" pitchFamily="34" charset="0"/>
            </a:endParaRPr>
          </a:p>
          <a:p>
            <a:pPr marL="342900" indent="-342900">
              <a:buFont typeface="Wingdings" panose="05000000000000000000" pitchFamily="2" charset="2"/>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a:latin typeface="Calibri" panose="020F0502020204030204" pitchFamily="34" charset="0"/>
              </a:rPr>
              <a:t>Ex: - a fingerprint database is used to capture the </a:t>
            </a:r>
            <a:r>
              <a:rPr lang="en-US" sz="2200" dirty="0" smtClean="0">
                <a:latin typeface="Calibri" panose="020F0502020204030204" pitchFamily="34" charset="0"/>
              </a:rPr>
              <a:t>			intruders </a:t>
            </a:r>
            <a:r>
              <a:rPr lang="en-US" sz="2200" dirty="0">
                <a:latin typeface="Calibri" panose="020F0502020204030204" pitchFamily="34" charset="0"/>
              </a:rPr>
              <a:t>and criminals.</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Different cyber security systems</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7" name="TextBox 6"/>
          <p:cNvSpPr txBox="1"/>
          <p:nvPr/>
        </p:nvSpPr>
        <p:spPr>
          <a:xfrm>
            <a:off x="5094755" y="4588746"/>
            <a:ext cx="6998508" cy="1815882"/>
          </a:xfrm>
          <a:prstGeom prst="rect">
            <a:avLst/>
          </a:prstGeom>
          <a:noFill/>
        </p:spPr>
        <p:txBody>
          <a:bodyPr wrap="square" rtlCol="0">
            <a:spAutoFit/>
          </a:bodyPr>
          <a:lstStyle/>
          <a:p>
            <a:pPr marL="457200" indent="-457200">
              <a:buAutoNum type="arabicParenR" startAt="2"/>
            </a:pPr>
            <a:r>
              <a:rPr lang="en-US" sz="2400" dirty="0" smtClean="0">
                <a:solidFill>
                  <a:srgbClr val="FF0000"/>
                </a:solidFill>
                <a:latin typeface="Calibri" panose="020F0502020204030204" pitchFamily="34" charset="0"/>
              </a:rPr>
              <a:t>Automated </a:t>
            </a:r>
            <a:r>
              <a:rPr lang="en-US" sz="2400" dirty="0">
                <a:solidFill>
                  <a:srgbClr val="FF0000"/>
                </a:solidFill>
                <a:latin typeface="Calibri" panose="020F0502020204030204" pitchFamily="34" charset="0"/>
              </a:rPr>
              <a:t>Systems (machine-driven</a:t>
            </a:r>
            <a:r>
              <a:rPr lang="en-US" sz="2400" dirty="0" smtClean="0">
                <a:solidFill>
                  <a:srgbClr val="FF0000"/>
                </a:solidFill>
                <a:latin typeface="Calibri" panose="020F0502020204030204" pitchFamily="34" charset="0"/>
              </a:rPr>
              <a:t>)</a:t>
            </a:r>
          </a:p>
          <a:p>
            <a:pPr marL="457200" indent="-457200">
              <a:buAutoNum type="arabicParenR" startAt="2"/>
            </a:pPr>
            <a:endParaRPr lang="en-US" sz="2200" dirty="0">
              <a:latin typeface="Calibri" panose="020F0502020204030204" pitchFamily="34" charset="0"/>
            </a:endParaRPr>
          </a:p>
          <a:p>
            <a:pPr marL="342900" indent="-342900">
              <a:buFont typeface="Wingdings" panose="05000000000000000000" pitchFamily="2" charset="2"/>
              <a:buChar char="§"/>
            </a:pPr>
            <a:r>
              <a:rPr lang="en-US" sz="2200" dirty="0" smtClean="0">
                <a:latin typeface="Calibri" panose="020F0502020204030204" pitchFamily="34" charset="0"/>
              </a:rPr>
              <a:t>Automated </a:t>
            </a:r>
            <a:r>
              <a:rPr lang="en-US" sz="2200" dirty="0">
                <a:latin typeface="Calibri" panose="020F0502020204030204" pitchFamily="34" charset="0"/>
              </a:rPr>
              <a:t>systems are capable of identifying potentially harmful or dangerous actions in a system or network by analyzing the historical data.</a:t>
            </a:r>
          </a:p>
        </p:txBody>
      </p:sp>
    </p:spTree>
    <p:extLst>
      <p:ext uri="{BB962C8B-B14F-4D97-AF65-F5344CB8AC3E}">
        <p14:creationId xmlns:p14="http://schemas.microsoft.com/office/powerpoint/2010/main" val="2304673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13</a:t>
            </a:fld>
            <a:endParaRPr lang="en-US" noProof="0" dirty="0">
              <a:solidFill>
                <a:schemeClr val="tx1"/>
              </a:solidFill>
            </a:endParaRPr>
          </a:p>
        </p:txBody>
      </p:sp>
      <p:sp>
        <p:nvSpPr>
          <p:cNvPr id="4" name="TextBox 3"/>
          <p:cNvSpPr txBox="1"/>
          <p:nvPr/>
        </p:nvSpPr>
        <p:spPr>
          <a:xfrm>
            <a:off x="4942358" y="25760"/>
            <a:ext cx="7249644" cy="6894195"/>
          </a:xfrm>
          <a:prstGeom prst="rect">
            <a:avLst/>
          </a:prstGeom>
          <a:noFill/>
        </p:spPr>
        <p:txBody>
          <a:bodyPr wrap="square" rtlCol="0">
            <a:spAutoFit/>
          </a:bodyPr>
          <a:lstStyle/>
          <a:p>
            <a:pPr marL="457200" indent="-457200">
              <a:buFont typeface="+mj-lt"/>
              <a:buAutoNum type="arabicParenR"/>
            </a:pPr>
            <a:r>
              <a:rPr lang="en-US" sz="2400" dirty="0" smtClean="0">
                <a:solidFill>
                  <a:srgbClr val="FF0000"/>
                </a:solidFill>
                <a:latin typeface="Calibri" panose="020F0502020204030204" pitchFamily="34" charset="0"/>
              </a:rPr>
              <a:t>Automated Malware Defense</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AI </a:t>
            </a:r>
            <a:r>
              <a:rPr lang="en-US" sz="2200" dirty="0">
                <a:latin typeface="Calibri" panose="020F0502020204030204" pitchFamily="34" charset="0"/>
              </a:rPr>
              <a:t>systems can be trained to identify even the slightest behaviors of ransomware and malware attacks before it enters the system. </a:t>
            </a: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In order to make this a </a:t>
            </a:r>
            <a:r>
              <a:rPr lang="en-US" sz="2200" dirty="0">
                <a:latin typeface="Calibri" panose="020F0502020204030204" pitchFamily="34" charset="0"/>
              </a:rPr>
              <a:t>reality a behavior-based algorithm was </a:t>
            </a:r>
            <a:r>
              <a:rPr lang="en-US" sz="2200" dirty="0" smtClean="0">
                <a:latin typeface="Calibri" panose="020F0502020204030204" pitchFamily="34" charset="0"/>
              </a:rPr>
              <a:t>created. It not </a:t>
            </a:r>
            <a:r>
              <a:rPr lang="en-US" sz="2200" dirty="0">
                <a:latin typeface="Calibri" panose="020F0502020204030204" pitchFamily="34" charset="0"/>
              </a:rPr>
              <a:t>only analyzes the code directly, but also uses probability models on order to take into account multiple scenarios and attributes of the malicious code</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Even though this algorithm had huge amounts of drawbacks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later on a very effective algorithm was found out and it was called as “Heuristic algorithm</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This AI powered algorithm was totally capable of making decisions about whether the analyzed code is harmful or not.</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Practical usage of AI in cyber security</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428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14</a:t>
            </a:fld>
            <a:endParaRPr lang="en-US" noProof="0" dirty="0">
              <a:solidFill>
                <a:schemeClr val="tx1"/>
              </a:solidFill>
            </a:endParaRPr>
          </a:p>
        </p:txBody>
      </p:sp>
      <p:sp>
        <p:nvSpPr>
          <p:cNvPr id="4" name="TextBox 3"/>
          <p:cNvSpPr txBox="1"/>
          <p:nvPr/>
        </p:nvSpPr>
        <p:spPr>
          <a:xfrm>
            <a:off x="4942358" y="25760"/>
            <a:ext cx="7249644" cy="6894195"/>
          </a:xfrm>
          <a:prstGeom prst="rect">
            <a:avLst/>
          </a:prstGeom>
          <a:noFill/>
        </p:spPr>
        <p:txBody>
          <a:bodyPr wrap="square" rtlCol="0">
            <a:spAutoFit/>
          </a:bodyPr>
          <a:lstStyle/>
          <a:p>
            <a:r>
              <a:rPr lang="en-US" sz="2400" dirty="0" smtClean="0">
                <a:solidFill>
                  <a:srgbClr val="FF0000"/>
                </a:solidFill>
                <a:latin typeface="Calibri" panose="020F0502020204030204" pitchFamily="34" charset="0"/>
              </a:rPr>
              <a:t>2)   Automated Phishing Detection</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Phishing </a:t>
            </a:r>
            <a:r>
              <a:rPr lang="en-US" sz="2200" dirty="0">
                <a:latin typeface="Calibri" panose="020F0502020204030204" pitchFamily="34" charset="0"/>
              </a:rPr>
              <a:t>attacks are created in order to grab or steal your sensitive information such as login credentials, phone number, credit card numbers etc</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Rather </a:t>
            </a:r>
            <a:r>
              <a:rPr lang="en-US" sz="2200" dirty="0">
                <a:latin typeface="Calibri" panose="020F0502020204030204" pitchFamily="34" charset="0"/>
              </a:rPr>
              <a:t>than the general phishing attacks nowadays there is a very popular attack type called spear phishing attacks</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Spear phishers obtain private information of a specific user by researching the background of that particular individual and companies on social media, linked websites and other publicly available information</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in a case like this, AI helps to classify the messages just like in email spam filters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But initially you need to train the algorithm manually by labeling messages or reporting suspicious links. As AI is capable of self-learning, it constantly improves its accuracy.</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Practical usage of AI in cyber security</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062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15</a:t>
            </a:fld>
            <a:endParaRPr lang="en-US" noProof="0" dirty="0">
              <a:solidFill>
                <a:schemeClr val="tx1"/>
              </a:solidFill>
            </a:endParaRPr>
          </a:p>
        </p:txBody>
      </p:sp>
      <p:sp>
        <p:nvSpPr>
          <p:cNvPr id="4" name="TextBox 3"/>
          <p:cNvSpPr txBox="1"/>
          <p:nvPr/>
        </p:nvSpPr>
        <p:spPr>
          <a:xfrm>
            <a:off x="4942358" y="25761"/>
            <a:ext cx="7249644" cy="6217087"/>
          </a:xfrm>
          <a:prstGeom prst="rect">
            <a:avLst/>
          </a:prstGeom>
          <a:noFill/>
        </p:spPr>
        <p:txBody>
          <a:bodyPr wrap="square" rtlCol="0">
            <a:spAutoFit/>
          </a:bodyPr>
          <a:lstStyle/>
          <a:p>
            <a:r>
              <a:rPr lang="en-US" sz="2400" dirty="0">
                <a:solidFill>
                  <a:srgbClr val="FF0000"/>
                </a:solidFill>
                <a:latin typeface="Calibri" panose="020F0502020204030204" pitchFamily="34" charset="0"/>
              </a:rPr>
              <a:t>3</a:t>
            </a:r>
            <a:r>
              <a:rPr lang="en-US" sz="2400" dirty="0" smtClean="0">
                <a:solidFill>
                  <a:srgbClr val="FF0000"/>
                </a:solidFill>
                <a:latin typeface="Calibri" panose="020F0502020204030204" pitchFamily="34" charset="0"/>
              </a:rPr>
              <a:t>)   </a:t>
            </a:r>
            <a:r>
              <a:rPr lang="en-US" sz="2400" dirty="0">
                <a:solidFill>
                  <a:srgbClr val="FF0000"/>
                </a:solidFill>
                <a:latin typeface="Calibri" panose="020F0502020204030204" pitchFamily="34" charset="0"/>
              </a:rPr>
              <a:t>Automated Data Theft Detection</a:t>
            </a:r>
            <a:endParaRPr lang="en-US" sz="2400" dirty="0" smtClean="0">
              <a:solidFill>
                <a:srgbClr val="FF0000"/>
              </a:solidFill>
              <a:latin typeface="Calibri" panose="020F0502020204030204" pitchFamily="34" charset="0"/>
            </a:endParaRP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One </a:t>
            </a:r>
            <a:r>
              <a:rPr lang="en-US" sz="2200" dirty="0">
                <a:latin typeface="Calibri" panose="020F0502020204030204" pitchFamily="34" charset="0"/>
              </a:rPr>
              <a:t>of the most common threats that organizations are currently facing is data breaches. In such scenarios AI based algorithms can be heavily used to identify the stolen data</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Most of those stolen data are usually laid on the dark web</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In </a:t>
            </a:r>
            <a:r>
              <a:rPr lang="en-US" sz="2200" dirty="0">
                <a:latin typeface="Calibri" panose="020F0502020204030204" pitchFamily="34" charset="0"/>
              </a:rPr>
              <a:t>web browsers like “Tor” it’s possible to access the dark web and the connection is encrypted peer-to-peer</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Not only that there are some certain safeguards like CAPTCHA need to be applied too.</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But </a:t>
            </a:r>
            <a:r>
              <a:rPr lang="en-US" sz="2200" dirty="0">
                <a:latin typeface="Calibri" panose="020F0502020204030204" pitchFamily="34" charset="0"/>
              </a:rPr>
              <a:t>with the help of the AI, it is possible to fool these systems by implying that the CAPTCHAs are done by a human</a:t>
            </a:r>
            <a:r>
              <a:rPr lang="en-US" sz="2200" dirty="0" smtClean="0">
                <a:latin typeface="Calibri" panose="020F0502020204030204" pitchFamily="34" charset="0"/>
              </a:rPr>
              <a:t>.</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Practical usage of AI in cyber security</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7474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16</a:t>
            </a:fld>
            <a:endParaRPr lang="en-US" noProof="0" dirty="0">
              <a:solidFill>
                <a:schemeClr val="tx1"/>
              </a:solidFill>
            </a:endParaRPr>
          </a:p>
        </p:txBody>
      </p:sp>
      <p:sp>
        <p:nvSpPr>
          <p:cNvPr id="4" name="TextBox 3"/>
          <p:cNvSpPr txBox="1"/>
          <p:nvPr/>
        </p:nvSpPr>
        <p:spPr>
          <a:xfrm>
            <a:off x="4942358" y="25761"/>
            <a:ext cx="7249644" cy="6217087"/>
          </a:xfrm>
          <a:prstGeom prst="rect">
            <a:avLst/>
          </a:prstGeom>
          <a:noFill/>
        </p:spPr>
        <p:txBody>
          <a:bodyPr wrap="square" rtlCol="0">
            <a:spAutoFit/>
          </a:bodyPr>
          <a:lstStyle/>
          <a:p>
            <a:r>
              <a:rPr lang="en-US" sz="2400" dirty="0" smtClean="0">
                <a:solidFill>
                  <a:srgbClr val="FF0000"/>
                </a:solidFill>
                <a:latin typeface="Calibri" panose="020F0502020204030204" pitchFamily="34" charset="0"/>
              </a:rPr>
              <a:t>4</a:t>
            </a:r>
            <a:r>
              <a:rPr lang="en-US" sz="2400" dirty="0">
                <a:solidFill>
                  <a:srgbClr val="FF0000"/>
                </a:solidFill>
                <a:latin typeface="Calibri" panose="020F0502020204030204" pitchFamily="34" charset="0"/>
              </a:rPr>
              <a:t>) </a:t>
            </a:r>
            <a:r>
              <a:rPr lang="en-US" sz="2400" dirty="0" smtClean="0">
                <a:solidFill>
                  <a:srgbClr val="FF0000"/>
                </a:solidFill>
                <a:latin typeface="Calibri" panose="020F0502020204030204" pitchFamily="34" charset="0"/>
              </a:rPr>
              <a:t>  Honeypot-based </a:t>
            </a:r>
            <a:r>
              <a:rPr lang="en-US" sz="2400" dirty="0">
                <a:solidFill>
                  <a:srgbClr val="FF0000"/>
                </a:solidFill>
                <a:latin typeface="Calibri" panose="020F0502020204030204" pitchFamily="34" charset="0"/>
              </a:rPr>
              <a:t>Social Engineering </a:t>
            </a:r>
            <a:r>
              <a:rPr lang="en-US" sz="2400" dirty="0" smtClean="0">
                <a:solidFill>
                  <a:srgbClr val="FF0000"/>
                </a:solidFill>
                <a:latin typeface="Calibri" panose="020F0502020204030204" pitchFamily="34" charset="0"/>
              </a:rPr>
              <a:t>Defense</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Exploiting </a:t>
            </a:r>
            <a:r>
              <a:rPr lang="en-US" sz="2200" dirty="0">
                <a:latin typeface="Calibri" panose="020F0502020204030204" pitchFamily="34" charset="0"/>
              </a:rPr>
              <a:t>human psychology is simply called as social engineering</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Attackers use this technique in order to obtain personal information which leads for compromising security systems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in here, AI is used to make sure whether the sender is malicious or friendly. </a:t>
            </a: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This </a:t>
            </a:r>
            <a:r>
              <a:rPr lang="en-US" sz="2200" dirty="0">
                <a:latin typeface="Calibri" panose="020F0502020204030204" pitchFamily="34" charset="0"/>
              </a:rPr>
              <a:t>classification is done automatically and then it is disseminated to the devices of all the employees. </a:t>
            </a: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that it automatically blocks further unnecessary communication attempts which are received from the offending party.</a:t>
            </a:r>
            <a:endParaRPr lang="en-US" sz="2200" dirty="0" smtClean="0">
              <a:latin typeface="Calibri" panose="020F0502020204030204" pitchFamily="34" charset="0"/>
            </a:endParaRP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Practical usage of AI in cyber security</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13028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489399" y="2266478"/>
            <a:ext cx="4271493"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developments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in the area</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17</a:t>
            </a:fld>
            <a:endParaRPr lang="en-US" noProof="0" dirty="0">
              <a:solidFill>
                <a:schemeClr val="tx1"/>
              </a:solidFill>
            </a:endParaRPr>
          </a:p>
        </p:txBody>
      </p:sp>
      <p:sp>
        <p:nvSpPr>
          <p:cNvPr id="4" name="TextBox 3"/>
          <p:cNvSpPr txBox="1"/>
          <p:nvPr/>
        </p:nvSpPr>
        <p:spPr>
          <a:xfrm>
            <a:off x="5084017" y="614894"/>
            <a:ext cx="7107979" cy="5847755"/>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Cyber </a:t>
            </a:r>
            <a:r>
              <a:rPr lang="en-US" sz="2200" dirty="0">
                <a:latin typeface="Calibri" panose="020F0502020204030204" pitchFamily="34" charset="0"/>
              </a:rPr>
              <a:t>Security is a specialization which keeps on evolving constantly with the time</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Private </a:t>
            </a:r>
            <a:r>
              <a:rPr lang="en-US" sz="2200" dirty="0">
                <a:latin typeface="Calibri" panose="020F0502020204030204" pitchFamily="34" charset="0"/>
              </a:rPr>
              <a:t>business organizations and corporations have already deployed AI based cyber security systems. Not only that even some governments have also started using this technology</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There </a:t>
            </a:r>
            <a:r>
              <a:rPr lang="en-US" sz="2200" dirty="0">
                <a:latin typeface="Calibri" panose="020F0502020204030204" pitchFamily="34" charset="0"/>
              </a:rPr>
              <a:t>were some considerable amounts of cyber security trends in year 2019 too such as spear phishing attacks, Internet of Things (</a:t>
            </a:r>
            <a:r>
              <a:rPr lang="en-US" sz="2200" dirty="0" err="1">
                <a:latin typeface="Calibri" panose="020F0502020204030204" pitchFamily="34" charset="0"/>
              </a:rPr>
              <a:t>IoT</a:t>
            </a:r>
            <a:r>
              <a:rPr lang="en-US" sz="2200" dirty="0">
                <a:latin typeface="Calibri" panose="020F0502020204030204" pitchFamily="34" charset="0"/>
              </a:rPr>
              <a:t>) ransomware etc</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According </a:t>
            </a:r>
            <a:r>
              <a:rPr lang="en-US" sz="2200" dirty="0">
                <a:latin typeface="Calibri" panose="020F0502020204030204" pitchFamily="34" charset="0"/>
              </a:rPr>
              <a:t>to a research, currently one of every five organizations uses AI to enhance cyber security. </a:t>
            </a:r>
            <a:endParaRPr lang="en-US" sz="2200" dirty="0" smtClean="0">
              <a:latin typeface="Calibri" panose="020F0502020204030204" pitchFamily="34" charset="0"/>
            </a:endParaRPr>
          </a:p>
        </p:txBody>
      </p:sp>
    </p:spTree>
    <p:extLst>
      <p:ext uri="{BB962C8B-B14F-4D97-AF65-F5344CB8AC3E}">
        <p14:creationId xmlns:p14="http://schemas.microsoft.com/office/powerpoint/2010/main" val="1517416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476521" y="894068"/>
            <a:ext cx="4314423"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developments in the area</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18</a:t>
            </a:fld>
            <a:endParaRPr lang="en-US" noProof="0" dirty="0">
              <a:solidFill>
                <a:schemeClr val="tx1"/>
              </a:solidFill>
            </a:endParaRPr>
          </a:p>
        </p:txBody>
      </p:sp>
      <p:sp>
        <p:nvSpPr>
          <p:cNvPr id="4" name="TextBox 3"/>
          <p:cNvSpPr txBox="1"/>
          <p:nvPr/>
        </p:nvSpPr>
        <p:spPr>
          <a:xfrm>
            <a:off x="4942358" y="25760"/>
            <a:ext cx="7249644" cy="6278642"/>
          </a:xfrm>
          <a:prstGeom prst="rect">
            <a:avLst/>
          </a:prstGeom>
          <a:noFill/>
        </p:spPr>
        <p:txBody>
          <a:bodyPr wrap="square" rtlCol="0">
            <a:spAutoFit/>
          </a:bodyPr>
          <a:lstStyle/>
          <a:p>
            <a:r>
              <a:rPr lang="en-US" sz="2800" dirty="0">
                <a:solidFill>
                  <a:srgbClr val="FF0000"/>
                </a:solidFill>
                <a:latin typeface="Calibri" panose="020F0502020204030204" pitchFamily="34" charset="0"/>
              </a:rPr>
              <a:t>1</a:t>
            </a:r>
            <a:r>
              <a:rPr lang="en-US" sz="2800" dirty="0" smtClean="0">
                <a:solidFill>
                  <a:srgbClr val="FF0000"/>
                </a:solidFill>
                <a:latin typeface="Calibri" panose="020F0502020204030204" pitchFamily="34" charset="0"/>
              </a:rPr>
              <a:t>)   The </a:t>
            </a:r>
            <a:r>
              <a:rPr lang="en-US" sz="2800" dirty="0">
                <a:solidFill>
                  <a:srgbClr val="FF0000"/>
                </a:solidFill>
                <a:latin typeface="Calibri" panose="020F0502020204030204" pitchFamily="34" charset="0"/>
              </a:rPr>
              <a:t>end of passwords</a:t>
            </a:r>
            <a:endParaRPr lang="en-US" sz="2800" dirty="0" smtClean="0">
              <a:solidFill>
                <a:srgbClr val="FF0000"/>
              </a:solidFill>
              <a:latin typeface="Calibri" panose="020F0502020204030204" pitchFamily="34" charset="0"/>
            </a:endParaRP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Most </a:t>
            </a:r>
            <a:r>
              <a:rPr lang="en-US" sz="2200" dirty="0">
                <a:latin typeface="Calibri" panose="020F0502020204030204" pitchFamily="34" charset="0"/>
              </a:rPr>
              <a:t>of the people still use simple passwords or they use the same password for multiple user accounts. </a:t>
            </a: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this has clearly made their accounts vulnerable to cyber-attacks</a:t>
            </a:r>
            <a:r>
              <a:rPr lang="en-US" sz="2200" dirty="0" smtClean="0">
                <a:latin typeface="Calibri" panose="020F0502020204030204" pitchFamily="34" charset="0"/>
              </a:rPr>
              <a:t>.</a:t>
            </a: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But </a:t>
            </a:r>
            <a:r>
              <a:rPr lang="en-US" sz="2200" dirty="0">
                <a:latin typeface="Calibri" panose="020F0502020204030204" pitchFamily="34" charset="0"/>
              </a:rPr>
              <a:t>with the help of artificial intelligence technology it is possible to create a much safer online environment without passwords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According to IAM, in near future, the passwords might actually be replaced by AI systems</a:t>
            </a:r>
            <a:r>
              <a:rPr lang="en-US" sz="2200" dirty="0" smtClean="0">
                <a:latin typeface="Calibri" panose="020F0502020204030204" pitchFamily="34" charset="0"/>
              </a:rPr>
              <a:t>.</a:t>
            </a: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By </a:t>
            </a:r>
            <a:r>
              <a:rPr lang="en-US" sz="2200" dirty="0">
                <a:latin typeface="Calibri" panose="020F0502020204030204" pitchFamily="34" charset="0"/>
              </a:rPr>
              <a:t>using this idea, AI gets the ability to track each and every user within an organization based on roles, privileges, and common actions</a:t>
            </a:r>
            <a:r>
              <a:rPr lang="en-US" sz="2200" dirty="0" smtClean="0">
                <a:latin typeface="Calibri" panose="020F0502020204030204" pitchFamily="34" charset="0"/>
              </a:rPr>
              <a:t>.</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a:t>
            </a:r>
            <a:r>
              <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possibilities and predictions</a:t>
            </a:r>
          </a:p>
        </p:txBody>
      </p:sp>
    </p:spTree>
    <p:extLst>
      <p:ext uri="{BB962C8B-B14F-4D97-AF65-F5344CB8AC3E}">
        <p14:creationId xmlns:p14="http://schemas.microsoft.com/office/powerpoint/2010/main" val="867317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476521" y="894068"/>
            <a:ext cx="4314423"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developments in the area</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19</a:t>
            </a:fld>
            <a:endParaRPr lang="en-US" noProof="0" dirty="0">
              <a:solidFill>
                <a:schemeClr val="tx1"/>
              </a:solidFill>
            </a:endParaRPr>
          </a:p>
        </p:txBody>
      </p:sp>
      <p:sp>
        <p:nvSpPr>
          <p:cNvPr id="4" name="TextBox 3"/>
          <p:cNvSpPr txBox="1"/>
          <p:nvPr/>
        </p:nvSpPr>
        <p:spPr>
          <a:xfrm>
            <a:off x="4942358" y="25760"/>
            <a:ext cx="7249644" cy="6617196"/>
          </a:xfrm>
          <a:prstGeom prst="rect">
            <a:avLst/>
          </a:prstGeom>
          <a:noFill/>
        </p:spPr>
        <p:txBody>
          <a:bodyPr wrap="square" rtlCol="0">
            <a:spAutoFit/>
          </a:bodyPr>
          <a:lstStyle/>
          <a:p>
            <a:r>
              <a:rPr lang="en-US" sz="2800" dirty="0" smtClean="0">
                <a:solidFill>
                  <a:srgbClr val="FF0000"/>
                </a:solidFill>
                <a:latin typeface="Calibri" panose="020F0502020204030204" pitchFamily="34" charset="0"/>
              </a:rPr>
              <a:t>2)   Threat hunting</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Threat </a:t>
            </a:r>
            <a:r>
              <a:rPr lang="en-US" sz="2200" dirty="0">
                <a:latin typeface="Calibri" panose="020F0502020204030204" pitchFamily="34" charset="0"/>
              </a:rPr>
              <a:t>hunting is a perfect AI based matured solution for disruption of data</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As a traditional technique, signatures and indicators are used to identify the threats which have been previously encountered</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Not </a:t>
            </a:r>
            <a:r>
              <a:rPr lang="en-US" sz="2200" dirty="0">
                <a:latin typeface="Calibri" panose="020F0502020204030204" pitchFamily="34" charset="0"/>
              </a:rPr>
              <a:t>only that, AI can be used to escalate the hunting process by merging with behavioral analysis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Startups such as “</a:t>
            </a:r>
            <a:r>
              <a:rPr lang="en-US" sz="2200" dirty="0" err="1">
                <a:latin typeface="Calibri" panose="020F0502020204030204" pitchFamily="34" charset="0"/>
              </a:rPr>
              <a:t>ReaQta</a:t>
            </a:r>
            <a:r>
              <a:rPr lang="en-US" sz="2200" dirty="0">
                <a:latin typeface="Calibri" panose="020F0502020204030204" pitchFamily="34" charset="0"/>
              </a:rPr>
              <a:t>” are capable of influencing the AI models to develop profiles of every application within an organization’s network by absorbing the data which is produced in high volumes by different endpoints.</a:t>
            </a:r>
            <a:endParaRPr lang="en-US" sz="2200" dirty="0" smtClean="0">
              <a:latin typeface="Calibri" panose="020F0502020204030204" pitchFamily="34" charset="0"/>
            </a:endParaRP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a:t>
            </a:r>
            <a:r>
              <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possibilities and predictions</a:t>
            </a:r>
          </a:p>
        </p:txBody>
      </p:sp>
    </p:spTree>
    <p:extLst>
      <p:ext uri="{BB962C8B-B14F-4D97-AF65-F5344CB8AC3E}">
        <p14:creationId xmlns:p14="http://schemas.microsoft.com/office/powerpoint/2010/main" val="4210405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8B21D-79F7-4B31-A64C-C0B22D77DBD9}"/>
              </a:ext>
            </a:extLst>
          </p:cNvPr>
          <p:cNvSpPr>
            <a:spLocks noGrp="1"/>
          </p:cNvSpPr>
          <p:nvPr>
            <p:ph type="title"/>
          </p:nvPr>
        </p:nvSpPr>
        <p:spPr>
          <a:xfrm>
            <a:off x="704383" y="2287088"/>
            <a:ext cx="3973636" cy="2283824"/>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Outline</a:t>
            </a:r>
          </a:p>
        </p:txBody>
      </p:sp>
      <p:sp>
        <p:nvSpPr>
          <p:cNvPr id="7" name="Slide Number Placeholder 2">
            <a:extLst>
              <a:ext uri="{FF2B5EF4-FFF2-40B4-BE49-F238E27FC236}">
                <a16:creationId xmlns="" xmlns:a16="http://schemas.microsoft.com/office/drawing/2014/main" id="{6898F7BF-6033-4B9D-94D4-C4D7EA07EA2D}"/>
              </a:ext>
            </a:extLst>
          </p:cNvPr>
          <p:cNvSpPr txBox="1">
            <a:spLocks/>
          </p:cNvSpPr>
          <p:nvPr/>
        </p:nvSpPr>
        <p:spPr>
          <a:xfrm>
            <a:off x="11353813" y="6082271"/>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FF96B15-8338-45D5-A943-561235072D66}" type="slidenum">
              <a:rPr lang="en-US" sz="2000" smtClean="0">
                <a:solidFill>
                  <a:schemeClr val="tx1"/>
                </a:solidFill>
              </a:rPr>
              <a:pPr algn="r"/>
              <a:t>2</a:t>
            </a:fld>
            <a:endParaRPr lang="en-US" dirty="0">
              <a:solidFill>
                <a:schemeClr val="tx1"/>
              </a:solidFill>
            </a:endParaRPr>
          </a:p>
        </p:txBody>
      </p:sp>
      <p:sp>
        <p:nvSpPr>
          <p:cNvPr id="6" name="TextBox 5">
            <a:extLst>
              <a:ext uri="{FF2B5EF4-FFF2-40B4-BE49-F238E27FC236}">
                <a16:creationId xmlns="" xmlns:a16="http://schemas.microsoft.com/office/drawing/2014/main" id="{3F2D55A4-8D55-48ED-B4B6-4B67C0C199AD}"/>
              </a:ext>
            </a:extLst>
          </p:cNvPr>
          <p:cNvSpPr txBox="1"/>
          <p:nvPr/>
        </p:nvSpPr>
        <p:spPr>
          <a:xfrm>
            <a:off x="5440279" y="1907658"/>
            <a:ext cx="6049296" cy="3323987"/>
          </a:xfrm>
          <a:prstGeom prst="rect">
            <a:avLst/>
          </a:prstGeom>
          <a:noFill/>
        </p:spPr>
        <p:txBody>
          <a:bodyPr wrap="square" rtlCol="0">
            <a:spAutoFit/>
          </a:bodyPr>
          <a:lstStyle/>
          <a:p>
            <a:pPr marL="514350" indent="-514350">
              <a:lnSpc>
                <a:spcPct val="150000"/>
              </a:lnSpc>
              <a:buClr>
                <a:schemeClr val="accent4">
                  <a:lumMod val="50000"/>
                </a:schemeClr>
              </a:buClr>
              <a:buFont typeface="+mj-lt"/>
              <a:buAutoNum type="arabicParenR"/>
            </a:pPr>
            <a:r>
              <a:rPr lang="en-US" sz="2800" dirty="0" smtClean="0">
                <a:latin typeface="Calibri" panose="020F0502020204030204" pitchFamily="34" charset="0"/>
                <a:cs typeface="Calibri" panose="020F0502020204030204" pitchFamily="34" charset="0"/>
              </a:rPr>
              <a:t>Abstract</a:t>
            </a:r>
            <a:endParaRPr lang="en-US" sz="2800" dirty="0">
              <a:latin typeface="Calibri" panose="020F0502020204030204" pitchFamily="34" charset="0"/>
              <a:cs typeface="Calibri" panose="020F0502020204030204" pitchFamily="34" charset="0"/>
            </a:endParaRPr>
          </a:p>
          <a:p>
            <a:pPr marL="514350" indent="-514350">
              <a:lnSpc>
                <a:spcPct val="150000"/>
              </a:lnSpc>
              <a:buClr>
                <a:schemeClr val="accent4">
                  <a:lumMod val="50000"/>
                </a:schemeClr>
              </a:buClr>
              <a:buFont typeface="+mj-lt"/>
              <a:buAutoNum type="arabicParenR"/>
            </a:pPr>
            <a:r>
              <a:rPr lang="en-US" sz="2800" dirty="0" smtClean="0">
                <a:latin typeface="Calibri" panose="020F0502020204030204" pitchFamily="34" charset="0"/>
                <a:cs typeface="Calibri" panose="020F0502020204030204" pitchFamily="34" charset="0"/>
              </a:rPr>
              <a:t>Introduction to the topic</a:t>
            </a:r>
            <a:endParaRPr lang="en-US" sz="2800" dirty="0">
              <a:latin typeface="Calibri" panose="020F0502020204030204" pitchFamily="34" charset="0"/>
              <a:cs typeface="Calibri" panose="020F0502020204030204" pitchFamily="34" charset="0"/>
            </a:endParaRPr>
          </a:p>
          <a:p>
            <a:pPr marL="514350" indent="-514350">
              <a:lnSpc>
                <a:spcPct val="150000"/>
              </a:lnSpc>
              <a:buClr>
                <a:schemeClr val="accent4">
                  <a:lumMod val="50000"/>
                </a:schemeClr>
              </a:buClr>
              <a:buFont typeface="+mj-lt"/>
              <a:buAutoNum type="arabicParenR"/>
            </a:pPr>
            <a:r>
              <a:rPr lang="en-US" sz="2800" dirty="0" smtClean="0">
                <a:latin typeface="Calibri" panose="020F0502020204030204" pitchFamily="34" charset="0"/>
              </a:rPr>
              <a:t>Evolution of the topic</a:t>
            </a:r>
          </a:p>
          <a:p>
            <a:pPr marL="514350" indent="-514350">
              <a:lnSpc>
                <a:spcPct val="150000"/>
              </a:lnSpc>
              <a:buClr>
                <a:schemeClr val="accent4">
                  <a:lumMod val="50000"/>
                </a:schemeClr>
              </a:buClr>
              <a:buFont typeface="+mj-lt"/>
              <a:buAutoNum type="arabicParenR"/>
            </a:pPr>
            <a:r>
              <a:rPr lang="en-US" sz="2800" dirty="0" smtClean="0">
                <a:latin typeface="Calibri" panose="020F0502020204030204" pitchFamily="34" charset="0"/>
              </a:rPr>
              <a:t>Future developments in the area</a:t>
            </a:r>
          </a:p>
          <a:p>
            <a:pPr marL="514350" indent="-514350">
              <a:lnSpc>
                <a:spcPct val="150000"/>
              </a:lnSpc>
              <a:buClr>
                <a:schemeClr val="accent4">
                  <a:lumMod val="50000"/>
                </a:schemeClr>
              </a:buClr>
              <a:buFont typeface="+mj-lt"/>
              <a:buAutoNum type="arabicParenR"/>
            </a:pPr>
            <a:r>
              <a:rPr lang="en-US" sz="2800" dirty="0" smtClean="0">
                <a:latin typeface="Calibri" panose="020F0502020204030204" pitchFamily="34" charset="0"/>
              </a:rPr>
              <a:t>Conclusion</a:t>
            </a:r>
            <a:endParaRPr lang="en-US" dirty="0"/>
          </a:p>
        </p:txBody>
      </p:sp>
    </p:spTree>
    <p:extLst>
      <p:ext uri="{BB962C8B-B14F-4D97-AF65-F5344CB8AC3E}">
        <p14:creationId xmlns:p14="http://schemas.microsoft.com/office/powerpoint/2010/main" val="2629073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476521" y="894068"/>
            <a:ext cx="4314423"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developments in the area</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20</a:t>
            </a:fld>
            <a:endParaRPr lang="en-US" noProof="0" dirty="0">
              <a:solidFill>
                <a:schemeClr val="tx1"/>
              </a:solidFill>
            </a:endParaRPr>
          </a:p>
        </p:txBody>
      </p:sp>
      <p:sp>
        <p:nvSpPr>
          <p:cNvPr id="4" name="TextBox 3"/>
          <p:cNvSpPr txBox="1"/>
          <p:nvPr/>
        </p:nvSpPr>
        <p:spPr>
          <a:xfrm>
            <a:off x="4942358" y="25761"/>
            <a:ext cx="7249644" cy="6924973"/>
          </a:xfrm>
          <a:prstGeom prst="rect">
            <a:avLst/>
          </a:prstGeom>
          <a:noFill/>
        </p:spPr>
        <p:txBody>
          <a:bodyPr wrap="square" rtlCol="0">
            <a:spAutoFit/>
          </a:bodyPr>
          <a:lstStyle/>
          <a:p>
            <a:r>
              <a:rPr lang="en-US" sz="2400" dirty="0">
                <a:solidFill>
                  <a:srgbClr val="FF0000"/>
                </a:solidFill>
                <a:latin typeface="Calibri" panose="020F0502020204030204" pitchFamily="34" charset="0"/>
              </a:rPr>
              <a:t>3</a:t>
            </a:r>
            <a:r>
              <a:rPr lang="en-US" sz="2400" dirty="0" smtClean="0">
                <a:solidFill>
                  <a:srgbClr val="FF0000"/>
                </a:solidFill>
                <a:latin typeface="Calibri" panose="020F0502020204030204" pitchFamily="34" charset="0"/>
              </a:rPr>
              <a:t>)   </a:t>
            </a:r>
            <a:r>
              <a:rPr lang="en-US" sz="2600" dirty="0" smtClean="0">
                <a:solidFill>
                  <a:srgbClr val="FF0000"/>
                </a:solidFill>
                <a:latin typeface="Calibri" panose="020F0502020204030204" pitchFamily="34" charset="0"/>
              </a:rPr>
              <a:t>Minimize </a:t>
            </a:r>
            <a:r>
              <a:rPr lang="en-US" sz="2600" dirty="0">
                <a:solidFill>
                  <a:srgbClr val="FF0000"/>
                </a:solidFill>
                <a:latin typeface="Calibri" panose="020F0502020204030204" pitchFamily="34" charset="0"/>
              </a:rPr>
              <a:t>human involvement </a:t>
            </a:r>
            <a:r>
              <a:rPr lang="en-US" sz="2600" dirty="0" smtClean="0">
                <a:solidFill>
                  <a:srgbClr val="FF0000"/>
                </a:solidFill>
                <a:latin typeface="Calibri" panose="020F0502020204030204" pitchFamily="34" charset="0"/>
              </a:rPr>
              <a:t>in Cybersecurity</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Any </a:t>
            </a:r>
            <a:r>
              <a:rPr lang="en-US" sz="2200" dirty="0">
                <a:latin typeface="Calibri" panose="020F0502020204030204" pitchFamily="34" charset="0"/>
              </a:rPr>
              <a:t>person who is dealing with cyber security needs to be observant at all the times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But with the approach of AI, it is possible to shift the workload into the machines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When compared with humans, the speed and the accuracy of those AI based algorithms are at top level</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Not only that, the errors which are done by the machines are also lesser compared to human</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Not </a:t>
            </a:r>
            <a:r>
              <a:rPr lang="en-US" sz="2200" dirty="0">
                <a:latin typeface="Calibri" panose="020F0502020204030204" pitchFamily="34" charset="0"/>
              </a:rPr>
              <a:t>only that AI algorithms can be developed in such a way to detect and track more than 10,000 phishing emails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So powering up cyber security with AI is definitely going to increase the productivity and the effectiveness of detecting malicious activity in the future.</a:t>
            </a:r>
            <a:endParaRPr lang="en-US" sz="2200" dirty="0" smtClean="0">
              <a:latin typeface="Calibri" panose="020F0502020204030204" pitchFamily="34" charset="0"/>
            </a:endParaRP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a:t>
            </a:r>
            <a:r>
              <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possibilities and predictions</a:t>
            </a:r>
          </a:p>
        </p:txBody>
      </p:sp>
    </p:spTree>
    <p:extLst>
      <p:ext uri="{BB962C8B-B14F-4D97-AF65-F5344CB8AC3E}">
        <p14:creationId xmlns:p14="http://schemas.microsoft.com/office/powerpoint/2010/main" val="2624607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476521" y="894068"/>
            <a:ext cx="4314423"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developments in the area</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21</a:t>
            </a:fld>
            <a:endParaRPr lang="en-US" noProof="0" dirty="0">
              <a:solidFill>
                <a:schemeClr val="tx1"/>
              </a:solidFill>
            </a:endParaRPr>
          </a:p>
        </p:txBody>
      </p:sp>
      <p:sp>
        <p:nvSpPr>
          <p:cNvPr id="4" name="TextBox 3"/>
          <p:cNvSpPr txBox="1"/>
          <p:nvPr/>
        </p:nvSpPr>
        <p:spPr>
          <a:xfrm>
            <a:off x="4942358" y="25758"/>
            <a:ext cx="7249644" cy="5940088"/>
          </a:xfrm>
          <a:prstGeom prst="rect">
            <a:avLst/>
          </a:prstGeom>
          <a:noFill/>
        </p:spPr>
        <p:txBody>
          <a:bodyPr wrap="square" rtlCol="0">
            <a:spAutoFit/>
          </a:bodyPr>
          <a:lstStyle/>
          <a:p>
            <a:pPr marL="457200" indent="-457200">
              <a:buAutoNum type="arabicParenR" startAt="4"/>
            </a:pPr>
            <a:r>
              <a:rPr lang="en-US" sz="2800" dirty="0" smtClean="0">
                <a:solidFill>
                  <a:srgbClr val="FF0000"/>
                </a:solidFill>
                <a:latin typeface="Calibri" panose="020F0502020204030204" pitchFamily="34" charset="0"/>
              </a:rPr>
              <a:t>Bypassing </a:t>
            </a:r>
            <a:r>
              <a:rPr lang="en-US" sz="2800" dirty="0">
                <a:solidFill>
                  <a:srgbClr val="FF0000"/>
                </a:solidFill>
                <a:latin typeface="Calibri" panose="020F0502020204030204" pitchFamily="34" charset="0"/>
              </a:rPr>
              <a:t>security </a:t>
            </a:r>
            <a:r>
              <a:rPr lang="en-US" sz="2800" dirty="0" smtClean="0">
                <a:solidFill>
                  <a:srgbClr val="FF0000"/>
                </a:solidFill>
                <a:latin typeface="Calibri" panose="020F0502020204030204" pitchFamily="34" charset="0"/>
              </a:rPr>
              <a:t>controls</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as you have heard before, AI can be used for both good and bad in the field of cyber security</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It’s predicted that threat actors might influence analytics and AI in order to bypass security controls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They </a:t>
            </a:r>
            <a:r>
              <a:rPr lang="en-US" sz="2200" dirty="0">
                <a:latin typeface="Calibri" panose="020F0502020204030204" pitchFamily="34" charset="0"/>
              </a:rPr>
              <a:t>are surely going to increase their use of AI algorithms in analyzing the defense mechanisms of their organizations. </a:t>
            </a: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that the threat actors can adjust their attacks to their particular weak </a:t>
            </a:r>
            <a:r>
              <a:rPr lang="en-US" sz="2200" dirty="0" smtClean="0">
                <a:latin typeface="Calibri" panose="020F0502020204030204" pitchFamily="34" charset="0"/>
              </a:rPr>
              <a:t>areas.</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a:t>
            </a:r>
            <a:r>
              <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possibilities and predictions</a:t>
            </a:r>
          </a:p>
        </p:txBody>
      </p:sp>
    </p:spTree>
    <p:extLst>
      <p:ext uri="{BB962C8B-B14F-4D97-AF65-F5344CB8AC3E}">
        <p14:creationId xmlns:p14="http://schemas.microsoft.com/office/powerpoint/2010/main" val="1156446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476521" y="894068"/>
            <a:ext cx="4314423"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developments in the area</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22</a:t>
            </a:fld>
            <a:endParaRPr lang="en-US" noProof="0" dirty="0">
              <a:solidFill>
                <a:schemeClr val="tx1"/>
              </a:solidFill>
            </a:endParaRPr>
          </a:p>
        </p:txBody>
      </p:sp>
      <p:sp>
        <p:nvSpPr>
          <p:cNvPr id="4" name="TextBox 3"/>
          <p:cNvSpPr txBox="1"/>
          <p:nvPr/>
        </p:nvSpPr>
        <p:spPr>
          <a:xfrm>
            <a:off x="4942358" y="25760"/>
            <a:ext cx="7249644" cy="6617196"/>
          </a:xfrm>
          <a:prstGeom prst="rect">
            <a:avLst/>
          </a:prstGeom>
          <a:noFill/>
        </p:spPr>
        <p:txBody>
          <a:bodyPr wrap="square" rtlCol="0">
            <a:spAutoFit/>
          </a:bodyPr>
          <a:lstStyle/>
          <a:p>
            <a:r>
              <a:rPr lang="en-US" sz="2800" dirty="0" smtClean="0">
                <a:solidFill>
                  <a:srgbClr val="FF0000"/>
                </a:solidFill>
                <a:latin typeface="Calibri" panose="020F0502020204030204" pitchFamily="34" charset="0"/>
              </a:rPr>
              <a:t>5)  Fighting </a:t>
            </a:r>
            <a:r>
              <a:rPr lang="en-US" sz="2800" dirty="0">
                <a:solidFill>
                  <a:srgbClr val="FF0000"/>
                </a:solidFill>
                <a:latin typeface="Calibri" panose="020F0502020204030204" pitchFamily="34" charset="0"/>
              </a:rPr>
              <a:t>AI with AI</a:t>
            </a:r>
          </a:p>
          <a:p>
            <a:endParaRPr lang="en-US" sz="2200" dirty="0" smtClean="0">
              <a:solidFill>
                <a:srgbClr val="FF0000"/>
              </a:solidFill>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Nowadays </a:t>
            </a:r>
            <a:r>
              <a:rPr lang="en-US" sz="2200" dirty="0">
                <a:latin typeface="Calibri" panose="020F0502020204030204" pitchFamily="34" charset="0"/>
              </a:rPr>
              <a:t>there is a considerable amount of very talented hackers in all around the world</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They are capable of using the AI technology in order to exploit vulnerabilities and gain access to valuable business systems and data</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in near future, there would be a massive competition or may be a war between those 2 parties, in order to gain more control over AI</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So that the security experts need to keep keen eye on those hackers 24/7</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So </a:t>
            </a:r>
            <a:r>
              <a:rPr lang="en-US" sz="2200" dirty="0">
                <a:latin typeface="Calibri" panose="020F0502020204030204" pitchFamily="34" charset="0"/>
              </a:rPr>
              <a:t>according to the predictions, AI based solutions might be used in the future in order to prevent AI based cyber-attacks.</a:t>
            </a:r>
            <a:endParaRPr lang="en-US" sz="2200" dirty="0" smtClean="0">
              <a:latin typeface="Calibri" panose="020F0502020204030204" pitchFamily="34" charset="0"/>
            </a:endParaRP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Future </a:t>
            </a:r>
            <a:r>
              <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possibilities and predictions</a:t>
            </a:r>
          </a:p>
        </p:txBody>
      </p:sp>
    </p:spTree>
    <p:extLst>
      <p:ext uri="{BB962C8B-B14F-4D97-AF65-F5344CB8AC3E}">
        <p14:creationId xmlns:p14="http://schemas.microsoft.com/office/powerpoint/2010/main" val="1342387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08339" y="2492367"/>
            <a:ext cx="4224271" cy="1757663"/>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Conclusion</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23</a:t>
            </a:fld>
            <a:endParaRPr lang="en-US" noProof="0" dirty="0">
              <a:solidFill>
                <a:schemeClr val="tx1"/>
              </a:solidFill>
            </a:endParaRPr>
          </a:p>
        </p:txBody>
      </p:sp>
      <p:sp>
        <p:nvSpPr>
          <p:cNvPr id="4" name="TextBox 3"/>
          <p:cNvSpPr txBox="1"/>
          <p:nvPr/>
        </p:nvSpPr>
        <p:spPr>
          <a:xfrm>
            <a:off x="5035637" y="1081826"/>
            <a:ext cx="7156363" cy="5509200"/>
          </a:xfrm>
          <a:prstGeom prst="rect">
            <a:avLst/>
          </a:prstGeom>
          <a:noFill/>
        </p:spPr>
        <p:txBody>
          <a:bodyPr wrap="square" rtlCol="0">
            <a:spAutoFit/>
          </a:bodyPr>
          <a:lstStyle/>
          <a:p>
            <a:pPr marL="342900" indent="-342900">
              <a:buFont typeface="Wingdings" panose="05000000000000000000" pitchFamily="2" charset="2"/>
              <a:buChar char="q"/>
            </a:pPr>
            <a:r>
              <a:rPr lang="en-US" sz="2200" dirty="0">
                <a:latin typeface="Calibri" panose="020F0502020204030204" pitchFamily="34" charset="0"/>
              </a:rPr>
              <a:t>So now, let’s wrap up all the things we have discussed so far related to this topic</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Cyber criminals have begun to use more sophisticated and more complex mechanisms to perform cyber-attacks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So in order to mitigate such kinds of attacks, cyber security experts had no other options left rather than integrating AI technology with cyber security</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The </a:t>
            </a:r>
            <a:r>
              <a:rPr lang="en-US" sz="2200" dirty="0">
                <a:latin typeface="Calibri" panose="020F0502020204030204" pitchFamily="34" charset="0"/>
              </a:rPr>
              <a:t>biggest advantage of AI based cyber security is that it has the ability to automate threat detection at a lightning speed.</a:t>
            </a:r>
          </a:p>
        </p:txBody>
      </p:sp>
    </p:spTree>
    <p:extLst>
      <p:ext uri="{BB962C8B-B14F-4D97-AF65-F5344CB8AC3E}">
        <p14:creationId xmlns:p14="http://schemas.microsoft.com/office/powerpoint/2010/main" val="3290586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08339" y="2492367"/>
            <a:ext cx="4224271" cy="1757663"/>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Conclusion</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24</a:t>
            </a:fld>
            <a:endParaRPr lang="en-US" noProof="0" dirty="0">
              <a:solidFill>
                <a:schemeClr val="tx1"/>
              </a:solidFill>
            </a:endParaRPr>
          </a:p>
        </p:txBody>
      </p:sp>
      <p:sp>
        <p:nvSpPr>
          <p:cNvPr id="4" name="TextBox 3"/>
          <p:cNvSpPr txBox="1"/>
          <p:nvPr/>
        </p:nvSpPr>
        <p:spPr>
          <a:xfrm>
            <a:off x="5035637" y="1081824"/>
            <a:ext cx="7156363" cy="5170646"/>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As </a:t>
            </a:r>
            <a:r>
              <a:rPr lang="en-US" sz="2200" dirty="0">
                <a:latin typeface="Calibri" panose="020F0502020204030204" pitchFamily="34" charset="0"/>
              </a:rPr>
              <a:t>a positive side effect, reducing the human involvement in security processes causes less errors and mistakes</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In </a:t>
            </a:r>
            <a:r>
              <a:rPr lang="en-US" sz="2200" dirty="0">
                <a:latin typeface="Calibri" panose="020F0502020204030204" pitchFamily="34" charset="0"/>
              </a:rPr>
              <a:t>near future, password protection and authenticity detection systems are going to be compromised.</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Biometric login mechanisms such as fingerprints, retina scans, palm scans and face scans have to be used in future in order to prevent form such kinds of attacks</a:t>
            </a:r>
            <a:r>
              <a:rPr lang="en-US" sz="2200" dirty="0" smtClean="0">
                <a:latin typeface="Calibri" panose="020F0502020204030204" pitchFamily="34" charset="0"/>
              </a:rPr>
              <a:t>.</a:t>
            </a:r>
          </a:p>
          <a:p>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Artificial </a:t>
            </a:r>
            <a:r>
              <a:rPr lang="en-US" sz="2200" dirty="0">
                <a:latin typeface="Calibri" panose="020F0502020204030204" pitchFamily="34" charset="0"/>
              </a:rPr>
              <a:t>intelligence is an open technology. It can be used either to protect the systems or to exploit the systems.</a:t>
            </a:r>
          </a:p>
        </p:txBody>
      </p:sp>
    </p:spTree>
    <p:extLst>
      <p:ext uri="{BB962C8B-B14F-4D97-AF65-F5344CB8AC3E}">
        <p14:creationId xmlns:p14="http://schemas.microsoft.com/office/powerpoint/2010/main" val="84770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08339" y="2492367"/>
            <a:ext cx="4224271" cy="1757663"/>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Conclusion</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25</a:t>
            </a:fld>
            <a:endParaRPr lang="en-US" noProof="0" dirty="0">
              <a:solidFill>
                <a:schemeClr val="tx1"/>
              </a:solidFill>
            </a:endParaRPr>
          </a:p>
        </p:txBody>
      </p:sp>
      <p:sp>
        <p:nvSpPr>
          <p:cNvPr id="4" name="TextBox 3"/>
          <p:cNvSpPr txBox="1"/>
          <p:nvPr/>
        </p:nvSpPr>
        <p:spPr>
          <a:xfrm>
            <a:off x="5035637" y="673681"/>
            <a:ext cx="7156363" cy="6186309"/>
          </a:xfrm>
          <a:prstGeom prst="rect">
            <a:avLst/>
          </a:prstGeom>
          <a:noFill/>
        </p:spPr>
        <p:txBody>
          <a:bodyPr wrap="square" rtlCol="0">
            <a:spAutoFit/>
          </a:bodyPr>
          <a:lstStyle/>
          <a:p>
            <a:pPr marL="342900" indent="-342900">
              <a:buFont typeface="Wingdings" panose="05000000000000000000" pitchFamily="2" charset="2"/>
              <a:buChar char="q"/>
            </a:pPr>
            <a:r>
              <a:rPr lang="en-US" sz="2200" dirty="0">
                <a:latin typeface="Calibri" panose="020F0502020204030204" pitchFamily="34" charset="0"/>
              </a:rPr>
              <a:t>So it’s massive responsibility of the security experts to prevent AI technology from going into the wrong hands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In </a:t>
            </a:r>
            <a:r>
              <a:rPr lang="en-US" sz="2200" dirty="0">
                <a:latin typeface="Calibri" panose="020F0502020204030204" pitchFamily="34" charset="0"/>
              </a:rPr>
              <a:t>the near future, there might be ransomware attacks on cloud storage technology too</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So it’s better to do research complying with AI and stay on alert to face such kind of crisis in the future</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According </a:t>
            </a:r>
            <a:r>
              <a:rPr lang="en-US" sz="2200" dirty="0">
                <a:latin typeface="Calibri" panose="020F0502020204030204" pitchFamily="34" charset="0"/>
              </a:rPr>
              <a:t>to me, I believe that in future the traditional apps are not going to last much longer</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Researches have to be done in order to give those apps the ability of self-healing from cyber-attacks.</a:t>
            </a:r>
          </a:p>
        </p:txBody>
      </p:sp>
    </p:spTree>
    <p:extLst>
      <p:ext uri="{BB962C8B-B14F-4D97-AF65-F5344CB8AC3E}">
        <p14:creationId xmlns:p14="http://schemas.microsoft.com/office/powerpoint/2010/main" val="3680752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sp>
        <p:nvSpPr>
          <p:cNvPr id="4" name="Rectangle 3"/>
          <p:cNvSpPr/>
          <p:nvPr/>
        </p:nvSpPr>
        <p:spPr>
          <a:xfrm>
            <a:off x="0" y="0"/>
            <a:ext cx="12192000" cy="6858000"/>
          </a:xfrm>
          <a:prstGeom prst="rect">
            <a:avLst/>
          </a:prstGeom>
          <a:blipFill dpi="0" rotWithShape="1">
            <a:blip r:embed="rId2">
              <a:alphaModFix amt="85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 xmlns:a16="http://schemas.microsoft.com/office/drawing/2014/main" id="{53392D9B-3171-44D2-B346-BB1278F157C1}"/>
              </a:ext>
            </a:extLst>
          </p:cNvPr>
          <p:cNvSpPr txBox="1">
            <a:spLocks/>
          </p:cNvSpPr>
          <p:nvPr/>
        </p:nvSpPr>
        <p:spPr bwMode="gray">
          <a:xfrm>
            <a:off x="141669" y="4481847"/>
            <a:ext cx="12050331" cy="1314751"/>
          </a:xfrm>
          <a:prstGeom prst="rect">
            <a:avLst/>
          </a:prstGeom>
          <a:effectLst>
            <a:outerShdw blurRad="50800" dist="50800" dir="5400000" algn="ctr" rotWithShape="0">
              <a:srgbClr val="FF0000"/>
            </a:outerShdw>
          </a:effectLst>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b="1" dirty="0" smtClean="0">
                <a:solidFill>
                  <a:srgbClr val="FFFF00"/>
                </a:solidFill>
                <a:effectLst>
                  <a:glow rad="101600">
                    <a:schemeClr val="tx1"/>
                  </a:glow>
                  <a:outerShdw blurRad="190500" dir="10800000" algn="ctr" rotWithShape="0">
                    <a:srgbClr val="FFFF00">
                      <a:alpha val="83000"/>
                    </a:srgbClr>
                  </a:outerShdw>
                  <a:reflection stA="0" endPos="65000" dist="50800" dir="5400000" sy="-100000" algn="bl" rotWithShape="0"/>
                </a:effectLst>
              </a:rPr>
              <a:t>- THANK YOU -</a:t>
            </a:r>
            <a:endParaRPr lang="en-US" sz="8000" dirty="0">
              <a:solidFill>
                <a:srgbClr val="FFFF00"/>
              </a:solidFill>
              <a:effectLst>
                <a:glow rad="101600">
                  <a:schemeClr val="tx1"/>
                </a:glow>
                <a:outerShdw blurRad="190500" dir="10800000" algn="ctr" rotWithShape="0">
                  <a:srgbClr val="FFFF00">
                    <a:alpha val="83000"/>
                  </a:srgbClr>
                </a:outerShdw>
                <a:reflection stA="0" endPos="65000" dist="50800" dir="5400000" sy="-100000" algn="bl" rotWithShape="0"/>
              </a:effectLst>
            </a:endParaRPr>
          </a:p>
        </p:txBody>
      </p:sp>
      <p:sp>
        <p:nvSpPr>
          <p:cNvPr id="7" name="TextBox 6"/>
          <p:cNvSpPr txBox="1"/>
          <p:nvPr/>
        </p:nvSpPr>
        <p:spPr>
          <a:xfrm>
            <a:off x="0" y="540913"/>
            <a:ext cx="12192000" cy="707886"/>
          </a:xfrm>
          <a:prstGeom prst="rect">
            <a:avLst/>
          </a:prstGeom>
          <a:noFill/>
          <a:effectLst>
            <a:outerShdw blurRad="50800" dist="50800" dir="5400000" algn="ctr" rotWithShape="0">
              <a:schemeClr val="accent6">
                <a:lumMod val="75000"/>
              </a:schemeClr>
            </a:outerShdw>
          </a:effectLst>
        </p:spPr>
        <p:txBody>
          <a:bodyPr wrap="square" rtlCol="0">
            <a:spAutoFit/>
          </a:bodyPr>
          <a:lstStyle/>
          <a:p>
            <a:pPr algn="ctr"/>
            <a:r>
              <a:rPr lang="en-US" sz="4000" b="1" dirty="0">
                <a:solidFill>
                  <a:schemeClr val="accent4">
                    <a:lumMod val="75000"/>
                  </a:schemeClr>
                </a:solidFill>
                <a:effectLst>
                  <a:glow rad="101600">
                    <a:schemeClr val="tx1"/>
                  </a:glow>
                  <a:outerShdw blurRad="190500" dir="10800000" algn="ctr" rotWithShape="0">
                    <a:srgbClr val="FFFF00">
                      <a:alpha val="83000"/>
                    </a:srgbClr>
                  </a:outerShdw>
                  <a:reflection stA="0" endPos="65000" dist="50800" dir="5400000" sy="-100000" algn="bl" rotWithShape="0"/>
                </a:effectLst>
              </a:rPr>
              <a:t>Artificial Intelligence for Smarter Cybersecurity</a:t>
            </a:r>
            <a:endParaRPr lang="en-US" sz="4000" dirty="0">
              <a:solidFill>
                <a:schemeClr val="accent4">
                  <a:lumMod val="75000"/>
                </a:schemeClr>
              </a:solidFill>
            </a:endParaRPr>
          </a:p>
        </p:txBody>
      </p:sp>
    </p:spTree>
    <p:extLst>
      <p:ext uri="{BB962C8B-B14F-4D97-AF65-F5344CB8AC3E}">
        <p14:creationId xmlns:p14="http://schemas.microsoft.com/office/powerpoint/2010/main" val="427141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8B21D-79F7-4B31-A64C-C0B22D77DBD9}"/>
              </a:ext>
            </a:extLst>
          </p:cNvPr>
          <p:cNvSpPr>
            <a:spLocks noGrp="1"/>
          </p:cNvSpPr>
          <p:nvPr>
            <p:ph type="title"/>
          </p:nvPr>
        </p:nvSpPr>
        <p:spPr>
          <a:xfrm>
            <a:off x="588484" y="2910642"/>
            <a:ext cx="3880497" cy="940159"/>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Abstract</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0238C090-CA62-4598-B0D4-D7E2112357FB}"/>
              </a:ext>
            </a:extLst>
          </p:cNvPr>
          <p:cNvSpPr txBox="1"/>
          <p:nvPr/>
        </p:nvSpPr>
        <p:spPr>
          <a:xfrm>
            <a:off x="5487228" y="1191824"/>
            <a:ext cx="6285683" cy="110799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Report </a:t>
            </a:r>
            <a:r>
              <a:rPr lang="en-US" sz="2200" dirty="0">
                <a:latin typeface="Calibri" panose="020F0502020204030204" pitchFamily="34" charset="0"/>
                <a:cs typeface="Calibri" panose="020F0502020204030204" pitchFamily="34" charset="0"/>
              </a:rPr>
              <a:t>was created in order to fulfill the aim of creating awareness of current emerging topics in cyber security.</a:t>
            </a:r>
            <a:endParaRPr lang="en-US" sz="2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 xmlns:a16="http://schemas.microsoft.com/office/drawing/2014/main" id="{C3659D64-C27D-42DD-9BA1-D0501A14B598}"/>
              </a:ext>
            </a:extLst>
          </p:cNvPr>
          <p:cNvSpPr txBox="1"/>
          <p:nvPr/>
        </p:nvSpPr>
        <p:spPr>
          <a:xfrm>
            <a:off x="5487229" y="4493862"/>
            <a:ext cx="6451489" cy="769441"/>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So now, please allow me to provide you with a brief explanation about the content in this presentation.</a:t>
            </a:r>
            <a:endParaRPr lang="en-US" sz="2200" dirty="0">
              <a:latin typeface="Calibri" panose="020F0502020204030204" pitchFamily="34" charset="0"/>
              <a:cs typeface="Calibri" panose="020F0502020204030204" pitchFamily="34" charset="0"/>
            </a:endParaRPr>
          </a:p>
        </p:txBody>
      </p:sp>
      <p:sp>
        <p:nvSpPr>
          <p:cNvPr id="7" name="Slide Number Placeholder 2">
            <a:extLst>
              <a:ext uri="{FF2B5EF4-FFF2-40B4-BE49-F238E27FC236}">
                <a16:creationId xmlns="" xmlns:a16="http://schemas.microsoft.com/office/drawing/2014/main" id="{6898F7BF-6033-4B9D-94D4-C4D7EA07EA2D}"/>
              </a:ext>
            </a:extLst>
          </p:cNvPr>
          <p:cNvSpPr txBox="1">
            <a:spLocks/>
          </p:cNvSpPr>
          <p:nvPr/>
        </p:nvSpPr>
        <p:spPr>
          <a:xfrm>
            <a:off x="11353813" y="6082271"/>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FF96B15-8338-45D5-A943-561235072D66}" type="slidenum">
              <a:rPr lang="en-US" sz="2000" smtClean="0">
                <a:solidFill>
                  <a:schemeClr val="tx1"/>
                </a:solidFill>
              </a:rPr>
              <a:pPr algn="r"/>
              <a:t>3</a:t>
            </a:fld>
            <a:endParaRPr lang="en-US" dirty="0">
              <a:solidFill>
                <a:schemeClr val="tx1"/>
              </a:solidFill>
            </a:endParaRPr>
          </a:p>
        </p:txBody>
      </p:sp>
      <p:sp>
        <p:nvSpPr>
          <p:cNvPr id="9" name="TextBox 8">
            <a:extLst>
              <a:ext uri="{FF2B5EF4-FFF2-40B4-BE49-F238E27FC236}">
                <a16:creationId xmlns="" xmlns:a16="http://schemas.microsoft.com/office/drawing/2014/main" id="{C3659D64-C27D-42DD-9BA1-D0501A14B598}"/>
              </a:ext>
            </a:extLst>
          </p:cNvPr>
          <p:cNvSpPr txBox="1"/>
          <p:nvPr/>
        </p:nvSpPr>
        <p:spPr>
          <a:xfrm>
            <a:off x="5487228" y="3044549"/>
            <a:ext cx="6285683" cy="769441"/>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Thank you very much for the kind support and guidance</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4704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940163" y="2492367"/>
            <a:ext cx="3747749" cy="1757663"/>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Abstract</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4</a:t>
            </a:fld>
            <a:endParaRPr lang="en-US" noProof="0" dirty="0">
              <a:solidFill>
                <a:schemeClr val="tx1"/>
              </a:solidFill>
            </a:endParaRPr>
          </a:p>
        </p:txBody>
      </p:sp>
      <p:sp>
        <p:nvSpPr>
          <p:cNvPr id="3" name="TextBox 2"/>
          <p:cNvSpPr txBox="1"/>
          <p:nvPr/>
        </p:nvSpPr>
        <p:spPr>
          <a:xfrm>
            <a:off x="4932608" y="347729"/>
            <a:ext cx="7259395" cy="1446550"/>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Under </a:t>
            </a:r>
            <a:r>
              <a:rPr lang="en-US" sz="2200" dirty="0">
                <a:latin typeface="Calibri" panose="020F0502020204030204" pitchFamily="34" charset="0"/>
              </a:rPr>
              <a:t>the “Introduction to the topic” section we are trying to achieve the basic and the general idea of the topic. This includes what is actually meant by “AI for smarter cyber security”.</a:t>
            </a:r>
            <a:endParaRPr lang="en-US" sz="2200" dirty="0">
              <a:latin typeface="Calibri" panose="020F0502020204030204" pitchFamily="34" charset="0"/>
            </a:endParaRPr>
          </a:p>
        </p:txBody>
      </p:sp>
      <p:sp>
        <p:nvSpPr>
          <p:cNvPr id="9" name="TextBox 8"/>
          <p:cNvSpPr txBox="1"/>
          <p:nvPr/>
        </p:nvSpPr>
        <p:spPr>
          <a:xfrm>
            <a:off x="4932611" y="1985001"/>
            <a:ext cx="7259391" cy="2123658"/>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Then </a:t>
            </a:r>
            <a:r>
              <a:rPr lang="en-US" sz="2200" dirty="0">
                <a:latin typeface="Calibri" panose="020F0502020204030204" pitchFamily="34" charset="0"/>
              </a:rPr>
              <a:t>under the section “Evolution of the topic”, we basically target the history of the usage </a:t>
            </a:r>
            <a:r>
              <a:rPr lang="en-US" sz="2200" dirty="0" smtClean="0">
                <a:latin typeface="Calibri" panose="020F0502020204030204" pitchFamily="34" charset="0"/>
              </a:rPr>
              <a:t>and the gradual development of </a:t>
            </a:r>
            <a:r>
              <a:rPr lang="en-US" sz="2200" dirty="0">
                <a:latin typeface="Calibri" panose="020F0502020204030204" pitchFamily="34" charset="0"/>
              </a:rPr>
              <a:t>AI in cyber security. After that under this section we are going to discuss about the current situation, implementations and the modern trends related to that topic</a:t>
            </a:r>
            <a:r>
              <a:rPr lang="en-US" sz="2200" dirty="0" smtClean="0">
                <a:latin typeface="Calibri" panose="020F0502020204030204" pitchFamily="34" charset="0"/>
              </a:rPr>
              <a:t>.</a:t>
            </a:r>
            <a:endParaRPr lang="en-US" sz="2200" dirty="0">
              <a:latin typeface="Calibri" panose="020F0502020204030204" pitchFamily="34" charset="0"/>
            </a:endParaRPr>
          </a:p>
        </p:txBody>
      </p:sp>
      <p:sp>
        <p:nvSpPr>
          <p:cNvPr id="11" name="TextBox 10"/>
          <p:cNvSpPr txBox="1"/>
          <p:nvPr/>
        </p:nvSpPr>
        <p:spPr>
          <a:xfrm>
            <a:off x="4932615" y="4211988"/>
            <a:ext cx="7259391" cy="2462213"/>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Then </a:t>
            </a:r>
            <a:r>
              <a:rPr lang="en-US" sz="2200" dirty="0">
                <a:latin typeface="Calibri" panose="020F0502020204030204" pitchFamily="34" charset="0"/>
              </a:rPr>
              <a:t>we are hoping to discuss about the “Future developments in the area”. Under this section we are going to discuss about the possibilities, predictions and the real world usage of artificial intelligence in cyber security. </a:t>
            </a: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After </a:t>
            </a:r>
            <a:r>
              <a:rPr lang="en-US" sz="2200" dirty="0">
                <a:latin typeface="Calibri" panose="020F0502020204030204" pitchFamily="34" charset="0"/>
              </a:rPr>
              <a:t>that we are going to wrap up the whole gathered information and create a final single conclusion.</a:t>
            </a:r>
            <a:endParaRPr lang="en-US" sz="2200" dirty="0">
              <a:latin typeface="Calibri" panose="020F0502020204030204" pitchFamily="34" charset="0"/>
            </a:endParaRPr>
          </a:p>
        </p:txBody>
      </p:sp>
    </p:spTree>
    <p:extLst>
      <p:ext uri="{BB962C8B-B14F-4D97-AF65-F5344CB8AC3E}">
        <p14:creationId xmlns:p14="http://schemas.microsoft.com/office/powerpoint/2010/main" val="398528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fade">
                                      <p:cBhvr>
                                        <p:cTn id="2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935871" y="2279357"/>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Introduction to 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5</a:t>
            </a:fld>
            <a:endParaRPr lang="en-US" noProof="0" dirty="0">
              <a:solidFill>
                <a:schemeClr val="tx1"/>
              </a:solidFill>
            </a:endParaRPr>
          </a:p>
        </p:txBody>
      </p:sp>
      <p:sp>
        <p:nvSpPr>
          <p:cNvPr id="3" name="TextBox 2"/>
          <p:cNvSpPr txBox="1"/>
          <p:nvPr/>
        </p:nvSpPr>
        <p:spPr>
          <a:xfrm>
            <a:off x="5142966" y="678629"/>
            <a:ext cx="3365679" cy="430887"/>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smtClean="0">
                <a:solidFill>
                  <a:srgbClr val="FF0000"/>
                </a:solidFill>
                <a:latin typeface="Calibri" panose="020F0502020204030204" pitchFamily="34" charset="0"/>
              </a:rPr>
              <a:t>What </a:t>
            </a:r>
            <a:r>
              <a:rPr lang="en-US" sz="2200" b="1" dirty="0">
                <a:solidFill>
                  <a:srgbClr val="FF0000"/>
                </a:solidFill>
                <a:latin typeface="Calibri" panose="020F0502020204030204" pitchFamily="34" charset="0"/>
              </a:rPr>
              <a:t>is cyber security?</a:t>
            </a:r>
            <a:endParaRPr lang="en-US" sz="2200" b="1" dirty="0">
              <a:solidFill>
                <a:srgbClr val="FF0000"/>
              </a:solidFill>
              <a:latin typeface="Calibri" panose="020F0502020204030204" pitchFamily="34" charset="0"/>
            </a:endParaRPr>
          </a:p>
        </p:txBody>
      </p:sp>
      <p:sp>
        <p:nvSpPr>
          <p:cNvPr id="9" name="TextBox 8"/>
          <p:cNvSpPr txBox="1"/>
          <p:nvPr/>
        </p:nvSpPr>
        <p:spPr>
          <a:xfrm>
            <a:off x="5147259" y="4844515"/>
            <a:ext cx="7044743" cy="1446550"/>
          </a:xfrm>
          <a:prstGeom prst="rect">
            <a:avLst/>
          </a:prstGeom>
          <a:noFill/>
        </p:spPr>
        <p:txBody>
          <a:bodyPr wrap="square" rtlCol="0">
            <a:spAutoFit/>
          </a:bodyPr>
          <a:lstStyle/>
          <a:p>
            <a:pPr marL="342900" indent="-342900">
              <a:buFont typeface="Wingdings" panose="05000000000000000000" pitchFamily="2" charset="2"/>
              <a:buChar char="ü"/>
            </a:pPr>
            <a:r>
              <a:rPr lang="en-US" sz="2200" dirty="0" smtClean="0">
                <a:latin typeface="Calibri" panose="020F0502020204030204" pitchFamily="34" charset="0"/>
              </a:rPr>
              <a:t>According </a:t>
            </a:r>
            <a:r>
              <a:rPr lang="en-US" sz="2200" dirty="0">
                <a:latin typeface="Calibri" panose="020F0502020204030204" pitchFamily="34" charset="0"/>
              </a:rPr>
              <a:t>to the builtin.com ““Artificial intelligence (AI) is wide-ranging branch of computer science concerned with building smart machines capable of performing tasks that typically require human intelligence.”</a:t>
            </a:r>
            <a:endParaRPr lang="en-US" sz="2200" dirty="0" smtClean="0">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7283" y="2708685"/>
            <a:ext cx="1774008" cy="1863319"/>
          </a:xfrm>
          <a:prstGeom prst="rect">
            <a:avLst/>
          </a:prstGeom>
          <a:blipFill dpi="0" rotWithShape="1">
            <a:blip r:embed="rId3">
              <a:alphaModFix amt="0"/>
            </a:blip>
            <a:srcRect/>
            <a:stretch>
              <a:fillRect/>
            </a:stretch>
          </a:blipFill>
          <a:ln>
            <a:noFill/>
          </a:ln>
          <a:effectLst/>
        </p:spPr>
      </p:pic>
      <p:sp>
        <p:nvSpPr>
          <p:cNvPr id="4" name="TextBox 3"/>
          <p:cNvSpPr txBox="1"/>
          <p:nvPr/>
        </p:nvSpPr>
        <p:spPr>
          <a:xfrm>
            <a:off x="5084025" y="1416677"/>
            <a:ext cx="7107977" cy="1107996"/>
          </a:xfrm>
          <a:prstGeom prst="rect">
            <a:avLst/>
          </a:prstGeom>
          <a:noFill/>
        </p:spPr>
        <p:txBody>
          <a:bodyPr wrap="square" rtlCol="0">
            <a:spAutoFit/>
          </a:bodyPr>
          <a:lstStyle/>
          <a:p>
            <a:pPr marL="342900" indent="-342900">
              <a:buFont typeface="Wingdings" panose="05000000000000000000" pitchFamily="2" charset="2"/>
              <a:buChar char="ü"/>
            </a:pPr>
            <a:r>
              <a:rPr lang="en-US" sz="2200" dirty="0" smtClean="0">
                <a:latin typeface="Calibri" panose="020F0502020204030204" pitchFamily="34" charset="0"/>
              </a:rPr>
              <a:t>According </a:t>
            </a:r>
            <a:r>
              <a:rPr lang="en-US" sz="2200" dirty="0">
                <a:latin typeface="Calibri" panose="020F0502020204030204" pitchFamily="34" charset="0"/>
              </a:rPr>
              <a:t>to the world famous network company “cisco”, “Cybersecurity is the practice of protecting systems, networks, and programs from digital attacks.”</a:t>
            </a:r>
          </a:p>
        </p:txBody>
      </p:sp>
      <p:sp>
        <p:nvSpPr>
          <p:cNvPr id="10" name="TextBox 9"/>
          <p:cNvSpPr txBox="1"/>
          <p:nvPr/>
        </p:nvSpPr>
        <p:spPr>
          <a:xfrm>
            <a:off x="5198773" y="4022581"/>
            <a:ext cx="4352043" cy="430887"/>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smtClean="0">
                <a:solidFill>
                  <a:srgbClr val="FF0000"/>
                </a:solidFill>
                <a:latin typeface="Calibri" panose="020F0502020204030204" pitchFamily="34" charset="0"/>
              </a:rPr>
              <a:t>What </a:t>
            </a:r>
            <a:r>
              <a:rPr lang="en-US" sz="2200" b="1" dirty="0">
                <a:solidFill>
                  <a:srgbClr val="FF0000"/>
                </a:solidFill>
                <a:latin typeface="Calibri" panose="020F0502020204030204" pitchFamily="34" charset="0"/>
              </a:rPr>
              <a:t>is artificial intelligence</a:t>
            </a:r>
            <a:endParaRPr lang="en-US" sz="2200" b="1"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973927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Introduction to 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6</a:t>
            </a:fld>
            <a:endParaRPr lang="en-US" noProof="0" dirty="0">
              <a:solidFill>
                <a:schemeClr val="tx1"/>
              </a:solidFill>
            </a:endParaRPr>
          </a:p>
        </p:txBody>
      </p:sp>
      <p:sp>
        <p:nvSpPr>
          <p:cNvPr id="9" name="TextBox 8"/>
          <p:cNvSpPr txBox="1"/>
          <p:nvPr/>
        </p:nvSpPr>
        <p:spPr>
          <a:xfrm>
            <a:off x="5147257" y="4316481"/>
            <a:ext cx="6722771" cy="1785104"/>
          </a:xfrm>
          <a:prstGeom prst="rect">
            <a:avLst/>
          </a:prstGeom>
          <a:noFill/>
        </p:spPr>
        <p:txBody>
          <a:bodyPr wrap="square" rtlCol="0">
            <a:spAutoFit/>
          </a:bodyPr>
          <a:lstStyle/>
          <a:p>
            <a:r>
              <a:rPr lang="en-US" sz="2200" dirty="0" smtClean="0">
                <a:solidFill>
                  <a:srgbClr val="FF0000"/>
                </a:solidFill>
                <a:latin typeface="Calibri" panose="020F0502020204030204" pitchFamily="34" charset="0"/>
              </a:rPr>
              <a:t>Ex </a:t>
            </a:r>
            <a:r>
              <a:rPr lang="en-US" sz="2200" dirty="0">
                <a:solidFill>
                  <a:srgbClr val="FF0000"/>
                </a:solidFill>
                <a:latin typeface="Calibri" panose="020F0502020204030204" pitchFamily="34" charset="0"/>
              </a:rPr>
              <a:t>:- consider a powerful phishing attack which is capable </a:t>
            </a:r>
            <a:r>
              <a:rPr lang="en-US" sz="2200" dirty="0" smtClean="0">
                <a:solidFill>
                  <a:srgbClr val="FF0000"/>
                </a:solidFill>
                <a:latin typeface="Calibri" panose="020F0502020204030204" pitchFamily="34" charset="0"/>
              </a:rPr>
              <a:t>	of </a:t>
            </a:r>
            <a:r>
              <a:rPr lang="en-US" sz="2200" dirty="0">
                <a:solidFill>
                  <a:srgbClr val="FF0000"/>
                </a:solidFill>
                <a:latin typeface="Calibri" panose="020F0502020204030204" pitchFamily="34" charset="0"/>
              </a:rPr>
              <a:t>breaching the security defenses of a system. In </a:t>
            </a:r>
            <a:r>
              <a:rPr lang="en-US" sz="2200" dirty="0" smtClean="0">
                <a:solidFill>
                  <a:srgbClr val="FF0000"/>
                </a:solidFill>
                <a:latin typeface="Calibri" panose="020F0502020204030204" pitchFamily="34" charset="0"/>
              </a:rPr>
              <a:t>	such </a:t>
            </a:r>
            <a:r>
              <a:rPr lang="en-US" sz="2200" dirty="0">
                <a:solidFill>
                  <a:srgbClr val="FF0000"/>
                </a:solidFill>
                <a:latin typeface="Calibri" panose="020F0502020204030204" pitchFamily="34" charset="0"/>
              </a:rPr>
              <a:t>a scenario AI can boost the security of the </a:t>
            </a:r>
            <a:r>
              <a:rPr lang="en-US" sz="2200" dirty="0" smtClean="0">
                <a:solidFill>
                  <a:srgbClr val="FF0000"/>
                </a:solidFill>
                <a:latin typeface="Calibri" panose="020F0502020204030204" pitchFamily="34" charset="0"/>
              </a:rPr>
              <a:t>	system </a:t>
            </a:r>
            <a:r>
              <a:rPr lang="en-US" sz="2200" dirty="0">
                <a:solidFill>
                  <a:srgbClr val="FF0000"/>
                </a:solidFill>
                <a:latin typeface="Calibri" panose="020F0502020204030204" pitchFamily="34" charset="0"/>
              </a:rPr>
              <a:t>by investigating the sources of emails for </a:t>
            </a:r>
            <a:r>
              <a:rPr lang="en-US" sz="2200" dirty="0" smtClean="0">
                <a:solidFill>
                  <a:srgbClr val="FF0000"/>
                </a:solidFill>
                <a:latin typeface="Calibri" panose="020F0502020204030204" pitchFamily="34" charset="0"/>
              </a:rPr>
              <a:t>	possible </a:t>
            </a:r>
            <a:r>
              <a:rPr lang="en-US" sz="2200" dirty="0">
                <a:solidFill>
                  <a:srgbClr val="FF0000"/>
                </a:solidFill>
                <a:latin typeface="Calibri" panose="020F0502020204030204" pitchFamily="34" charset="0"/>
              </a:rPr>
              <a:t>threats.</a:t>
            </a:r>
            <a:endParaRPr lang="en-US" sz="2200" dirty="0" smtClean="0">
              <a:solidFill>
                <a:srgbClr val="FF0000"/>
              </a:solidFill>
              <a:latin typeface="Calibri" panose="020F0502020204030204" pitchFamily="34" charset="0"/>
            </a:endParaRPr>
          </a:p>
        </p:txBody>
      </p:sp>
      <p:sp>
        <p:nvSpPr>
          <p:cNvPr id="4" name="TextBox 3"/>
          <p:cNvSpPr txBox="1"/>
          <p:nvPr/>
        </p:nvSpPr>
        <p:spPr>
          <a:xfrm>
            <a:off x="4942356" y="693404"/>
            <a:ext cx="6751661" cy="3477875"/>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Both </a:t>
            </a:r>
            <a:r>
              <a:rPr lang="en-US" sz="2200" dirty="0">
                <a:latin typeface="Calibri" panose="020F0502020204030204" pitchFamily="34" charset="0"/>
              </a:rPr>
              <a:t>artificial intelligence and cyber security can be considered as cutting-edge technologies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If </a:t>
            </a:r>
            <a:r>
              <a:rPr lang="en-US" sz="2200" dirty="0">
                <a:latin typeface="Calibri" panose="020F0502020204030204" pitchFamily="34" charset="0"/>
              </a:rPr>
              <a:t>AI is aggregated with cyber security properly, most certainly it becomes the most powerful and the dangerous weapon of all time.</a:t>
            </a: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AI </a:t>
            </a:r>
            <a:r>
              <a:rPr lang="en-US" sz="2200" dirty="0">
                <a:latin typeface="Calibri" panose="020F0502020204030204" pitchFamily="34" charset="0"/>
              </a:rPr>
              <a:t>technology uses very complex and sophisticated algorithms in order to analyze large amounts of data.</a:t>
            </a:r>
          </a:p>
          <a:p>
            <a:pPr marL="342900" indent="-342900">
              <a:buFont typeface="Wingdings" panose="05000000000000000000" pitchFamily="2" charset="2"/>
              <a:buChar char="q"/>
            </a:pPr>
            <a:endParaRPr lang="en-US" sz="2200" dirty="0">
              <a:latin typeface="Calibri" panose="020F0502020204030204" pitchFamily="34" charset="0"/>
            </a:endParaRP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Aggregation of AI with Cyber Security</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7319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4"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691173" y="89406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Introduction to 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7</a:t>
            </a:fld>
            <a:endParaRPr lang="en-US" noProof="0" dirty="0">
              <a:solidFill>
                <a:schemeClr val="tx1"/>
              </a:solidFill>
            </a:endParaRPr>
          </a:p>
        </p:txBody>
      </p:sp>
      <p:sp>
        <p:nvSpPr>
          <p:cNvPr id="4" name="TextBox 3"/>
          <p:cNvSpPr txBox="1"/>
          <p:nvPr/>
        </p:nvSpPr>
        <p:spPr>
          <a:xfrm>
            <a:off x="5032510" y="1929778"/>
            <a:ext cx="7009239" cy="2800767"/>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AI </a:t>
            </a:r>
            <a:r>
              <a:rPr lang="en-US" sz="2200" dirty="0">
                <a:latin typeface="Calibri" panose="020F0502020204030204" pitchFamily="34" charset="0"/>
              </a:rPr>
              <a:t>technology increases the speed of security products and also it reduces the costs when maintaining those security products. </a:t>
            </a: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Implementing </a:t>
            </a:r>
            <a:r>
              <a:rPr lang="en-US" sz="2200" dirty="0">
                <a:latin typeface="Calibri" panose="020F0502020204030204" pitchFamily="34" charset="0"/>
              </a:rPr>
              <a:t>AI in cyber security prevents security analysts from wasting their valuable time on researching false alerts and dead ends.</a:t>
            </a:r>
          </a:p>
        </p:txBody>
      </p:sp>
      <p:sp>
        <p:nvSpPr>
          <p:cNvPr id="11" name="Title 1">
            <a:extLst>
              <a:ext uri="{FF2B5EF4-FFF2-40B4-BE49-F238E27FC236}">
                <a16:creationId xmlns="" xmlns:a16="http://schemas.microsoft.com/office/drawing/2014/main" id="{B4E86130-0176-4E20-A707-7916FC06B992}"/>
              </a:ext>
            </a:extLst>
          </p:cNvPr>
          <p:cNvSpPr txBox="1">
            <a:spLocks/>
          </p:cNvSpPr>
          <p:nvPr/>
        </p:nvSpPr>
        <p:spPr bwMode="gray">
          <a:xfrm>
            <a:off x="689025" y="3199062"/>
            <a:ext cx="3992447" cy="2282236"/>
          </a:xfrm>
          <a:prstGeom prst="rect">
            <a:avLst/>
          </a:prstGeom>
        </p:spPr>
        <p:txBody>
          <a:bodyPr vert="horz" lIns="91440" tIns="45720" rIns="91440" bIns="45720"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defTabSz="457200" rtl="0" eaLnBrk="1" latinLnBrk="0" hangingPunct="1">
              <a:spcBef>
                <a:spcPct val="0"/>
              </a:spcBef>
              <a:buNone/>
              <a:defRPr sz="23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Contribution of AI in saving money &amp; time</a:t>
            </a:r>
            <a:endParaRPr lang="en-US" sz="3200" b="1" dirty="0">
              <a:ln w="11430"/>
              <a:solidFill>
                <a:schemeClr val="accent6"/>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636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68446" y="226647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8</a:t>
            </a:fld>
            <a:endParaRPr lang="en-US" noProof="0" dirty="0">
              <a:solidFill>
                <a:schemeClr val="tx1"/>
              </a:solidFill>
            </a:endParaRPr>
          </a:p>
        </p:txBody>
      </p:sp>
      <p:sp>
        <p:nvSpPr>
          <p:cNvPr id="4" name="TextBox 3"/>
          <p:cNvSpPr txBox="1"/>
          <p:nvPr/>
        </p:nvSpPr>
        <p:spPr>
          <a:xfrm>
            <a:off x="5084024" y="1416677"/>
            <a:ext cx="6468327" cy="4154984"/>
          </a:xfrm>
          <a:prstGeom prst="rect">
            <a:avLst/>
          </a:prstGeom>
          <a:noFill/>
        </p:spPr>
        <p:txBody>
          <a:bodyPr wrap="square" rtlCol="0">
            <a:spAutoFit/>
          </a:bodyPr>
          <a:lstStyle/>
          <a:p>
            <a:pPr marL="342900" indent="-342900">
              <a:buFont typeface="Wingdings" panose="05000000000000000000" pitchFamily="2" charset="2"/>
              <a:buChar char="q"/>
            </a:pPr>
            <a:r>
              <a:rPr lang="en-US" sz="2200" dirty="0" smtClean="0">
                <a:latin typeface="Calibri" panose="020F0502020204030204" pitchFamily="34" charset="0"/>
              </a:rPr>
              <a:t>At </a:t>
            </a:r>
            <a:r>
              <a:rPr lang="en-US" sz="2200" dirty="0">
                <a:latin typeface="Calibri" panose="020F0502020204030204" pitchFamily="34" charset="0"/>
              </a:rPr>
              <a:t>the very beginning cyber security and artificial intelligence are completely different pieces of technology</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Both of those massive technologies had their own paths and futures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Actually</a:t>
            </a:r>
            <a:r>
              <a:rPr lang="en-US" sz="2200" dirty="0">
                <a:latin typeface="Calibri" panose="020F0502020204030204" pitchFamily="34" charset="0"/>
              </a:rPr>
              <a:t>, the artificial intelligence technology was discovered way before than the cyber security was discovered.</a:t>
            </a:r>
          </a:p>
        </p:txBody>
      </p:sp>
    </p:spTree>
    <p:extLst>
      <p:ext uri="{BB962C8B-B14F-4D97-AF65-F5344CB8AC3E}">
        <p14:creationId xmlns:p14="http://schemas.microsoft.com/office/powerpoint/2010/main" val="3932440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86130-0176-4E20-A707-7916FC06B992}"/>
              </a:ext>
            </a:extLst>
          </p:cNvPr>
          <p:cNvSpPr>
            <a:spLocks noGrp="1"/>
          </p:cNvSpPr>
          <p:nvPr>
            <p:ph type="title"/>
          </p:nvPr>
        </p:nvSpPr>
        <p:spPr>
          <a:xfrm>
            <a:off x="768446" y="2266478"/>
            <a:ext cx="3992447" cy="228223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Evolution of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the topic</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 xmlns:a16="http://schemas.microsoft.com/office/drawing/2014/main" id="{821AF905-CAC5-4D7B-B161-69D34591FF35}"/>
              </a:ext>
            </a:extLst>
          </p:cNvPr>
          <p:cNvSpPr>
            <a:spLocks noGrp="1"/>
          </p:cNvSpPr>
          <p:nvPr>
            <p:ph type="sldNum" sz="quarter" idx="12"/>
          </p:nvPr>
        </p:nvSpPr>
        <p:spPr>
          <a:xfrm>
            <a:off x="11353813" y="6082271"/>
            <a:ext cx="838199" cy="767687"/>
          </a:xfrm>
        </p:spPr>
        <p:txBody>
          <a:bodyPr/>
          <a:lstStyle/>
          <a:p>
            <a:pPr algn="r"/>
            <a:fld id="{9FF96B15-8338-45D5-A943-561235072D66}" type="slidenum">
              <a:rPr lang="en-US" sz="2000" noProof="0" smtClean="0">
                <a:solidFill>
                  <a:schemeClr val="tx1"/>
                </a:solidFill>
              </a:rPr>
              <a:pPr algn="r"/>
              <a:t>9</a:t>
            </a:fld>
            <a:endParaRPr lang="en-US" noProof="0" dirty="0">
              <a:solidFill>
                <a:schemeClr val="tx1"/>
              </a:solidFill>
            </a:endParaRPr>
          </a:p>
        </p:txBody>
      </p:sp>
      <p:sp>
        <p:nvSpPr>
          <p:cNvPr id="4" name="TextBox 3"/>
          <p:cNvSpPr txBox="1"/>
          <p:nvPr/>
        </p:nvSpPr>
        <p:spPr>
          <a:xfrm>
            <a:off x="5084023" y="1107586"/>
            <a:ext cx="6619740" cy="5509200"/>
          </a:xfrm>
          <a:prstGeom prst="rect">
            <a:avLst/>
          </a:prstGeom>
          <a:noFill/>
        </p:spPr>
        <p:txBody>
          <a:bodyPr wrap="square" rtlCol="0">
            <a:spAutoFit/>
          </a:bodyPr>
          <a:lstStyle/>
          <a:p>
            <a:pPr marL="342900" indent="-342900">
              <a:buFont typeface="Wingdings" panose="05000000000000000000" pitchFamily="2" charset="2"/>
              <a:buChar char="q"/>
            </a:pPr>
            <a:r>
              <a:rPr lang="en-US" sz="2200" dirty="0">
                <a:latin typeface="Calibri" panose="020F0502020204030204" pitchFamily="34" charset="0"/>
              </a:rPr>
              <a:t>The term “Artificial Intelligence” was first brought in by John McCarthy in 1956</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Later </a:t>
            </a:r>
            <a:r>
              <a:rPr lang="en-US" sz="2200" dirty="0">
                <a:latin typeface="Calibri" panose="020F0502020204030204" pitchFamily="34" charset="0"/>
              </a:rPr>
              <a:t>on AI began to spread widely into massive amount of sectors in the society including the cyber security sector</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latin typeface="Calibri" panose="020F0502020204030204" pitchFamily="34" charset="0"/>
              </a:rPr>
              <a:t>If </a:t>
            </a:r>
            <a:r>
              <a:rPr lang="en-US" sz="2200" dirty="0">
                <a:latin typeface="Calibri" panose="020F0502020204030204" pitchFamily="34" charset="0"/>
              </a:rPr>
              <a:t>we concern about the history of cyber security, it draws back us to 1970s</a:t>
            </a:r>
            <a:r>
              <a:rPr lang="en-US" sz="2200" dirty="0" smtClean="0">
                <a:latin typeface="Calibri" panose="020F0502020204030204" pitchFamily="34" charset="0"/>
              </a:rPr>
              <a:t>.</a:t>
            </a:r>
          </a:p>
          <a:p>
            <a:pPr marL="342900" indent="-342900">
              <a:buFont typeface="Wingdings" panose="05000000000000000000" pitchFamily="2" charset="2"/>
              <a:buChar char="q"/>
            </a:pPr>
            <a:endParaRPr lang="en-US" sz="2200" dirty="0" smtClean="0">
              <a:latin typeface="Calibri" panose="020F0502020204030204" pitchFamily="34" charset="0"/>
            </a:endParaRPr>
          </a:p>
          <a:p>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a:latin typeface="Calibri" panose="020F0502020204030204" pitchFamily="34" charset="0"/>
              </a:rPr>
              <a:t>At those time periods there were no such words like ransomware, viruses, spyware, worms, SQL injection, cross-site scripting etc.</a:t>
            </a:r>
            <a:endParaRPr lang="en-US" sz="2200" dirty="0" smtClean="0">
              <a:latin typeface="Calibri" panose="020F0502020204030204" pitchFamily="34" charset="0"/>
            </a:endParaRPr>
          </a:p>
        </p:txBody>
      </p:sp>
    </p:spTree>
    <p:extLst>
      <p:ext uri="{BB962C8B-B14F-4D97-AF65-F5344CB8AC3E}">
        <p14:creationId xmlns:p14="http://schemas.microsoft.com/office/powerpoint/2010/main" val="1941375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83CA34-C6E2-49BA-ACFF-78ADEC0C28FA}">
  <ds:schemaRefs>
    <ds:schemaRef ds:uri="16c05727-aa75-4e4a-9b5f-8a80a1165891"/>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2285</Words>
  <Application>Microsoft Office PowerPoint</Application>
  <PresentationFormat>Custom</PresentationFormat>
  <Paragraphs>282</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Ion Boardroom</vt:lpstr>
      <vt:lpstr>Office Theme</vt:lpstr>
      <vt:lpstr>PowerPoint Presentation</vt:lpstr>
      <vt:lpstr>Outline</vt:lpstr>
      <vt:lpstr>Abstract</vt:lpstr>
      <vt:lpstr>Abstract</vt:lpstr>
      <vt:lpstr>Introduction to the topic</vt:lpstr>
      <vt:lpstr>Introduction to the topic</vt:lpstr>
      <vt:lpstr>Introduction to the topic</vt:lpstr>
      <vt:lpstr>Evolution of the topic</vt:lpstr>
      <vt:lpstr>Evolution of the topic</vt:lpstr>
      <vt:lpstr>Evolution of the topic</vt:lpstr>
      <vt:lpstr>Evolution of the topic</vt:lpstr>
      <vt:lpstr>Evolution of the topic</vt:lpstr>
      <vt:lpstr>Evolution of the topic</vt:lpstr>
      <vt:lpstr>Evolution of the topic</vt:lpstr>
      <vt:lpstr>Evolution of the topic</vt:lpstr>
      <vt:lpstr>Evolution of the topic</vt:lpstr>
      <vt:lpstr>Future developments in the area</vt:lpstr>
      <vt:lpstr>Future developments in the area</vt:lpstr>
      <vt:lpstr>Future developments in the area</vt:lpstr>
      <vt:lpstr>Future developments in the area</vt:lpstr>
      <vt:lpstr>Future developments in the area</vt:lpstr>
      <vt:lpstr>Future developments in the area</vt:lpstr>
      <vt:lpstr>Conclusion</vt:lpstr>
      <vt:lpstr>Conclusion</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2019-09-21T15:59:57Z</dcterms:created>
  <dcterms:modified xsi:type="dcterms:W3CDTF">2020-04-24T12:49:07Z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