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40" r:id="rId4"/>
  </p:sldMasterIdLst>
  <p:notesMasterIdLst>
    <p:notesMasterId r:id="rId36"/>
  </p:notesMasterIdLst>
  <p:handoutMasterIdLst>
    <p:handoutMasterId r:id="rId37"/>
  </p:handoutMasterIdLst>
  <p:sldIdLst>
    <p:sldId id="256" r:id="rId5"/>
    <p:sldId id="281" r:id="rId6"/>
    <p:sldId id="257" r:id="rId7"/>
    <p:sldId id="258"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286" r:id="rId34"/>
    <p:sldId id="27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74" d="100"/>
          <a:sy n="74" d="100"/>
        </p:scale>
        <p:origin x="-648"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4/4/2020</a:t>
            </a:fld>
            <a:endParaRPr lang="en-US" dirty="0"/>
          </a:p>
        </p:txBody>
      </p:sp>
      <p:sp>
        <p:nvSpPr>
          <p:cNvPr id="4" name="Footer Placeholder 3">
            <a:extLst>
              <a:ext uri="{FF2B5EF4-FFF2-40B4-BE49-F238E27FC236}">
                <a16:creationId xmlns:a16="http://schemas.microsoft.com/office/drawing/2014/main" xmlns=""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4/4/2020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noProof="0"/>
              <a:t>Click to edit Master title style</a:t>
            </a:r>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fld id="{75D0B1B9-C7DF-F64A-B488-12B3D5090923}" type="datetime1">
              <a:rPr lang="en-US" noProof="0" smtClean="0"/>
              <a:t>4/4/2020</a:t>
            </a:fld>
            <a:endParaRPr lang="en-US" noProof="0" dirty="0"/>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endParaRPr lang="en-US" noProof="0" dirty="0"/>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22" name="Picture Placeholder 21">
            <a:extLst>
              <a:ext uri="{FF2B5EF4-FFF2-40B4-BE49-F238E27FC236}">
                <a16:creationId xmlns:a16="http://schemas.microsoft.com/office/drawing/2014/main" xmlns=""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4/4/2020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a16="http://schemas.microsoft.com/office/drawing/2014/main" xmlns=""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4/4/2020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1B17C1C-DA5E-F743-826B-CB70C940D4E6}" type="datetime1">
              <a:rPr lang="en-US" noProof="0" smtClean="0"/>
              <a:t>4/4/2020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E6F10E4C-E478-1D40-94DF-17D7429B053A}" type="datetime1">
              <a:rPr lang="en-US" noProof="0" smtClean="0"/>
              <a:t>4/4/2020</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4/4/2020</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4/4/2020</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a16="http://schemas.microsoft.com/office/drawing/2014/main" xmlns=""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375297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4/4/2020</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06D41EE2-1449-2741-9D08-61623EFC2A0E}" type="datetime1">
              <a:rPr lang="en-US" noProof="0" smtClean="0"/>
              <a:t>4/4/2020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noProof="0"/>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4/4/2020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xmlns=""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7DD9237C-03C9-D843-906B-96D98C6B2D61}" type="datetime1">
              <a:rPr lang="en-US" noProof="0" smtClean="0"/>
              <a:t>4/4/2020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xmlns=""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a16="http://schemas.microsoft.com/office/drawing/2014/main" xmlns=""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a16="http://schemas.microsoft.com/office/drawing/2014/main" xmlns=""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a16="http://schemas.microsoft.com/office/drawing/2014/main" xmlns=""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a16="http://schemas.microsoft.com/office/drawing/2014/main" xmlns=""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a16="http://schemas.microsoft.com/office/drawing/2014/main" xmlns=""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397BD2BD-1F35-9841-A6BF-76BE540EE01F}" type="datetime1">
              <a:rPr lang="en-US" noProof="0" smtClean="0"/>
              <a:t>4/4/2020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a16="http://schemas.microsoft.com/office/drawing/2014/main" xmlns=""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a16="http://schemas.microsoft.com/office/drawing/2014/main" xmlns=""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a16="http://schemas.microsoft.com/office/drawing/2014/main" xmlns=""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a16="http://schemas.microsoft.com/office/drawing/2014/main" xmlns=""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a16="http://schemas.microsoft.com/office/drawing/2014/main" xmlns=""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xmlns=""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a16="http://schemas.microsoft.com/office/drawing/2014/main" xmlns=""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xmlns=""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xmlns=""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xmlns=""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a16="http://schemas.microsoft.com/office/drawing/2014/main" xmlns=""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xmlns=""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6E94F40A-5592-5744-BFD7-61B04D70BFE7}" type="datetime1">
              <a:rPr lang="en-US" noProof="0" smtClean="0"/>
              <a:t>4/4/2020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xmlns=""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xmlns=""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xmlns=""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xmlns=""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a16="http://schemas.microsoft.com/office/drawing/2014/main" xmlns=""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a16="http://schemas.microsoft.com/office/drawing/2014/main" xmlns=""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xmlns=""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xmlns=""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xmlns=""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xmlns=""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xmlns=""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xmlns=""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xmlns=""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xmlns=""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xmlns=""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4/4/2020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xmlns=""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xmlns=""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xmlns=""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xmlns=""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xmlns=""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xmlns=""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xmlns=""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xmlns=""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xmlns=""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4/4/2020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xmlns=""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xmlns=""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xmlns=""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a16="http://schemas.microsoft.com/office/drawing/2014/main" xmlns=""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xmlns=""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xmlns=""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xmlns=""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8C369370-372E-0846-B090-5E6EF97A3B62}" type="datetime1">
              <a:rPr lang="en-US" noProof="0" smtClean="0"/>
              <a:t>4/4/2020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xmlns=""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xmlns=""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xmlns=""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xmlns=""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a16="http://schemas.microsoft.com/office/drawing/2014/main" xmlns=""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xmlns=""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xmlns=""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xmlns=""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noProof="0"/>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noProof="0" smtClean="0"/>
              <a:pPr/>
              <a:t>4/4/2020</a:t>
            </a:fld>
            <a:endParaRPr lang="en-US" noProof="0"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66" r:id="rId15"/>
    <p:sldLayoutId id="2147483847" r:id="rId1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3639" y="489394"/>
            <a:ext cx="11256136" cy="5898525"/>
          </a:xfrm>
          <a:prstGeom prst="rect">
            <a:avLst/>
          </a:prstGeom>
          <a:blipFill dpi="0" rotWithShape="1">
            <a:blip r:embed="rId2">
              <a:alphaModFix amt="62000"/>
              <a:extLst>
                <a:ext uri="{BEBA8EAE-BF5A-486C-A8C5-ECC9F3942E4B}">
                  <a14:imgProps xmlns:a14="http://schemas.microsoft.com/office/drawing/2010/main">
                    <a14:imgLayer r:embed="rId3">
                      <a14:imgEffect>
                        <a14:sharpenSoften amount="-29000"/>
                      </a14:imgEffect>
                    </a14:imgLayer>
                  </a14:imgProps>
                </a:ext>
              </a:extLst>
            </a:blip>
            <a:srcRect/>
            <a:stretch>
              <a:fillRect/>
            </a:stretch>
          </a:blipFill>
          <a:ln>
            <a:solidFill>
              <a:srgbClr val="7030A0"/>
            </a:solidFill>
          </a:ln>
          <a:effectLst>
            <a:glow>
              <a:srgbClr val="7030A0">
                <a:alpha val="0"/>
              </a:srgbClr>
            </a:glow>
            <a:outerShdw blurRad="292100" dist="50800" sx="1000" sy="1000" algn="ctr" rotWithShape="0">
              <a:srgbClr val="000000"/>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xmlns="" id="{8718B21D-79F7-4B31-A64C-C0B22D77DBD9}"/>
              </a:ext>
            </a:extLst>
          </p:cNvPr>
          <p:cNvSpPr txBox="1">
            <a:spLocks/>
          </p:cNvSpPr>
          <p:nvPr/>
        </p:nvSpPr>
        <p:spPr bwMode="gray">
          <a:xfrm>
            <a:off x="463639" y="489396"/>
            <a:ext cx="11256136" cy="4096052"/>
          </a:xfrm>
          <a:prstGeom prst="rect">
            <a:avLst/>
          </a:prstGeom>
          <a:ln>
            <a:noFill/>
          </a:ln>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600" b="1" u="sng" dirty="0">
                <a:solidFill>
                  <a:srgbClr val="FFFF00"/>
                </a:solidFill>
                <a:uFill>
                  <a:solidFill>
                    <a:srgbClr val="FF0000"/>
                  </a:solidFill>
                </a:uFill>
              </a:rPr>
              <a:t>Inadequate Database Backups</a:t>
            </a:r>
            <a:endParaRPr lang="en-US" sz="6600" u="sng" dirty="0">
              <a:solidFill>
                <a:srgbClr val="FFFF00"/>
              </a:solidFill>
              <a:uFill>
                <a:solidFill>
                  <a:srgbClr val="FF0000"/>
                </a:solidFill>
              </a:u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670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86130-0176-4E20-A707-7916FC06B992}"/>
              </a:ext>
            </a:extLst>
          </p:cNvPr>
          <p:cNvSpPr>
            <a:spLocks noGrp="1"/>
          </p:cNvSpPr>
          <p:nvPr>
            <p:ph type="title"/>
          </p:nvPr>
        </p:nvSpPr>
        <p:spPr>
          <a:xfrm>
            <a:off x="631065" y="2531002"/>
            <a:ext cx="4327301" cy="1753356"/>
          </a:xfrm>
        </p:spPr>
        <p:txBody>
          <a:bodyPr/>
          <a:lstStyle/>
          <a:p>
            <a:r>
              <a:rPr lang="en-US" sz="2800" dirty="0" smtClean="0">
                <a:latin typeface="Calibri" panose="020F0502020204030204" pitchFamily="34" charset="0"/>
                <a:cs typeface="Calibri" panose="020F0502020204030204" pitchFamily="34" charset="0"/>
              </a:rPr>
              <a:t>The way it works</a:t>
            </a:r>
            <a:endParaRPr lang="en-US" sz="2800" dirty="0">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a16="http://schemas.microsoft.com/office/drawing/2014/main" xmlns="" id="{821AF905-CAC5-4D7B-B161-69D34591FF35}"/>
              </a:ext>
            </a:extLst>
          </p:cNvPr>
          <p:cNvSpPr>
            <a:spLocks noGrp="1"/>
          </p:cNvSpPr>
          <p:nvPr>
            <p:ph type="sldNum" sz="quarter" idx="12"/>
          </p:nvPr>
        </p:nvSpPr>
        <p:spPr>
          <a:xfrm>
            <a:off x="11353801" y="6082253"/>
            <a:ext cx="838199" cy="767687"/>
          </a:xfrm>
        </p:spPr>
        <p:txBody>
          <a:bodyPr/>
          <a:lstStyle/>
          <a:p>
            <a:pPr algn="r"/>
            <a:fld id="{9FF96B15-8338-45D5-A943-561235072D66}" type="slidenum">
              <a:rPr lang="en-US" sz="2000" noProof="0" smtClean="0">
                <a:solidFill>
                  <a:schemeClr val="tx1"/>
                </a:solidFill>
              </a:rPr>
              <a:pPr algn="r"/>
              <a:t>10</a:t>
            </a:fld>
            <a:endParaRPr lang="en-US" noProof="0" dirty="0">
              <a:solidFill>
                <a:schemeClr val="tx1"/>
              </a:solidFill>
            </a:endParaRPr>
          </a:p>
        </p:txBody>
      </p:sp>
      <p:sp>
        <p:nvSpPr>
          <p:cNvPr id="4" name="TextBox 3"/>
          <p:cNvSpPr txBox="1"/>
          <p:nvPr/>
        </p:nvSpPr>
        <p:spPr>
          <a:xfrm>
            <a:off x="5048518" y="824248"/>
            <a:ext cx="7044745" cy="2123658"/>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Calibri" panose="020F0502020204030204" pitchFamily="34" charset="0"/>
                <a:cs typeface="Aharoni" panose="02010803020104030203" pitchFamily="2" charset="-79"/>
              </a:rPr>
              <a:t>Every Oracle database has a control file</a:t>
            </a:r>
            <a:r>
              <a:rPr lang="en-US" sz="2200" dirty="0" smtClean="0">
                <a:latin typeface="Calibri" panose="020F0502020204030204" pitchFamily="34" charset="0"/>
                <a:cs typeface="Aharoni" panose="02010803020104030203" pitchFamily="2" charset="-79"/>
              </a:rPr>
              <a:t>.</a:t>
            </a:r>
          </a:p>
          <a:p>
            <a:pPr marL="342900" indent="-342900">
              <a:buFont typeface="Arial" panose="020B0604020202020204" pitchFamily="34" charset="0"/>
              <a:buChar char="•"/>
            </a:pPr>
            <a:endParaRPr lang="en-US" sz="2200" dirty="0" smtClean="0">
              <a:latin typeface="Calibri" panose="020F0502020204030204" pitchFamily="34" charset="0"/>
              <a:cs typeface="Aharoni" panose="02010803020104030203" pitchFamily="2" charset="-79"/>
            </a:endParaRPr>
          </a:p>
          <a:p>
            <a:pPr marL="342900" indent="-342900">
              <a:buFont typeface="Arial" panose="020B0604020202020204" pitchFamily="34" charset="0"/>
              <a:buChar char="•"/>
            </a:pPr>
            <a:r>
              <a:rPr lang="en-US" sz="2200" dirty="0">
                <a:latin typeface="Calibri" panose="020F0502020204030204" pitchFamily="34" charset="0"/>
                <a:cs typeface="Aharoni" panose="02010803020104030203" pitchFamily="2" charset="-79"/>
              </a:rPr>
              <a:t>A control file is an extremely important </a:t>
            </a:r>
            <a:r>
              <a:rPr lang="en-US" sz="2200" dirty="0" err="1">
                <a:latin typeface="Calibri" panose="020F0502020204030204" pitchFamily="34" charset="0"/>
                <a:cs typeface="Aharoni" panose="02010803020104030203" pitchFamily="2" charset="-79"/>
              </a:rPr>
              <a:t>datafile</a:t>
            </a:r>
            <a:r>
              <a:rPr lang="en-US" sz="2200" dirty="0">
                <a:latin typeface="Calibri" panose="020F0502020204030204" pitchFamily="34" charset="0"/>
                <a:cs typeface="Aharoni" panose="02010803020104030203" pitchFamily="2" charset="-79"/>
              </a:rPr>
              <a:t> that contains entries specifying the physical structure of the database, and provide database consistency information used during recovery.</a:t>
            </a:r>
          </a:p>
        </p:txBody>
      </p:sp>
      <p:sp>
        <p:nvSpPr>
          <p:cNvPr id="5" name="TextBox 4"/>
          <p:cNvSpPr txBox="1"/>
          <p:nvPr/>
        </p:nvSpPr>
        <p:spPr>
          <a:xfrm>
            <a:off x="5367277" y="94389"/>
            <a:ext cx="2494914" cy="523220"/>
          </a:xfrm>
          <a:prstGeom prst="rect">
            <a:avLst/>
          </a:prstGeom>
          <a:noFill/>
        </p:spPr>
        <p:txBody>
          <a:bodyPr wrap="none" rtlCol="0">
            <a:spAutoFit/>
          </a:bodyPr>
          <a:lstStyle/>
          <a:p>
            <a:pPr marL="457200" indent="-457200">
              <a:buFont typeface="+mj-lt"/>
              <a:buAutoNum type="arabicParenR"/>
            </a:pPr>
            <a:r>
              <a:rPr lang="en-US" sz="2800" b="1" u="sng" dirty="0" smtClean="0">
                <a:latin typeface="Calibri" panose="020F0502020204030204" pitchFamily="34" charset="0"/>
              </a:rPr>
              <a:t>Control Files</a:t>
            </a:r>
            <a:endParaRPr lang="en-US" sz="2800" b="1" u="sng" dirty="0">
              <a:latin typeface="Calibri" panose="020F0502020204030204" pitchFamily="34" charset="0"/>
            </a:endParaRPr>
          </a:p>
        </p:txBody>
      </p:sp>
      <p:sp>
        <p:nvSpPr>
          <p:cNvPr id="3" name="TextBox 2"/>
          <p:cNvSpPr txBox="1"/>
          <p:nvPr/>
        </p:nvSpPr>
        <p:spPr>
          <a:xfrm>
            <a:off x="5048516" y="3267735"/>
            <a:ext cx="6944145" cy="430887"/>
          </a:xfrm>
          <a:prstGeom prst="rect">
            <a:avLst/>
          </a:prstGeom>
          <a:noFill/>
        </p:spPr>
        <p:txBody>
          <a:bodyPr wrap="none" rtlCol="0">
            <a:spAutoFit/>
          </a:bodyPr>
          <a:lstStyle/>
          <a:p>
            <a:r>
              <a:rPr lang="en-US" sz="2200" dirty="0">
                <a:latin typeface="Calibri" panose="020F0502020204030204" pitchFamily="34" charset="0"/>
              </a:rPr>
              <a:t>For example, it contains the following types of information:</a:t>
            </a:r>
          </a:p>
        </p:txBody>
      </p:sp>
      <p:sp>
        <p:nvSpPr>
          <p:cNvPr id="6" name="TextBox 5"/>
          <p:cNvSpPr txBox="1"/>
          <p:nvPr/>
        </p:nvSpPr>
        <p:spPr>
          <a:xfrm>
            <a:off x="5048517" y="4319347"/>
            <a:ext cx="7044745" cy="2400657"/>
          </a:xfrm>
          <a:prstGeom prst="rect">
            <a:avLst/>
          </a:prstGeom>
          <a:noFill/>
        </p:spPr>
        <p:txBody>
          <a:bodyPr wrap="square" rtlCol="0">
            <a:spAutoFit/>
          </a:bodyPr>
          <a:lstStyle/>
          <a:p>
            <a:pPr marL="514350" indent="-514350">
              <a:buFont typeface="+mj-lt"/>
              <a:buAutoNum type="romanLcPeriod"/>
            </a:pPr>
            <a:r>
              <a:rPr lang="en-US" sz="2200" dirty="0" smtClean="0">
                <a:latin typeface="Calibri" panose="020F0502020204030204" pitchFamily="34" charset="0"/>
              </a:rPr>
              <a:t>database </a:t>
            </a:r>
            <a:r>
              <a:rPr lang="en-US" sz="2200" dirty="0">
                <a:latin typeface="Calibri" panose="020F0502020204030204" pitchFamily="34" charset="0"/>
              </a:rPr>
              <a:t>name</a:t>
            </a:r>
          </a:p>
          <a:p>
            <a:pPr marL="514350" indent="-514350">
              <a:buFont typeface="+mj-lt"/>
              <a:buAutoNum type="romanLcPeriod"/>
            </a:pPr>
            <a:r>
              <a:rPr lang="en-US" sz="2200" dirty="0" smtClean="0">
                <a:latin typeface="Calibri" panose="020F0502020204030204" pitchFamily="34" charset="0"/>
              </a:rPr>
              <a:t>names </a:t>
            </a:r>
            <a:r>
              <a:rPr lang="en-US" sz="2200" dirty="0">
                <a:latin typeface="Calibri" panose="020F0502020204030204" pitchFamily="34" charset="0"/>
              </a:rPr>
              <a:t>and locations of a database's </a:t>
            </a:r>
            <a:r>
              <a:rPr lang="en-US" sz="2200" dirty="0" err="1">
                <a:latin typeface="Calibri" panose="020F0502020204030204" pitchFamily="34" charset="0"/>
              </a:rPr>
              <a:t>datafiles</a:t>
            </a:r>
            <a:r>
              <a:rPr lang="en-US" sz="2200" dirty="0">
                <a:latin typeface="Calibri" panose="020F0502020204030204" pitchFamily="34" charset="0"/>
              </a:rPr>
              <a:t> and redo log files</a:t>
            </a:r>
          </a:p>
          <a:p>
            <a:pPr marL="514350" indent="-514350">
              <a:buFont typeface="+mj-lt"/>
              <a:buAutoNum type="romanLcPeriod"/>
            </a:pPr>
            <a:r>
              <a:rPr lang="en-US" sz="2200" dirty="0" smtClean="0">
                <a:latin typeface="Calibri" panose="020F0502020204030204" pitchFamily="34" charset="0"/>
              </a:rPr>
              <a:t>time </a:t>
            </a:r>
            <a:r>
              <a:rPr lang="en-US" sz="2200" dirty="0">
                <a:latin typeface="Calibri" panose="020F0502020204030204" pitchFamily="34" charset="0"/>
              </a:rPr>
              <a:t>stamp of database creation</a:t>
            </a:r>
          </a:p>
          <a:p>
            <a:pPr marL="514350" indent="-514350">
              <a:buFont typeface="+mj-lt"/>
              <a:buAutoNum type="romanLcPeriod"/>
            </a:pPr>
            <a:r>
              <a:rPr lang="en-US" sz="2200" dirty="0" smtClean="0">
                <a:latin typeface="Calibri" panose="020F0502020204030204" pitchFamily="34" charset="0"/>
              </a:rPr>
              <a:t>backup </a:t>
            </a:r>
            <a:r>
              <a:rPr lang="en-US" sz="2200" dirty="0">
                <a:latin typeface="Calibri" panose="020F0502020204030204" pitchFamily="34" charset="0"/>
              </a:rPr>
              <a:t>information (when using the Recovery Manager utility)</a:t>
            </a:r>
          </a:p>
          <a:p>
            <a:endParaRPr lang="en-US" dirty="0"/>
          </a:p>
        </p:txBody>
      </p:sp>
    </p:spTree>
    <p:extLst>
      <p:ext uri="{BB962C8B-B14F-4D97-AF65-F5344CB8AC3E}">
        <p14:creationId xmlns:p14="http://schemas.microsoft.com/office/powerpoint/2010/main" val="35844676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86130-0176-4E20-A707-7916FC06B992}"/>
              </a:ext>
            </a:extLst>
          </p:cNvPr>
          <p:cNvSpPr>
            <a:spLocks noGrp="1"/>
          </p:cNvSpPr>
          <p:nvPr>
            <p:ph type="title"/>
          </p:nvPr>
        </p:nvSpPr>
        <p:spPr>
          <a:xfrm>
            <a:off x="631065" y="2531002"/>
            <a:ext cx="4327301" cy="1753356"/>
          </a:xfrm>
        </p:spPr>
        <p:txBody>
          <a:bodyPr/>
          <a:lstStyle/>
          <a:p>
            <a:r>
              <a:rPr lang="en-US" sz="2800" dirty="0" smtClean="0">
                <a:latin typeface="Calibri" panose="020F0502020204030204" pitchFamily="34" charset="0"/>
                <a:cs typeface="Calibri" panose="020F0502020204030204" pitchFamily="34" charset="0"/>
              </a:rPr>
              <a:t>The way it works</a:t>
            </a:r>
            <a:endParaRPr lang="en-US" sz="2800" dirty="0">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a16="http://schemas.microsoft.com/office/drawing/2014/main" xmlns="" id="{821AF905-CAC5-4D7B-B161-69D34591FF35}"/>
              </a:ext>
            </a:extLst>
          </p:cNvPr>
          <p:cNvSpPr>
            <a:spLocks noGrp="1"/>
          </p:cNvSpPr>
          <p:nvPr>
            <p:ph type="sldNum" sz="quarter" idx="12"/>
          </p:nvPr>
        </p:nvSpPr>
        <p:spPr>
          <a:xfrm>
            <a:off x="11353801" y="6082253"/>
            <a:ext cx="838199" cy="767687"/>
          </a:xfrm>
        </p:spPr>
        <p:txBody>
          <a:bodyPr/>
          <a:lstStyle/>
          <a:p>
            <a:pPr algn="r"/>
            <a:fld id="{9FF96B15-8338-45D5-A943-561235072D66}" type="slidenum">
              <a:rPr lang="en-US" sz="2000" noProof="0" smtClean="0">
                <a:solidFill>
                  <a:schemeClr val="tx1"/>
                </a:solidFill>
              </a:rPr>
              <a:pPr algn="r"/>
              <a:t>11</a:t>
            </a:fld>
            <a:endParaRPr lang="en-US" noProof="0" dirty="0">
              <a:solidFill>
                <a:schemeClr val="tx1"/>
              </a:solidFill>
            </a:endParaRPr>
          </a:p>
        </p:txBody>
      </p:sp>
      <p:sp>
        <p:nvSpPr>
          <p:cNvPr id="4" name="TextBox 3"/>
          <p:cNvSpPr txBox="1"/>
          <p:nvPr/>
        </p:nvSpPr>
        <p:spPr>
          <a:xfrm>
            <a:off x="5048516" y="1275009"/>
            <a:ext cx="7044745" cy="4832092"/>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Calibri" panose="020F0502020204030204" pitchFamily="34" charset="0"/>
                <a:cs typeface="Aharoni" panose="02010803020104030203" pitchFamily="2" charset="-79"/>
              </a:rPr>
              <a:t>Every time an instance of an Oracle database is mounted, its control file is used to identify the </a:t>
            </a:r>
            <a:r>
              <a:rPr lang="en-US" sz="2200" dirty="0" err="1">
                <a:latin typeface="Calibri" panose="020F0502020204030204" pitchFamily="34" charset="0"/>
                <a:cs typeface="Aharoni" panose="02010803020104030203" pitchFamily="2" charset="-79"/>
              </a:rPr>
              <a:t>datafiles</a:t>
            </a:r>
            <a:r>
              <a:rPr lang="en-US" sz="2200" dirty="0">
                <a:latin typeface="Calibri" panose="020F0502020204030204" pitchFamily="34" charset="0"/>
                <a:cs typeface="Aharoni" panose="02010803020104030203" pitchFamily="2" charset="-79"/>
              </a:rPr>
              <a:t> and redo log files that must be opened for database operation to proceed</a:t>
            </a:r>
            <a:r>
              <a:rPr lang="en-US" sz="2200" dirty="0" smtClean="0">
                <a:latin typeface="Calibri" panose="020F0502020204030204" pitchFamily="34" charset="0"/>
                <a:cs typeface="Aharoni" panose="02010803020104030203" pitchFamily="2" charset="-79"/>
              </a:rPr>
              <a:t>.</a:t>
            </a:r>
          </a:p>
          <a:p>
            <a:endParaRPr lang="en-US" sz="2200" dirty="0" smtClean="0">
              <a:latin typeface="Calibri" panose="020F0502020204030204" pitchFamily="34" charset="0"/>
              <a:cs typeface="Aharoni" panose="02010803020104030203" pitchFamily="2" charset="-79"/>
            </a:endParaRPr>
          </a:p>
          <a:p>
            <a:pPr marL="342900" indent="-342900">
              <a:buFont typeface="Arial" panose="020B0604020202020204" pitchFamily="34" charset="0"/>
              <a:buChar char="•"/>
            </a:pPr>
            <a:endParaRPr lang="en-US" sz="2200" dirty="0">
              <a:latin typeface="Calibri" panose="020F0502020204030204" pitchFamily="34" charset="0"/>
              <a:cs typeface="Aharoni" panose="02010803020104030203" pitchFamily="2" charset="-79"/>
            </a:endParaRPr>
          </a:p>
          <a:p>
            <a:pPr marL="342900" indent="-342900">
              <a:buFont typeface="Arial" panose="020B0604020202020204" pitchFamily="34" charset="0"/>
              <a:buChar char="•"/>
            </a:pPr>
            <a:r>
              <a:rPr lang="en-US" sz="2200" dirty="0">
                <a:latin typeface="Calibri" panose="020F0502020204030204" pitchFamily="34" charset="0"/>
                <a:cs typeface="Aharoni" panose="02010803020104030203" pitchFamily="2" charset="-79"/>
              </a:rPr>
              <a:t>If the physical makeup of the database is altered (for example, a new </a:t>
            </a:r>
            <a:r>
              <a:rPr lang="en-US" sz="2200" dirty="0" err="1">
                <a:latin typeface="Calibri" panose="020F0502020204030204" pitchFamily="34" charset="0"/>
                <a:cs typeface="Aharoni" panose="02010803020104030203" pitchFamily="2" charset="-79"/>
              </a:rPr>
              <a:t>datafile</a:t>
            </a:r>
            <a:r>
              <a:rPr lang="en-US" sz="2200" dirty="0">
                <a:latin typeface="Calibri" panose="020F0502020204030204" pitchFamily="34" charset="0"/>
                <a:cs typeface="Aharoni" panose="02010803020104030203" pitchFamily="2" charset="-79"/>
              </a:rPr>
              <a:t> or redo log file is created), the database's control file is automatically modified by Oracle to reflect the change</a:t>
            </a:r>
            <a:r>
              <a:rPr lang="en-US" sz="2200" dirty="0" smtClean="0">
                <a:latin typeface="Calibri" panose="020F0502020204030204" pitchFamily="34" charset="0"/>
                <a:cs typeface="Aharoni" panose="02010803020104030203" pitchFamily="2" charset="-79"/>
              </a:rPr>
              <a:t>.</a:t>
            </a:r>
          </a:p>
          <a:p>
            <a:endParaRPr lang="en-US" sz="2200" dirty="0" smtClean="0">
              <a:latin typeface="Calibri" panose="020F0502020204030204" pitchFamily="34" charset="0"/>
              <a:cs typeface="Aharoni" panose="02010803020104030203" pitchFamily="2" charset="-79"/>
            </a:endParaRPr>
          </a:p>
          <a:p>
            <a:pPr marL="342900" indent="-342900">
              <a:buFont typeface="Arial" panose="020B0604020202020204" pitchFamily="34" charset="0"/>
              <a:buChar char="•"/>
            </a:pPr>
            <a:endParaRPr lang="en-US" sz="2200" dirty="0">
              <a:latin typeface="Calibri" panose="020F0502020204030204" pitchFamily="34" charset="0"/>
              <a:cs typeface="Aharoni" panose="02010803020104030203" pitchFamily="2" charset="-79"/>
            </a:endParaRPr>
          </a:p>
          <a:p>
            <a:pPr marL="342900" indent="-342900">
              <a:buFont typeface="Arial" panose="020B0604020202020204" pitchFamily="34" charset="0"/>
              <a:buChar char="•"/>
            </a:pPr>
            <a:r>
              <a:rPr lang="en-US" sz="2200" dirty="0">
                <a:latin typeface="Calibri" panose="020F0502020204030204" pitchFamily="34" charset="0"/>
                <a:cs typeface="Aharoni" panose="02010803020104030203" pitchFamily="2" charset="-79"/>
              </a:rPr>
              <a:t>You should back up the control file any time there are structural changes to the database.</a:t>
            </a:r>
          </a:p>
        </p:txBody>
      </p:sp>
      <p:sp>
        <p:nvSpPr>
          <p:cNvPr id="5" name="TextBox 4"/>
          <p:cNvSpPr txBox="1"/>
          <p:nvPr/>
        </p:nvSpPr>
        <p:spPr>
          <a:xfrm>
            <a:off x="5367277" y="94389"/>
            <a:ext cx="3519233" cy="523220"/>
          </a:xfrm>
          <a:prstGeom prst="rect">
            <a:avLst/>
          </a:prstGeom>
          <a:noFill/>
        </p:spPr>
        <p:txBody>
          <a:bodyPr wrap="none" rtlCol="0">
            <a:spAutoFit/>
          </a:bodyPr>
          <a:lstStyle/>
          <a:p>
            <a:r>
              <a:rPr lang="en-US" sz="2800" b="1" dirty="0" smtClean="0">
                <a:latin typeface="Calibri" panose="020F0502020204030204" pitchFamily="34" charset="0"/>
              </a:rPr>
              <a:t>2)  </a:t>
            </a:r>
            <a:r>
              <a:rPr lang="en-US" sz="2800" b="1" u="sng" dirty="0" smtClean="0">
                <a:latin typeface="Calibri" panose="020F0502020204030204" pitchFamily="34" charset="0"/>
              </a:rPr>
              <a:t>Use of Control Files</a:t>
            </a:r>
            <a:endParaRPr lang="en-US" sz="2800" b="1" u="sng" dirty="0">
              <a:latin typeface="Calibri" panose="020F0502020204030204" pitchFamily="34" charset="0"/>
            </a:endParaRPr>
          </a:p>
        </p:txBody>
      </p:sp>
    </p:spTree>
    <p:extLst>
      <p:ext uri="{BB962C8B-B14F-4D97-AF65-F5344CB8AC3E}">
        <p14:creationId xmlns:p14="http://schemas.microsoft.com/office/powerpoint/2010/main" val="23645583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86130-0176-4E20-A707-7916FC06B992}"/>
              </a:ext>
            </a:extLst>
          </p:cNvPr>
          <p:cNvSpPr>
            <a:spLocks noGrp="1"/>
          </p:cNvSpPr>
          <p:nvPr>
            <p:ph type="title"/>
          </p:nvPr>
        </p:nvSpPr>
        <p:spPr>
          <a:xfrm>
            <a:off x="631065" y="2531002"/>
            <a:ext cx="4327301" cy="1753356"/>
          </a:xfrm>
        </p:spPr>
        <p:txBody>
          <a:bodyPr/>
          <a:lstStyle/>
          <a:p>
            <a:r>
              <a:rPr lang="en-US" sz="2800" dirty="0" smtClean="0">
                <a:latin typeface="Calibri" panose="020F0502020204030204" pitchFamily="34" charset="0"/>
                <a:cs typeface="Calibri" panose="020F0502020204030204" pitchFamily="34" charset="0"/>
              </a:rPr>
              <a:t>The way it works</a:t>
            </a:r>
            <a:endParaRPr lang="en-US" sz="2800" dirty="0">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a16="http://schemas.microsoft.com/office/drawing/2014/main" xmlns="" id="{821AF905-CAC5-4D7B-B161-69D34591FF35}"/>
              </a:ext>
            </a:extLst>
          </p:cNvPr>
          <p:cNvSpPr>
            <a:spLocks noGrp="1"/>
          </p:cNvSpPr>
          <p:nvPr>
            <p:ph type="sldNum" sz="quarter" idx="12"/>
          </p:nvPr>
        </p:nvSpPr>
        <p:spPr>
          <a:xfrm>
            <a:off x="11353801" y="6082253"/>
            <a:ext cx="838199" cy="767687"/>
          </a:xfrm>
        </p:spPr>
        <p:txBody>
          <a:bodyPr/>
          <a:lstStyle/>
          <a:p>
            <a:pPr algn="r"/>
            <a:fld id="{9FF96B15-8338-45D5-A943-561235072D66}" type="slidenum">
              <a:rPr lang="en-US" sz="2000" noProof="0" smtClean="0">
                <a:solidFill>
                  <a:schemeClr val="tx1"/>
                </a:solidFill>
              </a:rPr>
              <a:pPr algn="r"/>
              <a:t>12</a:t>
            </a:fld>
            <a:endParaRPr lang="en-US" noProof="0" dirty="0">
              <a:solidFill>
                <a:schemeClr val="tx1"/>
              </a:solidFill>
            </a:endParaRPr>
          </a:p>
        </p:txBody>
      </p:sp>
      <p:sp>
        <p:nvSpPr>
          <p:cNvPr id="4" name="TextBox 3"/>
          <p:cNvSpPr txBox="1"/>
          <p:nvPr/>
        </p:nvSpPr>
        <p:spPr>
          <a:xfrm>
            <a:off x="4997000" y="1094705"/>
            <a:ext cx="7044745" cy="5509200"/>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Calibri" panose="020F0502020204030204" pitchFamily="34" charset="0"/>
                <a:cs typeface="Aharoni" panose="02010803020104030203" pitchFamily="2" charset="-79"/>
              </a:rPr>
              <a:t>Every Oracle database has a set of two or more redo log files. The set of redo log files for a database is collectively known as the database's redo log</a:t>
            </a:r>
            <a:r>
              <a:rPr lang="en-US" sz="2200" dirty="0" smtClean="0">
                <a:latin typeface="Calibri" panose="020F0502020204030204" pitchFamily="34" charset="0"/>
                <a:cs typeface="Aharoni" panose="02010803020104030203" pitchFamily="2" charset="-79"/>
              </a:rPr>
              <a:t>.</a:t>
            </a:r>
          </a:p>
          <a:p>
            <a:endParaRPr lang="en-US" sz="2200" dirty="0" smtClean="0">
              <a:latin typeface="Calibri" panose="020F0502020204030204" pitchFamily="34" charset="0"/>
              <a:cs typeface="Aharoni" panose="02010803020104030203" pitchFamily="2" charset="-79"/>
            </a:endParaRPr>
          </a:p>
          <a:p>
            <a:pPr marL="342900" indent="-342900">
              <a:buFont typeface="Wingdings" panose="05000000000000000000" pitchFamily="2" charset="2"/>
              <a:buChar char="q"/>
            </a:pPr>
            <a:r>
              <a:rPr lang="en-US" sz="2200" dirty="0" smtClean="0">
                <a:latin typeface="Calibri" panose="020F0502020204030204" pitchFamily="34" charset="0"/>
                <a:cs typeface="Aharoni" panose="02010803020104030203" pitchFamily="2" charset="-79"/>
              </a:rPr>
              <a:t>Ex </a:t>
            </a:r>
            <a:r>
              <a:rPr lang="en-US" sz="2200" dirty="0">
                <a:latin typeface="Calibri" panose="020F0502020204030204" pitchFamily="34" charset="0"/>
                <a:cs typeface="Aharoni" panose="02010803020104030203" pitchFamily="2" charset="-79"/>
              </a:rPr>
              <a:t>:- a failure has prevented modified data from being permanently written to the data files</a:t>
            </a:r>
            <a:r>
              <a:rPr lang="en-US" sz="2200" dirty="0" smtClean="0">
                <a:latin typeface="Calibri" panose="020F0502020204030204" pitchFamily="34" charset="0"/>
                <a:cs typeface="Aharoni" panose="02010803020104030203" pitchFamily="2" charset="-79"/>
              </a:rPr>
              <a:t>.</a:t>
            </a:r>
          </a:p>
          <a:p>
            <a:pPr marL="342900" indent="-342900">
              <a:buFont typeface="Wingdings" panose="05000000000000000000" pitchFamily="2" charset="2"/>
              <a:buChar char="q"/>
            </a:pPr>
            <a:endParaRPr lang="en-US" sz="2200" dirty="0">
              <a:latin typeface="Calibri" panose="020F0502020204030204" pitchFamily="34" charset="0"/>
              <a:cs typeface="Aharoni" panose="02010803020104030203" pitchFamily="2" charset="-79"/>
            </a:endParaRPr>
          </a:p>
          <a:p>
            <a:pPr marL="342900" indent="-342900">
              <a:buFont typeface="Wingdings" panose="05000000000000000000" pitchFamily="2" charset="2"/>
              <a:buChar char="ü"/>
            </a:pPr>
            <a:r>
              <a:rPr lang="en-US" sz="2200" dirty="0">
                <a:solidFill>
                  <a:schemeClr val="accent4">
                    <a:lumMod val="75000"/>
                  </a:schemeClr>
                </a:solidFill>
                <a:latin typeface="Calibri" panose="020F0502020204030204" pitchFamily="34" charset="0"/>
                <a:cs typeface="Aharoni" panose="02010803020104030203" pitchFamily="2" charset="-79"/>
              </a:rPr>
              <a:t>Here you can obtain the modified data from the redo log and permanently write it to the data files, all-the-while preventing loss of work</a:t>
            </a:r>
            <a:r>
              <a:rPr lang="en-US" sz="2200" dirty="0" smtClean="0">
                <a:solidFill>
                  <a:schemeClr val="accent4">
                    <a:lumMod val="75000"/>
                  </a:schemeClr>
                </a:solidFill>
                <a:latin typeface="Calibri" panose="020F0502020204030204" pitchFamily="34" charset="0"/>
                <a:cs typeface="Aharoni" panose="02010803020104030203" pitchFamily="2" charset="-79"/>
              </a:rPr>
              <a:t>.</a:t>
            </a:r>
          </a:p>
          <a:p>
            <a:pPr marL="342900" indent="-342900">
              <a:buFont typeface="Wingdings" panose="05000000000000000000" pitchFamily="2" charset="2"/>
              <a:buChar char="ü"/>
            </a:pPr>
            <a:endParaRPr lang="en-US" sz="2200" dirty="0">
              <a:solidFill>
                <a:schemeClr val="accent4">
                  <a:lumMod val="75000"/>
                </a:schemeClr>
              </a:solidFill>
              <a:latin typeface="Calibri" panose="020F0502020204030204" pitchFamily="34" charset="0"/>
              <a:cs typeface="Aharoni" panose="02010803020104030203" pitchFamily="2" charset="-79"/>
            </a:endParaRPr>
          </a:p>
          <a:p>
            <a:pPr marL="342900" indent="-342900">
              <a:buFont typeface="Wingdings" panose="05000000000000000000" pitchFamily="2" charset="2"/>
              <a:buChar char="Ø"/>
            </a:pPr>
            <a:r>
              <a:rPr lang="en-US" sz="2200" dirty="0">
                <a:solidFill>
                  <a:srgbClr val="FF0000"/>
                </a:solidFill>
                <a:latin typeface="Calibri" panose="020F0502020204030204" pitchFamily="34" charset="0"/>
                <a:cs typeface="Aharoni" panose="02010803020104030203" pitchFamily="2" charset="-79"/>
              </a:rPr>
              <a:t>To protect against a failure involving the redo log itself, Oracle allows the redo log to be multiplexed</a:t>
            </a:r>
            <a:r>
              <a:rPr lang="en-US" sz="2200" dirty="0" smtClean="0">
                <a:solidFill>
                  <a:srgbClr val="FF0000"/>
                </a:solidFill>
                <a:latin typeface="Calibri" panose="020F0502020204030204" pitchFamily="34" charset="0"/>
                <a:cs typeface="Aharoni" panose="02010803020104030203" pitchFamily="2" charset="-79"/>
              </a:rPr>
              <a:t>.</a:t>
            </a:r>
          </a:p>
          <a:p>
            <a:endParaRPr lang="en-US" sz="2200" dirty="0">
              <a:solidFill>
                <a:srgbClr val="FF0000"/>
              </a:solidFill>
              <a:latin typeface="Calibri" panose="020F0502020204030204" pitchFamily="34" charset="0"/>
              <a:cs typeface="Aharoni" panose="02010803020104030203" pitchFamily="2" charset="-79"/>
            </a:endParaRPr>
          </a:p>
          <a:p>
            <a:pPr marL="1257300" lvl="2" indent="-342900">
              <a:buFont typeface="Courier New" panose="02070309020205020404" pitchFamily="49" charset="0"/>
              <a:buChar char="o"/>
            </a:pPr>
            <a:r>
              <a:rPr lang="en-US" sz="2200" dirty="0">
                <a:solidFill>
                  <a:srgbClr val="7030A0"/>
                </a:solidFill>
                <a:latin typeface="Calibri" panose="020F0502020204030204" pitchFamily="34" charset="0"/>
                <a:cs typeface="Aharoni" panose="02010803020104030203" pitchFamily="2" charset="-79"/>
              </a:rPr>
              <a:t>This means Oracle will maintain two or more copies of the redo log on different disks.</a:t>
            </a:r>
          </a:p>
        </p:txBody>
      </p:sp>
      <p:sp>
        <p:nvSpPr>
          <p:cNvPr id="5" name="TextBox 4"/>
          <p:cNvSpPr txBox="1"/>
          <p:nvPr/>
        </p:nvSpPr>
        <p:spPr>
          <a:xfrm>
            <a:off x="5367277" y="94389"/>
            <a:ext cx="3815019" cy="523220"/>
          </a:xfrm>
          <a:prstGeom prst="rect">
            <a:avLst/>
          </a:prstGeom>
          <a:noFill/>
        </p:spPr>
        <p:txBody>
          <a:bodyPr wrap="none" rtlCol="0">
            <a:spAutoFit/>
          </a:bodyPr>
          <a:lstStyle/>
          <a:p>
            <a:r>
              <a:rPr lang="en-US" sz="2800" b="1" dirty="0">
                <a:latin typeface="Calibri" panose="020F0502020204030204" pitchFamily="34" charset="0"/>
              </a:rPr>
              <a:t>3</a:t>
            </a:r>
            <a:r>
              <a:rPr lang="en-US" sz="2800" b="1" dirty="0" smtClean="0">
                <a:latin typeface="Calibri" panose="020F0502020204030204" pitchFamily="34" charset="0"/>
              </a:rPr>
              <a:t>)  </a:t>
            </a:r>
            <a:r>
              <a:rPr lang="en-US" sz="2800" b="1" u="sng" dirty="0" smtClean="0">
                <a:latin typeface="Calibri" panose="020F0502020204030204" pitchFamily="34" charset="0"/>
              </a:rPr>
              <a:t>Online Redo Log Files</a:t>
            </a:r>
            <a:endParaRPr lang="en-US" sz="2800" b="1" u="sng" dirty="0">
              <a:latin typeface="Calibri" panose="020F0502020204030204" pitchFamily="34" charset="0"/>
            </a:endParaRPr>
          </a:p>
        </p:txBody>
      </p:sp>
    </p:spTree>
    <p:extLst>
      <p:ext uri="{BB962C8B-B14F-4D97-AF65-F5344CB8AC3E}">
        <p14:creationId xmlns:p14="http://schemas.microsoft.com/office/powerpoint/2010/main" val="38629324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86130-0176-4E20-A707-7916FC06B992}"/>
              </a:ext>
            </a:extLst>
          </p:cNvPr>
          <p:cNvSpPr>
            <a:spLocks noGrp="1"/>
          </p:cNvSpPr>
          <p:nvPr>
            <p:ph type="title"/>
          </p:nvPr>
        </p:nvSpPr>
        <p:spPr>
          <a:xfrm>
            <a:off x="631065" y="2531002"/>
            <a:ext cx="4327301" cy="1753356"/>
          </a:xfrm>
        </p:spPr>
        <p:txBody>
          <a:bodyPr/>
          <a:lstStyle/>
          <a:p>
            <a:r>
              <a:rPr lang="en-US" sz="2800" dirty="0" smtClean="0">
                <a:latin typeface="Calibri" panose="020F0502020204030204" pitchFamily="34" charset="0"/>
                <a:cs typeface="Calibri" panose="020F0502020204030204" pitchFamily="34" charset="0"/>
              </a:rPr>
              <a:t>The way it works</a:t>
            </a:r>
            <a:endParaRPr lang="en-US" sz="2800" dirty="0">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a16="http://schemas.microsoft.com/office/drawing/2014/main" xmlns="" id="{821AF905-CAC5-4D7B-B161-69D34591FF35}"/>
              </a:ext>
            </a:extLst>
          </p:cNvPr>
          <p:cNvSpPr>
            <a:spLocks noGrp="1"/>
          </p:cNvSpPr>
          <p:nvPr>
            <p:ph type="sldNum" sz="quarter" idx="12"/>
          </p:nvPr>
        </p:nvSpPr>
        <p:spPr>
          <a:xfrm>
            <a:off x="11353801" y="6082253"/>
            <a:ext cx="838199" cy="767687"/>
          </a:xfrm>
        </p:spPr>
        <p:txBody>
          <a:bodyPr/>
          <a:lstStyle/>
          <a:p>
            <a:pPr algn="r"/>
            <a:fld id="{9FF96B15-8338-45D5-A943-561235072D66}" type="slidenum">
              <a:rPr lang="en-US" sz="2000" noProof="0" smtClean="0">
                <a:solidFill>
                  <a:schemeClr val="tx1"/>
                </a:solidFill>
              </a:rPr>
              <a:pPr algn="r"/>
              <a:t>13</a:t>
            </a:fld>
            <a:endParaRPr lang="en-US" noProof="0" dirty="0">
              <a:solidFill>
                <a:schemeClr val="tx1"/>
              </a:solidFill>
            </a:endParaRPr>
          </a:p>
        </p:txBody>
      </p:sp>
      <p:sp>
        <p:nvSpPr>
          <p:cNvPr id="4" name="TextBox 3"/>
          <p:cNvSpPr txBox="1"/>
          <p:nvPr/>
        </p:nvSpPr>
        <p:spPr>
          <a:xfrm>
            <a:off x="5048516" y="1227005"/>
            <a:ext cx="7044745" cy="5509200"/>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Calibri" panose="020F0502020204030204" pitchFamily="34" charset="0"/>
                <a:cs typeface="Aharoni" panose="02010803020104030203" pitchFamily="2" charset="-79"/>
              </a:rPr>
              <a:t>The information in a redo log file is used only to recover the database from a system or media failure that prevents database data from being written to a database's data files</a:t>
            </a:r>
            <a:r>
              <a:rPr lang="en-US" sz="2200" dirty="0" smtClean="0">
                <a:latin typeface="Calibri" panose="020F0502020204030204" pitchFamily="34" charset="0"/>
                <a:cs typeface="Aharoni" panose="02010803020104030203" pitchFamily="2" charset="-79"/>
              </a:rPr>
              <a:t>.</a:t>
            </a:r>
          </a:p>
          <a:p>
            <a:endParaRPr lang="en-US" sz="2200" dirty="0">
              <a:latin typeface="Calibri" panose="020F0502020204030204" pitchFamily="34" charset="0"/>
              <a:cs typeface="Aharoni" panose="02010803020104030203" pitchFamily="2" charset="-79"/>
            </a:endParaRPr>
          </a:p>
          <a:p>
            <a:pPr marL="342900" indent="-342900">
              <a:buFont typeface="Wingdings" panose="05000000000000000000" pitchFamily="2" charset="2"/>
              <a:buChar char="q"/>
            </a:pPr>
            <a:r>
              <a:rPr lang="en-US" sz="2200" dirty="0">
                <a:latin typeface="Calibri" panose="020F0502020204030204" pitchFamily="34" charset="0"/>
                <a:cs typeface="Aharoni" panose="02010803020104030203" pitchFamily="2" charset="-79"/>
              </a:rPr>
              <a:t>Ex :- an unexpected power outage abruptly terminates database </a:t>
            </a:r>
            <a:r>
              <a:rPr lang="en-US" sz="2200" dirty="0" smtClean="0">
                <a:latin typeface="Calibri" panose="020F0502020204030204" pitchFamily="34" charset="0"/>
                <a:cs typeface="Aharoni" panose="02010803020104030203" pitchFamily="2" charset="-79"/>
              </a:rPr>
              <a:t>operation.</a:t>
            </a:r>
          </a:p>
          <a:p>
            <a:pPr marL="342900" indent="-342900">
              <a:buFont typeface="Wingdings" panose="05000000000000000000" pitchFamily="2" charset="2"/>
              <a:buChar char="q"/>
            </a:pPr>
            <a:endParaRPr lang="en-US" sz="2200" dirty="0">
              <a:latin typeface="Calibri" panose="020F0502020204030204" pitchFamily="34" charset="0"/>
              <a:cs typeface="Aharoni" panose="02010803020104030203" pitchFamily="2" charset="-79"/>
            </a:endParaRPr>
          </a:p>
          <a:p>
            <a:pPr marL="342900" indent="-342900">
              <a:buFont typeface="Wingdings" panose="05000000000000000000" pitchFamily="2" charset="2"/>
              <a:buChar char="ü"/>
            </a:pPr>
            <a:r>
              <a:rPr lang="en-US" sz="2200" dirty="0">
                <a:solidFill>
                  <a:srgbClr val="0070C0"/>
                </a:solidFill>
                <a:latin typeface="Calibri" panose="020F0502020204030204" pitchFamily="34" charset="0"/>
                <a:cs typeface="Aharoni" panose="02010803020104030203" pitchFamily="2" charset="-79"/>
              </a:rPr>
              <a:t>By applying the information in the most recent redo log files to the database's data files, Oracle restores the database to the time at which the power failure occurred</a:t>
            </a:r>
            <a:r>
              <a:rPr lang="en-US" sz="2200" dirty="0" smtClean="0">
                <a:solidFill>
                  <a:srgbClr val="0070C0"/>
                </a:solidFill>
                <a:latin typeface="Calibri" panose="020F0502020204030204" pitchFamily="34" charset="0"/>
                <a:cs typeface="Aharoni" panose="02010803020104030203" pitchFamily="2" charset="-79"/>
              </a:rPr>
              <a:t>.</a:t>
            </a:r>
          </a:p>
          <a:p>
            <a:pPr marL="342900" indent="-342900">
              <a:buFont typeface="Wingdings" panose="05000000000000000000" pitchFamily="2" charset="2"/>
              <a:buChar char="ü"/>
            </a:pPr>
            <a:endParaRPr lang="en-US" sz="2200" dirty="0">
              <a:solidFill>
                <a:srgbClr val="0070C0"/>
              </a:solidFill>
              <a:latin typeface="Calibri" panose="020F0502020204030204" pitchFamily="34" charset="0"/>
              <a:cs typeface="Aharoni" panose="02010803020104030203" pitchFamily="2" charset="-79"/>
            </a:endParaRPr>
          </a:p>
          <a:p>
            <a:pPr marL="342900" indent="-342900">
              <a:buFont typeface="Wingdings" panose="05000000000000000000" pitchFamily="2" charset="2"/>
              <a:buChar char="Ø"/>
            </a:pPr>
            <a:r>
              <a:rPr lang="en-US" sz="2200" dirty="0">
                <a:latin typeface="Calibri" panose="020F0502020204030204" pitchFamily="34" charset="0"/>
              </a:rPr>
              <a:t>The process of applying the redo logs to data files and control </a:t>
            </a:r>
            <a:r>
              <a:rPr lang="en-US" sz="2200" dirty="0" smtClean="0">
                <a:latin typeface="Calibri" panose="020F0502020204030204" pitchFamily="34" charset="0"/>
              </a:rPr>
              <a:t>files is </a:t>
            </a:r>
            <a:r>
              <a:rPr lang="en-US" sz="2200" dirty="0">
                <a:latin typeface="Calibri" panose="020F0502020204030204" pitchFamily="34" charset="0"/>
              </a:rPr>
              <a:t>called </a:t>
            </a:r>
            <a:r>
              <a:rPr lang="en-US" sz="2200" dirty="0">
                <a:solidFill>
                  <a:srgbClr val="FF0000"/>
                </a:solidFill>
                <a:latin typeface="Calibri" panose="020F0502020204030204" pitchFamily="34" charset="0"/>
              </a:rPr>
              <a:t>rolling forward</a:t>
            </a:r>
            <a:r>
              <a:rPr lang="en-US" sz="2200" dirty="0">
                <a:latin typeface="Calibri" panose="020F0502020204030204" pitchFamily="34" charset="0"/>
              </a:rPr>
              <a:t>.</a:t>
            </a:r>
          </a:p>
          <a:p>
            <a:endParaRPr lang="en-US" sz="2200" dirty="0" smtClean="0">
              <a:solidFill>
                <a:srgbClr val="0070C0"/>
              </a:solidFill>
              <a:latin typeface="Calibri" panose="020F0502020204030204" pitchFamily="34" charset="0"/>
              <a:cs typeface="Aharoni" panose="02010803020104030203" pitchFamily="2" charset="-79"/>
            </a:endParaRPr>
          </a:p>
        </p:txBody>
      </p:sp>
      <p:sp>
        <p:nvSpPr>
          <p:cNvPr id="5" name="TextBox 4"/>
          <p:cNvSpPr txBox="1"/>
          <p:nvPr/>
        </p:nvSpPr>
        <p:spPr>
          <a:xfrm>
            <a:off x="5367277" y="94389"/>
            <a:ext cx="4409733" cy="523220"/>
          </a:xfrm>
          <a:prstGeom prst="rect">
            <a:avLst/>
          </a:prstGeom>
          <a:noFill/>
        </p:spPr>
        <p:txBody>
          <a:bodyPr wrap="none" rtlCol="0">
            <a:spAutoFit/>
          </a:bodyPr>
          <a:lstStyle/>
          <a:p>
            <a:r>
              <a:rPr lang="en-US" sz="2800" b="1" dirty="0" smtClean="0">
                <a:latin typeface="Calibri" panose="020F0502020204030204" pitchFamily="34" charset="0"/>
              </a:rPr>
              <a:t>4)  </a:t>
            </a:r>
            <a:r>
              <a:rPr lang="en-US" sz="2800" b="1" u="sng" dirty="0" smtClean="0">
                <a:latin typeface="Calibri" panose="020F0502020204030204" pitchFamily="34" charset="0"/>
              </a:rPr>
              <a:t>The Use of Redo Log Files</a:t>
            </a:r>
            <a:endParaRPr lang="en-US" sz="2800" b="1" u="sng" dirty="0">
              <a:latin typeface="Calibri" panose="020F0502020204030204" pitchFamily="34" charset="0"/>
            </a:endParaRPr>
          </a:p>
        </p:txBody>
      </p:sp>
    </p:spTree>
    <p:extLst>
      <p:ext uri="{BB962C8B-B14F-4D97-AF65-F5344CB8AC3E}">
        <p14:creationId xmlns:p14="http://schemas.microsoft.com/office/powerpoint/2010/main" val="3785489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86130-0176-4E20-A707-7916FC06B992}"/>
              </a:ext>
            </a:extLst>
          </p:cNvPr>
          <p:cNvSpPr>
            <a:spLocks noGrp="1"/>
          </p:cNvSpPr>
          <p:nvPr>
            <p:ph type="title"/>
          </p:nvPr>
        </p:nvSpPr>
        <p:spPr>
          <a:xfrm>
            <a:off x="631065" y="2531002"/>
            <a:ext cx="4327301" cy="1753356"/>
          </a:xfrm>
        </p:spPr>
        <p:txBody>
          <a:bodyPr/>
          <a:lstStyle/>
          <a:p>
            <a:r>
              <a:rPr lang="en-US" sz="2800" dirty="0" smtClean="0">
                <a:latin typeface="Calibri" panose="020F0502020204030204" pitchFamily="34" charset="0"/>
                <a:cs typeface="Calibri" panose="020F0502020204030204" pitchFamily="34" charset="0"/>
              </a:rPr>
              <a:t>The way it works</a:t>
            </a:r>
            <a:endParaRPr lang="en-US" sz="2800" dirty="0">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a16="http://schemas.microsoft.com/office/drawing/2014/main" xmlns="" id="{821AF905-CAC5-4D7B-B161-69D34591FF35}"/>
              </a:ext>
            </a:extLst>
          </p:cNvPr>
          <p:cNvSpPr>
            <a:spLocks noGrp="1"/>
          </p:cNvSpPr>
          <p:nvPr>
            <p:ph type="sldNum" sz="quarter" idx="12"/>
          </p:nvPr>
        </p:nvSpPr>
        <p:spPr>
          <a:xfrm>
            <a:off x="11353801" y="6082253"/>
            <a:ext cx="838199" cy="767687"/>
          </a:xfrm>
        </p:spPr>
        <p:txBody>
          <a:bodyPr/>
          <a:lstStyle/>
          <a:p>
            <a:pPr algn="r"/>
            <a:fld id="{9FF96B15-8338-45D5-A943-561235072D66}" type="slidenum">
              <a:rPr lang="en-US" sz="2000" noProof="0" smtClean="0">
                <a:solidFill>
                  <a:schemeClr val="tx1"/>
                </a:solidFill>
              </a:rPr>
              <a:pPr algn="r"/>
              <a:t>14</a:t>
            </a:fld>
            <a:endParaRPr lang="en-US" noProof="0" dirty="0">
              <a:solidFill>
                <a:schemeClr val="tx1"/>
              </a:solidFill>
            </a:endParaRPr>
          </a:p>
        </p:txBody>
      </p:sp>
      <p:sp>
        <p:nvSpPr>
          <p:cNvPr id="4" name="TextBox 3"/>
          <p:cNvSpPr txBox="1"/>
          <p:nvPr/>
        </p:nvSpPr>
        <p:spPr>
          <a:xfrm>
            <a:off x="5048514" y="1870949"/>
            <a:ext cx="7044745" cy="2123658"/>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Calibri" panose="020F0502020204030204" pitchFamily="34" charset="0"/>
                <a:cs typeface="Aharoni" panose="02010803020104030203" pitchFamily="2" charset="-79"/>
              </a:rPr>
              <a:t>Every Oracle database has one or more physical </a:t>
            </a:r>
            <a:r>
              <a:rPr lang="en-US" sz="2200" dirty="0" err="1">
                <a:latin typeface="Calibri" panose="020F0502020204030204" pitchFamily="34" charset="0"/>
                <a:cs typeface="Aharoni" panose="02010803020104030203" pitchFamily="2" charset="-79"/>
              </a:rPr>
              <a:t>datafiles</a:t>
            </a:r>
            <a:r>
              <a:rPr lang="en-US" sz="2200" dirty="0">
                <a:latin typeface="Calibri" panose="020F0502020204030204" pitchFamily="34" charset="0"/>
                <a:cs typeface="Aharoni" panose="02010803020104030203" pitchFamily="2" charset="-79"/>
              </a:rPr>
              <a:t>. A database's </a:t>
            </a:r>
            <a:r>
              <a:rPr lang="en-US" sz="2200" dirty="0" err="1">
                <a:latin typeface="Calibri" panose="020F0502020204030204" pitchFamily="34" charset="0"/>
                <a:cs typeface="Aharoni" panose="02010803020104030203" pitchFamily="2" charset="-79"/>
              </a:rPr>
              <a:t>datafiles</a:t>
            </a:r>
            <a:r>
              <a:rPr lang="en-US" sz="2200" dirty="0">
                <a:latin typeface="Calibri" panose="020F0502020204030204" pitchFamily="34" charset="0"/>
                <a:cs typeface="Aharoni" panose="02010803020104030203" pitchFamily="2" charset="-79"/>
              </a:rPr>
              <a:t> contain all the database data. </a:t>
            </a:r>
            <a:endParaRPr lang="en-US" sz="2200" dirty="0" smtClean="0">
              <a:latin typeface="Calibri" panose="020F0502020204030204" pitchFamily="34" charset="0"/>
              <a:cs typeface="Aharoni" panose="02010803020104030203" pitchFamily="2" charset="-79"/>
            </a:endParaRPr>
          </a:p>
          <a:p>
            <a:pPr marL="342900" indent="-342900">
              <a:buFont typeface="Arial" panose="020B0604020202020204" pitchFamily="34" charset="0"/>
              <a:buChar char="•"/>
            </a:pPr>
            <a:endParaRPr lang="en-US" sz="2200" dirty="0">
              <a:latin typeface="Calibri" panose="020F0502020204030204" pitchFamily="34" charset="0"/>
              <a:cs typeface="Aharoni" panose="02010803020104030203" pitchFamily="2" charset="-79"/>
            </a:endParaRPr>
          </a:p>
          <a:p>
            <a:pPr marL="342900" indent="-342900">
              <a:buFont typeface="Arial" panose="020B0604020202020204" pitchFamily="34" charset="0"/>
              <a:buChar char="•"/>
            </a:pPr>
            <a:r>
              <a:rPr lang="en-US" sz="2200" dirty="0" smtClean="0">
                <a:latin typeface="Calibri" panose="020F0502020204030204" pitchFamily="34" charset="0"/>
                <a:cs typeface="Aharoni" panose="02010803020104030203" pitchFamily="2" charset="-79"/>
              </a:rPr>
              <a:t>The </a:t>
            </a:r>
            <a:r>
              <a:rPr lang="en-US" sz="2200" dirty="0">
                <a:latin typeface="Calibri" panose="020F0502020204030204" pitchFamily="34" charset="0"/>
                <a:cs typeface="Aharoni" panose="02010803020104030203" pitchFamily="2" charset="-79"/>
              </a:rPr>
              <a:t>data of logical database structures such as tables and indexes is physically stored in the </a:t>
            </a:r>
            <a:r>
              <a:rPr lang="en-US" sz="2200" dirty="0" err="1">
                <a:latin typeface="Calibri" panose="020F0502020204030204" pitchFamily="34" charset="0"/>
                <a:cs typeface="Aharoni" panose="02010803020104030203" pitchFamily="2" charset="-79"/>
              </a:rPr>
              <a:t>datafiles</a:t>
            </a:r>
            <a:r>
              <a:rPr lang="en-US" sz="2200" dirty="0">
                <a:latin typeface="Calibri" panose="020F0502020204030204" pitchFamily="34" charset="0"/>
                <a:cs typeface="Aharoni" panose="02010803020104030203" pitchFamily="2" charset="-79"/>
              </a:rPr>
              <a:t> allocated for a database.</a:t>
            </a:r>
            <a:endParaRPr lang="en-US" sz="2200" dirty="0" smtClean="0">
              <a:latin typeface="Calibri" panose="020F0502020204030204" pitchFamily="34" charset="0"/>
              <a:cs typeface="Aharoni" panose="02010803020104030203" pitchFamily="2" charset="-79"/>
            </a:endParaRPr>
          </a:p>
        </p:txBody>
      </p:sp>
      <p:sp>
        <p:nvSpPr>
          <p:cNvPr id="5" name="TextBox 4"/>
          <p:cNvSpPr txBox="1"/>
          <p:nvPr/>
        </p:nvSpPr>
        <p:spPr>
          <a:xfrm>
            <a:off x="5367276" y="89780"/>
            <a:ext cx="1955215" cy="523220"/>
          </a:xfrm>
          <a:prstGeom prst="rect">
            <a:avLst/>
          </a:prstGeom>
          <a:noFill/>
        </p:spPr>
        <p:txBody>
          <a:bodyPr wrap="none" rtlCol="0">
            <a:spAutoFit/>
          </a:bodyPr>
          <a:lstStyle/>
          <a:p>
            <a:r>
              <a:rPr lang="en-US" sz="2800" b="1" dirty="0" smtClean="0">
                <a:latin typeface="Calibri" panose="020F0502020204030204" pitchFamily="34" charset="0"/>
              </a:rPr>
              <a:t>5)  </a:t>
            </a:r>
            <a:r>
              <a:rPr lang="en-US" sz="2800" b="1" u="sng" dirty="0" smtClean="0">
                <a:latin typeface="Calibri" panose="020F0502020204030204" pitchFamily="34" charset="0"/>
              </a:rPr>
              <a:t>Datafiles</a:t>
            </a:r>
            <a:endParaRPr lang="en-US" sz="2800" b="1" u="sng" dirty="0">
              <a:latin typeface="Calibri" panose="020F0502020204030204" pitchFamily="34" charset="0"/>
            </a:endParaRPr>
          </a:p>
        </p:txBody>
      </p:sp>
    </p:spTree>
    <p:extLst>
      <p:ext uri="{BB962C8B-B14F-4D97-AF65-F5344CB8AC3E}">
        <p14:creationId xmlns:p14="http://schemas.microsoft.com/office/powerpoint/2010/main" val="19491238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86130-0176-4E20-A707-7916FC06B992}"/>
              </a:ext>
            </a:extLst>
          </p:cNvPr>
          <p:cNvSpPr>
            <a:spLocks noGrp="1"/>
          </p:cNvSpPr>
          <p:nvPr>
            <p:ph type="title"/>
          </p:nvPr>
        </p:nvSpPr>
        <p:spPr>
          <a:xfrm>
            <a:off x="631065" y="2531002"/>
            <a:ext cx="4327301" cy="1753356"/>
          </a:xfrm>
        </p:spPr>
        <p:txBody>
          <a:bodyPr/>
          <a:lstStyle/>
          <a:p>
            <a:r>
              <a:rPr lang="en-US" sz="2800" dirty="0" smtClean="0">
                <a:latin typeface="Calibri" panose="020F0502020204030204" pitchFamily="34" charset="0"/>
                <a:cs typeface="Calibri" panose="020F0502020204030204" pitchFamily="34" charset="0"/>
              </a:rPr>
              <a:t>The way it works</a:t>
            </a:r>
            <a:endParaRPr lang="en-US" sz="2800" dirty="0">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a16="http://schemas.microsoft.com/office/drawing/2014/main" xmlns="" id="{821AF905-CAC5-4D7B-B161-69D34591FF35}"/>
              </a:ext>
            </a:extLst>
          </p:cNvPr>
          <p:cNvSpPr>
            <a:spLocks noGrp="1"/>
          </p:cNvSpPr>
          <p:nvPr>
            <p:ph type="sldNum" sz="quarter" idx="12"/>
          </p:nvPr>
        </p:nvSpPr>
        <p:spPr>
          <a:xfrm>
            <a:off x="11353801" y="6082253"/>
            <a:ext cx="838199" cy="767687"/>
          </a:xfrm>
        </p:spPr>
        <p:txBody>
          <a:bodyPr/>
          <a:lstStyle/>
          <a:p>
            <a:pPr algn="r"/>
            <a:fld id="{9FF96B15-8338-45D5-A943-561235072D66}" type="slidenum">
              <a:rPr lang="en-US" sz="2000" noProof="0" smtClean="0">
                <a:solidFill>
                  <a:schemeClr val="tx1"/>
                </a:solidFill>
              </a:rPr>
              <a:pPr algn="r"/>
              <a:t>15</a:t>
            </a:fld>
            <a:endParaRPr lang="en-US" noProof="0" dirty="0">
              <a:solidFill>
                <a:schemeClr val="tx1"/>
              </a:solidFill>
            </a:endParaRPr>
          </a:p>
        </p:txBody>
      </p:sp>
      <p:sp>
        <p:nvSpPr>
          <p:cNvPr id="4" name="TextBox 3"/>
          <p:cNvSpPr txBox="1"/>
          <p:nvPr/>
        </p:nvSpPr>
        <p:spPr>
          <a:xfrm>
            <a:off x="5147254" y="1000878"/>
            <a:ext cx="7044745" cy="5847755"/>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Calibri" panose="020F0502020204030204" pitchFamily="34" charset="0"/>
                <a:cs typeface="Aharoni" panose="02010803020104030203" pitchFamily="2" charset="-79"/>
              </a:rPr>
              <a:t>The data in a </a:t>
            </a:r>
            <a:r>
              <a:rPr lang="en-US" sz="2200" dirty="0" err="1">
                <a:latin typeface="Calibri" panose="020F0502020204030204" pitchFamily="34" charset="0"/>
                <a:cs typeface="Aharoni" panose="02010803020104030203" pitchFamily="2" charset="-79"/>
              </a:rPr>
              <a:t>datafile</a:t>
            </a:r>
            <a:r>
              <a:rPr lang="en-US" sz="2200" dirty="0">
                <a:latin typeface="Calibri" panose="020F0502020204030204" pitchFamily="34" charset="0"/>
                <a:cs typeface="Aharoni" panose="02010803020104030203" pitchFamily="2" charset="-79"/>
              </a:rPr>
              <a:t> is read, as needed, during normal database operation and stored in the memory cache of Oracle</a:t>
            </a:r>
            <a:r>
              <a:rPr lang="en-US" sz="2200" dirty="0" smtClean="0">
                <a:latin typeface="Calibri" panose="020F0502020204030204" pitchFamily="34" charset="0"/>
                <a:cs typeface="Aharoni" panose="02010803020104030203" pitchFamily="2" charset="-79"/>
              </a:rPr>
              <a:t>.</a:t>
            </a:r>
          </a:p>
          <a:p>
            <a:pPr marL="342900" indent="-342900">
              <a:buFont typeface="Wingdings" panose="05000000000000000000" pitchFamily="2" charset="2"/>
              <a:buChar char="q"/>
            </a:pPr>
            <a:endParaRPr lang="en-US" sz="2200" dirty="0">
              <a:latin typeface="Calibri" panose="020F0502020204030204" pitchFamily="34" charset="0"/>
              <a:cs typeface="Aharoni" panose="02010803020104030203" pitchFamily="2" charset="-79"/>
            </a:endParaRPr>
          </a:p>
          <a:p>
            <a:pPr marL="342900" indent="-342900">
              <a:buFont typeface="Wingdings" panose="05000000000000000000" pitchFamily="2" charset="2"/>
              <a:buChar char="q"/>
            </a:pPr>
            <a:r>
              <a:rPr lang="en-US" sz="2200" dirty="0">
                <a:latin typeface="Calibri" panose="020F0502020204030204" pitchFamily="34" charset="0"/>
                <a:cs typeface="Aharoni" panose="02010803020104030203" pitchFamily="2" charset="-79"/>
              </a:rPr>
              <a:t>Ex :-assume that a user wants to access some data in a table of a database. T</a:t>
            </a:r>
            <a:r>
              <a:rPr lang="en-US" sz="2200" dirty="0" smtClean="0">
                <a:latin typeface="Calibri" panose="020F0502020204030204" pitchFamily="34" charset="0"/>
                <a:cs typeface="Aharoni" panose="02010803020104030203" pitchFamily="2" charset="-79"/>
              </a:rPr>
              <a:t>he </a:t>
            </a:r>
            <a:r>
              <a:rPr lang="en-US" sz="2200" dirty="0">
                <a:latin typeface="Calibri" panose="020F0502020204030204" pitchFamily="34" charset="0"/>
                <a:cs typeface="Aharoni" panose="02010803020104030203" pitchFamily="2" charset="-79"/>
              </a:rPr>
              <a:t>requested information is not already in the memory cache for the </a:t>
            </a:r>
            <a:r>
              <a:rPr lang="en-US" sz="2200" dirty="0" smtClean="0">
                <a:latin typeface="Calibri" panose="020F0502020204030204" pitchFamily="34" charset="0"/>
                <a:cs typeface="Aharoni" panose="02010803020104030203" pitchFamily="2" charset="-79"/>
              </a:rPr>
              <a:t>database.</a:t>
            </a:r>
          </a:p>
          <a:p>
            <a:pPr marL="342900" indent="-342900">
              <a:buFont typeface="Wingdings" panose="05000000000000000000" pitchFamily="2" charset="2"/>
              <a:buChar char="q"/>
            </a:pPr>
            <a:endParaRPr lang="en-US" sz="2200" dirty="0">
              <a:latin typeface="Calibri" panose="020F0502020204030204" pitchFamily="34" charset="0"/>
              <a:cs typeface="Aharoni" panose="02010803020104030203" pitchFamily="2" charset="-79"/>
            </a:endParaRPr>
          </a:p>
          <a:p>
            <a:pPr marL="342900" indent="-342900">
              <a:buFont typeface="Wingdings" panose="05000000000000000000" pitchFamily="2" charset="2"/>
              <a:buChar char="ü"/>
            </a:pPr>
            <a:r>
              <a:rPr lang="en-US" sz="2200" dirty="0" smtClean="0">
                <a:solidFill>
                  <a:srgbClr val="0070C0"/>
                </a:solidFill>
                <a:latin typeface="Calibri" panose="020F0502020204030204" pitchFamily="34" charset="0"/>
                <a:cs typeface="Aharoni" panose="02010803020104030203" pitchFamily="2" charset="-79"/>
              </a:rPr>
              <a:t>It is </a:t>
            </a:r>
            <a:r>
              <a:rPr lang="en-US" sz="2200" dirty="0">
                <a:solidFill>
                  <a:srgbClr val="0070C0"/>
                </a:solidFill>
                <a:latin typeface="Calibri" panose="020F0502020204030204" pitchFamily="34" charset="0"/>
                <a:cs typeface="Aharoni" panose="02010803020104030203" pitchFamily="2" charset="-79"/>
              </a:rPr>
              <a:t>read from the appropriate </a:t>
            </a:r>
            <a:r>
              <a:rPr lang="en-US" sz="2200" dirty="0" err="1">
                <a:solidFill>
                  <a:srgbClr val="0070C0"/>
                </a:solidFill>
                <a:latin typeface="Calibri" panose="020F0502020204030204" pitchFamily="34" charset="0"/>
                <a:cs typeface="Aharoni" panose="02010803020104030203" pitchFamily="2" charset="-79"/>
              </a:rPr>
              <a:t>datafiles</a:t>
            </a:r>
            <a:r>
              <a:rPr lang="en-US" sz="2200" dirty="0">
                <a:solidFill>
                  <a:srgbClr val="0070C0"/>
                </a:solidFill>
                <a:latin typeface="Calibri" panose="020F0502020204030204" pitchFamily="34" charset="0"/>
                <a:cs typeface="Aharoni" panose="02010803020104030203" pitchFamily="2" charset="-79"/>
              </a:rPr>
              <a:t> and stored in memory</a:t>
            </a:r>
            <a:r>
              <a:rPr lang="en-US" sz="2200" dirty="0" smtClean="0">
                <a:solidFill>
                  <a:srgbClr val="0070C0"/>
                </a:solidFill>
                <a:latin typeface="Calibri" panose="020F0502020204030204" pitchFamily="34" charset="0"/>
                <a:cs typeface="Aharoni" panose="02010803020104030203" pitchFamily="2" charset="-79"/>
              </a:rPr>
              <a:t>.</a:t>
            </a:r>
          </a:p>
          <a:p>
            <a:pPr marL="342900" indent="-342900">
              <a:buFont typeface="Wingdings" panose="05000000000000000000" pitchFamily="2" charset="2"/>
              <a:buChar char="ü"/>
            </a:pPr>
            <a:endParaRPr lang="en-US" sz="2200" dirty="0">
              <a:solidFill>
                <a:srgbClr val="0070C0"/>
              </a:solidFill>
              <a:latin typeface="Calibri" panose="020F0502020204030204" pitchFamily="34" charset="0"/>
              <a:cs typeface="Aharoni" panose="02010803020104030203" pitchFamily="2" charset="-79"/>
            </a:endParaRPr>
          </a:p>
          <a:p>
            <a:pPr marL="342900" indent="-342900">
              <a:buFont typeface="Wingdings" panose="05000000000000000000" pitchFamily="2" charset="2"/>
              <a:buChar char="Ø"/>
            </a:pPr>
            <a:r>
              <a:rPr lang="en-US" sz="2200" dirty="0">
                <a:latin typeface="Calibri" panose="020F0502020204030204" pitchFamily="34" charset="0"/>
                <a:cs typeface="Aharoni" panose="02010803020104030203" pitchFamily="2" charset="-79"/>
              </a:rPr>
              <a:t>Modified or new data is not necessarily written to a </a:t>
            </a:r>
            <a:r>
              <a:rPr lang="en-US" sz="2200" dirty="0" err="1">
                <a:latin typeface="Calibri" panose="020F0502020204030204" pitchFamily="34" charset="0"/>
                <a:cs typeface="Aharoni" panose="02010803020104030203" pitchFamily="2" charset="-79"/>
              </a:rPr>
              <a:t>datafile</a:t>
            </a:r>
            <a:r>
              <a:rPr lang="en-US" sz="2200" dirty="0">
                <a:latin typeface="Calibri" panose="020F0502020204030204" pitchFamily="34" charset="0"/>
                <a:cs typeface="Aharoni" panose="02010803020104030203" pitchFamily="2" charset="-79"/>
              </a:rPr>
              <a:t> immediately</a:t>
            </a:r>
            <a:r>
              <a:rPr lang="en-US" sz="2200" dirty="0" smtClean="0">
                <a:latin typeface="Calibri" panose="020F0502020204030204" pitchFamily="34" charset="0"/>
                <a:cs typeface="Aharoni" panose="02010803020104030203" pitchFamily="2" charset="-79"/>
              </a:rPr>
              <a:t>.</a:t>
            </a:r>
          </a:p>
          <a:p>
            <a:pPr marL="342900" indent="-342900">
              <a:buFont typeface="Wingdings" panose="05000000000000000000" pitchFamily="2" charset="2"/>
              <a:buChar char="Ø"/>
            </a:pPr>
            <a:endParaRPr lang="en-US" sz="2200" dirty="0" smtClean="0">
              <a:latin typeface="Calibri" panose="020F0502020204030204" pitchFamily="34" charset="0"/>
              <a:cs typeface="Aharoni" panose="02010803020104030203" pitchFamily="2" charset="-79"/>
            </a:endParaRPr>
          </a:p>
          <a:p>
            <a:pPr marL="342900" indent="-342900">
              <a:buFont typeface="Wingdings" panose="05000000000000000000" pitchFamily="2" charset="2"/>
              <a:buChar char="Ø"/>
            </a:pPr>
            <a:r>
              <a:rPr lang="en-US" sz="2200" dirty="0">
                <a:solidFill>
                  <a:srgbClr val="FF0000"/>
                </a:solidFill>
                <a:latin typeface="Calibri" panose="020F0502020204030204" pitchFamily="34" charset="0"/>
                <a:cs typeface="Aharoni" panose="02010803020104030203" pitchFamily="2" charset="-79"/>
              </a:rPr>
              <a:t>To reduce the amount of disk access and increase performance, data is pooled in memory and written to the appropriate </a:t>
            </a:r>
            <a:r>
              <a:rPr lang="en-US" sz="2200" dirty="0" err="1">
                <a:solidFill>
                  <a:srgbClr val="FF0000"/>
                </a:solidFill>
                <a:latin typeface="Calibri" panose="020F0502020204030204" pitchFamily="34" charset="0"/>
                <a:cs typeface="Aharoni" panose="02010803020104030203" pitchFamily="2" charset="-79"/>
              </a:rPr>
              <a:t>datafiles</a:t>
            </a:r>
            <a:r>
              <a:rPr lang="en-US" sz="2200" dirty="0">
                <a:solidFill>
                  <a:srgbClr val="FF0000"/>
                </a:solidFill>
                <a:latin typeface="Calibri" panose="020F0502020204030204" pitchFamily="34" charset="0"/>
                <a:cs typeface="Aharoni" panose="02010803020104030203" pitchFamily="2" charset="-79"/>
              </a:rPr>
              <a:t> all at </a:t>
            </a:r>
            <a:r>
              <a:rPr lang="en-US" sz="2200" dirty="0" smtClean="0">
                <a:solidFill>
                  <a:srgbClr val="FF0000"/>
                </a:solidFill>
                <a:latin typeface="Calibri" panose="020F0502020204030204" pitchFamily="34" charset="0"/>
                <a:cs typeface="Aharoni" panose="02010803020104030203" pitchFamily="2" charset="-79"/>
              </a:rPr>
              <a:t>once.</a:t>
            </a:r>
            <a:endParaRPr lang="en-US" sz="2200" dirty="0">
              <a:solidFill>
                <a:srgbClr val="FF0000"/>
              </a:solidFill>
              <a:latin typeface="Calibri" panose="020F0502020204030204" pitchFamily="34" charset="0"/>
              <a:cs typeface="Aharoni" panose="02010803020104030203" pitchFamily="2" charset="-79"/>
            </a:endParaRPr>
          </a:p>
        </p:txBody>
      </p:sp>
      <p:sp>
        <p:nvSpPr>
          <p:cNvPr id="5" name="TextBox 4"/>
          <p:cNvSpPr txBox="1"/>
          <p:nvPr/>
        </p:nvSpPr>
        <p:spPr>
          <a:xfrm>
            <a:off x="5367276" y="89780"/>
            <a:ext cx="3615926" cy="523220"/>
          </a:xfrm>
          <a:prstGeom prst="rect">
            <a:avLst/>
          </a:prstGeom>
          <a:noFill/>
        </p:spPr>
        <p:txBody>
          <a:bodyPr wrap="none" rtlCol="0">
            <a:spAutoFit/>
          </a:bodyPr>
          <a:lstStyle/>
          <a:p>
            <a:r>
              <a:rPr lang="en-US" sz="2800" b="1" dirty="0">
                <a:latin typeface="Calibri" panose="020F0502020204030204" pitchFamily="34" charset="0"/>
              </a:rPr>
              <a:t>6</a:t>
            </a:r>
            <a:r>
              <a:rPr lang="en-US" sz="2800" b="1" dirty="0" smtClean="0">
                <a:latin typeface="Calibri" panose="020F0502020204030204" pitchFamily="34" charset="0"/>
              </a:rPr>
              <a:t>)  </a:t>
            </a:r>
            <a:r>
              <a:rPr lang="en-US" sz="2800" b="1" u="sng" dirty="0" smtClean="0">
                <a:latin typeface="Calibri" panose="020F0502020204030204" pitchFamily="34" charset="0"/>
              </a:rPr>
              <a:t>The Use of Datafiles</a:t>
            </a:r>
            <a:endParaRPr lang="en-US" sz="2800" b="1" u="sng" dirty="0">
              <a:latin typeface="Calibri" panose="020F0502020204030204" pitchFamily="34" charset="0"/>
            </a:endParaRPr>
          </a:p>
        </p:txBody>
      </p:sp>
    </p:spTree>
    <p:extLst>
      <p:ext uri="{BB962C8B-B14F-4D97-AF65-F5344CB8AC3E}">
        <p14:creationId xmlns:p14="http://schemas.microsoft.com/office/powerpoint/2010/main" val="894759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86130-0176-4E20-A707-7916FC06B992}"/>
              </a:ext>
            </a:extLst>
          </p:cNvPr>
          <p:cNvSpPr>
            <a:spLocks noGrp="1"/>
          </p:cNvSpPr>
          <p:nvPr>
            <p:ph type="title"/>
          </p:nvPr>
        </p:nvSpPr>
        <p:spPr>
          <a:xfrm>
            <a:off x="631065" y="2531002"/>
            <a:ext cx="4327301" cy="1753356"/>
          </a:xfrm>
        </p:spPr>
        <p:txBody>
          <a:bodyPr/>
          <a:lstStyle/>
          <a:p>
            <a:r>
              <a:rPr lang="en-US" sz="2800" dirty="0" smtClean="0">
                <a:latin typeface="Calibri" panose="020F0502020204030204" pitchFamily="34" charset="0"/>
                <a:cs typeface="Calibri" panose="020F0502020204030204" pitchFamily="34" charset="0"/>
              </a:rPr>
              <a:t>The way it works</a:t>
            </a:r>
            <a:endParaRPr lang="en-US" sz="2800" dirty="0">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a16="http://schemas.microsoft.com/office/drawing/2014/main" xmlns="" id="{821AF905-CAC5-4D7B-B161-69D34591FF35}"/>
              </a:ext>
            </a:extLst>
          </p:cNvPr>
          <p:cNvSpPr>
            <a:spLocks noGrp="1"/>
          </p:cNvSpPr>
          <p:nvPr>
            <p:ph type="sldNum" sz="quarter" idx="12"/>
          </p:nvPr>
        </p:nvSpPr>
        <p:spPr>
          <a:xfrm>
            <a:off x="11353801" y="6082253"/>
            <a:ext cx="838199" cy="767687"/>
          </a:xfrm>
        </p:spPr>
        <p:txBody>
          <a:bodyPr/>
          <a:lstStyle/>
          <a:p>
            <a:pPr algn="r"/>
            <a:fld id="{9FF96B15-8338-45D5-A943-561235072D66}" type="slidenum">
              <a:rPr lang="en-US" sz="2000" noProof="0" smtClean="0">
                <a:solidFill>
                  <a:schemeClr val="tx1"/>
                </a:solidFill>
              </a:rPr>
              <a:pPr algn="r"/>
              <a:t>16</a:t>
            </a:fld>
            <a:endParaRPr lang="en-US" noProof="0" dirty="0">
              <a:solidFill>
                <a:schemeClr val="tx1"/>
              </a:solidFill>
            </a:endParaRPr>
          </a:p>
        </p:txBody>
      </p:sp>
      <p:sp>
        <p:nvSpPr>
          <p:cNvPr id="4" name="TextBox 3"/>
          <p:cNvSpPr txBox="1"/>
          <p:nvPr/>
        </p:nvSpPr>
        <p:spPr>
          <a:xfrm>
            <a:off x="5147253" y="1631943"/>
            <a:ext cx="7044745" cy="2800767"/>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Calibri" panose="020F0502020204030204" pitchFamily="34" charset="0"/>
                <a:cs typeface="Aharoni" panose="02010803020104030203" pitchFamily="2" charset="-79"/>
              </a:rPr>
              <a:t>Every database contains one or more rollback segments, which are portions of the database that record the actions of transactions in the event that a transaction is rolled back. </a:t>
            </a:r>
            <a:endParaRPr lang="en-US" sz="2200" dirty="0" smtClean="0">
              <a:latin typeface="Calibri" panose="020F0502020204030204" pitchFamily="34" charset="0"/>
              <a:cs typeface="Aharoni" panose="02010803020104030203" pitchFamily="2" charset="-79"/>
            </a:endParaRPr>
          </a:p>
          <a:p>
            <a:pPr marL="342900" indent="-342900">
              <a:buFont typeface="Arial" panose="020B0604020202020204" pitchFamily="34" charset="0"/>
              <a:buChar char="•"/>
            </a:pPr>
            <a:endParaRPr lang="en-US" sz="2200" dirty="0">
              <a:latin typeface="Calibri" panose="020F0502020204030204" pitchFamily="34" charset="0"/>
              <a:cs typeface="Aharoni" panose="02010803020104030203" pitchFamily="2" charset="-79"/>
            </a:endParaRPr>
          </a:p>
          <a:p>
            <a:pPr marL="342900" indent="-342900">
              <a:buFont typeface="Arial" panose="020B0604020202020204" pitchFamily="34" charset="0"/>
              <a:buChar char="•"/>
            </a:pPr>
            <a:r>
              <a:rPr lang="en-US" sz="2200" dirty="0" smtClean="0">
                <a:latin typeface="Calibri" panose="020F0502020204030204" pitchFamily="34" charset="0"/>
                <a:cs typeface="Aharoni" panose="02010803020104030203" pitchFamily="2" charset="-79"/>
              </a:rPr>
              <a:t>You </a:t>
            </a:r>
            <a:r>
              <a:rPr lang="en-US" sz="2200" dirty="0">
                <a:latin typeface="Calibri" panose="020F0502020204030204" pitchFamily="34" charset="0"/>
                <a:cs typeface="Aharoni" panose="02010803020104030203" pitchFamily="2" charset="-79"/>
              </a:rPr>
              <a:t>use rollback segments to provide read consistency, rollback transactions, and to put a database in a transaction-consistent state as part of recovery.</a:t>
            </a:r>
            <a:endParaRPr lang="en-US" sz="2200" dirty="0" smtClean="0">
              <a:latin typeface="Calibri" panose="020F0502020204030204" pitchFamily="34" charset="0"/>
              <a:cs typeface="Aharoni" panose="02010803020104030203" pitchFamily="2" charset="-79"/>
            </a:endParaRPr>
          </a:p>
        </p:txBody>
      </p:sp>
      <p:sp>
        <p:nvSpPr>
          <p:cNvPr id="5" name="TextBox 4"/>
          <p:cNvSpPr txBox="1"/>
          <p:nvPr/>
        </p:nvSpPr>
        <p:spPr>
          <a:xfrm>
            <a:off x="5367276" y="89780"/>
            <a:ext cx="3433953" cy="523220"/>
          </a:xfrm>
          <a:prstGeom prst="rect">
            <a:avLst/>
          </a:prstGeom>
          <a:noFill/>
        </p:spPr>
        <p:txBody>
          <a:bodyPr wrap="none" rtlCol="0">
            <a:spAutoFit/>
          </a:bodyPr>
          <a:lstStyle/>
          <a:p>
            <a:r>
              <a:rPr lang="en-US" sz="2800" b="1" dirty="0" smtClean="0">
                <a:latin typeface="Calibri" panose="020F0502020204030204" pitchFamily="34" charset="0"/>
              </a:rPr>
              <a:t>7)  </a:t>
            </a:r>
            <a:r>
              <a:rPr lang="en-US" sz="2800" b="1" u="sng" dirty="0" smtClean="0">
                <a:latin typeface="Calibri" panose="020F0502020204030204" pitchFamily="34" charset="0"/>
              </a:rPr>
              <a:t>Rollback Segments</a:t>
            </a:r>
            <a:endParaRPr lang="en-US" sz="2800" b="1" u="sng" dirty="0">
              <a:latin typeface="Calibri" panose="020F0502020204030204" pitchFamily="34" charset="0"/>
            </a:endParaRPr>
          </a:p>
        </p:txBody>
      </p:sp>
    </p:spTree>
    <p:extLst>
      <p:ext uri="{BB962C8B-B14F-4D97-AF65-F5344CB8AC3E}">
        <p14:creationId xmlns:p14="http://schemas.microsoft.com/office/powerpoint/2010/main" val="31045936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86130-0176-4E20-A707-7916FC06B992}"/>
              </a:ext>
            </a:extLst>
          </p:cNvPr>
          <p:cNvSpPr>
            <a:spLocks noGrp="1"/>
          </p:cNvSpPr>
          <p:nvPr>
            <p:ph type="title"/>
          </p:nvPr>
        </p:nvSpPr>
        <p:spPr>
          <a:xfrm>
            <a:off x="631065" y="2531002"/>
            <a:ext cx="4327301" cy="1753356"/>
          </a:xfrm>
        </p:spPr>
        <p:txBody>
          <a:bodyPr/>
          <a:lstStyle/>
          <a:p>
            <a:r>
              <a:rPr lang="en-US" sz="2800" dirty="0" smtClean="0">
                <a:latin typeface="Calibri" panose="020F0502020204030204" pitchFamily="34" charset="0"/>
                <a:cs typeface="Calibri" panose="020F0502020204030204" pitchFamily="34" charset="0"/>
              </a:rPr>
              <a:t>The way it works</a:t>
            </a:r>
            <a:endParaRPr lang="en-US" sz="2800" dirty="0">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a16="http://schemas.microsoft.com/office/drawing/2014/main" xmlns="" id="{821AF905-CAC5-4D7B-B161-69D34591FF35}"/>
              </a:ext>
            </a:extLst>
          </p:cNvPr>
          <p:cNvSpPr>
            <a:spLocks noGrp="1"/>
          </p:cNvSpPr>
          <p:nvPr>
            <p:ph type="sldNum" sz="quarter" idx="12"/>
          </p:nvPr>
        </p:nvSpPr>
        <p:spPr>
          <a:xfrm>
            <a:off x="11353801" y="6082253"/>
            <a:ext cx="838199" cy="767687"/>
          </a:xfrm>
        </p:spPr>
        <p:txBody>
          <a:bodyPr/>
          <a:lstStyle/>
          <a:p>
            <a:pPr algn="r"/>
            <a:fld id="{9FF96B15-8338-45D5-A943-561235072D66}" type="slidenum">
              <a:rPr lang="en-US" sz="2000" noProof="0" smtClean="0">
                <a:solidFill>
                  <a:schemeClr val="tx1"/>
                </a:solidFill>
              </a:rPr>
              <a:pPr algn="r"/>
              <a:t>17</a:t>
            </a:fld>
            <a:endParaRPr lang="en-US" noProof="0" dirty="0">
              <a:solidFill>
                <a:schemeClr val="tx1"/>
              </a:solidFill>
            </a:endParaRPr>
          </a:p>
        </p:txBody>
      </p:sp>
      <p:sp>
        <p:nvSpPr>
          <p:cNvPr id="4" name="TextBox 3"/>
          <p:cNvSpPr txBox="1"/>
          <p:nvPr/>
        </p:nvSpPr>
        <p:spPr>
          <a:xfrm>
            <a:off x="5147253" y="1374365"/>
            <a:ext cx="7044745" cy="4832092"/>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Calibri" panose="020F0502020204030204" pitchFamily="34" charset="0"/>
                <a:cs typeface="Aharoni" panose="02010803020104030203" pitchFamily="2" charset="-79"/>
              </a:rPr>
              <a:t>Rollback segments are used for a number of functions in the operation of an Oracle database</a:t>
            </a:r>
            <a:r>
              <a:rPr lang="en-US" sz="2200" dirty="0" smtClean="0">
                <a:latin typeface="Calibri" panose="020F0502020204030204" pitchFamily="34" charset="0"/>
                <a:cs typeface="Aharoni" panose="02010803020104030203" pitchFamily="2" charset="-79"/>
              </a:rPr>
              <a:t>.</a:t>
            </a:r>
          </a:p>
          <a:p>
            <a:endParaRPr lang="en-US" sz="2200" dirty="0">
              <a:latin typeface="Calibri" panose="020F0502020204030204" pitchFamily="34" charset="0"/>
              <a:cs typeface="Aharoni" panose="02010803020104030203" pitchFamily="2" charset="-79"/>
            </a:endParaRPr>
          </a:p>
          <a:p>
            <a:pPr marL="342900" indent="-342900">
              <a:buFont typeface="Arial" panose="020B0604020202020204" pitchFamily="34" charset="0"/>
              <a:buChar char="•"/>
            </a:pPr>
            <a:r>
              <a:rPr lang="en-US" sz="2200" dirty="0">
                <a:latin typeface="Calibri" panose="020F0502020204030204" pitchFamily="34" charset="0"/>
                <a:cs typeface="Aharoni" panose="02010803020104030203" pitchFamily="2" charset="-79"/>
              </a:rPr>
              <a:t>Normally, the rollback segments of a database store the old values of data changed by ongoing transactions </a:t>
            </a:r>
            <a:r>
              <a:rPr lang="en-US" sz="2200" dirty="0" smtClean="0">
                <a:solidFill>
                  <a:srgbClr val="FF0000"/>
                </a:solidFill>
                <a:latin typeface="Calibri" panose="020F0502020204030204" pitchFamily="34" charset="0"/>
                <a:cs typeface="Aharoni" panose="02010803020104030203" pitchFamily="2" charset="-79"/>
              </a:rPr>
              <a:t>(uncommitted </a:t>
            </a:r>
            <a:r>
              <a:rPr lang="en-US" sz="2200" dirty="0">
                <a:solidFill>
                  <a:srgbClr val="FF0000"/>
                </a:solidFill>
                <a:latin typeface="Calibri" panose="020F0502020204030204" pitchFamily="34" charset="0"/>
                <a:cs typeface="Aharoni" panose="02010803020104030203" pitchFamily="2" charset="-79"/>
              </a:rPr>
              <a:t>transactions</a:t>
            </a:r>
            <a:r>
              <a:rPr lang="en-US" sz="2200" dirty="0" smtClean="0">
                <a:solidFill>
                  <a:srgbClr val="FF0000"/>
                </a:solidFill>
                <a:latin typeface="Calibri" panose="020F0502020204030204" pitchFamily="34" charset="0"/>
                <a:cs typeface="Aharoni" panose="02010803020104030203" pitchFamily="2" charset="-79"/>
              </a:rPr>
              <a:t>)</a:t>
            </a:r>
            <a:r>
              <a:rPr lang="en-US" sz="2200" dirty="0" smtClean="0">
                <a:latin typeface="Calibri" panose="020F0502020204030204" pitchFamily="34" charset="0"/>
                <a:cs typeface="Aharoni" panose="02010803020104030203" pitchFamily="2" charset="-79"/>
              </a:rPr>
              <a:t>.</a:t>
            </a:r>
          </a:p>
          <a:p>
            <a:pPr marL="342900" indent="-342900">
              <a:buFont typeface="Arial" panose="020B0604020202020204" pitchFamily="34" charset="0"/>
              <a:buChar char="•"/>
            </a:pPr>
            <a:endParaRPr lang="en-US" sz="2200" dirty="0">
              <a:solidFill>
                <a:srgbClr val="FF0000"/>
              </a:solidFill>
              <a:latin typeface="Calibri" panose="020F0502020204030204" pitchFamily="34" charset="0"/>
              <a:cs typeface="Aharoni" panose="02010803020104030203" pitchFamily="2" charset="-79"/>
            </a:endParaRPr>
          </a:p>
          <a:p>
            <a:pPr marL="342900" indent="-342900">
              <a:buFont typeface="Arial" panose="020B0604020202020204" pitchFamily="34" charset="0"/>
              <a:buChar char="•"/>
            </a:pPr>
            <a:r>
              <a:rPr lang="en-US" sz="2200" dirty="0">
                <a:latin typeface="Calibri" panose="020F0502020204030204" pitchFamily="34" charset="0"/>
                <a:cs typeface="Aharoni" panose="02010803020104030203" pitchFamily="2" charset="-79"/>
              </a:rPr>
              <a:t>the information in a rollback segment is used during database recovery to "undo" any "uncommitted" changes applied from the redo log to the </a:t>
            </a:r>
            <a:r>
              <a:rPr lang="en-US" sz="2200" dirty="0" err="1">
                <a:latin typeface="Calibri" panose="020F0502020204030204" pitchFamily="34" charset="0"/>
                <a:cs typeface="Aharoni" panose="02010803020104030203" pitchFamily="2" charset="-79"/>
              </a:rPr>
              <a:t>datafiles</a:t>
            </a:r>
            <a:r>
              <a:rPr lang="en-US" sz="2200" dirty="0" smtClean="0">
                <a:latin typeface="Calibri" panose="020F0502020204030204" pitchFamily="34" charset="0"/>
                <a:cs typeface="Aharoni" panose="02010803020104030203" pitchFamily="2" charset="-79"/>
              </a:rPr>
              <a:t>.</a:t>
            </a:r>
          </a:p>
          <a:p>
            <a:pPr marL="342900" indent="-342900">
              <a:buFont typeface="Arial" panose="020B0604020202020204" pitchFamily="34" charset="0"/>
              <a:buChar char="•"/>
            </a:pPr>
            <a:endParaRPr lang="en-US" sz="2200" dirty="0">
              <a:latin typeface="Calibri" panose="020F0502020204030204" pitchFamily="34" charset="0"/>
              <a:cs typeface="Aharoni" panose="02010803020104030203" pitchFamily="2" charset="-79"/>
            </a:endParaRPr>
          </a:p>
          <a:p>
            <a:pPr marL="342900" indent="-342900">
              <a:buFont typeface="Wingdings" panose="05000000000000000000" pitchFamily="2" charset="2"/>
              <a:buChar char="ü"/>
            </a:pPr>
            <a:r>
              <a:rPr lang="en-US" sz="2200" dirty="0">
                <a:solidFill>
                  <a:srgbClr val="0070C0"/>
                </a:solidFill>
                <a:latin typeface="Calibri" panose="020F0502020204030204" pitchFamily="34" charset="0"/>
                <a:cs typeface="Aharoni" panose="02010803020104030203" pitchFamily="2" charset="-79"/>
              </a:rPr>
              <a:t>Therefore, if database recovery is necessary, the data is in a consistent state after the rollback segments are used to remove all uncommitted data from the </a:t>
            </a:r>
            <a:r>
              <a:rPr lang="en-US" sz="2200" dirty="0" err="1">
                <a:solidFill>
                  <a:srgbClr val="0070C0"/>
                </a:solidFill>
                <a:latin typeface="Calibri" panose="020F0502020204030204" pitchFamily="34" charset="0"/>
                <a:cs typeface="Aharoni" panose="02010803020104030203" pitchFamily="2" charset="-79"/>
              </a:rPr>
              <a:t>datafiles</a:t>
            </a:r>
            <a:r>
              <a:rPr lang="en-US" sz="2200" dirty="0">
                <a:solidFill>
                  <a:srgbClr val="0070C0"/>
                </a:solidFill>
                <a:latin typeface="Calibri" panose="020F0502020204030204" pitchFamily="34" charset="0"/>
                <a:cs typeface="Aharoni" panose="02010803020104030203" pitchFamily="2" charset="-79"/>
              </a:rPr>
              <a:t>.</a:t>
            </a:r>
            <a:endParaRPr lang="en-US" sz="2200" dirty="0" smtClean="0">
              <a:solidFill>
                <a:srgbClr val="0070C0"/>
              </a:solidFill>
              <a:latin typeface="Calibri" panose="020F0502020204030204" pitchFamily="34" charset="0"/>
              <a:cs typeface="Aharoni" panose="02010803020104030203" pitchFamily="2" charset="-79"/>
            </a:endParaRPr>
          </a:p>
        </p:txBody>
      </p:sp>
      <p:sp>
        <p:nvSpPr>
          <p:cNvPr id="5" name="TextBox 4"/>
          <p:cNvSpPr txBox="1"/>
          <p:nvPr/>
        </p:nvSpPr>
        <p:spPr>
          <a:xfrm>
            <a:off x="5367276" y="89780"/>
            <a:ext cx="5094664" cy="523220"/>
          </a:xfrm>
          <a:prstGeom prst="rect">
            <a:avLst/>
          </a:prstGeom>
          <a:noFill/>
        </p:spPr>
        <p:txBody>
          <a:bodyPr wrap="none" rtlCol="0">
            <a:spAutoFit/>
          </a:bodyPr>
          <a:lstStyle/>
          <a:p>
            <a:r>
              <a:rPr lang="en-US" sz="2800" b="1" dirty="0">
                <a:latin typeface="Calibri" panose="020F0502020204030204" pitchFamily="34" charset="0"/>
              </a:rPr>
              <a:t>8</a:t>
            </a:r>
            <a:r>
              <a:rPr lang="en-US" sz="2800" b="1" dirty="0" smtClean="0">
                <a:latin typeface="Calibri" panose="020F0502020204030204" pitchFamily="34" charset="0"/>
              </a:rPr>
              <a:t>)  </a:t>
            </a:r>
            <a:r>
              <a:rPr lang="en-US" sz="2800" b="1" u="sng" dirty="0" smtClean="0">
                <a:latin typeface="Calibri" panose="020F0502020204030204" pitchFamily="34" charset="0"/>
              </a:rPr>
              <a:t>The Use of Rollback Segments</a:t>
            </a:r>
            <a:endParaRPr lang="en-US" sz="2800" b="1" u="sng" dirty="0">
              <a:latin typeface="Calibri" panose="020F0502020204030204" pitchFamily="34" charset="0"/>
            </a:endParaRPr>
          </a:p>
        </p:txBody>
      </p:sp>
    </p:spTree>
    <p:extLst>
      <p:ext uri="{BB962C8B-B14F-4D97-AF65-F5344CB8AC3E}">
        <p14:creationId xmlns:p14="http://schemas.microsoft.com/office/powerpoint/2010/main" val="33729870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86130-0176-4E20-A707-7916FC06B992}"/>
              </a:ext>
            </a:extLst>
          </p:cNvPr>
          <p:cNvSpPr>
            <a:spLocks noGrp="1"/>
          </p:cNvSpPr>
          <p:nvPr>
            <p:ph type="title"/>
          </p:nvPr>
        </p:nvSpPr>
        <p:spPr>
          <a:xfrm>
            <a:off x="631065" y="2531002"/>
            <a:ext cx="4327301" cy="1753356"/>
          </a:xfrm>
        </p:spPr>
        <p:txBody>
          <a:bodyPr/>
          <a:lstStyle/>
          <a:p>
            <a:r>
              <a:rPr lang="en-US" sz="2800" dirty="0" smtClean="0">
                <a:latin typeface="Calibri" panose="020F0502020204030204" pitchFamily="34" charset="0"/>
                <a:cs typeface="Calibri" panose="020F0502020204030204" pitchFamily="34" charset="0"/>
              </a:rPr>
              <a:t>The way it works</a:t>
            </a:r>
            <a:endParaRPr lang="en-US" sz="2800" dirty="0">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a16="http://schemas.microsoft.com/office/drawing/2014/main" xmlns="" id="{821AF905-CAC5-4D7B-B161-69D34591FF35}"/>
              </a:ext>
            </a:extLst>
          </p:cNvPr>
          <p:cNvSpPr>
            <a:spLocks noGrp="1"/>
          </p:cNvSpPr>
          <p:nvPr>
            <p:ph type="sldNum" sz="quarter" idx="12"/>
          </p:nvPr>
        </p:nvSpPr>
        <p:spPr>
          <a:xfrm>
            <a:off x="11353801" y="6082253"/>
            <a:ext cx="838199" cy="767687"/>
          </a:xfrm>
        </p:spPr>
        <p:txBody>
          <a:bodyPr/>
          <a:lstStyle/>
          <a:p>
            <a:pPr algn="r"/>
            <a:fld id="{9FF96B15-8338-45D5-A943-561235072D66}" type="slidenum">
              <a:rPr lang="en-US" sz="2000" noProof="0" smtClean="0">
                <a:solidFill>
                  <a:schemeClr val="tx1"/>
                </a:solidFill>
              </a:rPr>
              <a:pPr algn="r"/>
              <a:t>18</a:t>
            </a:fld>
            <a:endParaRPr lang="en-US" noProof="0" dirty="0">
              <a:solidFill>
                <a:schemeClr val="tx1"/>
              </a:solidFill>
            </a:endParaRPr>
          </a:p>
        </p:txBody>
      </p:sp>
      <p:sp>
        <p:nvSpPr>
          <p:cNvPr id="4" name="TextBox 3"/>
          <p:cNvSpPr txBox="1"/>
          <p:nvPr/>
        </p:nvSpPr>
        <p:spPr>
          <a:xfrm>
            <a:off x="5147252" y="1941035"/>
            <a:ext cx="7044745" cy="2123658"/>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Calibri" panose="020F0502020204030204" pitchFamily="34" charset="0"/>
                <a:cs typeface="Aharoni" panose="02010803020104030203" pitchFamily="2" charset="-79"/>
              </a:rPr>
              <a:t>Archived log files are redo logs that have been filled with redo, made inactive and copied or archived to a backup location. </a:t>
            </a:r>
            <a:endParaRPr lang="en-US" sz="2200" dirty="0" smtClean="0">
              <a:latin typeface="Calibri" panose="020F0502020204030204" pitchFamily="34" charset="0"/>
              <a:cs typeface="Aharoni" panose="02010803020104030203" pitchFamily="2" charset="-79"/>
            </a:endParaRPr>
          </a:p>
          <a:p>
            <a:pPr marL="342900" indent="-342900">
              <a:buFont typeface="Arial" panose="020B0604020202020204" pitchFamily="34" charset="0"/>
              <a:buChar char="•"/>
            </a:pPr>
            <a:endParaRPr lang="en-US" sz="2200" dirty="0">
              <a:latin typeface="Calibri" panose="020F0502020204030204" pitchFamily="34" charset="0"/>
              <a:cs typeface="Aharoni" panose="02010803020104030203" pitchFamily="2" charset="-79"/>
            </a:endParaRPr>
          </a:p>
          <a:p>
            <a:pPr marL="342900" indent="-342900">
              <a:buFont typeface="Arial" panose="020B0604020202020204" pitchFamily="34" charset="0"/>
              <a:buChar char="•"/>
            </a:pPr>
            <a:r>
              <a:rPr lang="en-US" sz="2200" dirty="0" smtClean="0">
                <a:latin typeface="Calibri" panose="020F0502020204030204" pitchFamily="34" charset="0"/>
                <a:cs typeface="Aharoni" panose="02010803020104030203" pitchFamily="2" charset="-79"/>
              </a:rPr>
              <a:t>You </a:t>
            </a:r>
            <a:r>
              <a:rPr lang="en-US" sz="2200" dirty="0">
                <a:latin typeface="Calibri" panose="020F0502020204030204" pitchFamily="34" charset="0"/>
                <a:cs typeface="Aharoni" panose="02010803020104030203" pitchFamily="2" charset="-79"/>
              </a:rPr>
              <a:t>can archive online redo files before reusing them; this creates the archived log.</a:t>
            </a:r>
            <a:endParaRPr lang="en-US" sz="2200" dirty="0" smtClean="0">
              <a:latin typeface="Calibri" panose="020F0502020204030204" pitchFamily="34" charset="0"/>
              <a:cs typeface="Aharoni" panose="02010803020104030203" pitchFamily="2" charset="-79"/>
            </a:endParaRPr>
          </a:p>
        </p:txBody>
      </p:sp>
      <p:sp>
        <p:nvSpPr>
          <p:cNvPr id="5" name="TextBox 4"/>
          <p:cNvSpPr txBox="1"/>
          <p:nvPr/>
        </p:nvSpPr>
        <p:spPr>
          <a:xfrm>
            <a:off x="5367276" y="89780"/>
            <a:ext cx="2694584" cy="523220"/>
          </a:xfrm>
          <a:prstGeom prst="rect">
            <a:avLst/>
          </a:prstGeom>
          <a:noFill/>
        </p:spPr>
        <p:txBody>
          <a:bodyPr wrap="none" rtlCol="0">
            <a:spAutoFit/>
          </a:bodyPr>
          <a:lstStyle/>
          <a:p>
            <a:r>
              <a:rPr lang="en-US" sz="2800" b="1" dirty="0" smtClean="0">
                <a:latin typeface="Calibri" panose="020F0502020204030204" pitchFamily="34" charset="0"/>
              </a:rPr>
              <a:t>9)  </a:t>
            </a:r>
            <a:r>
              <a:rPr lang="en-US" sz="2800" b="1" u="sng" dirty="0" smtClean="0">
                <a:latin typeface="Calibri" panose="020F0502020204030204" pitchFamily="34" charset="0"/>
              </a:rPr>
              <a:t>Archived Logs</a:t>
            </a:r>
            <a:endParaRPr lang="en-US" sz="2800" b="1" u="sng" dirty="0">
              <a:latin typeface="Calibri" panose="020F0502020204030204" pitchFamily="34" charset="0"/>
            </a:endParaRPr>
          </a:p>
        </p:txBody>
      </p:sp>
    </p:spTree>
    <p:extLst>
      <p:ext uri="{BB962C8B-B14F-4D97-AF65-F5344CB8AC3E}">
        <p14:creationId xmlns:p14="http://schemas.microsoft.com/office/powerpoint/2010/main" val="5352467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86130-0176-4E20-A707-7916FC06B992}"/>
              </a:ext>
            </a:extLst>
          </p:cNvPr>
          <p:cNvSpPr>
            <a:spLocks noGrp="1"/>
          </p:cNvSpPr>
          <p:nvPr>
            <p:ph type="title"/>
          </p:nvPr>
        </p:nvSpPr>
        <p:spPr>
          <a:xfrm>
            <a:off x="631065" y="2531002"/>
            <a:ext cx="4327301" cy="1753356"/>
          </a:xfrm>
        </p:spPr>
        <p:txBody>
          <a:bodyPr/>
          <a:lstStyle/>
          <a:p>
            <a:r>
              <a:rPr lang="en-US" sz="2800" dirty="0" smtClean="0">
                <a:latin typeface="Calibri" panose="020F0502020204030204" pitchFamily="34" charset="0"/>
                <a:cs typeface="Calibri" panose="020F0502020204030204" pitchFamily="34" charset="0"/>
              </a:rPr>
              <a:t>Examples and Countermeasures</a:t>
            </a:r>
            <a:endParaRPr lang="en-US" sz="2800" dirty="0">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a16="http://schemas.microsoft.com/office/drawing/2014/main" xmlns="" id="{821AF905-CAC5-4D7B-B161-69D34591FF35}"/>
              </a:ext>
            </a:extLst>
          </p:cNvPr>
          <p:cNvSpPr>
            <a:spLocks noGrp="1"/>
          </p:cNvSpPr>
          <p:nvPr>
            <p:ph type="sldNum" sz="quarter" idx="12"/>
          </p:nvPr>
        </p:nvSpPr>
        <p:spPr>
          <a:xfrm>
            <a:off x="11353801" y="6082253"/>
            <a:ext cx="838199" cy="767687"/>
          </a:xfrm>
        </p:spPr>
        <p:txBody>
          <a:bodyPr/>
          <a:lstStyle/>
          <a:p>
            <a:pPr algn="r"/>
            <a:fld id="{9FF96B15-8338-45D5-A943-561235072D66}" type="slidenum">
              <a:rPr lang="en-US" sz="2000" noProof="0" smtClean="0">
                <a:solidFill>
                  <a:schemeClr val="tx1"/>
                </a:solidFill>
              </a:rPr>
              <a:pPr algn="r"/>
              <a:t>19</a:t>
            </a:fld>
            <a:endParaRPr lang="en-US" noProof="0" dirty="0">
              <a:solidFill>
                <a:schemeClr val="tx1"/>
              </a:solidFill>
            </a:endParaRPr>
          </a:p>
        </p:txBody>
      </p:sp>
      <p:sp>
        <p:nvSpPr>
          <p:cNvPr id="3" name="TextBox 2"/>
          <p:cNvSpPr txBox="1"/>
          <p:nvPr/>
        </p:nvSpPr>
        <p:spPr>
          <a:xfrm>
            <a:off x="5628067" y="2784676"/>
            <a:ext cx="6447392" cy="769441"/>
          </a:xfrm>
          <a:prstGeom prst="rect">
            <a:avLst/>
          </a:prstGeom>
          <a:noFill/>
        </p:spPr>
        <p:txBody>
          <a:bodyPr wrap="square" rtlCol="0">
            <a:spAutoFit/>
          </a:bodyPr>
          <a:lstStyle/>
          <a:p>
            <a:pPr marL="342900" indent="-342900">
              <a:buFont typeface="Wingdings" panose="05000000000000000000" pitchFamily="2" charset="2"/>
              <a:buChar char="v"/>
            </a:pPr>
            <a:r>
              <a:rPr lang="en-US" sz="2200" b="1" dirty="0" smtClean="0">
                <a:latin typeface="Calibri" panose="020F0502020204030204" pitchFamily="34" charset="0"/>
              </a:rPr>
              <a:t>Here we are mainly focusing on 5 main database backup failures and how to prevent them. </a:t>
            </a:r>
            <a:endParaRPr lang="en-US" sz="2200" b="1" dirty="0">
              <a:latin typeface="Calibri" panose="020F0502020204030204" pitchFamily="34" charset="0"/>
            </a:endParaRPr>
          </a:p>
        </p:txBody>
      </p:sp>
    </p:spTree>
    <p:extLst>
      <p:ext uri="{BB962C8B-B14F-4D97-AF65-F5344CB8AC3E}">
        <p14:creationId xmlns:p14="http://schemas.microsoft.com/office/powerpoint/2010/main" val="15670450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18B21D-79F7-4B31-A64C-C0B22D77DBD9}"/>
              </a:ext>
            </a:extLst>
          </p:cNvPr>
          <p:cNvSpPr>
            <a:spLocks noGrp="1"/>
          </p:cNvSpPr>
          <p:nvPr>
            <p:ph type="title"/>
          </p:nvPr>
        </p:nvSpPr>
        <p:spPr>
          <a:xfrm>
            <a:off x="704382" y="2287088"/>
            <a:ext cx="3973636" cy="2283824"/>
          </a:xfrm>
        </p:spPr>
        <p:txBody>
          <a:bodyPr/>
          <a:lstStyle/>
          <a:p>
            <a:pPr algn="ctr"/>
            <a:r>
              <a:rPr lang="en-US" sz="2800" dirty="0">
                <a:latin typeface="Calibri" panose="020F0502020204030204" pitchFamily="34" charset="0"/>
                <a:cs typeface="Calibri" panose="020F0502020204030204" pitchFamily="34" charset="0"/>
              </a:rPr>
              <a:t>Outline</a:t>
            </a:r>
          </a:p>
        </p:txBody>
      </p:sp>
      <p:sp>
        <p:nvSpPr>
          <p:cNvPr id="7" name="Slide Number Placeholder 2">
            <a:extLst>
              <a:ext uri="{FF2B5EF4-FFF2-40B4-BE49-F238E27FC236}">
                <a16:creationId xmlns:a16="http://schemas.microsoft.com/office/drawing/2014/main" xmlns="" id="{6898F7BF-6033-4B9D-94D4-C4D7EA07EA2D}"/>
              </a:ext>
            </a:extLst>
          </p:cNvPr>
          <p:cNvSpPr txBox="1">
            <a:spLocks/>
          </p:cNvSpPr>
          <p:nvPr/>
        </p:nvSpPr>
        <p:spPr>
          <a:xfrm>
            <a:off x="11353801" y="6082253"/>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FF96B15-8338-45D5-A943-561235072D66}" type="slidenum">
              <a:rPr lang="en-US" sz="2000" smtClean="0">
                <a:solidFill>
                  <a:schemeClr val="tx1"/>
                </a:solidFill>
              </a:rPr>
              <a:pPr algn="r"/>
              <a:t>2</a:t>
            </a:fld>
            <a:endParaRPr lang="en-US" dirty="0">
              <a:solidFill>
                <a:schemeClr val="tx1"/>
              </a:solidFill>
            </a:endParaRPr>
          </a:p>
        </p:txBody>
      </p:sp>
      <p:sp>
        <p:nvSpPr>
          <p:cNvPr id="6" name="TextBox 5">
            <a:extLst>
              <a:ext uri="{FF2B5EF4-FFF2-40B4-BE49-F238E27FC236}">
                <a16:creationId xmlns:a16="http://schemas.microsoft.com/office/drawing/2014/main" xmlns="" id="{3F2D55A4-8D55-48ED-B4B6-4B67C0C199AD}"/>
              </a:ext>
            </a:extLst>
          </p:cNvPr>
          <p:cNvSpPr txBox="1"/>
          <p:nvPr/>
        </p:nvSpPr>
        <p:spPr>
          <a:xfrm>
            <a:off x="5164427" y="2296450"/>
            <a:ext cx="6189373" cy="3693319"/>
          </a:xfrm>
          <a:prstGeom prst="rect">
            <a:avLst/>
          </a:prstGeom>
          <a:noFill/>
        </p:spPr>
        <p:txBody>
          <a:bodyPr wrap="square" rtlCol="0">
            <a:spAutoFit/>
          </a:bodyPr>
          <a:lstStyle/>
          <a:p>
            <a:pPr marL="285750" indent="-285750">
              <a:lnSpc>
                <a:spcPct val="150000"/>
              </a:lnSpc>
              <a:buClr>
                <a:schemeClr val="accent4">
                  <a:lumMod val="50000"/>
                </a:schemeClr>
              </a:buClr>
              <a:buFont typeface="Wingdings" panose="05000000000000000000" pitchFamily="2" charset="2"/>
              <a:buChar char="Ø"/>
            </a:pPr>
            <a:r>
              <a:rPr lang="en-US" sz="2800" dirty="0" smtClean="0">
                <a:latin typeface="Calibri" panose="020F0502020204030204" pitchFamily="34" charset="0"/>
                <a:cs typeface="Calibri" panose="020F0502020204030204" pitchFamily="34" charset="0"/>
              </a:rPr>
              <a:t>Vulnerability Explanation</a:t>
            </a:r>
            <a:endParaRPr lang="en-US" sz="2800" dirty="0">
              <a:latin typeface="Calibri" panose="020F0502020204030204" pitchFamily="34" charset="0"/>
              <a:cs typeface="Calibri" panose="020F0502020204030204" pitchFamily="34" charset="0"/>
            </a:endParaRPr>
          </a:p>
          <a:p>
            <a:pPr marL="285750" indent="-285750">
              <a:lnSpc>
                <a:spcPct val="150000"/>
              </a:lnSpc>
              <a:buClr>
                <a:schemeClr val="accent4">
                  <a:lumMod val="50000"/>
                </a:schemeClr>
              </a:buClr>
              <a:buFont typeface="Wingdings" panose="05000000000000000000" pitchFamily="2" charset="2"/>
              <a:buChar char="Ø"/>
            </a:pPr>
            <a:r>
              <a:rPr lang="en-US" sz="2800" dirty="0" smtClean="0">
                <a:latin typeface="Calibri" panose="020F0502020204030204" pitchFamily="34" charset="0"/>
                <a:cs typeface="Calibri" panose="020F0502020204030204" pitchFamily="34" charset="0"/>
              </a:rPr>
              <a:t>The way it works</a:t>
            </a:r>
            <a:endParaRPr lang="en-US" sz="2800" dirty="0">
              <a:latin typeface="Calibri" panose="020F0502020204030204" pitchFamily="34" charset="0"/>
              <a:cs typeface="Calibri" panose="020F0502020204030204" pitchFamily="34" charset="0"/>
            </a:endParaRPr>
          </a:p>
          <a:p>
            <a:pPr marL="285750" indent="-285750">
              <a:lnSpc>
                <a:spcPct val="150000"/>
              </a:lnSpc>
              <a:buClr>
                <a:schemeClr val="accent4">
                  <a:lumMod val="50000"/>
                </a:schemeClr>
              </a:buClr>
              <a:buFont typeface="Wingdings" panose="05000000000000000000" pitchFamily="2" charset="2"/>
              <a:buChar char="Ø"/>
            </a:pPr>
            <a:r>
              <a:rPr lang="en-US" sz="2800" dirty="0" smtClean="0">
                <a:latin typeface="Calibri" panose="020F0502020204030204" pitchFamily="34" charset="0"/>
              </a:rPr>
              <a:t>Examples and Countermeasures</a:t>
            </a:r>
            <a:endParaRPr lang="en-US" dirty="0"/>
          </a:p>
          <a:p>
            <a:pPr marL="1200150" lvl="2" indent="-285750">
              <a:buClr>
                <a:schemeClr val="accent4">
                  <a:lumMod val="50000"/>
                </a:schemeClr>
              </a:buClr>
              <a:buFont typeface="Wingdings" panose="05000000000000000000" pitchFamily="2" charset="2"/>
              <a:buChar char="q"/>
            </a:pPr>
            <a:endParaRPr lang="en-US" dirty="0"/>
          </a:p>
          <a:p>
            <a:pPr marL="1200150" lvl="2" indent="-285750">
              <a:buClr>
                <a:schemeClr val="accent4">
                  <a:lumMod val="50000"/>
                </a:schemeClr>
              </a:buClr>
              <a:buFont typeface="Wingdings" panose="05000000000000000000" pitchFamily="2" charset="2"/>
              <a:buChar char="q"/>
            </a:pPr>
            <a:endParaRPr lang="en-US" dirty="0"/>
          </a:p>
          <a:p>
            <a:pPr marL="1200150" lvl="2" indent="-285750">
              <a:buClr>
                <a:schemeClr val="accent4">
                  <a:lumMod val="50000"/>
                </a:schemeClr>
              </a:buClr>
              <a:buFont typeface="Wingdings" panose="05000000000000000000" pitchFamily="2" charset="2"/>
              <a:buChar char="q"/>
            </a:pPr>
            <a:endParaRPr lang="en-US" dirty="0"/>
          </a:p>
          <a:p>
            <a:pPr marL="1200150" lvl="2" indent="-285750">
              <a:buClr>
                <a:schemeClr val="accent4">
                  <a:lumMod val="50000"/>
                </a:schemeClr>
              </a:buClr>
              <a:buFont typeface="Wingdings" panose="05000000000000000000" pitchFamily="2" charset="2"/>
              <a:buChar char="q"/>
            </a:pPr>
            <a:endParaRPr lang="en-US" dirty="0"/>
          </a:p>
          <a:p>
            <a:pPr marL="1200150" lvl="2" indent="-285750">
              <a:buClr>
                <a:schemeClr val="accent4">
                  <a:lumMod val="50000"/>
                </a:schemeClr>
              </a:buClr>
              <a:buFont typeface="Wingdings" panose="05000000000000000000" pitchFamily="2" charset="2"/>
              <a:buChar char="q"/>
            </a:pPr>
            <a:endParaRPr lang="en-US" dirty="0"/>
          </a:p>
          <a:p>
            <a:pPr marL="285750" indent="-285750">
              <a:buClr>
                <a:schemeClr val="accent4">
                  <a:lumMod val="50000"/>
                </a:schemeClr>
              </a:buClr>
              <a:buFont typeface="Wingdings" panose="05000000000000000000" pitchFamily="2" charset="2"/>
              <a:buChar char="Ø"/>
            </a:pPr>
            <a:endParaRPr lang="en-US" dirty="0"/>
          </a:p>
        </p:txBody>
      </p:sp>
    </p:spTree>
    <p:extLst>
      <p:ext uri="{BB962C8B-B14F-4D97-AF65-F5344CB8AC3E}">
        <p14:creationId xmlns:p14="http://schemas.microsoft.com/office/powerpoint/2010/main" val="26290733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86130-0176-4E20-A707-7916FC06B992}"/>
              </a:ext>
            </a:extLst>
          </p:cNvPr>
          <p:cNvSpPr>
            <a:spLocks noGrp="1"/>
          </p:cNvSpPr>
          <p:nvPr>
            <p:ph type="title"/>
          </p:nvPr>
        </p:nvSpPr>
        <p:spPr>
          <a:xfrm>
            <a:off x="631065" y="2531002"/>
            <a:ext cx="4327301" cy="1753356"/>
          </a:xfrm>
        </p:spPr>
        <p:txBody>
          <a:bodyPr/>
          <a:lstStyle/>
          <a:p>
            <a:r>
              <a:rPr lang="en-US" sz="2800" dirty="0" smtClean="0">
                <a:latin typeface="Calibri" panose="020F0502020204030204" pitchFamily="34" charset="0"/>
                <a:cs typeface="Calibri" panose="020F0502020204030204" pitchFamily="34" charset="0"/>
              </a:rPr>
              <a:t>Examples and Countermeasures</a:t>
            </a:r>
            <a:endParaRPr lang="en-US" sz="2800" dirty="0">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a16="http://schemas.microsoft.com/office/drawing/2014/main" xmlns="" id="{821AF905-CAC5-4D7B-B161-69D34591FF35}"/>
              </a:ext>
            </a:extLst>
          </p:cNvPr>
          <p:cNvSpPr>
            <a:spLocks noGrp="1"/>
          </p:cNvSpPr>
          <p:nvPr>
            <p:ph type="sldNum" sz="quarter" idx="12"/>
          </p:nvPr>
        </p:nvSpPr>
        <p:spPr>
          <a:xfrm>
            <a:off x="11353801" y="6082253"/>
            <a:ext cx="838199" cy="767687"/>
          </a:xfrm>
        </p:spPr>
        <p:txBody>
          <a:bodyPr/>
          <a:lstStyle/>
          <a:p>
            <a:pPr algn="r"/>
            <a:fld id="{9FF96B15-8338-45D5-A943-561235072D66}" type="slidenum">
              <a:rPr lang="en-US" sz="2000" noProof="0" smtClean="0">
                <a:solidFill>
                  <a:schemeClr val="tx1"/>
                </a:solidFill>
              </a:rPr>
              <a:pPr algn="r"/>
              <a:t>20</a:t>
            </a:fld>
            <a:endParaRPr lang="en-US" noProof="0" dirty="0">
              <a:solidFill>
                <a:schemeClr val="tx1"/>
              </a:solidFill>
            </a:endParaRPr>
          </a:p>
        </p:txBody>
      </p:sp>
      <p:sp>
        <p:nvSpPr>
          <p:cNvPr id="4" name="TextBox 3"/>
          <p:cNvSpPr txBox="1"/>
          <p:nvPr/>
        </p:nvSpPr>
        <p:spPr>
          <a:xfrm>
            <a:off x="5177308" y="161536"/>
            <a:ext cx="3992452" cy="523220"/>
          </a:xfrm>
          <a:prstGeom prst="rect">
            <a:avLst/>
          </a:prstGeom>
          <a:noFill/>
        </p:spPr>
        <p:txBody>
          <a:bodyPr wrap="square" rtlCol="0">
            <a:spAutoFit/>
          </a:bodyPr>
          <a:lstStyle/>
          <a:p>
            <a:pPr marL="457200" indent="-457200">
              <a:buFont typeface="+mj-lt"/>
              <a:buAutoNum type="arabicParenR"/>
            </a:pPr>
            <a:r>
              <a:rPr lang="en-US" sz="2800" b="1" u="sng" dirty="0" smtClean="0">
                <a:latin typeface="Calibri" panose="020F0502020204030204" pitchFamily="34" charset="0"/>
                <a:cs typeface="Aharoni" panose="02010803020104030203" pitchFamily="2" charset="-79"/>
              </a:rPr>
              <a:t>Media failure</a:t>
            </a:r>
            <a:endParaRPr lang="en-US" sz="2800" b="1" u="sng" dirty="0">
              <a:latin typeface="Calibri" panose="020F0502020204030204" pitchFamily="34" charset="0"/>
              <a:cs typeface="Aharoni" panose="02010803020104030203" pitchFamily="2" charset="-79"/>
            </a:endParaRPr>
          </a:p>
        </p:txBody>
      </p:sp>
      <p:sp>
        <p:nvSpPr>
          <p:cNvPr id="5" name="TextBox 4"/>
          <p:cNvSpPr txBox="1"/>
          <p:nvPr/>
        </p:nvSpPr>
        <p:spPr>
          <a:xfrm>
            <a:off x="5177308" y="1983347"/>
            <a:ext cx="6851560" cy="2462213"/>
          </a:xfrm>
          <a:prstGeom prst="rect">
            <a:avLst/>
          </a:prstGeom>
          <a:noFill/>
        </p:spPr>
        <p:txBody>
          <a:bodyPr wrap="square" rtlCol="0">
            <a:spAutoFit/>
          </a:bodyPr>
          <a:lstStyle/>
          <a:p>
            <a:pPr marL="342900" indent="-342900">
              <a:buFont typeface="Arial" panose="020B0604020202020204" pitchFamily="34" charset="0"/>
              <a:buChar char="•"/>
            </a:pPr>
            <a:r>
              <a:rPr lang="en-US" sz="2200" dirty="0" smtClean="0">
                <a:latin typeface="Calibri" panose="020F0502020204030204" pitchFamily="34" charset="0"/>
              </a:rPr>
              <a:t>Most </a:t>
            </a:r>
            <a:r>
              <a:rPr lang="en-US" sz="2200" dirty="0">
                <a:latin typeface="Calibri" panose="020F0502020204030204" pitchFamily="34" charset="0"/>
              </a:rPr>
              <a:t>of today's backups go straight to disk. </a:t>
            </a:r>
            <a:endParaRPr lang="en-US" sz="2200" dirty="0" smtClean="0">
              <a:latin typeface="Calibri" panose="020F0502020204030204" pitchFamily="34" charset="0"/>
            </a:endParaRPr>
          </a:p>
          <a:p>
            <a:pPr marL="342900" indent="-342900">
              <a:buFont typeface="Arial" panose="020B0604020202020204" pitchFamily="34" charset="0"/>
              <a:buChar char="•"/>
            </a:pPr>
            <a:endParaRPr lang="en-US" sz="2200" dirty="0">
              <a:latin typeface="Calibri" panose="020F0502020204030204" pitchFamily="34" charset="0"/>
            </a:endParaRPr>
          </a:p>
          <a:p>
            <a:pPr marL="342900" indent="-342900">
              <a:buFont typeface="Arial" panose="020B0604020202020204" pitchFamily="34" charset="0"/>
              <a:buChar char="•"/>
            </a:pPr>
            <a:r>
              <a:rPr lang="en-US" sz="2200" dirty="0" smtClean="0">
                <a:latin typeface="Calibri" panose="020F0502020204030204" pitchFamily="34" charset="0"/>
              </a:rPr>
              <a:t>As </a:t>
            </a:r>
            <a:r>
              <a:rPr lang="en-US" sz="2200" dirty="0">
                <a:latin typeface="Calibri" panose="020F0502020204030204" pitchFamily="34" charset="0"/>
              </a:rPr>
              <a:t>a result, IT encounters fewer media failures than when tapes were the prevalent backup medium. </a:t>
            </a:r>
            <a:endParaRPr lang="en-US" sz="2200" dirty="0" smtClean="0">
              <a:latin typeface="Calibri" panose="020F0502020204030204" pitchFamily="34" charset="0"/>
            </a:endParaRPr>
          </a:p>
          <a:p>
            <a:pPr marL="342900" indent="-342900">
              <a:buFont typeface="Arial" panose="020B0604020202020204" pitchFamily="34" charset="0"/>
              <a:buChar char="•"/>
            </a:pPr>
            <a:endParaRPr lang="en-US" sz="2200" dirty="0">
              <a:latin typeface="Calibri" panose="020F0502020204030204" pitchFamily="34" charset="0"/>
            </a:endParaRPr>
          </a:p>
          <a:p>
            <a:pPr marL="342900" indent="-342900">
              <a:buFont typeface="Arial" panose="020B0604020202020204" pitchFamily="34" charset="0"/>
              <a:buChar char="•"/>
            </a:pPr>
            <a:r>
              <a:rPr lang="en-US" sz="2200" dirty="0" smtClean="0">
                <a:latin typeface="Calibri" panose="020F0502020204030204" pitchFamily="34" charset="0"/>
              </a:rPr>
              <a:t>However</a:t>
            </a:r>
            <a:r>
              <a:rPr lang="en-US" sz="2200" dirty="0">
                <a:latin typeface="Calibri" panose="020F0502020204030204" pitchFamily="34" charset="0"/>
              </a:rPr>
              <a:t>, media failure still ranks among the top reasons backups and restores fail.</a:t>
            </a:r>
          </a:p>
        </p:txBody>
      </p:sp>
    </p:spTree>
    <p:extLst>
      <p:ext uri="{BB962C8B-B14F-4D97-AF65-F5344CB8AC3E}">
        <p14:creationId xmlns:p14="http://schemas.microsoft.com/office/powerpoint/2010/main" val="7064553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86130-0176-4E20-A707-7916FC06B992}"/>
              </a:ext>
            </a:extLst>
          </p:cNvPr>
          <p:cNvSpPr>
            <a:spLocks noGrp="1"/>
          </p:cNvSpPr>
          <p:nvPr>
            <p:ph type="title"/>
          </p:nvPr>
        </p:nvSpPr>
        <p:spPr>
          <a:xfrm>
            <a:off x="631065" y="2531002"/>
            <a:ext cx="4327301" cy="1753356"/>
          </a:xfrm>
        </p:spPr>
        <p:txBody>
          <a:bodyPr/>
          <a:lstStyle/>
          <a:p>
            <a:r>
              <a:rPr lang="en-US" sz="2800" dirty="0" smtClean="0">
                <a:latin typeface="Calibri" panose="020F0502020204030204" pitchFamily="34" charset="0"/>
                <a:cs typeface="Calibri" panose="020F0502020204030204" pitchFamily="34" charset="0"/>
              </a:rPr>
              <a:t>Examples and Countermeasures</a:t>
            </a:r>
            <a:endParaRPr lang="en-US" sz="2800" dirty="0">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a16="http://schemas.microsoft.com/office/drawing/2014/main" xmlns="" id="{821AF905-CAC5-4D7B-B161-69D34591FF35}"/>
              </a:ext>
            </a:extLst>
          </p:cNvPr>
          <p:cNvSpPr>
            <a:spLocks noGrp="1"/>
          </p:cNvSpPr>
          <p:nvPr>
            <p:ph type="sldNum" sz="quarter" idx="12"/>
          </p:nvPr>
        </p:nvSpPr>
        <p:spPr>
          <a:xfrm>
            <a:off x="11353801" y="6082253"/>
            <a:ext cx="838199" cy="767687"/>
          </a:xfrm>
        </p:spPr>
        <p:txBody>
          <a:bodyPr/>
          <a:lstStyle/>
          <a:p>
            <a:pPr algn="r"/>
            <a:fld id="{9FF96B15-8338-45D5-A943-561235072D66}" type="slidenum">
              <a:rPr lang="en-US" sz="2000" noProof="0" smtClean="0">
                <a:solidFill>
                  <a:schemeClr val="tx1"/>
                </a:solidFill>
              </a:rPr>
              <a:pPr algn="r"/>
              <a:t>21</a:t>
            </a:fld>
            <a:endParaRPr lang="en-US" noProof="0" dirty="0">
              <a:solidFill>
                <a:schemeClr val="tx1"/>
              </a:solidFill>
            </a:endParaRPr>
          </a:p>
        </p:txBody>
      </p:sp>
      <p:sp>
        <p:nvSpPr>
          <p:cNvPr id="5" name="TextBox 4"/>
          <p:cNvSpPr txBox="1"/>
          <p:nvPr/>
        </p:nvSpPr>
        <p:spPr>
          <a:xfrm>
            <a:off x="5177308" y="128788"/>
            <a:ext cx="6851560" cy="6186309"/>
          </a:xfrm>
          <a:prstGeom prst="rect">
            <a:avLst/>
          </a:prstGeom>
          <a:noFill/>
        </p:spPr>
        <p:txBody>
          <a:bodyPr wrap="square" rtlCol="0">
            <a:spAutoFit/>
          </a:bodyPr>
          <a:lstStyle/>
          <a:p>
            <a:pPr marL="342900" indent="-342900">
              <a:buFont typeface="Wingdings" panose="05000000000000000000" pitchFamily="2" charset="2"/>
              <a:buChar char="ü"/>
            </a:pPr>
            <a:r>
              <a:rPr lang="en-US" sz="2200" u="sng" dirty="0" smtClean="0">
                <a:solidFill>
                  <a:srgbClr val="FF0000"/>
                </a:solidFill>
                <a:latin typeface="Calibri" panose="020F0502020204030204" pitchFamily="34" charset="0"/>
              </a:rPr>
              <a:t>Countermeasures</a:t>
            </a:r>
          </a:p>
          <a:p>
            <a:pPr marL="342900" indent="-342900">
              <a:buFont typeface="Wingdings" panose="05000000000000000000" pitchFamily="2" charset="2"/>
              <a:buChar char="ü"/>
            </a:pPr>
            <a:endParaRPr lang="en-US" sz="2200" u="sng" dirty="0">
              <a:solidFill>
                <a:srgbClr val="FF0000"/>
              </a:solidFill>
              <a:latin typeface="Calibri" panose="020F0502020204030204" pitchFamily="34" charset="0"/>
            </a:endParaRPr>
          </a:p>
          <a:p>
            <a:pPr marL="457200" indent="-457200">
              <a:buAutoNum type="arabicParenR"/>
            </a:pPr>
            <a:r>
              <a:rPr lang="en-US" sz="2200" dirty="0" smtClean="0">
                <a:latin typeface="Calibri" panose="020F0502020204030204" pitchFamily="34" charset="0"/>
              </a:rPr>
              <a:t>Understand tape maintenance</a:t>
            </a: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solidFill>
                  <a:srgbClr val="0070C0"/>
                </a:solidFill>
                <a:latin typeface="Calibri" panose="020F0502020204030204" pitchFamily="34" charset="0"/>
              </a:rPr>
              <a:t>Pay </a:t>
            </a:r>
            <a:r>
              <a:rPr lang="en-US" sz="2200" dirty="0">
                <a:solidFill>
                  <a:srgbClr val="0070C0"/>
                </a:solidFill>
                <a:latin typeface="Calibri" panose="020F0502020204030204" pitchFamily="34" charset="0"/>
              </a:rPr>
              <a:t>particular attention to the vendor's directions around the handling, storage and regular replacement of tapes, as well as cleaning the tape drives according to the manufacturer's schedule</a:t>
            </a:r>
            <a:r>
              <a:rPr lang="en-US" sz="2200" dirty="0" smtClean="0">
                <a:solidFill>
                  <a:srgbClr val="0070C0"/>
                </a:solidFill>
                <a:latin typeface="Calibri" panose="020F0502020204030204" pitchFamily="34" charset="0"/>
              </a:rPr>
              <a:t>.</a:t>
            </a:r>
          </a:p>
          <a:p>
            <a:pPr marL="342900" indent="-342900">
              <a:buFont typeface="Wingdings" panose="05000000000000000000" pitchFamily="2" charset="2"/>
              <a:buChar char="q"/>
            </a:pPr>
            <a:endParaRPr lang="en-US" sz="2200" dirty="0">
              <a:latin typeface="Calibri" panose="020F0502020204030204" pitchFamily="34" charset="0"/>
            </a:endParaRPr>
          </a:p>
          <a:p>
            <a:pPr marL="457200" indent="-457200">
              <a:buAutoNum type="arabicParenR" startAt="2"/>
            </a:pPr>
            <a:r>
              <a:rPr lang="en-US" sz="2200" dirty="0" smtClean="0">
                <a:latin typeface="Calibri" panose="020F0502020204030204" pitchFamily="34" charset="0"/>
              </a:rPr>
              <a:t>Don't </a:t>
            </a:r>
            <a:r>
              <a:rPr lang="en-US" sz="2200" dirty="0">
                <a:latin typeface="Calibri" panose="020F0502020204030204" pitchFamily="34" charset="0"/>
              </a:rPr>
              <a:t>overestimate disk's </a:t>
            </a:r>
            <a:r>
              <a:rPr lang="en-US" sz="2200" dirty="0" smtClean="0">
                <a:latin typeface="Calibri" panose="020F0502020204030204" pitchFamily="34" charset="0"/>
              </a:rPr>
              <a:t>reliability</a:t>
            </a:r>
            <a:endParaRPr lang="en-US" sz="2200" dirty="0">
              <a:latin typeface="Calibri" panose="020F0502020204030204" pitchFamily="34" charset="0"/>
            </a:endParaRPr>
          </a:p>
          <a:p>
            <a:pPr marL="342900" indent="-342900">
              <a:buFont typeface="Wingdings" panose="05000000000000000000" pitchFamily="2" charset="2"/>
              <a:buChar char="q"/>
            </a:pPr>
            <a:r>
              <a:rPr lang="en-US" sz="2200" dirty="0" smtClean="0">
                <a:solidFill>
                  <a:srgbClr val="0070C0"/>
                </a:solidFill>
                <a:latin typeface="Calibri" panose="020F0502020204030204" pitchFamily="34" charset="0"/>
              </a:rPr>
              <a:t>It's foolish </a:t>
            </a:r>
            <a:r>
              <a:rPr lang="en-US" sz="2200" dirty="0">
                <a:solidFill>
                  <a:srgbClr val="0070C0"/>
                </a:solidFill>
                <a:latin typeface="Calibri" panose="020F0502020204030204" pitchFamily="34" charset="0"/>
              </a:rPr>
              <a:t>to assume that disks won't have failures. Disk storage can be on premises, off-site or in the cloud. Regardless, learn what kinds of disks are being used for storage, whether storage is part of a redundant array, and if there are other "anti-failure" features such as redundant power supplies in play</a:t>
            </a:r>
            <a:r>
              <a:rPr lang="en-US" sz="2200" dirty="0" smtClean="0">
                <a:solidFill>
                  <a:srgbClr val="0070C0"/>
                </a:solidFill>
                <a:latin typeface="Calibri" panose="020F0502020204030204" pitchFamily="34" charset="0"/>
              </a:rPr>
              <a:t>.</a:t>
            </a:r>
          </a:p>
          <a:p>
            <a:pPr marL="342900" indent="-342900">
              <a:buFont typeface="Wingdings" panose="05000000000000000000" pitchFamily="2" charset="2"/>
              <a:buChar char="q"/>
            </a:pPr>
            <a:endParaRPr lang="en-US" sz="2200" dirty="0">
              <a:latin typeface="Calibri" panose="020F0502020204030204" pitchFamily="34" charset="0"/>
            </a:endParaRPr>
          </a:p>
          <a:p>
            <a:pPr marL="457200" indent="-457200">
              <a:buAutoNum type="arabicParenR" startAt="3"/>
            </a:pPr>
            <a:r>
              <a:rPr lang="en-US" sz="2200" dirty="0" smtClean="0">
                <a:latin typeface="Calibri" panose="020F0502020204030204" pitchFamily="34" charset="0"/>
              </a:rPr>
              <a:t>Follow the 3-2-1 rule.</a:t>
            </a:r>
          </a:p>
          <a:p>
            <a:pPr marL="342900" indent="-342900">
              <a:buFont typeface="Wingdings" panose="05000000000000000000" pitchFamily="2" charset="2"/>
              <a:buChar char="q"/>
            </a:pPr>
            <a:r>
              <a:rPr lang="en-US" sz="2200" dirty="0" smtClean="0">
                <a:solidFill>
                  <a:srgbClr val="0070C0"/>
                </a:solidFill>
                <a:latin typeface="Calibri" panose="020F0502020204030204" pitchFamily="34" charset="0"/>
              </a:rPr>
              <a:t>Ensure </a:t>
            </a:r>
            <a:r>
              <a:rPr lang="en-US" sz="2200" dirty="0">
                <a:solidFill>
                  <a:srgbClr val="0070C0"/>
                </a:solidFill>
                <a:latin typeface="Calibri" panose="020F0502020204030204" pitchFamily="34" charset="0"/>
              </a:rPr>
              <a:t>backups use more than one medium.</a:t>
            </a:r>
          </a:p>
        </p:txBody>
      </p:sp>
      <p:sp>
        <p:nvSpPr>
          <p:cNvPr id="3" name="TextBox 2"/>
          <p:cNvSpPr txBox="1"/>
          <p:nvPr/>
        </p:nvSpPr>
        <p:spPr>
          <a:xfrm>
            <a:off x="618186" y="4460904"/>
            <a:ext cx="2627707" cy="523220"/>
          </a:xfrm>
          <a:prstGeom prst="rect">
            <a:avLst/>
          </a:prstGeom>
          <a:noFill/>
        </p:spPr>
        <p:txBody>
          <a:bodyPr wrap="none" rtlCol="0">
            <a:spAutoFit/>
          </a:bodyPr>
          <a:lstStyle/>
          <a:p>
            <a:r>
              <a:rPr lang="en-US" sz="2800" dirty="0" smtClean="0">
                <a:solidFill>
                  <a:schemeClr val="bg1"/>
                </a:solidFill>
                <a:latin typeface="Calibri" panose="020F0502020204030204" pitchFamily="34" charset="0"/>
              </a:rPr>
              <a:t>1)  Media Failure</a:t>
            </a:r>
            <a:endParaRPr lang="en-US" sz="28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30486779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86130-0176-4E20-A707-7916FC06B992}"/>
              </a:ext>
            </a:extLst>
          </p:cNvPr>
          <p:cNvSpPr>
            <a:spLocks noGrp="1"/>
          </p:cNvSpPr>
          <p:nvPr>
            <p:ph type="title"/>
          </p:nvPr>
        </p:nvSpPr>
        <p:spPr>
          <a:xfrm>
            <a:off x="631065" y="2531002"/>
            <a:ext cx="4327301" cy="1753356"/>
          </a:xfrm>
        </p:spPr>
        <p:txBody>
          <a:bodyPr/>
          <a:lstStyle/>
          <a:p>
            <a:r>
              <a:rPr lang="en-US" sz="2800" dirty="0" smtClean="0">
                <a:latin typeface="Calibri" panose="020F0502020204030204" pitchFamily="34" charset="0"/>
                <a:cs typeface="Calibri" panose="020F0502020204030204" pitchFamily="34" charset="0"/>
              </a:rPr>
              <a:t>Examples and Countermeasures</a:t>
            </a:r>
            <a:endParaRPr lang="en-US" sz="2800" dirty="0">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a16="http://schemas.microsoft.com/office/drawing/2014/main" xmlns="" id="{821AF905-CAC5-4D7B-B161-69D34591FF35}"/>
              </a:ext>
            </a:extLst>
          </p:cNvPr>
          <p:cNvSpPr>
            <a:spLocks noGrp="1"/>
          </p:cNvSpPr>
          <p:nvPr>
            <p:ph type="sldNum" sz="quarter" idx="12"/>
          </p:nvPr>
        </p:nvSpPr>
        <p:spPr>
          <a:xfrm>
            <a:off x="11353801" y="6082253"/>
            <a:ext cx="838199" cy="767687"/>
          </a:xfrm>
        </p:spPr>
        <p:txBody>
          <a:bodyPr/>
          <a:lstStyle/>
          <a:p>
            <a:pPr algn="r"/>
            <a:fld id="{9FF96B15-8338-45D5-A943-561235072D66}" type="slidenum">
              <a:rPr lang="en-US" sz="2000" noProof="0" smtClean="0">
                <a:solidFill>
                  <a:schemeClr val="tx1"/>
                </a:solidFill>
              </a:rPr>
              <a:pPr algn="r"/>
              <a:t>22</a:t>
            </a:fld>
            <a:endParaRPr lang="en-US" noProof="0" dirty="0">
              <a:solidFill>
                <a:schemeClr val="tx1"/>
              </a:solidFill>
            </a:endParaRPr>
          </a:p>
        </p:txBody>
      </p:sp>
      <p:sp>
        <p:nvSpPr>
          <p:cNvPr id="4" name="TextBox 3"/>
          <p:cNvSpPr txBox="1"/>
          <p:nvPr/>
        </p:nvSpPr>
        <p:spPr>
          <a:xfrm>
            <a:off x="5177308" y="161536"/>
            <a:ext cx="3992452" cy="523220"/>
          </a:xfrm>
          <a:prstGeom prst="rect">
            <a:avLst/>
          </a:prstGeom>
          <a:noFill/>
        </p:spPr>
        <p:txBody>
          <a:bodyPr wrap="square" rtlCol="0">
            <a:spAutoFit/>
          </a:bodyPr>
          <a:lstStyle/>
          <a:p>
            <a:r>
              <a:rPr lang="en-US" sz="2800" b="1" dirty="0" smtClean="0">
                <a:latin typeface="Calibri" panose="020F0502020204030204" pitchFamily="34" charset="0"/>
                <a:cs typeface="Aharoni" panose="02010803020104030203" pitchFamily="2" charset="-79"/>
              </a:rPr>
              <a:t>2)  </a:t>
            </a:r>
            <a:r>
              <a:rPr lang="en-US" sz="2800" b="1" u="sng" dirty="0" smtClean="0">
                <a:latin typeface="Calibri" panose="020F0502020204030204" pitchFamily="34" charset="0"/>
                <a:cs typeface="Aharoni" panose="02010803020104030203" pitchFamily="2" charset="-79"/>
              </a:rPr>
              <a:t>Human Error </a:t>
            </a:r>
            <a:endParaRPr lang="en-US" sz="2800" b="1" u="sng" dirty="0">
              <a:latin typeface="Calibri" panose="020F0502020204030204" pitchFamily="34" charset="0"/>
              <a:cs typeface="Aharoni" panose="02010803020104030203" pitchFamily="2" charset="-79"/>
            </a:endParaRPr>
          </a:p>
        </p:txBody>
      </p:sp>
      <p:sp>
        <p:nvSpPr>
          <p:cNvPr id="5" name="TextBox 4"/>
          <p:cNvSpPr txBox="1"/>
          <p:nvPr/>
        </p:nvSpPr>
        <p:spPr>
          <a:xfrm>
            <a:off x="5177308" y="1959764"/>
            <a:ext cx="6851560" cy="3477875"/>
          </a:xfrm>
          <a:prstGeom prst="rect">
            <a:avLst/>
          </a:prstGeom>
          <a:noFill/>
        </p:spPr>
        <p:txBody>
          <a:bodyPr wrap="square" rtlCol="0">
            <a:spAutoFit/>
          </a:bodyPr>
          <a:lstStyle/>
          <a:p>
            <a:pPr marL="342900" indent="-342900">
              <a:buFont typeface="Arial" panose="020B0604020202020204" pitchFamily="34" charset="0"/>
              <a:buChar char="•"/>
            </a:pPr>
            <a:r>
              <a:rPr lang="en-US" sz="2200" dirty="0" smtClean="0">
                <a:latin typeface="Calibri" panose="020F0502020204030204" pitchFamily="34" charset="0"/>
              </a:rPr>
              <a:t>Humans </a:t>
            </a:r>
            <a:r>
              <a:rPr lang="en-US" sz="2200" dirty="0">
                <a:latin typeface="Calibri" panose="020F0502020204030204" pitchFamily="34" charset="0"/>
              </a:rPr>
              <a:t>are not machines. There is a possibility of doing mistakes by their hands. </a:t>
            </a:r>
            <a:endParaRPr lang="en-US" sz="2200" dirty="0" smtClean="0">
              <a:latin typeface="Calibri" panose="020F0502020204030204" pitchFamily="34" charset="0"/>
            </a:endParaRPr>
          </a:p>
          <a:p>
            <a:pPr marL="342900" indent="-342900">
              <a:buFont typeface="Arial" panose="020B0604020202020204" pitchFamily="34" charset="0"/>
              <a:buChar char="•"/>
            </a:pPr>
            <a:endParaRPr lang="en-US" sz="2200" dirty="0">
              <a:latin typeface="Calibri" panose="020F0502020204030204" pitchFamily="34" charset="0"/>
            </a:endParaRPr>
          </a:p>
          <a:p>
            <a:pPr marL="342900" indent="-342900">
              <a:buFont typeface="Arial" panose="020B0604020202020204" pitchFamily="34" charset="0"/>
              <a:buChar char="•"/>
            </a:pPr>
            <a:r>
              <a:rPr lang="en-US" sz="2200" dirty="0">
                <a:latin typeface="Calibri" panose="020F0502020204030204" pitchFamily="34" charset="0"/>
              </a:rPr>
              <a:t>If you don't select a complete data set or workload, the backup won't exist in the time of need</a:t>
            </a:r>
            <a:r>
              <a:rPr lang="en-US" sz="2200" dirty="0" smtClean="0">
                <a:latin typeface="Calibri" panose="020F0502020204030204" pitchFamily="34" charset="0"/>
              </a:rPr>
              <a:t>.</a:t>
            </a:r>
          </a:p>
          <a:p>
            <a:pPr marL="342900" indent="-342900">
              <a:buFont typeface="Arial" panose="020B0604020202020204" pitchFamily="34" charset="0"/>
              <a:buChar char="•"/>
            </a:pPr>
            <a:endParaRPr lang="en-US" sz="2200" dirty="0">
              <a:latin typeface="Calibri" panose="020F0502020204030204" pitchFamily="34" charset="0"/>
            </a:endParaRPr>
          </a:p>
          <a:p>
            <a:pPr marL="342900" indent="-342900">
              <a:buFont typeface="Arial" panose="020B0604020202020204" pitchFamily="34" charset="0"/>
              <a:buChar char="•"/>
            </a:pPr>
            <a:r>
              <a:rPr lang="en-US" sz="2200" dirty="0">
                <a:latin typeface="Calibri" panose="020F0502020204030204" pitchFamily="34" charset="0"/>
              </a:rPr>
              <a:t>To that point, multi-tiered, </a:t>
            </a:r>
            <a:r>
              <a:rPr lang="en-US" sz="2200" dirty="0" err="1">
                <a:latin typeface="Calibri" panose="020F0502020204030204" pitchFamily="34" charset="0"/>
              </a:rPr>
              <a:t>multiserver</a:t>
            </a:r>
            <a:r>
              <a:rPr lang="en-US" sz="2200" dirty="0">
                <a:latin typeface="Calibri" panose="020F0502020204030204" pitchFamily="34" charset="0"/>
              </a:rPr>
              <a:t> applications, along with applications that have dependencies on other servers, systems and applications all need to be a part of a defined backup set.</a:t>
            </a:r>
          </a:p>
        </p:txBody>
      </p:sp>
    </p:spTree>
    <p:extLst>
      <p:ext uri="{BB962C8B-B14F-4D97-AF65-F5344CB8AC3E}">
        <p14:creationId xmlns:p14="http://schemas.microsoft.com/office/powerpoint/2010/main" val="3263785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86130-0176-4E20-A707-7916FC06B992}"/>
              </a:ext>
            </a:extLst>
          </p:cNvPr>
          <p:cNvSpPr>
            <a:spLocks noGrp="1"/>
          </p:cNvSpPr>
          <p:nvPr>
            <p:ph type="title"/>
          </p:nvPr>
        </p:nvSpPr>
        <p:spPr>
          <a:xfrm>
            <a:off x="631065" y="2531002"/>
            <a:ext cx="4327301" cy="1753356"/>
          </a:xfrm>
        </p:spPr>
        <p:txBody>
          <a:bodyPr/>
          <a:lstStyle/>
          <a:p>
            <a:r>
              <a:rPr lang="en-US" sz="2800" dirty="0" smtClean="0">
                <a:latin typeface="Calibri" panose="020F0502020204030204" pitchFamily="34" charset="0"/>
                <a:cs typeface="Calibri" panose="020F0502020204030204" pitchFamily="34" charset="0"/>
              </a:rPr>
              <a:t>Examples and Countermeasures</a:t>
            </a:r>
            <a:endParaRPr lang="en-US" sz="2800" dirty="0">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a16="http://schemas.microsoft.com/office/drawing/2014/main" xmlns="" id="{821AF905-CAC5-4D7B-B161-69D34591FF35}"/>
              </a:ext>
            </a:extLst>
          </p:cNvPr>
          <p:cNvSpPr>
            <a:spLocks noGrp="1"/>
          </p:cNvSpPr>
          <p:nvPr>
            <p:ph type="sldNum" sz="quarter" idx="12"/>
          </p:nvPr>
        </p:nvSpPr>
        <p:spPr>
          <a:xfrm>
            <a:off x="11353801" y="6082253"/>
            <a:ext cx="838199" cy="767687"/>
          </a:xfrm>
        </p:spPr>
        <p:txBody>
          <a:bodyPr/>
          <a:lstStyle/>
          <a:p>
            <a:pPr algn="r"/>
            <a:fld id="{9FF96B15-8338-45D5-A943-561235072D66}" type="slidenum">
              <a:rPr lang="en-US" sz="2000" noProof="0" smtClean="0">
                <a:solidFill>
                  <a:schemeClr val="tx1"/>
                </a:solidFill>
              </a:rPr>
              <a:pPr algn="r"/>
              <a:t>23</a:t>
            </a:fld>
            <a:endParaRPr lang="en-US" noProof="0" dirty="0">
              <a:solidFill>
                <a:schemeClr val="tx1"/>
              </a:solidFill>
            </a:endParaRPr>
          </a:p>
        </p:txBody>
      </p:sp>
      <p:sp>
        <p:nvSpPr>
          <p:cNvPr id="5" name="TextBox 4"/>
          <p:cNvSpPr txBox="1"/>
          <p:nvPr/>
        </p:nvSpPr>
        <p:spPr>
          <a:xfrm>
            <a:off x="4945488" y="774908"/>
            <a:ext cx="7006106" cy="6186309"/>
          </a:xfrm>
          <a:prstGeom prst="rect">
            <a:avLst/>
          </a:prstGeom>
          <a:noFill/>
        </p:spPr>
        <p:txBody>
          <a:bodyPr wrap="square" rtlCol="0">
            <a:spAutoFit/>
          </a:bodyPr>
          <a:lstStyle/>
          <a:p>
            <a:pPr marL="457200" indent="-457200">
              <a:buFont typeface="+mj-lt"/>
              <a:buAutoNum type="arabicParenR"/>
            </a:pPr>
            <a:r>
              <a:rPr lang="en-US" sz="2200" dirty="0" smtClean="0">
                <a:latin typeface="Calibri" panose="020F0502020204030204" pitchFamily="34" charset="0"/>
              </a:rPr>
              <a:t>Know </a:t>
            </a:r>
            <a:r>
              <a:rPr lang="en-US" sz="2200" dirty="0">
                <a:latin typeface="Calibri" panose="020F0502020204030204" pitchFamily="34" charset="0"/>
              </a:rPr>
              <a:t>your environment. </a:t>
            </a:r>
            <a:endParaRPr lang="en-US" sz="2200" dirty="0" smtClean="0">
              <a:latin typeface="Calibri" panose="020F0502020204030204" pitchFamily="34" charset="0"/>
            </a:endParaRPr>
          </a:p>
          <a:p>
            <a:pPr marL="342900" indent="-342900">
              <a:buFont typeface="Wingdings" panose="05000000000000000000" pitchFamily="2" charset="2"/>
              <a:buChar char="q"/>
            </a:pPr>
            <a:r>
              <a:rPr lang="en-US" sz="2200" dirty="0" smtClean="0">
                <a:solidFill>
                  <a:srgbClr val="0070C0"/>
                </a:solidFill>
                <a:latin typeface="Calibri" panose="020F0502020204030204" pitchFamily="34" charset="0"/>
              </a:rPr>
              <a:t>Understand </a:t>
            </a:r>
            <a:r>
              <a:rPr lang="en-US" sz="2200" dirty="0">
                <a:solidFill>
                  <a:srgbClr val="0070C0"/>
                </a:solidFill>
                <a:latin typeface="Calibri" panose="020F0502020204030204" pitchFamily="34" charset="0"/>
              </a:rPr>
              <a:t>what's necessary to consider a backup complete and make certain your backups contain everything necessary for a successful </a:t>
            </a:r>
            <a:r>
              <a:rPr lang="en-US" sz="2200" dirty="0" smtClean="0">
                <a:solidFill>
                  <a:srgbClr val="0070C0"/>
                </a:solidFill>
                <a:latin typeface="Calibri" panose="020F0502020204030204" pitchFamily="34" charset="0"/>
              </a:rPr>
              <a:t>recovery </a:t>
            </a:r>
            <a:r>
              <a:rPr lang="en-US" sz="2200" dirty="0">
                <a:solidFill>
                  <a:srgbClr val="0070C0"/>
                </a:solidFill>
                <a:latin typeface="Calibri" panose="020F0502020204030204" pitchFamily="34" charset="0"/>
              </a:rPr>
              <a:t>-&gt; </a:t>
            </a:r>
            <a:r>
              <a:rPr lang="en-US" sz="2200" dirty="0">
                <a:solidFill>
                  <a:srgbClr val="FF0000"/>
                </a:solidFill>
                <a:latin typeface="Calibri" panose="020F0502020204030204" pitchFamily="34" charset="0"/>
              </a:rPr>
              <a:t>data set, application, system, </a:t>
            </a:r>
            <a:r>
              <a:rPr lang="en-US" sz="2200" dirty="0" smtClean="0">
                <a:solidFill>
                  <a:srgbClr val="FF0000"/>
                </a:solidFill>
                <a:latin typeface="Calibri" panose="020F0502020204030204" pitchFamily="34" charset="0"/>
              </a:rPr>
              <a:t>service</a:t>
            </a:r>
            <a:endParaRPr lang="en-US" sz="2200" dirty="0" smtClean="0">
              <a:latin typeface="Calibri" panose="020F0502020204030204" pitchFamily="34" charset="0"/>
            </a:endParaRPr>
          </a:p>
          <a:p>
            <a:pPr marL="342900" indent="-342900">
              <a:buFont typeface="Wingdings" panose="05000000000000000000" pitchFamily="2" charset="2"/>
              <a:buChar char="q"/>
            </a:pPr>
            <a:endParaRPr lang="en-US" sz="2200" dirty="0">
              <a:solidFill>
                <a:srgbClr val="FF0000"/>
              </a:solidFill>
              <a:latin typeface="Calibri" panose="020F0502020204030204" pitchFamily="34" charset="0"/>
            </a:endParaRPr>
          </a:p>
          <a:p>
            <a:pPr marL="457200" indent="-457200">
              <a:buAutoNum type="arabicParenR" startAt="2"/>
            </a:pPr>
            <a:r>
              <a:rPr lang="en-US" sz="2200" dirty="0" smtClean="0">
                <a:latin typeface="Calibri" panose="020F0502020204030204" pitchFamily="34" charset="0"/>
              </a:rPr>
              <a:t>Use </a:t>
            </a:r>
            <a:r>
              <a:rPr lang="en-US" sz="2200" dirty="0">
                <a:latin typeface="Calibri" panose="020F0502020204030204" pitchFamily="34" charset="0"/>
              </a:rPr>
              <a:t>your backup software</a:t>
            </a:r>
            <a:r>
              <a:rPr lang="en-US" sz="2200" dirty="0" smtClean="0">
                <a:latin typeface="Calibri" panose="020F0502020204030204" pitchFamily="34" charset="0"/>
              </a:rPr>
              <a:t>.</a:t>
            </a:r>
          </a:p>
          <a:p>
            <a:pPr marL="342900" indent="-342900">
              <a:buFont typeface="Wingdings" panose="05000000000000000000" pitchFamily="2" charset="2"/>
              <a:buChar char="q"/>
            </a:pPr>
            <a:r>
              <a:rPr lang="en-US" sz="2200" dirty="0" smtClean="0">
                <a:solidFill>
                  <a:srgbClr val="0070C0"/>
                </a:solidFill>
                <a:latin typeface="Calibri" panose="020F0502020204030204" pitchFamily="34" charset="0"/>
              </a:rPr>
              <a:t>Today's </a:t>
            </a:r>
            <a:r>
              <a:rPr lang="en-US" sz="2200" dirty="0">
                <a:solidFill>
                  <a:srgbClr val="0070C0"/>
                </a:solidFill>
                <a:latin typeface="Calibri" panose="020F0502020204030204" pitchFamily="34" charset="0"/>
              </a:rPr>
              <a:t>backup systems are designed to intelligently select all the systems, services and data sets necessary</a:t>
            </a:r>
            <a:r>
              <a:rPr lang="en-US" sz="2200" dirty="0" smtClean="0">
                <a:solidFill>
                  <a:srgbClr val="0070C0"/>
                </a:solidFill>
                <a:latin typeface="Calibri" panose="020F0502020204030204" pitchFamily="34" charset="0"/>
              </a:rPr>
              <a:t>.</a:t>
            </a:r>
          </a:p>
          <a:p>
            <a:pPr marL="342900" indent="-342900">
              <a:buFont typeface="Wingdings" panose="05000000000000000000" pitchFamily="2" charset="2"/>
              <a:buChar char="q"/>
            </a:pPr>
            <a:endParaRPr lang="en-US" sz="2200" dirty="0">
              <a:solidFill>
                <a:srgbClr val="0070C0"/>
              </a:solidFill>
              <a:latin typeface="Calibri" panose="020F0502020204030204" pitchFamily="34" charset="0"/>
            </a:endParaRPr>
          </a:p>
          <a:p>
            <a:pPr marL="457200" indent="-457200">
              <a:buAutoNum type="arabicParenR" startAt="3"/>
            </a:pPr>
            <a:r>
              <a:rPr lang="en-US" sz="2200" dirty="0" smtClean="0">
                <a:latin typeface="Calibri" panose="020F0502020204030204" pitchFamily="34" charset="0"/>
              </a:rPr>
              <a:t>Understand </a:t>
            </a:r>
            <a:r>
              <a:rPr lang="en-US" sz="2200" dirty="0">
                <a:latin typeface="Calibri" panose="020F0502020204030204" pitchFamily="34" charset="0"/>
              </a:rPr>
              <a:t>the backup set</a:t>
            </a:r>
            <a:r>
              <a:rPr lang="en-US" sz="2200" dirty="0" smtClean="0">
                <a:latin typeface="Calibri" panose="020F0502020204030204" pitchFamily="34" charset="0"/>
              </a:rPr>
              <a:t>.</a:t>
            </a:r>
          </a:p>
          <a:p>
            <a:pPr marL="342900" indent="-342900">
              <a:buFont typeface="Wingdings" panose="05000000000000000000" pitchFamily="2" charset="2"/>
              <a:buChar char="q"/>
            </a:pPr>
            <a:r>
              <a:rPr lang="en-US" sz="2200" dirty="0">
                <a:solidFill>
                  <a:srgbClr val="0070C0"/>
                </a:solidFill>
                <a:latin typeface="Calibri" panose="020F0502020204030204" pitchFamily="34" charset="0"/>
              </a:rPr>
              <a:t>You have to be certain that any part of the environment that your backup software doesn't include is backed up. Previously mentioned on-premises Exchange example, you may need to back up Active Directory, a certificate server of some kind, a third-party security application that scans inbound and outbound email messages, and so on.</a:t>
            </a:r>
          </a:p>
        </p:txBody>
      </p:sp>
      <p:sp>
        <p:nvSpPr>
          <p:cNvPr id="3" name="TextBox 2"/>
          <p:cNvSpPr txBox="1"/>
          <p:nvPr/>
        </p:nvSpPr>
        <p:spPr>
          <a:xfrm>
            <a:off x="5177308" y="165778"/>
            <a:ext cx="2558970" cy="769441"/>
          </a:xfrm>
          <a:prstGeom prst="rect">
            <a:avLst/>
          </a:prstGeom>
          <a:noFill/>
        </p:spPr>
        <p:txBody>
          <a:bodyPr wrap="none" rtlCol="0">
            <a:spAutoFit/>
          </a:bodyPr>
          <a:lstStyle/>
          <a:p>
            <a:pPr marL="342900" indent="-342900">
              <a:buFont typeface="Wingdings" panose="05000000000000000000" pitchFamily="2" charset="2"/>
              <a:buChar char="ü"/>
            </a:pPr>
            <a:r>
              <a:rPr lang="en-US" sz="2200" u="sng" dirty="0">
                <a:solidFill>
                  <a:srgbClr val="FF0000"/>
                </a:solidFill>
                <a:latin typeface="Calibri" panose="020F0502020204030204" pitchFamily="34" charset="0"/>
              </a:rPr>
              <a:t>Countermeasures</a:t>
            </a:r>
          </a:p>
          <a:p>
            <a:endParaRPr lang="en-US" sz="2200" dirty="0"/>
          </a:p>
        </p:txBody>
      </p:sp>
      <p:sp>
        <p:nvSpPr>
          <p:cNvPr id="6" name="TextBox 5"/>
          <p:cNvSpPr txBox="1"/>
          <p:nvPr/>
        </p:nvSpPr>
        <p:spPr>
          <a:xfrm>
            <a:off x="605307" y="4468968"/>
            <a:ext cx="2597827" cy="954107"/>
          </a:xfrm>
          <a:prstGeom prst="rect">
            <a:avLst/>
          </a:prstGeom>
          <a:noFill/>
        </p:spPr>
        <p:txBody>
          <a:bodyPr wrap="none" rtlCol="0">
            <a:spAutoFit/>
          </a:bodyPr>
          <a:lstStyle/>
          <a:p>
            <a:r>
              <a:rPr lang="en-US" sz="2800" dirty="0" smtClean="0">
                <a:solidFill>
                  <a:schemeClr val="bg1"/>
                </a:solidFill>
                <a:latin typeface="Calibri" panose="020F0502020204030204" pitchFamily="34" charset="0"/>
              </a:rPr>
              <a:t>2)  Human Error </a:t>
            </a:r>
            <a:endParaRPr lang="en-US" sz="2800" dirty="0">
              <a:solidFill>
                <a:schemeClr val="bg1"/>
              </a:solidFill>
              <a:latin typeface="Calibri" panose="020F0502020204030204" pitchFamily="34" charset="0"/>
            </a:endParaRPr>
          </a:p>
          <a:p>
            <a:endParaRPr lang="en-US" sz="2800" dirty="0"/>
          </a:p>
        </p:txBody>
      </p:sp>
    </p:spTree>
    <p:extLst>
      <p:ext uri="{BB962C8B-B14F-4D97-AF65-F5344CB8AC3E}">
        <p14:creationId xmlns:p14="http://schemas.microsoft.com/office/powerpoint/2010/main" val="28928522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86130-0176-4E20-A707-7916FC06B992}"/>
              </a:ext>
            </a:extLst>
          </p:cNvPr>
          <p:cNvSpPr>
            <a:spLocks noGrp="1"/>
          </p:cNvSpPr>
          <p:nvPr>
            <p:ph type="title"/>
          </p:nvPr>
        </p:nvSpPr>
        <p:spPr>
          <a:xfrm>
            <a:off x="631065" y="2531002"/>
            <a:ext cx="4327301" cy="1753356"/>
          </a:xfrm>
        </p:spPr>
        <p:txBody>
          <a:bodyPr/>
          <a:lstStyle/>
          <a:p>
            <a:r>
              <a:rPr lang="en-US" sz="2800" dirty="0" smtClean="0">
                <a:latin typeface="Calibri" panose="020F0502020204030204" pitchFamily="34" charset="0"/>
                <a:cs typeface="Calibri" panose="020F0502020204030204" pitchFamily="34" charset="0"/>
              </a:rPr>
              <a:t>Examples and Countermeasures</a:t>
            </a:r>
            <a:endParaRPr lang="en-US" sz="2800" dirty="0">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a16="http://schemas.microsoft.com/office/drawing/2014/main" xmlns="" id="{821AF905-CAC5-4D7B-B161-69D34591FF35}"/>
              </a:ext>
            </a:extLst>
          </p:cNvPr>
          <p:cNvSpPr>
            <a:spLocks noGrp="1"/>
          </p:cNvSpPr>
          <p:nvPr>
            <p:ph type="sldNum" sz="quarter" idx="12"/>
          </p:nvPr>
        </p:nvSpPr>
        <p:spPr>
          <a:xfrm>
            <a:off x="11353801" y="6082253"/>
            <a:ext cx="838199" cy="767687"/>
          </a:xfrm>
        </p:spPr>
        <p:txBody>
          <a:bodyPr/>
          <a:lstStyle/>
          <a:p>
            <a:pPr algn="r"/>
            <a:fld id="{9FF96B15-8338-45D5-A943-561235072D66}" type="slidenum">
              <a:rPr lang="en-US" sz="2000" noProof="0" smtClean="0">
                <a:solidFill>
                  <a:schemeClr val="tx1"/>
                </a:solidFill>
              </a:rPr>
              <a:pPr algn="r"/>
              <a:t>24</a:t>
            </a:fld>
            <a:endParaRPr lang="en-US" noProof="0" dirty="0">
              <a:solidFill>
                <a:schemeClr val="tx1"/>
              </a:solidFill>
            </a:endParaRPr>
          </a:p>
        </p:txBody>
      </p:sp>
      <p:sp>
        <p:nvSpPr>
          <p:cNvPr id="4" name="TextBox 3"/>
          <p:cNvSpPr txBox="1"/>
          <p:nvPr/>
        </p:nvSpPr>
        <p:spPr>
          <a:xfrm>
            <a:off x="5177308" y="161536"/>
            <a:ext cx="3992452" cy="523220"/>
          </a:xfrm>
          <a:prstGeom prst="rect">
            <a:avLst/>
          </a:prstGeom>
          <a:noFill/>
        </p:spPr>
        <p:txBody>
          <a:bodyPr wrap="square" rtlCol="0">
            <a:spAutoFit/>
          </a:bodyPr>
          <a:lstStyle/>
          <a:p>
            <a:r>
              <a:rPr lang="en-US" sz="2800" b="1" dirty="0">
                <a:latin typeface="Calibri" panose="020F0502020204030204" pitchFamily="34" charset="0"/>
                <a:cs typeface="Aharoni" panose="02010803020104030203" pitchFamily="2" charset="-79"/>
              </a:rPr>
              <a:t>3</a:t>
            </a:r>
            <a:r>
              <a:rPr lang="en-US" sz="2800" b="1" dirty="0" smtClean="0">
                <a:latin typeface="Calibri" panose="020F0502020204030204" pitchFamily="34" charset="0"/>
                <a:cs typeface="Aharoni" panose="02010803020104030203" pitchFamily="2" charset="-79"/>
              </a:rPr>
              <a:t>)  </a:t>
            </a:r>
            <a:r>
              <a:rPr lang="en-US" sz="2800" b="1" u="sng" dirty="0" smtClean="0">
                <a:latin typeface="Calibri" panose="020F0502020204030204" pitchFamily="34" charset="0"/>
                <a:cs typeface="Aharoni" panose="02010803020104030203" pitchFamily="2" charset="-79"/>
              </a:rPr>
              <a:t>Software Updates </a:t>
            </a:r>
            <a:endParaRPr lang="en-US" sz="2800" b="1" u="sng" dirty="0">
              <a:latin typeface="Calibri" panose="020F0502020204030204" pitchFamily="34" charset="0"/>
              <a:cs typeface="Aharoni" panose="02010803020104030203" pitchFamily="2" charset="-79"/>
            </a:endParaRPr>
          </a:p>
        </p:txBody>
      </p:sp>
      <p:sp>
        <p:nvSpPr>
          <p:cNvPr id="5" name="TextBox 4"/>
          <p:cNvSpPr txBox="1"/>
          <p:nvPr/>
        </p:nvSpPr>
        <p:spPr>
          <a:xfrm>
            <a:off x="5177308" y="1959764"/>
            <a:ext cx="6851560" cy="2800767"/>
          </a:xfrm>
          <a:prstGeom prst="rect">
            <a:avLst/>
          </a:prstGeom>
          <a:noFill/>
        </p:spPr>
        <p:txBody>
          <a:bodyPr wrap="square" rtlCol="0">
            <a:spAutoFit/>
          </a:bodyPr>
          <a:lstStyle/>
          <a:p>
            <a:pPr marL="342900" indent="-342900">
              <a:buFont typeface="Arial" panose="020B0604020202020204" pitchFamily="34" charset="0"/>
              <a:buChar char="•"/>
            </a:pPr>
            <a:r>
              <a:rPr lang="en-US" sz="2200" dirty="0" smtClean="0">
                <a:latin typeface="Calibri" panose="020F0502020204030204" pitchFamily="34" charset="0"/>
              </a:rPr>
              <a:t>Operating </a:t>
            </a:r>
            <a:r>
              <a:rPr lang="en-US" sz="2200" dirty="0">
                <a:latin typeface="Calibri" panose="020F0502020204030204" pitchFamily="34" charset="0"/>
              </a:rPr>
              <a:t>systems and enterprise applications are designed for specific processes and are not necessarily great at working with backups</a:t>
            </a:r>
            <a:r>
              <a:rPr lang="en-US" sz="2200" dirty="0" smtClean="0">
                <a:latin typeface="Calibri" panose="020F0502020204030204" pitchFamily="34" charset="0"/>
              </a:rPr>
              <a:t>.</a:t>
            </a:r>
          </a:p>
          <a:p>
            <a:endParaRPr lang="en-US" sz="2200" dirty="0">
              <a:latin typeface="Calibri" panose="020F0502020204030204" pitchFamily="34" charset="0"/>
            </a:endParaRPr>
          </a:p>
          <a:p>
            <a:pPr marL="342900" indent="-342900">
              <a:buFont typeface="Arial" panose="020B0604020202020204" pitchFamily="34" charset="0"/>
              <a:buChar char="•"/>
            </a:pPr>
            <a:r>
              <a:rPr lang="en-US" sz="2200" dirty="0" smtClean="0">
                <a:latin typeface="Calibri" panose="020F0502020204030204" pitchFamily="34" charset="0"/>
              </a:rPr>
              <a:t>Sometimes </a:t>
            </a:r>
            <a:r>
              <a:rPr lang="en-US" sz="2200" dirty="0">
                <a:latin typeface="Calibri" panose="020F0502020204030204" pitchFamily="34" charset="0"/>
              </a:rPr>
              <a:t>backup failures can be caused by incompatibilities between the backup software and new versions of applications, OS or application updates, new security policies or other technology elements</a:t>
            </a:r>
            <a:r>
              <a:rPr lang="en-US" sz="2200" dirty="0" smtClean="0">
                <a:latin typeface="Calibri" panose="020F0502020204030204" pitchFamily="34" charset="0"/>
              </a:rPr>
              <a:t>.</a:t>
            </a:r>
          </a:p>
        </p:txBody>
      </p:sp>
    </p:spTree>
    <p:extLst>
      <p:ext uri="{BB962C8B-B14F-4D97-AF65-F5344CB8AC3E}">
        <p14:creationId xmlns:p14="http://schemas.microsoft.com/office/powerpoint/2010/main" val="33739231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86130-0176-4E20-A707-7916FC06B992}"/>
              </a:ext>
            </a:extLst>
          </p:cNvPr>
          <p:cNvSpPr>
            <a:spLocks noGrp="1"/>
          </p:cNvSpPr>
          <p:nvPr>
            <p:ph type="title"/>
          </p:nvPr>
        </p:nvSpPr>
        <p:spPr>
          <a:xfrm>
            <a:off x="631065" y="2531002"/>
            <a:ext cx="4327301" cy="1753356"/>
          </a:xfrm>
        </p:spPr>
        <p:txBody>
          <a:bodyPr/>
          <a:lstStyle/>
          <a:p>
            <a:r>
              <a:rPr lang="en-US" sz="2800" dirty="0" smtClean="0">
                <a:latin typeface="Calibri" panose="020F0502020204030204" pitchFamily="34" charset="0"/>
                <a:cs typeface="Calibri" panose="020F0502020204030204" pitchFamily="34" charset="0"/>
              </a:rPr>
              <a:t>Examples and Countermeasures</a:t>
            </a:r>
            <a:endParaRPr lang="en-US" sz="2800" dirty="0">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a16="http://schemas.microsoft.com/office/drawing/2014/main" xmlns="" id="{821AF905-CAC5-4D7B-B161-69D34591FF35}"/>
              </a:ext>
            </a:extLst>
          </p:cNvPr>
          <p:cNvSpPr>
            <a:spLocks noGrp="1"/>
          </p:cNvSpPr>
          <p:nvPr>
            <p:ph type="sldNum" sz="quarter" idx="12"/>
          </p:nvPr>
        </p:nvSpPr>
        <p:spPr>
          <a:xfrm>
            <a:off x="11353801" y="6082253"/>
            <a:ext cx="838199" cy="767687"/>
          </a:xfrm>
        </p:spPr>
        <p:txBody>
          <a:bodyPr/>
          <a:lstStyle/>
          <a:p>
            <a:pPr algn="r"/>
            <a:fld id="{9FF96B15-8338-45D5-A943-561235072D66}" type="slidenum">
              <a:rPr lang="en-US" sz="2000" noProof="0" smtClean="0">
                <a:solidFill>
                  <a:schemeClr val="tx1"/>
                </a:solidFill>
              </a:rPr>
              <a:pPr algn="r"/>
              <a:t>25</a:t>
            </a:fld>
            <a:endParaRPr lang="en-US" noProof="0" dirty="0">
              <a:solidFill>
                <a:schemeClr val="tx1"/>
              </a:solidFill>
            </a:endParaRPr>
          </a:p>
        </p:txBody>
      </p:sp>
      <p:sp>
        <p:nvSpPr>
          <p:cNvPr id="5" name="TextBox 4"/>
          <p:cNvSpPr txBox="1"/>
          <p:nvPr/>
        </p:nvSpPr>
        <p:spPr>
          <a:xfrm>
            <a:off x="4945488" y="1122638"/>
            <a:ext cx="7006106" cy="4493538"/>
          </a:xfrm>
          <a:prstGeom prst="rect">
            <a:avLst/>
          </a:prstGeom>
          <a:noFill/>
        </p:spPr>
        <p:txBody>
          <a:bodyPr wrap="square" rtlCol="0">
            <a:spAutoFit/>
          </a:bodyPr>
          <a:lstStyle/>
          <a:p>
            <a:pPr marL="457200" indent="-457200">
              <a:buFont typeface="+mj-lt"/>
              <a:buAutoNum type="arabicParenR"/>
            </a:pPr>
            <a:r>
              <a:rPr lang="en-US" sz="2200" dirty="0" smtClean="0">
                <a:latin typeface="Calibri" panose="020F0502020204030204" pitchFamily="34" charset="0"/>
              </a:rPr>
              <a:t>Pay </a:t>
            </a:r>
            <a:r>
              <a:rPr lang="en-US" sz="2200" dirty="0">
                <a:latin typeface="Calibri" panose="020F0502020204030204" pitchFamily="34" charset="0"/>
              </a:rPr>
              <a:t>attention to application updates</a:t>
            </a:r>
            <a:r>
              <a:rPr lang="en-US" sz="2200" dirty="0" smtClean="0">
                <a:latin typeface="Calibri" panose="020F0502020204030204" pitchFamily="34" charset="0"/>
              </a:rPr>
              <a:t>.</a:t>
            </a:r>
          </a:p>
          <a:p>
            <a:pPr marL="342900" indent="-342900">
              <a:buFont typeface="Wingdings" panose="05000000000000000000" pitchFamily="2" charset="2"/>
              <a:buChar char="q"/>
            </a:pPr>
            <a:r>
              <a:rPr lang="en-US" sz="2200" dirty="0" smtClean="0">
                <a:solidFill>
                  <a:srgbClr val="0070C0"/>
                </a:solidFill>
                <a:latin typeface="Calibri" panose="020F0502020204030204" pitchFamily="34" charset="0"/>
              </a:rPr>
              <a:t>Most </a:t>
            </a:r>
            <a:r>
              <a:rPr lang="en-US" sz="2200" dirty="0">
                <a:solidFill>
                  <a:srgbClr val="0070C0"/>
                </a:solidFill>
                <a:latin typeface="Calibri" panose="020F0502020204030204" pitchFamily="34" charset="0"/>
              </a:rPr>
              <a:t>application updates don't affect backups, but the potential is there and it's important to watch out for issues</a:t>
            </a:r>
            <a:r>
              <a:rPr lang="en-US" sz="2200" dirty="0" smtClean="0">
                <a:solidFill>
                  <a:srgbClr val="0070C0"/>
                </a:solidFill>
                <a:latin typeface="Calibri" panose="020F0502020204030204" pitchFamily="34" charset="0"/>
              </a:rPr>
              <a:t>.</a:t>
            </a:r>
          </a:p>
          <a:p>
            <a:endParaRPr lang="en-US" sz="2200" dirty="0">
              <a:solidFill>
                <a:srgbClr val="FF0000"/>
              </a:solidFill>
              <a:latin typeface="Calibri" panose="020F0502020204030204" pitchFamily="34" charset="0"/>
            </a:endParaRPr>
          </a:p>
          <a:p>
            <a:pPr marL="457200" indent="-457200">
              <a:buAutoNum type="arabicParenR" startAt="2"/>
            </a:pPr>
            <a:r>
              <a:rPr lang="en-US" sz="2200" dirty="0" smtClean="0">
                <a:latin typeface="Calibri" panose="020F0502020204030204" pitchFamily="34" charset="0"/>
              </a:rPr>
              <a:t>Monitor </a:t>
            </a:r>
            <a:r>
              <a:rPr lang="en-US" sz="2200" dirty="0">
                <a:latin typeface="Calibri" panose="020F0502020204030204" pitchFamily="34" charset="0"/>
              </a:rPr>
              <a:t>security configurations</a:t>
            </a:r>
            <a:r>
              <a:rPr lang="en-US" sz="2200" dirty="0" smtClean="0">
                <a:latin typeface="Calibri" panose="020F0502020204030204" pitchFamily="34" charset="0"/>
              </a:rPr>
              <a:t>.</a:t>
            </a:r>
          </a:p>
          <a:p>
            <a:pPr marL="342900" indent="-342900">
              <a:buFont typeface="Wingdings" panose="05000000000000000000" pitchFamily="2" charset="2"/>
              <a:buChar char="q"/>
            </a:pPr>
            <a:r>
              <a:rPr lang="en-US" sz="2200" dirty="0">
                <a:solidFill>
                  <a:srgbClr val="0070C0"/>
                </a:solidFill>
                <a:latin typeface="Calibri" panose="020F0502020204030204" pitchFamily="34" charset="0"/>
              </a:rPr>
              <a:t>As long as you can connect to the data, application or system in question, the system is going to make a backup copy. However, updates to security settings and policies can impact your backup system's ability to connect and, therefore, to back up. In particular, be certain to stay abreast of any security updates that may affect your backups.</a:t>
            </a:r>
          </a:p>
        </p:txBody>
      </p:sp>
      <p:sp>
        <p:nvSpPr>
          <p:cNvPr id="3" name="TextBox 2"/>
          <p:cNvSpPr txBox="1"/>
          <p:nvPr/>
        </p:nvSpPr>
        <p:spPr>
          <a:xfrm>
            <a:off x="5177308" y="165778"/>
            <a:ext cx="2558970" cy="769441"/>
          </a:xfrm>
          <a:prstGeom prst="rect">
            <a:avLst/>
          </a:prstGeom>
          <a:noFill/>
        </p:spPr>
        <p:txBody>
          <a:bodyPr wrap="none" rtlCol="0">
            <a:spAutoFit/>
          </a:bodyPr>
          <a:lstStyle/>
          <a:p>
            <a:pPr marL="342900" indent="-342900">
              <a:buFont typeface="Wingdings" panose="05000000000000000000" pitchFamily="2" charset="2"/>
              <a:buChar char="ü"/>
            </a:pPr>
            <a:r>
              <a:rPr lang="en-US" sz="2200" u="sng" dirty="0">
                <a:solidFill>
                  <a:srgbClr val="FF0000"/>
                </a:solidFill>
                <a:latin typeface="Calibri" panose="020F0502020204030204" pitchFamily="34" charset="0"/>
              </a:rPr>
              <a:t>Countermeasures</a:t>
            </a:r>
          </a:p>
          <a:p>
            <a:endParaRPr lang="en-US" sz="2200" dirty="0"/>
          </a:p>
        </p:txBody>
      </p:sp>
      <p:sp>
        <p:nvSpPr>
          <p:cNvPr id="6" name="TextBox 5"/>
          <p:cNvSpPr txBox="1"/>
          <p:nvPr/>
        </p:nvSpPr>
        <p:spPr>
          <a:xfrm>
            <a:off x="605307" y="4468968"/>
            <a:ext cx="3240054" cy="954107"/>
          </a:xfrm>
          <a:prstGeom prst="rect">
            <a:avLst/>
          </a:prstGeom>
          <a:noFill/>
        </p:spPr>
        <p:txBody>
          <a:bodyPr wrap="none" rtlCol="0">
            <a:spAutoFit/>
          </a:bodyPr>
          <a:lstStyle/>
          <a:p>
            <a:r>
              <a:rPr lang="en-US" sz="2800" dirty="0">
                <a:solidFill>
                  <a:schemeClr val="bg1"/>
                </a:solidFill>
                <a:latin typeface="Calibri" panose="020F0502020204030204" pitchFamily="34" charset="0"/>
              </a:rPr>
              <a:t>3</a:t>
            </a:r>
            <a:r>
              <a:rPr lang="en-US" sz="2800" dirty="0" smtClean="0">
                <a:solidFill>
                  <a:schemeClr val="bg1"/>
                </a:solidFill>
                <a:latin typeface="Calibri" panose="020F0502020204030204" pitchFamily="34" charset="0"/>
              </a:rPr>
              <a:t>)  Software Updates</a:t>
            </a:r>
            <a:endParaRPr lang="en-US" sz="2800" dirty="0">
              <a:solidFill>
                <a:schemeClr val="bg1"/>
              </a:solidFill>
              <a:latin typeface="Calibri" panose="020F0502020204030204" pitchFamily="34" charset="0"/>
            </a:endParaRPr>
          </a:p>
          <a:p>
            <a:endParaRPr lang="en-US" sz="2800" dirty="0"/>
          </a:p>
        </p:txBody>
      </p:sp>
    </p:spTree>
    <p:extLst>
      <p:ext uri="{BB962C8B-B14F-4D97-AF65-F5344CB8AC3E}">
        <p14:creationId xmlns:p14="http://schemas.microsoft.com/office/powerpoint/2010/main" val="28479935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86130-0176-4E20-A707-7916FC06B992}"/>
              </a:ext>
            </a:extLst>
          </p:cNvPr>
          <p:cNvSpPr>
            <a:spLocks noGrp="1"/>
          </p:cNvSpPr>
          <p:nvPr>
            <p:ph type="title"/>
          </p:nvPr>
        </p:nvSpPr>
        <p:spPr>
          <a:xfrm>
            <a:off x="631065" y="2531002"/>
            <a:ext cx="4327301" cy="1753356"/>
          </a:xfrm>
        </p:spPr>
        <p:txBody>
          <a:bodyPr/>
          <a:lstStyle/>
          <a:p>
            <a:r>
              <a:rPr lang="en-US" sz="2800" dirty="0" smtClean="0">
                <a:latin typeface="Calibri" panose="020F0502020204030204" pitchFamily="34" charset="0"/>
                <a:cs typeface="Calibri" panose="020F0502020204030204" pitchFamily="34" charset="0"/>
              </a:rPr>
              <a:t>Examples and Countermeasures</a:t>
            </a:r>
            <a:endParaRPr lang="en-US" sz="2800" dirty="0">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a16="http://schemas.microsoft.com/office/drawing/2014/main" xmlns="" id="{821AF905-CAC5-4D7B-B161-69D34591FF35}"/>
              </a:ext>
            </a:extLst>
          </p:cNvPr>
          <p:cNvSpPr>
            <a:spLocks noGrp="1"/>
          </p:cNvSpPr>
          <p:nvPr>
            <p:ph type="sldNum" sz="quarter" idx="12"/>
          </p:nvPr>
        </p:nvSpPr>
        <p:spPr>
          <a:xfrm>
            <a:off x="11353801" y="6082253"/>
            <a:ext cx="838199" cy="767687"/>
          </a:xfrm>
        </p:spPr>
        <p:txBody>
          <a:bodyPr/>
          <a:lstStyle/>
          <a:p>
            <a:pPr algn="r"/>
            <a:fld id="{9FF96B15-8338-45D5-A943-561235072D66}" type="slidenum">
              <a:rPr lang="en-US" sz="2000" noProof="0" smtClean="0">
                <a:solidFill>
                  <a:schemeClr val="tx1"/>
                </a:solidFill>
              </a:rPr>
              <a:pPr algn="r"/>
              <a:t>26</a:t>
            </a:fld>
            <a:endParaRPr lang="en-US" noProof="0" dirty="0">
              <a:solidFill>
                <a:schemeClr val="tx1"/>
              </a:solidFill>
            </a:endParaRPr>
          </a:p>
        </p:txBody>
      </p:sp>
      <p:sp>
        <p:nvSpPr>
          <p:cNvPr id="4" name="TextBox 3"/>
          <p:cNvSpPr txBox="1"/>
          <p:nvPr/>
        </p:nvSpPr>
        <p:spPr>
          <a:xfrm>
            <a:off x="5177308" y="161536"/>
            <a:ext cx="3992452" cy="523220"/>
          </a:xfrm>
          <a:prstGeom prst="rect">
            <a:avLst/>
          </a:prstGeom>
          <a:noFill/>
        </p:spPr>
        <p:txBody>
          <a:bodyPr wrap="square" rtlCol="0">
            <a:spAutoFit/>
          </a:bodyPr>
          <a:lstStyle/>
          <a:p>
            <a:r>
              <a:rPr lang="en-US" sz="2800" b="1" dirty="0" smtClean="0">
                <a:latin typeface="Calibri" panose="020F0502020204030204" pitchFamily="34" charset="0"/>
                <a:cs typeface="Aharoni" panose="02010803020104030203" pitchFamily="2" charset="-79"/>
              </a:rPr>
              <a:t>4)  </a:t>
            </a:r>
            <a:r>
              <a:rPr lang="en-US" sz="2800" b="1" u="sng" dirty="0" smtClean="0">
                <a:latin typeface="Calibri" panose="020F0502020204030204" pitchFamily="34" charset="0"/>
                <a:cs typeface="Aharoni" panose="02010803020104030203" pitchFamily="2" charset="-79"/>
              </a:rPr>
              <a:t>Infrastructure failures </a:t>
            </a:r>
            <a:endParaRPr lang="en-US" sz="2800" b="1" u="sng" dirty="0">
              <a:latin typeface="Calibri" panose="020F0502020204030204" pitchFamily="34" charset="0"/>
              <a:cs typeface="Aharoni" panose="02010803020104030203" pitchFamily="2" charset="-79"/>
            </a:endParaRPr>
          </a:p>
        </p:txBody>
      </p:sp>
      <p:sp>
        <p:nvSpPr>
          <p:cNvPr id="5" name="TextBox 4"/>
          <p:cNvSpPr txBox="1"/>
          <p:nvPr/>
        </p:nvSpPr>
        <p:spPr>
          <a:xfrm>
            <a:off x="5177308" y="1959764"/>
            <a:ext cx="6851560" cy="3139321"/>
          </a:xfrm>
          <a:prstGeom prst="rect">
            <a:avLst/>
          </a:prstGeom>
          <a:noFill/>
        </p:spPr>
        <p:txBody>
          <a:bodyPr wrap="square" rtlCol="0">
            <a:spAutoFit/>
          </a:bodyPr>
          <a:lstStyle/>
          <a:p>
            <a:pPr marL="342900" indent="-342900">
              <a:buFont typeface="Arial" panose="020B0604020202020204" pitchFamily="34" charset="0"/>
              <a:buChar char="•"/>
            </a:pPr>
            <a:r>
              <a:rPr lang="en-US" sz="2200" dirty="0" smtClean="0">
                <a:latin typeface="Calibri" panose="020F0502020204030204" pitchFamily="34" charset="0"/>
              </a:rPr>
              <a:t>Every </a:t>
            </a:r>
            <a:r>
              <a:rPr lang="en-US" sz="2200" dirty="0">
                <a:latin typeface="Calibri" panose="020F0502020204030204" pitchFamily="34" charset="0"/>
              </a:rPr>
              <a:t>part of your infrastructure responsible for backups can fail. </a:t>
            </a:r>
            <a:endParaRPr lang="en-US" sz="2200" dirty="0" smtClean="0">
              <a:latin typeface="Calibri" panose="020F0502020204030204" pitchFamily="34" charset="0"/>
            </a:endParaRPr>
          </a:p>
          <a:p>
            <a:pPr marL="342900" indent="-342900">
              <a:buFont typeface="Arial" panose="020B0604020202020204" pitchFamily="34" charset="0"/>
              <a:buChar char="•"/>
            </a:pPr>
            <a:endParaRPr lang="en-US" sz="2200" dirty="0">
              <a:latin typeface="Calibri" panose="020F0502020204030204" pitchFamily="34" charset="0"/>
            </a:endParaRPr>
          </a:p>
          <a:p>
            <a:pPr marL="342900" indent="-342900">
              <a:buFont typeface="Arial" panose="020B0604020202020204" pitchFamily="34" charset="0"/>
              <a:buChar char="•"/>
            </a:pPr>
            <a:r>
              <a:rPr lang="en-US" sz="2200" dirty="0" smtClean="0">
                <a:latin typeface="Calibri" panose="020F0502020204030204" pitchFamily="34" charset="0"/>
              </a:rPr>
              <a:t>This </a:t>
            </a:r>
            <a:r>
              <a:rPr lang="en-US" sz="2200" dirty="0">
                <a:latin typeface="Calibri" panose="020F0502020204030204" pitchFamily="34" charset="0"/>
              </a:rPr>
              <a:t>includes tape drives, libraries, disk arrays, backup servers and the network. </a:t>
            </a:r>
            <a:endParaRPr lang="en-US" sz="2200" dirty="0" smtClean="0">
              <a:latin typeface="Calibri" panose="020F0502020204030204" pitchFamily="34" charset="0"/>
            </a:endParaRPr>
          </a:p>
          <a:p>
            <a:pPr marL="342900" indent="-342900">
              <a:buFont typeface="Arial" panose="020B0604020202020204" pitchFamily="34" charset="0"/>
              <a:buChar char="•"/>
            </a:pPr>
            <a:endParaRPr lang="en-US" sz="2200" dirty="0">
              <a:latin typeface="Calibri" panose="020F0502020204030204" pitchFamily="34" charset="0"/>
            </a:endParaRPr>
          </a:p>
          <a:p>
            <a:pPr marL="342900" indent="-342900">
              <a:buFont typeface="Arial" panose="020B0604020202020204" pitchFamily="34" charset="0"/>
              <a:buChar char="•"/>
            </a:pPr>
            <a:r>
              <a:rPr lang="en-US" sz="2200" dirty="0" smtClean="0">
                <a:latin typeface="Calibri" panose="020F0502020204030204" pitchFamily="34" charset="0"/>
              </a:rPr>
              <a:t>And</a:t>
            </a:r>
            <a:r>
              <a:rPr lang="en-US" sz="2200" dirty="0">
                <a:latin typeface="Calibri" panose="020F0502020204030204" pitchFamily="34" charset="0"/>
              </a:rPr>
              <a:t>, for those relying on cloud backups, having a high-performing, low-latency network connection is critical to the success of backups.</a:t>
            </a:r>
            <a:endParaRPr lang="en-US" sz="2200" dirty="0" smtClean="0">
              <a:latin typeface="Calibri" panose="020F0502020204030204" pitchFamily="34" charset="0"/>
            </a:endParaRPr>
          </a:p>
        </p:txBody>
      </p:sp>
    </p:spTree>
    <p:extLst>
      <p:ext uri="{BB962C8B-B14F-4D97-AF65-F5344CB8AC3E}">
        <p14:creationId xmlns:p14="http://schemas.microsoft.com/office/powerpoint/2010/main" val="18286308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86130-0176-4E20-A707-7916FC06B992}"/>
              </a:ext>
            </a:extLst>
          </p:cNvPr>
          <p:cNvSpPr>
            <a:spLocks noGrp="1"/>
          </p:cNvSpPr>
          <p:nvPr>
            <p:ph type="title"/>
          </p:nvPr>
        </p:nvSpPr>
        <p:spPr>
          <a:xfrm>
            <a:off x="631065" y="2531002"/>
            <a:ext cx="4327301" cy="1753356"/>
          </a:xfrm>
        </p:spPr>
        <p:txBody>
          <a:bodyPr/>
          <a:lstStyle/>
          <a:p>
            <a:r>
              <a:rPr lang="en-US" sz="2800" dirty="0" smtClean="0">
                <a:latin typeface="Calibri" panose="020F0502020204030204" pitchFamily="34" charset="0"/>
                <a:cs typeface="Calibri" panose="020F0502020204030204" pitchFamily="34" charset="0"/>
              </a:rPr>
              <a:t>Examples and Countermeasures</a:t>
            </a:r>
            <a:endParaRPr lang="en-US" sz="2800" dirty="0">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a16="http://schemas.microsoft.com/office/drawing/2014/main" xmlns="" id="{821AF905-CAC5-4D7B-B161-69D34591FF35}"/>
              </a:ext>
            </a:extLst>
          </p:cNvPr>
          <p:cNvSpPr>
            <a:spLocks noGrp="1"/>
          </p:cNvSpPr>
          <p:nvPr>
            <p:ph type="sldNum" sz="quarter" idx="12"/>
          </p:nvPr>
        </p:nvSpPr>
        <p:spPr>
          <a:xfrm>
            <a:off x="11353801" y="6082253"/>
            <a:ext cx="838199" cy="767687"/>
          </a:xfrm>
        </p:spPr>
        <p:txBody>
          <a:bodyPr/>
          <a:lstStyle/>
          <a:p>
            <a:pPr algn="r"/>
            <a:fld id="{9FF96B15-8338-45D5-A943-561235072D66}" type="slidenum">
              <a:rPr lang="en-US" sz="2000" noProof="0" smtClean="0">
                <a:solidFill>
                  <a:schemeClr val="tx1"/>
                </a:solidFill>
              </a:rPr>
              <a:pPr algn="r"/>
              <a:t>27</a:t>
            </a:fld>
            <a:endParaRPr lang="en-US" noProof="0" dirty="0">
              <a:solidFill>
                <a:schemeClr val="tx1"/>
              </a:solidFill>
            </a:endParaRPr>
          </a:p>
        </p:txBody>
      </p:sp>
      <p:sp>
        <p:nvSpPr>
          <p:cNvPr id="5" name="TextBox 4"/>
          <p:cNvSpPr txBox="1"/>
          <p:nvPr/>
        </p:nvSpPr>
        <p:spPr>
          <a:xfrm>
            <a:off x="4945488" y="1122638"/>
            <a:ext cx="7006106" cy="4154984"/>
          </a:xfrm>
          <a:prstGeom prst="rect">
            <a:avLst/>
          </a:prstGeom>
          <a:noFill/>
        </p:spPr>
        <p:txBody>
          <a:bodyPr wrap="square" rtlCol="0">
            <a:spAutoFit/>
          </a:bodyPr>
          <a:lstStyle/>
          <a:p>
            <a:pPr marL="457200" indent="-457200">
              <a:buFont typeface="+mj-lt"/>
              <a:buAutoNum type="arabicParenR"/>
            </a:pPr>
            <a:r>
              <a:rPr lang="en-US" sz="2200" dirty="0" smtClean="0">
                <a:latin typeface="Calibri" panose="020F0502020204030204" pitchFamily="34" charset="0"/>
              </a:rPr>
              <a:t>Use </a:t>
            </a:r>
            <a:r>
              <a:rPr lang="en-US" sz="2200" dirty="0">
                <a:latin typeface="Calibri" panose="020F0502020204030204" pitchFamily="34" charset="0"/>
              </a:rPr>
              <a:t>smart backup systems</a:t>
            </a:r>
            <a:r>
              <a:rPr lang="en-US" sz="2200" dirty="0" smtClean="0">
                <a:latin typeface="Calibri" panose="020F0502020204030204" pitchFamily="34" charset="0"/>
              </a:rPr>
              <a:t>.</a:t>
            </a:r>
          </a:p>
          <a:p>
            <a:pPr marL="342900" indent="-342900">
              <a:buFont typeface="Wingdings" panose="05000000000000000000" pitchFamily="2" charset="2"/>
              <a:buChar char="q"/>
            </a:pPr>
            <a:r>
              <a:rPr lang="en-US" sz="2200" dirty="0" smtClean="0">
                <a:solidFill>
                  <a:srgbClr val="0070C0"/>
                </a:solidFill>
                <a:latin typeface="Calibri" panose="020F0502020204030204" pitchFamily="34" charset="0"/>
              </a:rPr>
              <a:t>Backup </a:t>
            </a:r>
            <a:r>
              <a:rPr lang="en-US" sz="2200" dirty="0">
                <a:solidFill>
                  <a:srgbClr val="0070C0"/>
                </a:solidFill>
                <a:latin typeface="Calibri" panose="020F0502020204030204" pitchFamily="34" charset="0"/>
              </a:rPr>
              <a:t>systems that push data to the cloud are used to connectivity issues and have an ability to resume interrupted backup jobs</a:t>
            </a:r>
            <a:r>
              <a:rPr lang="en-US" sz="2200" dirty="0" smtClean="0">
                <a:solidFill>
                  <a:srgbClr val="0070C0"/>
                </a:solidFill>
                <a:latin typeface="Calibri" panose="020F0502020204030204" pitchFamily="34" charset="0"/>
              </a:rPr>
              <a:t>.</a:t>
            </a:r>
          </a:p>
          <a:p>
            <a:endParaRPr lang="en-US" sz="2200" dirty="0" smtClean="0">
              <a:solidFill>
                <a:srgbClr val="FF0000"/>
              </a:solidFill>
              <a:latin typeface="Calibri" panose="020F0502020204030204" pitchFamily="34" charset="0"/>
            </a:endParaRPr>
          </a:p>
          <a:p>
            <a:pPr marL="457200" indent="-457200">
              <a:buAutoNum type="arabicParenR" startAt="2"/>
            </a:pPr>
            <a:r>
              <a:rPr lang="en-US" sz="2200" dirty="0" smtClean="0">
                <a:latin typeface="Calibri" panose="020F0502020204030204" pitchFamily="34" charset="0"/>
              </a:rPr>
              <a:t>Use </a:t>
            </a:r>
            <a:r>
              <a:rPr lang="en-US" sz="2200" dirty="0">
                <a:latin typeface="Calibri" panose="020F0502020204030204" pitchFamily="34" charset="0"/>
              </a:rPr>
              <a:t>redundant hardware</a:t>
            </a:r>
            <a:r>
              <a:rPr lang="en-US" sz="2200" dirty="0" smtClean="0">
                <a:latin typeface="Calibri" panose="020F0502020204030204" pitchFamily="34" charset="0"/>
              </a:rPr>
              <a:t>.</a:t>
            </a:r>
          </a:p>
          <a:p>
            <a:pPr marL="342900" indent="-342900">
              <a:buFont typeface="Wingdings" panose="05000000000000000000" pitchFamily="2" charset="2"/>
              <a:buChar char="q"/>
            </a:pPr>
            <a:r>
              <a:rPr lang="en-US" sz="2200" dirty="0" smtClean="0">
                <a:solidFill>
                  <a:srgbClr val="0070C0"/>
                </a:solidFill>
                <a:latin typeface="Calibri" panose="020F0502020204030204" pitchFamily="34" charset="0"/>
              </a:rPr>
              <a:t>You have to be </a:t>
            </a:r>
            <a:r>
              <a:rPr lang="en-US" sz="2200" dirty="0">
                <a:solidFill>
                  <a:srgbClr val="0070C0"/>
                </a:solidFill>
                <a:latin typeface="Calibri" panose="020F0502020204030204" pitchFamily="34" charset="0"/>
              </a:rPr>
              <a:t>sure to have redundancy within the pathway between your environment and the backed up data </a:t>
            </a:r>
            <a:r>
              <a:rPr lang="en-US" sz="2200" dirty="0" smtClean="0">
                <a:solidFill>
                  <a:srgbClr val="0070C0"/>
                </a:solidFill>
                <a:latin typeface="Calibri" panose="020F0502020204030204" pitchFamily="34" charset="0"/>
              </a:rPr>
              <a:t>set</a:t>
            </a:r>
            <a:r>
              <a:rPr lang="en-US" sz="2200" dirty="0">
                <a:solidFill>
                  <a:srgbClr val="0070C0"/>
                </a:solidFill>
                <a:latin typeface="Calibri" panose="020F0502020204030204" pitchFamily="34" charset="0"/>
              </a:rPr>
              <a:t>. The opportunities are many and include the backup server, networking and on-premises backup storage. Any element that can make backups more likely to succeed is a something you should consider.</a:t>
            </a:r>
            <a:endParaRPr lang="en-US" sz="2200" dirty="0" smtClean="0">
              <a:solidFill>
                <a:srgbClr val="0070C0"/>
              </a:solidFill>
              <a:latin typeface="Calibri" panose="020F0502020204030204" pitchFamily="34" charset="0"/>
            </a:endParaRPr>
          </a:p>
        </p:txBody>
      </p:sp>
      <p:sp>
        <p:nvSpPr>
          <p:cNvPr id="3" name="TextBox 2"/>
          <p:cNvSpPr txBox="1"/>
          <p:nvPr/>
        </p:nvSpPr>
        <p:spPr>
          <a:xfrm>
            <a:off x="5177308" y="165778"/>
            <a:ext cx="2558970" cy="769441"/>
          </a:xfrm>
          <a:prstGeom prst="rect">
            <a:avLst/>
          </a:prstGeom>
          <a:noFill/>
        </p:spPr>
        <p:txBody>
          <a:bodyPr wrap="none" rtlCol="0">
            <a:spAutoFit/>
          </a:bodyPr>
          <a:lstStyle/>
          <a:p>
            <a:pPr marL="342900" indent="-342900">
              <a:buFont typeface="Wingdings" panose="05000000000000000000" pitchFamily="2" charset="2"/>
              <a:buChar char="ü"/>
            </a:pPr>
            <a:r>
              <a:rPr lang="en-US" sz="2200" u="sng" dirty="0">
                <a:solidFill>
                  <a:srgbClr val="FF0000"/>
                </a:solidFill>
                <a:latin typeface="Calibri" panose="020F0502020204030204" pitchFamily="34" charset="0"/>
              </a:rPr>
              <a:t>Countermeasures</a:t>
            </a:r>
          </a:p>
          <a:p>
            <a:endParaRPr lang="en-US" sz="2200" dirty="0"/>
          </a:p>
        </p:txBody>
      </p:sp>
      <p:sp>
        <p:nvSpPr>
          <p:cNvPr id="6" name="TextBox 5"/>
          <p:cNvSpPr txBox="1"/>
          <p:nvPr/>
        </p:nvSpPr>
        <p:spPr>
          <a:xfrm>
            <a:off x="605307" y="4468968"/>
            <a:ext cx="3793474" cy="954107"/>
          </a:xfrm>
          <a:prstGeom prst="rect">
            <a:avLst/>
          </a:prstGeom>
          <a:noFill/>
        </p:spPr>
        <p:txBody>
          <a:bodyPr wrap="none" rtlCol="0">
            <a:spAutoFit/>
          </a:bodyPr>
          <a:lstStyle/>
          <a:p>
            <a:r>
              <a:rPr lang="en-US" sz="2800" dirty="0" smtClean="0">
                <a:solidFill>
                  <a:schemeClr val="bg1"/>
                </a:solidFill>
                <a:latin typeface="Calibri" panose="020F0502020204030204" pitchFamily="34" charset="0"/>
              </a:rPr>
              <a:t>4)  Infrastructure failures</a:t>
            </a:r>
            <a:endParaRPr lang="en-US" sz="2800" dirty="0">
              <a:solidFill>
                <a:schemeClr val="bg1"/>
              </a:solidFill>
              <a:latin typeface="Calibri" panose="020F0502020204030204" pitchFamily="34" charset="0"/>
            </a:endParaRPr>
          </a:p>
          <a:p>
            <a:endParaRPr lang="en-US" sz="2800" dirty="0"/>
          </a:p>
        </p:txBody>
      </p:sp>
    </p:spTree>
    <p:extLst>
      <p:ext uri="{BB962C8B-B14F-4D97-AF65-F5344CB8AC3E}">
        <p14:creationId xmlns:p14="http://schemas.microsoft.com/office/powerpoint/2010/main" val="31998022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86130-0176-4E20-A707-7916FC06B992}"/>
              </a:ext>
            </a:extLst>
          </p:cNvPr>
          <p:cNvSpPr>
            <a:spLocks noGrp="1"/>
          </p:cNvSpPr>
          <p:nvPr>
            <p:ph type="title"/>
          </p:nvPr>
        </p:nvSpPr>
        <p:spPr>
          <a:xfrm>
            <a:off x="631065" y="2531002"/>
            <a:ext cx="4327301" cy="1753356"/>
          </a:xfrm>
        </p:spPr>
        <p:txBody>
          <a:bodyPr/>
          <a:lstStyle/>
          <a:p>
            <a:r>
              <a:rPr lang="en-US" sz="2800" dirty="0" smtClean="0">
                <a:latin typeface="Calibri" panose="020F0502020204030204" pitchFamily="34" charset="0"/>
                <a:cs typeface="Calibri" panose="020F0502020204030204" pitchFamily="34" charset="0"/>
              </a:rPr>
              <a:t>Examples and Countermeasures</a:t>
            </a:r>
            <a:endParaRPr lang="en-US" sz="2800" dirty="0">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a16="http://schemas.microsoft.com/office/drawing/2014/main" xmlns="" id="{821AF905-CAC5-4D7B-B161-69D34591FF35}"/>
              </a:ext>
            </a:extLst>
          </p:cNvPr>
          <p:cNvSpPr>
            <a:spLocks noGrp="1"/>
          </p:cNvSpPr>
          <p:nvPr>
            <p:ph type="sldNum" sz="quarter" idx="12"/>
          </p:nvPr>
        </p:nvSpPr>
        <p:spPr>
          <a:xfrm>
            <a:off x="11353801" y="6082253"/>
            <a:ext cx="838199" cy="767687"/>
          </a:xfrm>
        </p:spPr>
        <p:txBody>
          <a:bodyPr/>
          <a:lstStyle/>
          <a:p>
            <a:pPr algn="r"/>
            <a:fld id="{9FF96B15-8338-45D5-A943-561235072D66}" type="slidenum">
              <a:rPr lang="en-US" sz="2000" noProof="0" smtClean="0">
                <a:solidFill>
                  <a:schemeClr val="tx1"/>
                </a:solidFill>
              </a:rPr>
              <a:pPr algn="r"/>
              <a:t>28</a:t>
            </a:fld>
            <a:endParaRPr lang="en-US" noProof="0" dirty="0">
              <a:solidFill>
                <a:schemeClr val="tx1"/>
              </a:solidFill>
            </a:endParaRPr>
          </a:p>
        </p:txBody>
      </p:sp>
      <p:sp>
        <p:nvSpPr>
          <p:cNvPr id="4" name="TextBox 3"/>
          <p:cNvSpPr txBox="1"/>
          <p:nvPr/>
        </p:nvSpPr>
        <p:spPr>
          <a:xfrm>
            <a:off x="5177308" y="161536"/>
            <a:ext cx="3992452" cy="523220"/>
          </a:xfrm>
          <a:prstGeom prst="rect">
            <a:avLst/>
          </a:prstGeom>
          <a:noFill/>
        </p:spPr>
        <p:txBody>
          <a:bodyPr wrap="square" rtlCol="0">
            <a:spAutoFit/>
          </a:bodyPr>
          <a:lstStyle/>
          <a:p>
            <a:r>
              <a:rPr lang="en-US" sz="2800" b="1" dirty="0">
                <a:latin typeface="Calibri" panose="020F0502020204030204" pitchFamily="34" charset="0"/>
                <a:cs typeface="Aharoni" panose="02010803020104030203" pitchFamily="2" charset="-79"/>
              </a:rPr>
              <a:t>5</a:t>
            </a:r>
            <a:r>
              <a:rPr lang="en-US" sz="2800" b="1" dirty="0" smtClean="0">
                <a:latin typeface="Calibri" panose="020F0502020204030204" pitchFamily="34" charset="0"/>
                <a:cs typeface="Aharoni" panose="02010803020104030203" pitchFamily="2" charset="-79"/>
              </a:rPr>
              <a:t>)  </a:t>
            </a:r>
            <a:r>
              <a:rPr lang="en-US" sz="2800" b="1" u="sng" dirty="0" smtClean="0">
                <a:latin typeface="Calibri" panose="020F0502020204030204" pitchFamily="34" charset="0"/>
                <a:cs typeface="Aharoni" panose="02010803020104030203" pitchFamily="2" charset="-79"/>
              </a:rPr>
              <a:t>Cyber attacks</a:t>
            </a:r>
            <a:endParaRPr lang="en-US" sz="2800" b="1" u="sng" dirty="0">
              <a:latin typeface="Calibri" panose="020F0502020204030204" pitchFamily="34" charset="0"/>
              <a:cs typeface="Aharoni" panose="02010803020104030203" pitchFamily="2" charset="-79"/>
            </a:endParaRPr>
          </a:p>
        </p:txBody>
      </p:sp>
      <p:sp>
        <p:nvSpPr>
          <p:cNvPr id="5" name="TextBox 4"/>
          <p:cNvSpPr txBox="1"/>
          <p:nvPr/>
        </p:nvSpPr>
        <p:spPr>
          <a:xfrm>
            <a:off x="5177308" y="1779460"/>
            <a:ext cx="6851560" cy="3816429"/>
          </a:xfrm>
          <a:prstGeom prst="rect">
            <a:avLst/>
          </a:prstGeom>
          <a:noFill/>
        </p:spPr>
        <p:txBody>
          <a:bodyPr wrap="square" rtlCol="0">
            <a:spAutoFit/>
          </a:bodyPr>
          <a:lstStyle/>
          <a:p>
            <a:pPr marL="342900" indent="-342900">
              <a:buFont typeface="Arial" panose="020B0604020202020204" pitchFamily="34" charset="0"/>
              <a:buChar char="•"/>
            </a:pPr>
            <a:r>
              <a:rPr lang="en-US" sz="2200" dirty="0" smtClean="0">
                <a:latin typeface="Calibri" panose="020F0502020204030204" pitchFamily="34" charset="0"/>
              </a:rPr>
              <a:t>Backups </a:t>
            </a:r>
            <a:r>
              <a:rPr lang="en-US" sz="2200" dirty="0">
                <a:latin typeface="Calibri" panose="020F0502020204030204" pitchFamily="34" charset="0"/>
              </a:rPr>
              <a:t>have long been a critical component in dealing with cyberattacks. But in recent years, hackers have figured out ways to locate and destroy backups. By matching a number of backup file types, backups are located and deleted as part of ransomware attacks, a category of cyberattacks that's on the rise</a:t>
            </a:r>
            <a:r>
              <a:rPr lang="en-US" sz="2200" dirty="0" smtClean="0">
                <a:latin typeface="Calibri" panose="020F0502020204030204" pitchFamily="34" charset="0"/>
              </a:rPr>
              <a:t>.</a:t>
            </a:r>
          </a:p>
          <a:p>
            <a:pPr marL="342900" indent="-342900">
              <a:buFont typeface="Arial" panose="020B0604020202020204" pitchFamily="34" charset="0"/>
              <a:buChar char="•"/>
            </a:pPr>
            <a:endParaRPr lang="en-US" sz="2200" dirty="0">
              <a:latin typeface="Calibri" panose="020F0502020204030204" pitchFamily="34" charset="0"/>
            </a:endParaRPr>
          </a:p>
          <a:p>
            <a:pPr marL="342900" indent="-342900">
              <a:buFont typeface="Arial" panose="020B0604020202020204" pitchFamily="34" charset="0"/>
              <a:buChar char="•"/>
            </a:pPr>
            <a:r>
              <a:rPr lang="en-US" sz="2200" dirty="0" smtClean="0">
                <a:latin typeface="Calibri" panose="020F0502020204030204" pitchFamily="34" charset="0"/>
              </a:rPr>
              <a:t>Additionally</a:t>
            </a:r>
            <a:r>
              <a:rPr lang="en-US" sz="2200" dirty="0">
                <a:latin typeface="Calibri" panose="020F0502020204030204" pitchFamily="34" charset="0"/>
              </a:rPr>
              <a:t>, attackers are finding ways to use a mix of compromised credentials and backup system APIs to delete backups from within a backup system itself. The end result is the backup you thought you had is gone.</a:t>
            </a:r>
            <a:endParaRPr lang="en-US" sz="2200" dirty="0" smtClean="0">
              <a:latin typeface="Calibri" panose="020F0502020204030204" pitchFamily="34" charset="0"/>
            </a:endParaRPr>
          </a:p>
        </p:txBody>
      </p:sp>
    </p:spTree>
    <p:extLst>
      <p:ext uri="{BB962C8B-B14F-4D97-AF65-F5344CB8AC3E}">
        <p14:creationId xmlns:p14="http://schemas.microsoft.com/office/powerpoint/2010/main" val="13797842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86130-0176-4E20-A707-7916FC06B992}"/>
              </a:ext>
            </a:extLst>
          </p:cNvPr>
          <p:cNvSpPr>
            <a:spLocks noGrp="1"/>
          </p:cNvSpPr>
          <p:nvPr>
            <p:ph type="title"/>
          </p:nvPr>
        </p:nvSpPr>
        <p:spPr>
          <a:xfrm>
            <a:off x="631065" y="2531002"/>
            <a:ext cx="4327301" cy="1753356"/>
          </a:xfrm>
        </p:spPr>
        <p:txBody>
          <a:bodyPr/>
          <a:lstStyle/>
          <a:p>
            <a:r>
              <a:rPr lang="en-US" sz="2800" dirty="0" smtClean="0">
                <a:latin typeface="Calibri" panose="020F0502020204030204" pitchFamily="34" charset="0"/>
                <a:cs typeface="Calibri" panose="020F0502020204030204" pitchFamily="34" charset="0"/>
              </a:rPr>
              <a:t>Examples and Countermeasures</a:t>
            </a:r>
            <a:endParaRPr lang="en-US" sz="2800" dirty="0">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a16="http://schemas.microsoft.com/office/drawing/2014/main" xmlns="" id="{821AF905-CAC5-4D7B-B161-69D34591FF35}"/>
              </a:ext>
            </a:extLst>
          </p:cNvPr>
          <p:cNvSpPr>
            <a:spLocks noGrp="1"/>
          </p:cNvSpPr>
          <p:nvPr>
            <p:ph type="sldNum" sz="quarter" idx="12"/>
          </p:nvPr>
        </p:nvSpPr>
        <p:spPr>
          <a:xfrm>
            <a:off x="11353801" y="6082253"/>
            <a:ext cx="838199" cy="767687"/>
          </a:xfrm>
        </p:spPr>
        <p:txBody>
          <a:bodyPr/>
          <a:lstStyle/>
          <a:p>
            <a:pPr algn="r"/>
            <a:fld id="{9FF96B15-8338-45D5-A943-561235072D66}" type="slidenum">
              <a:rPr lang="en-US" sz="2000" noProof="0" smtClean="0">
                <a:solidFill>
                  <a:schemeClr val="tx1"/>
                </a:solidFill>
              </a:rPr>
              <a:pPr algn="r"/>
              <a:t>29</a:t>
            </a:fld>
            <a:endParaRPr lang="en-US" noProof="0" dirty="0">
              <a:solidFill>
                <a:schemeClr val="tx1"/>
              </a:solidFill>
            </a:endParaRPr>
          </a:p>
        </p:txBody>
      </p:sp>
      <p:sp>
        <p:nvSpPr>
          <p:cNvPr id="5" name="TextBox 4"/>
          <p:cNvSpPr txBox="1"/>
          <p:nvPr/>
        </p:nvSpPr>
        <p:spPr>
          <a:xfrm>
            <a:off x="4945488" y="1122638"/>
            <a:ext cx="7006106" cy="4832092"/>
          </a:xfrm>
          <a:prstGeom prst="rect">
            <a:avLst/>
          </a:prstGeom>
          <a:noFill/>
        </p:spPr>
        <p:txBody>
          <a:bodyPr wrap="square" rtlCol="0">
            <a:spAutoFit/>
          </a:bodyPr>
          <a:lstStyle/>
          <a:p>
            <a:pPr marL="457200" indent="-457200">
              <a:buFont typeface="+mj-lt"/>
              <a:buAutoNum type="arabicParenR"/>
            </a:pPr>
            <a:r>
              <a:rPr lang="en-US" sz="2200" dirty="0" smtClean="0">
                <a:latin typeface="Calibri" panose="020F0502020204030204" pitchFamily="34" charset="0"/>
              </a:rPr>
              <a:t>Isolate </a:t>
            </a:r>
            <a:r>
              <a:rPr lang="en-US" sz="2200" dirty="0">
                <a:latin typeface="Calibri" panose="020F0502020204030204" pitchFamily="34" charset="0"/>
              </a:rPr>
              <a:t>backup </a:t>
            </a:r>
            <a:r>
              <a:rPr lang="en-US" sz="2200" dirty="0" smtClean="0">
                <a:latin typeface="Calibri" panose="020F0502020204030204" pitchFamily="34" charset="0"/>
              </a:rPr>
              <a:t>credentials.</a:t>
            </a:r>
          </a:p>
          <a:p>
            <a:pPr marL="342900" indent="-342900">
              <a:buFont typeface="Wingdings" panose="05000000000000000000" pitchFamily="2" charset="2"/>
              <a:buChar char="q"/>
            </a:pPr>
            <a:r>
              <a:rPr lang="en-US" sz="2200" dirty="0" smtClean="0">
                <a:solidFill>
                  <a:srgbClr val="0070C0"/>
                </a:solidFill>
                <a:latin typeface="Calibri" panose="020F0502020204030204" pitchFamily="34" charset="0"/>
              </a:rPr>
              <a:t>This </a:t>
            </a:r>
            <a:r>
              <a:rPr lang="en-US" sz="2200" dirty="0">
                <a:solidFill>
                  <a:srgbClr val="0070C0"/>
                </a:solidFill>
                <a:latin typeface="Calibri" panose="020F0502020204030204" pitchFamily="34" charset="0"/>
              </a:rPr>
              <a:t>is more a security play, but it's necessary to limit what accounts have the ability to manage the backup system application or access on-premises backup data sets. You should also limit who has access to these accounts</a:t>
            </a:r>
            <a:r>
              <a:rPr lang="en-US" sz="2200" dirty="0" smtClean="0">
                <a:solidFill>
                  <a:srgbClr val="0070C0"/>
                </a:solidFill>
                <a:latin typeface="Calibri" panose="020F0502020204030204" pitchFamily="34" charset="0"/>
              </a:rPr>
              <a:t>.</a:t>
            </a:r>
          </a:p>
          <a:p>
            <a:endParaRPr lang="en-US" sz="2200" dirty="0" smtClean="0">
              <a:solidFill>
                <a:srgbClr val="FF0000"/>
              </a:solidFill>
              <a:latin typeface="Calibri" panose="020F0502020204030204" pitchFamily="34" charset="0"/>
            </a:endParaRPr>
          </a:p>
          <a:p>
            <a:pPr marL="457200" indent="-457200">
              <a:buAutoNum type="arabicParenR" startAt="2"/>
            </a:pPr>
            <a:r>
              <a:rPr lang="en-US" sz="2200" dirty="0" smtClean="0">
                <a:latin typeface="Calibri" panose="020F0502020204030204" pitchFamily="34" charset="0"/>
              </a:rPr>
              <a:t>Use </a:t>
            </a:r>
            <a:r>
              <a:rPr lang="en-US" sz="2200" dirty="0">
                <a:latin typeface="Calibri" panose="020F0502020204030204" pitchFamily="34" charset="0"/>
              </a:rPr>
              <a:t>cloud backup</a:t>
            </a:r>
            <a:r>
              <a:rPr lang="en-US" sz="2200" dirty="0" smtClean="0">
                <a:latin typeface="Calibri" panose="020F0502020204030204" pitchFamily="34" charset="0"/>
              </a:rPr>
              <a:t>.</a:t>
            </a:r>
          </a:p>
          <a:p>
            <a:pPr marL="342900" indent="-342900">
              <a:buFont typeface="Wingdings" panose="05000000000000000000" pitchFamily="2" charset="2"/>
              <a:buChar char="q"/>
            </a:pPr>
            <a:r>
              <a:rPr lang="en-US" sz="2200" dirty="0" smtClean="0">
                <a:solidFill>
                  <a:srgbClr val="0070C0"/>
                </a:solidFill>
                <a:latin typeface="Calibri" panose="020F0502020204030204" pitchFamily="34" charset="0"/>
              </a:rPr>
              <a:t>The </a:t>
            </a:r>
            <a:r>
              <a:rPr lang="en-US" sz="2200" dirty="0">
                <a:solidFill>
                  <a:srgbClr val="0070C0"/>
                </a:solidFill>
                <a:latin typeface="Calibri" panose="020F0502020204030204" pitchFamily="34" charset="0"/>
              </a:rPr>
              <a:t>most common method bad guys use to find and delete backups is a simple file type search. Having copies of your backups in the cloud (via your backup application and not file or virtual machine replication) maintains a copy of backups out of reach of that intent on destroying them.</a:t>
            </a:r>
            <a:endParaRPr lang="en-US" sz="2200" dirty="0" smtClean="0">
              <a:solidFill>
                <a:srgbClr val="0070C0"/>
              </a:solidFill>
              <a:latin typeface="Calibri" panose="020F0502020204030204" pitchFamily="34" charset="0"/>
            </a:endParaRPr>
          </a:p>
        </p:txBody>
      </p:sp>
      <p:sp>
        <p:nvSpPr>
          <p:cNvPr id="3" name="TextBox 2"/>
          <p:cNvSpPr txBox="1"/>
          <p:nvPr/>
        </p:nvSpPr>
        <p:spPr>
          <a:xfrm>
            <a:off x="5177308" y="165778"/>
            <a:ext cx="2558970" cy="769441"/>
          </a:xfrm>
          <a:prstGeom prst="rect">
            <a:avLst/>
          </a:prstGeom>
          <a:noFill/>
        </p:spPr>
        <p:txBody>
          <a:bodyPr wrap="none" rtlCol="0">
            <a:spAutoFit/>
          </a:bodyPr>
          <a:lstStyle/>
          <a:p>
            <a:pPr marL="342900" indent="-342900">
              <a:buFont typeface="Wingdings" panose="05000000000000000000" pitchFamily="2" charset="2"/>
              <a:buChar char="ü"/>
            </a:pPr>
            <a:r>
              <a:rPr lang="en-US" sz="2200" u="sng" dirty="0">
                <a:solidFill>
                  <a:srgbClr val="FF0000"/>
                </a:solidFill>
                <a:latin typeface="Calibri" panose="020F0502020204030204" pitchFamily="34" charset="0"/>
              </a:rPr>
              <a:t>Countermeasures</a:t>
            </a:r>
          </a:p>
          <a:p>
            <a:endParaRPr lang="en-US" sz="2200" dirty="0"/>
          </a:p>
        </p:txBody>
      </p:sp>
      <p:sp>
        <p:nvSpPr>
          <p:cNvPr id="6" name="TextBox 5"/>
          <p:cNvSpPr txBox="1"/>
          <p:nvPr/>
        </p:nvSpPr>
        <p:spPr>
          <a:xfrm>
            <a:off x="605307" y="4468968"/>
            <a:ext cx="2590709" cy="954107"/>
          </a:xfrm>
          <a:prstGeom prst="rect">
            <a:avLst/>
          </a:prstGeom>
          <a:noFill/>
        </p:spPr>
        <p:txBody>
          <a:bodyPr wrap="none" rtlCol="0">
            <a:spAutoFit/>
          </a:bodyPr>
          <a:lstStyle/>
          <a:p>
            <a:r>
              <a:rPr lang="en-US" sz="2800" dirty="0" smtClean="0">
                <a:solidFill>
                  <a:schemeClr val="bg1"/>
                </a:solidFill>
                <a:latin typeface="Calibri" panose="020F0502020204030204" pitchFamily="34" charset="0"/>
              </a:rPr>
              <a:t>5)  Cyber attacks</a:t>
            </a:r>
            <a:endParaRPr lang="en-US" sz="2800" dirty="0">
              <a:solidFill>
                <a:schemeClr val="bg1"/>
              </a:solidFill>
              <a:latin typeface="Calibri" panose="020F0502020204030204" pitchFamily="34" charset="0"/>
            </a:endParaRPr>
          </a:p>
          <a:p>
            <a:endParaRPr lang="en-US" sz="2800" dirty="0"/>
          </a:p>
        </p:txBody>
      </p:sp>
    </p:spTree>
    <p:extLst>
      <p:ext uri="{BB962C8B-B14F-4D97-AF65-F5344CB8AC3E}">
        <p14:creationId xmlns:p14="http://schemas.microsoft.com/office/powerpoint/2010/main" val="35674502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18B21D-79F7-4B31-A64C-C0B22D77DBD9}"/>
              </a:ext>
            </a:extLst>
          </p:cNvPr>
          <p:cNvSpPr>
            <a:spLocks noGrp="1"/>
          </p:cNvSpPr>
          <p:nvPr>
            <p:ph type="title"/>
          </p:nvPr>
        </p:nvSpPr>
        <p:spPr>
          <a:xfrm>
            <a:off x="588472" y="2910624"/>
            <a:ext cx="3880497" cy="940159"/>
          </a:xfrm>
        </p:spPr>
        <p:txBody>
          <a:bodyPr/>
          <a:lstStyle/>
          <a:p>
            <a:pPr algn="ctr"/>
            <a:r>
              <a:rPr lang="en-US" sz="2800" dirty="0" smtClean="0">
                <a:latin typeface="Calibri" panose="020F0502020204030204" pitchFamily="34" charset="0"/>
                <a:cs typeface="Calibri" panose="020F0502020204030204" pitchFamily="34" charset="0"/>
              </a:rPr>
              <a:t>Vulnerability Explanation</a:t>
            </a:r>
            <a:endParaRPr lang="en-US" sz="28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xmlns="" id="{0238C090-CA62-4598-B0D4-D7E2112357FB}"/>
              </a:ext>
            </a:extLst>
          </p:cNvPr>
          <p:cNvSpPr txBox="1"/>
          <p:nvPr/>
        </p:nvSpPr>
        <p:spPr>
          <a:xfrm>
            <a:off x="5350089" y="1201219"/>
            <a:ext cx="6270871" cy="1200329"/>
          </a:xfrm>
          <a:prstGeom prst="rect">
            <a:avLst/>
          </a:prstGeom>
          <a:noFill/>
        </p:spPr>
        <p:txBody>
          <a:bodyPr wrap="square" rtlCol="0">
            <a:spAutoFit/>
          </a:bodyPr>
          <a:lstStyle/>
          <a:p>
            <a:pPr marL="342900" indent="-342900" algn="just">
              <a:buFont typeface="Wingdings" panose="05000000000000000000" pitchFamily="2" charset="2"/>
              <a:buChar char="ü"/>
            </a:pPr>
            <a:r>
              <a:rPr lang="en-US" sz="2400" b="1" i="1" dirty="0" smtClean="0">
                <a:latin typeface="Calibri" panose="020F0502020204030204" pitchFamily="34" charset="0"/>
                <a:cs typeface="Calibri" panose="020F0502020204030204" pitchFamily="34" charset="0"/>
              </a:rPr>
              <a:t>In </a:t>
            </a:r>
            <a:r>
              <a:rPr lang="en-US" sz="2400" b="1" i="1" dirty="0">
                <a:latin typeface="Calibri" panose="020F0502020204030204" pitchFamily="34" charset="0"/>
                <a:cs typeface="Calibri" panose="020F0502020204030204" pitchFamily="34" charset="0"/>
              </a:rPr>
              <a:t>modern era, data is the most important and the most valuable asset for any </a:t>
            </a:r>
            <a:r>
              <a:rPr lang="en-US" sz="2400" b="1" i="1" dirty="0" smtClean="0">
                <a:latin typeface="Calibri" panose="020F0502020204030204" pitchFamily="34" charset="0"/>
                <a:cs typeface="Calibri" panose="020F0502020204030204" pitchFamily="34" charset="0"/>
              </a:rPr>
              <a:t>company.</a:t>
            </a:r>
            <a:endParaRPr lang="en-US" sz="2400"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xmlns="" id="{C3659D64-C27D-42DD-9BA1-D0501A14B598}"/>
              </a:ext>
            </a:extLst>
          </p:cNvPr>
          <p:cNvSpPr txBox="1"/>
          <p:nvPr/>
        </p:nvSpPr>
        <p:spPr>
          <a:xfrm>
            <a:off x="5487218" y="4474976"/>
            <a:ext cx="6133742" cy="1107996"/>
          </a:xfrm>
          <a:prstGeom prst="rect">
            <a:avLst/>
          </a:prstGeom>
          <a:noFill/>
        </p:spPr>
        <p:txBody>
          <a:bodyPr wrap="square" rtlCol="0">
            <a:spAutoFit/>
          </a:bodyPr>
          <a:lstStyle/>
          <a:p>
            <a:pPr marL="342900" indent="-342900">
              <a:buFont typeface="Wingdings" panose="05000000000000000000" pitchFamily="2" charset="2"/>
              <a:buChar char="Ø"/>
            </a:pPr>
            <a:r>
              <a:rPr lang="en-US" sz="2200" b="1" i="1" dirty="0" smtClean="0">
                <a:latin typeface="Calibri" panose="020F0502020204030204" pitchFamily="34" charset="0"/>
                <a:cs typeface="Calibri" panose="020F0502020204030204" pitchFamily="34" charset="0"/>
              </a:rPr>
              <a:t>“Database </a:t>
            </a:r>
            <a:r>
              <a:rPr lang="en-US" sz="2200" b="1" i="1" dirty="0">
                <a:latin typeface="Calibri" panose="020F0502020204030204" pitchFamily="34" charset="0"/>
                <a:cs typeface="Calibri" panose="020F0502020204030204" pitchFamily="34" charset="0"/>
              </a:rPr>
              <a:t>backup is the process of backing up the operational state, architecture and stored data of database software</a:t>
            </a:r>
            <a:r>
              <a:rPr lang="en-US" sz="2200" b="1" i="1" dirty="0" smtClean="0">
                <a:latin typeface="Calibri" panose="020F0502020204030204" pitchFamily="34" charset="0"/>
                <a:cs typeface="Calibri" panose="020F0502020204030204" pitchFamily="34" charset="0"/>
              </a:rPr>
              <a:t>.”</a:t>
            </a:r>
            <a:endParaRPr lang="en-US" sz="2200" b="1" i="1" dirty="0">
              <a:latin typeface="Calibri" panose="020F0502020204030204" pitchFamily="34" charset="0"/>
              <a:cs typeface="Calibri" panose="020F0502020204030204" pitchFamily="34" charset="0"/>
            </a:endParaRPr>
          </a:p>
        </p:txBody>
      </p:sp>
      <p:sp>
        <p:nvSpPr>
          <p:cNvPr id="7" name="Slide Number Placeholder 2">
            <a:extLst>
              <a:ext uri="{FF2B5EF4-FFF2-40B4-BE49-F238E27FC236}">
                <a16:creationId xmlns:a16="http://schemas.microsoft.com/office/drawing/2014/main" xmlns="" id="{6898F7BF-6033-4B9D-94D4-C4D7EA07EA2D}"/>
              </a:ext>
            </a:extLst>
          </p:cNvPr>
          <p:cNvSpPr txBox="1">
            <a:spLocks/>
          </p:cNvSpPr>
          <p:nvPr/>
        </p:nvSpPr>
        <p:spPr>
          <a:xfrm>
            <a:off x="11353801" y="6082253"/>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FF96B15-8338-45D5-A943-561235072D66}" type="slidenum">
              <a:rPr lang="en-US" sz="2000" smtClean="0">
                <a:solidFill>
                  <a:schemeClr val="tx1"/>
                </a:solidFill>
              </a:rPr>
              <a:pPr algn="r"/>
              <a:t>3</a:t>
            </a:fld>
            <a:endParaRPr lang="en-US" dirty="0">
              <a:solidFill>
                <a:schemeClr val="tx1"/>
              </a:solidFill>
            </a:endParaRPr>
          </a:p>
        </p:txBody>
      </p:sp>
      <p:sp>
        <p:nvSpPr>
          <p:cNvPr id="9" name="TextBox 8">
            <a:extLst>
              <a:ext uri="{FF2B5EF4-FFF2-40B4-BE49-F238E27FC236}">
                <a16:creationId xmlns:a16="http://schemas.microsoft.com/office/drawing/2014/main" xmlns="" id="{C3659D64-C27D-42DD-9BA1-D0501A14B598}"/>
              </a:ext>
            </a:extLst>
          </p:cNvPr>
          <p:cNvSpPr txBox="1"/>
          <p:nvPr/>
        </p:nvSpPr>
        <p:spPr>
          <a:xfrm>
            <a:off x="5418653" y="3252833"/>
            <a:ext cx="6133742" cy="430887"/>
          </a:xfrm>
          <a:prstGeom prst="rect">
            <a:avLst/>
          </a:prstGeom>
          <a:noFill/>
        </p:spPr>
        <p:txBody>
          <a:bodyPr wrap="square" rtlCol="0">
            <a:spAutoFit/>
          </a:bodyPr>
          <a:lstStyle/>
          <a:p>
            <a:pPr marL="285750" indent="-285750">
              <a:buFont typeface="Arial" panose="020B0604020202020204" pitchFamily="34" charset="0"/>
              <a:buChar char="•"/>
            </a:pPr>
            <a:r>
              <a:rPr lang="en-US" sz="2200" b="1" dirty="0" smtClean="0">
                <a:latin typeface="Calibri" panose="020F0502020204030204" pitchFamily="34" charset="0"/>
                <a:cs typeface="Calibri" panose="020F0502020204030204" pitchFamily="34" charset="0"/>
              </a:rPr>
              <a:t>According to the Wikipedia;</a:t>
            </a:r>
            <a:endParaRPr lang="en-US" sz="2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47046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A1B700-9A63-46D7-B580-317267297EDE}"/>
              </a:ext>
            </a:extLst>
          </p:cNvPr>
          <p:cNvSpPr>
            <a:spLocks noGrp="1"/>
          </p:cNvSpPr>
          <p:nvPr>
            <p:ph type="title"/>
          </p:nvPr>
        </p:nvSpPr>
        <p:spPr>
          <a:xfrm>
            <a:off x="1050453" y="2287088"/>
            <a:ext cx="3438881" cy="2283824"/>
          </a:xfrm>
        </p:spPr>
        <p:txBody>
          <a:bodyPr/>
          <a:lstStyle/>
          <a:p>
            <a:pPr algn="ctr"/>
            <a:r>
              <a:rPr lang="en-US" sz="2800" dirty="0" smtClean="0">
                <a:latin typeface="Calibri" panose="020F0502020204030204" pitchFamily="34" charset="0"/>
                <a:cs typeface="Calibri" panose="020F0502020204030204" pitchFamily="34" charset="0"/>
              </a:rPr>
              <a:t>Reference</a:t>
            </a:r>
            <a:endParaRPr lang="en-US" sz="2800" dirty="0">
              <a:latin typeface="Calibri" panose="020F0502020204030204" pitchFamily="34" charset="0"/>
              <a:cs typeface="Calibri" panose="020F0502020204030204" pitchFamily="34" charset="0"/>
            </a:endParaRPr>
          </a:p>
        </p:txBody>
      </p:sp>
      <p:sp>
        <p:nvSpPr>
          <p:cNvPr id="4" name="Slide Number Placeholder 2">
            <a:extLst>
              <a:ext uri="{FF2B5EF4-FFF2-40B4-BE49-F238E27FC236}">
                <a16:creationId xmlns:a16="http://schemas.microsoft.com/office/drawing/2014/main" xmlns="" id="{534CE653-C8C2-45F8-A099-F9F039793769}"/>
              </a:ext>
            </a:extLst>
          </p:cNvPr>
          <p:cNvSpPr>
            <a:spLocks noGrp="1"/>
          </p:cNvSpPr>
          <p:nvPr>
            <p:ph type="sldNum" sz="quarter" idx="12"/>
          </p:nvPr>
        </p:nvSpPr>
        <p:spPr>
          <a:xfrm>
            <a:off x="11353801" y="6176846"/>
            <a:ext cx="838199" cy="767687"/>
          </a:xfrm>
        </p:spPr>
        <p:txBody>
          <a:bodyPr/>
          <a:lstStyle/>
          <a:p>
            <a:pPr algn="r"/>
            <a:fld id="{9FF96B15-8338-45D5-A943-561235072D66}" type="slidenum">
              <a:rPr lang="en-US" sz="2000" noProof="0" smtClean="0">
                <a:solidFill>
                  <a:schemeClr val="tx1"/>
                </a:solidFill>
              </a:rPr>
              <a:pPr algn="r"/>
              <a:t>30</a:t>
            </a:fld>
            <a:endParaRPr lang="en-US" noProof="0" dirty="0">
              <a:solidFill>
                <a:schemeClr val="tx1"/>
              </a:solidFill>
            </a:endParaRPr>
          </a:p>
        </p:txBody>
      </p:sp>
      <p:sp>
        <p:nvSpPr>
          <p:cNvPr id="5" name="TextBox 4">
            <a:extLst>
              <a:ext uri="{FF2B5EF4-FFF2-40B4-BE49-F238E27FC236}">
                <a16:creationId xmlns:a16="http://schemas.microsoft.com/office/drawing/2014/main" xmlns="" id="{228CA92A-0615-496C-AA47-EC22295204F2}"/>
              </a:ext>
            </a:extLst>
          </p:cNvPr>
          <p:cNvSpPr txBox="1"/>
          <p:nvPr/>
        </p:nvSpPr>
        <p:spPr>
          <a:xfrm>
            <a:off x="5035638" y="1334837"/>
            <a:ext cx="7156361" cy="3416320"/>
          </a:xfrm>
          <a:prstGeom prst="rect">
            <a:avLst/>
          </a:prstGeom>
          <a:solidFill>
            <a:schemeClr val="bg1"/>
          </a:solidFill>
        </p:spPr>
        <p:txBody>
          <a:bodyPr wrap="square" rtlCol="0">
            <a:spAutoFit/>
          </a:bodyPr>
          <a:lstStyle/>
          <a:p>
            <a:r>
              <a:rPr lang="en-US" sz="2400" dirty="0" smtClean="0">
                <a:solidFill>
                  <a:srgbClr val="0070C0"/>
                </a:solidFill>
                <a:latin typeface="Calibri" panose="020F0502020204030204" pitchFamily="34" charset="0"/>
              </a:rPr>
              <a:t>  </a:t>
            </a:r>
            <a:r>
              <a:rPr lang="en-US" sz="2400" dirty="0">
                <a:solidFill>
                  <a:srgbClr val="0070C0"/>
                </a:solidFill>
                <a:latin typeface="Calibri" panose="020F0502020204030204" pitchFamily="34" charset="0"/>
              </a:rPr>
              <a:t>1) https://</a:t>
            </a:r>
            <a:r>
              <a:rPr lang="en-US" sz="2400" dirty="0" smtClean="0">
                <a:solidFill>
                  <a:srgbClr val="0070C0"/>
                </a:solidFill>
                <a:latin typeface="Calibri" panose="020F0502020204030204" pitchFamily="34" charset="0"/>
              </a:rPr>
              <a:t>searchdatabackup.techtarget.com/tip/Data-backup-failure-Five-tips-for-prevention</a:t>
            </a:r>
          </a:p>
          <a:p>
            <a:endParaRPr lang="en-US" sz="2400" dirty="0">
              <a:solidFill>
                <a:srgbClr val="0070C0"/>
              </a:solidFill>
              <a:latin typeface="Calibri" panose="020F0502020204030204" pitchFamily="34" charset="0"/>
            </a:endParaRPr>
          </a:p>
          <a:p>
            <a:r>
              <a:rPr lang="en-US" sz="2400" dirty="0" smtClean="0">
                <a:solidFill>
                  <a:srgbClr val="0070C0"/>
                </a:solidFill>
                <a:latin typeface="Calibri" panose="020F0502020204030204" pitchFamily="34" charset="0"/>
              </a:rPr>
              <a:t>  2)   </a:t>
            </a:r>
            <a:r>
              <a:rPr lang="en-US" sz="2400" dirty="0">
                <a:solidFill>
                  <a:srgbClr val="0070C0"/>
                </a:solidFill>
                <a:latin typeface="Calibri" panose="020F0502020204030204" pitchFamily="34" charset="0"/>
              </a:rPr>
              <a:t>https://</a:t>
            </a:r>
            <a:r>
              <a:rPr lang="en-US" sz="2400" dirty="0" smtClean="0">
                <a:solidFill>
                  <a:srgbClr val="0070C0"/>
                </a:solidFill>
                <a:latin typeface="Calibri" panose="020F0502020204030204" pitchFamily="34" charset="0"/>
              </a:rPr>
              <a:t>www.urbanpro.com/ms-sql-administration/what-is-database-backup-how-backup-works</a:t>
            </a:r>
          </a:p>
          <a:p>
            <a:endParaRPr lang="en-US" sz="2400" dirty="0">
              <a:solidFill>
                <a:srgbClr val="0070C0"/>
              </a:solidFill>
              <a:latin typeface="Calibri" panose="020F0502020204030204" pitchFamily="34" charset="0"/>
            </a:endParaRPr>
          </a:p>
          <a:p>
            <a:r>
              <a:rPr lang="en-US" sz="2400" dirty="0">
                <a:solidFill>
                  <a:srgbClr val="0070C0"/>
                </a:solidFill>
                <a:latin typeface="Calibri" panose="020F0502020204030204" pitchFamily="34" charset="0"/>
              </a:rPr>
              <a:t> </a:t>
            </a:r>
            <a:r>
              <a:rPr lang="en-US" sz="2400" dirty="0" smtClean="0">
                <a:solidFill>
                  <a:srgbClr val="0070C0"/>
                </a:solidFill>
                <a:latin typeface="Calibri" panose="020F0502020204030204" pitchFamily="34" charset="0"/>
              </a:rPr>
              <a:t> 3</a:t>
            </a:r>
            <a:r>
              <a:rPr lang="en-US" sz="2400" dirty="0">
                <a:solidFill>
                  <a:srgbClr val="0070C0"/>
                </a:solidFill>
                <a:latin typeface="Calibri" panose="020F0502020204030204" pitchFamily="34" charset="0"/>
              </a:rPr>
              <a:t>) https://techweez.com/2018/07/06/regular-database-backup/  </a:t>
            </a:r>
            <a:endParaRPr lang="en-US" sz="2400" dirty="0">
              <a:solidFill>
                <a:srgbClr val="0070C0"/>
              </a:solidFill>
              <a:latin typeface="Calibri" panose="020F0502020204030204" pitchFamily="34" charset="0"/>
            </a:endParaRPr>
          </a:p>
        </p:txBody>
      </p:sp>
    </p:spTree>
    <p:extLst>
      <p:ext uri="{BB962C8B-B14F-4D97-AF65-F5344CB8AC3E}">
        <p14:creationId xmlns:p14="http://schemas.microsoft.com/office/powerpoint/2010/main" val="165261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31550" y="2318197"/>
            <a:ext cx="12160449" cy="4539803"/>
          </a:xfrm>
          <a:prstGeom prst="rect">
            <a:avLst/>
          </a:prstGeom>
          <a:blipFill dpi="0" rotWithShape="1">
            <a:blip r:embed="rId3">
              <a:alphaModFix amt="41000"/>
              <a:extLst>
                <a:ext uri="{BEBA8EAE-BF5A-486C-A8C5-ECC9F3942E4B}">
                  <a14:imgProps xmlns:a14="http://schemas.microsoft.com/office/drawing/2010/main">
                    <a14:imgLayer r:embed="rId4">
                      <a14:imgEffect>
                        <a14:sharpenSoften amount="-37000"/>
                      </a14:imgEffect>
                    </a14:imgLayer>
                  </a14:imgProps>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3392D9B-3171-44D2-B346-BB1278F157C1}"/>
              </a:ext>
            </a:extLst>
          </p:cNvPr>
          <p:cNvSpPr>
            <a:spLocks noGrp="1"/>
          </p:cNvSpPr>
          <p:nvPr>
            <p:ph type="title"/>
          </p:nvPr>
        </p:nvSpPr>
        <p:spPr>
          <a:xfrm>
            <a:off x="2691214" y="922152"/>
            <a:ext cx="7380066" cy="706964"/>
          </a:xfrm>
        </p:spPr>
        <p:txBody>
          <a:bodyPr/>
          <a:lstStyle/>
          <a:p>
            <a:r>
              <a:rPr lang="en-US" b="1" dirty="0">
                <a:solidFill>
                  <a:schemeClr val="bg1"/>
                </a:solidFill>
                <a:uFill>
                  <a:solidFill>
                    <a:srgbClr val="FF0000"/>
                  </a:solidFill>
                </a:uFill>
              </a:rPr>
              <a:t>Inadequate Database Backups</a:t>
            </a:r>
            <a:endParaRPr lang="en-US" dirty="0">
              <a:solidFill>
                <a:schemeClr val="bg1"/>
              </a:solidFill>
              <a:uFill>
                <a:solidFill>
                  <a:srgbClr val="FF0000"/>
                </a:solidFill>
              </a:uFill>
              <a:latin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xmlns="" id="{26E3A976-31AA-44B0-AA2B-5C3668FAFF66}"/>
              </a:ext>
            </a:extLst>
          </p:cNvPr>
          <p:cNvSpPr>
            <a:spLocks noGrp="1"/>
          </p:cNvSpPr>
          <p:nvPr>
            <p:ph type="body" sz="quarter" idx="13"/>
          </p:nvPr>
        </p:nvSpPr>
        <p:spPr>
          <a:xfrm>
            <a:off x="244699" y="2678806"/>
            <a:ext cx="11449317" cy="4005329"/>
          </a:xfrm>
        </p:spPr>
        <p:txBody>
          <a:bodyPr>
            <a:normAutofit/>
          </a:bodyPr>
          <a:lstStyle/>
          <a:p>
            <a:r>
              <a:rPr lang="en-US" sz="6600" dirty="0">
                <a:solidFill>
                  <a:srgbClr val="0070C0"/>
                </a:solidFill>
                <a:latin typeface="Calibri" panose="020F0502020204030204" pitchFamily="34" charset="0"/>
                <a:cs typeface="Calibri" panose="020F0502020204030204" pitchFamily="34" charset="0"/>
              </a:rPr>
              <a:t>-THANK YOU-</a:t>
            </a:r>
          </a:p>
        </p:txBody>
      </p:sp>
      <p:sp>
        <p:nvSpPr>
          <p:cNvPr id="7" name="Slide Number Placeholder 2">
            <a:extLst>
              <a:ext uri="{FF2B5EF4-FFF2-40B4-BE49-F238E27FC236}">
                <a16:creationId xmlns:a16="http://schemas.microsoft.com/office/drawing/2014/main" xmlns="" id="{E7A45445-8B12-4C78-8068-FFF685FE69DD}"/>
              </a:ext>
            </a:extLst>
          </p:cNvPr>
          <p:cNvSpPr>
            <a:spLocks noGrp="1"/>
          </p:cNvSpPr>
          <p:nvPr>
            <p:ph type="sldNum" sz="quarter" idx="12"/>
          </p:nvPr>
        </p:nvSpPr>
        <p:spPr>
          <a:xfrm>
            <a:off x="11353801" y="6176846"/>
            <a:ext cx="838199" cy="767687"/>
          </a:xfrm>
        </p:spPr>
        <p:txBody>
          <a:bodyPr/>
          <a:lstStyle/>
          <a:p>
            <a:pPr algn="r"/>
            <a:fld id="{9FF96B15-8338-45D5-A943-561235072D66}" type="slidenum">
              <a:rPr lang="en-US" sz="2000" noProof="0" smtClean="0">
                <a:solidFill>
                  <a:schemeClr val="tx1"/>
                </a:solidFill>
              </a:rPr>
              <a:pPr algn="r"/>
              <a:t>31</a:t>
            </a:fld>
            <a:endParaRPr lang="en-US" noProof="0" dirty="0">
              <a:solidFill>
                <a:schemeClr val="tx1"/>
              </a:solidFill>
            </a:endParaRPr>
          </a:p>
        </p:txBody>
      </p:sp>
    </p:spTree>
    <p:extLst>
      <p:ext uri="{BB962C8B-B14F-4D97-AF65-F5344CB8AC3E}">
        <p14:creationId xmlns:p14="http://schemas.microsoft.com/office/powerpoint/2010/main" val="88554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86130-0176-4E20-A707-7916FC06B992}"/>
              </a:ext>
            </a:extLst>
          </p:cNvPr>
          <p:cNvSpPr>
            <a:spLocks noGrp="1"/>
          </p:cNvSpPr>
          <p:nvPr>
            <p:ph type="title"/>
          </p:nvPr>
        </p:nvSpPr>
        <p:spPr>
          <a:xfrm>
            <a:off x="631065" y="2531002"/>
            <a:ext cx="4327301" cy="1753356"/>
          </a:xfrm>
        </p:spPr>
        <p:txBody>
          <a:bodyPr/>
          <a:lstStyle/>
          <a:p>
            <a:r>
              <a:rPr lang="en-US" sz="2800" dirty="0">
                <a:latin typeface="Calibri" panose="020F0502020204030204" pitchFamily="34" charset="0"/>
                <a:cs typeface="Calibri" panose="020F0502020204030204" pitchFamily="34" charset="0"/>
              </a:rPr>
              <a:t>Vulnerability Explanation</a:t>
            </a:r>
            <a:endParaRPr lang="en-US" sz="2800" dirty="0">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a16="http://schemas.microsoft.com/office/drawing/2014/main" xmlns="" id="{821AF905-CAC5-4D7B-B161-69D34591FF35}"/>
              </a:ext>
            </a:extLst>
          </p:cNvPr>
          <p:cNvSpPr>
            <a:spLocks noGrp="1"/>
          </p:cNvSpPr>
          <p:nvPr>
            <p:ph type="sldNum" sz="quarter" idx="12"/>
          </p:nvPr>
        </p:nvSpPr>
        <p:spPr>
          <a:xfrm>
            <a:off x="11353801" y="6082253"/>
            <a:ext cx="838199" cy="767687"/>
          </a:xfrm>
        </p:spPr>
        <p:txBody>
          <a:bodyPr/>
          <a:lstStyle/>
          <a:p>
            <a:pPr algn="r"/>
            <a:fld id="{9FF96B15-8338-45D5-A943-561235072D66}" type="slidenum">
              <a:rPr lang="en-US" sz="2000" noProof="0" smtClean="0">
                <a:solidFill>
                  <a:schemeClr val="tx1"/>
                </a:solidFill>
              </a:rPr>
              <a:pPr algn="r"/>
              <a:t>4</a:t>
            </a:fld>
            <a:endParaRPr lang="en-US" noProof="0" dirty="0">
              <a:solidFill>
                <a:schemeClr val="tx1"/>
              </a:solidFill>
            </a:endParaRPr>
          </a:p>
        </p:txBody>
      </p:sp>
      <p:sp>
        <p:nvSpPr>
          <p:cNvPr id="3" name="TextBox 2"/>
          <p:cNvSpPr txBox="1"/>
          <p:nvPr/>
        </p:nvSpPr>
        <p:spPr>
          <a:xfrm>
            <a:off x="5198772" y="618186"/>
            <a:ext cx="6993228" cy="1107996"/>
          </a:xfrm>
          <a:prstGeom prst="rect">
            <a:avLst/>
          </a:prstGeom>
          <a:noFill/>
        </p:spPr>
        <p:txBody>
          <a:bodyPr wrap="square" rtlCol="0">
            <a:spAutoFit/>
          </a:bodyPr>
          <a:lstStyle/>
          <a:p>
            <a:pPr marL="342900" indent="-342900">
              <a:buFont typeface="Wingdings" panose="05000000000000000000" pitchFamily="2" charset="2"/>
              <a:buChar char="v"/>
            </a:pPr>
            <a:r>
              <a:rPr lang="en-US" sz="2200" dirty="0">
                <a:latin typeface="Calibri" panose="020F0502020204030204" pitchFamily="34" charset="0"/>
              </a:rPr>
              <a:t>It enables the creation of a duplicate instance or copy of a database in case the primary database crashes, is corrupted or is lost.</a:t>
            </a:r>
          </a:p>
        </p:txBody>
      </p:sp>
      <p:sp>
        <p:nvSpPr>
          <p:cNvPr id="9" name="TextBox 8"/>
          <p:cNvSpPr txBox="1"/>
          <p:nvPr/>
        </p:nvSpPr>
        <p:spPr>
          <a:xfrm>
            <a:off x="5198772" y="2345601"/>
            <a:ext cx="6722771" cy="769441"/>
          </a:xfrm>
          <a:prstGeom prst="rect">
            <a:avLst/>
          </a:prstGeom>
          <a:noFill/>
        </p:spPr>
        <p:txBody>
          <a:bodyPr wrap="square" rtlCol="0">
            <a:spAutoFit/>
          </a:bodyPr>
          <a:lstStyle/>
          <a:p>
            <a:pPr marL="342900" indent="-342900">
              <a:buFont typeface="Wingdings" panose="05000000000000000000" pitchFamily="2" charset="2"/>
              <a:buChar char="v"/>
            </a:pPr>
            <a:r>
              <a:rPr lang="en-US" sz="2200" dirty="0">
                <a:latin typeface="Calibri" panose="020F0502020204030204" pitchFamily="34" charset="0"/>
              </a:rPr>
              <a:t>When the original data is lost, you can use the backup to retrieve and reconstruct the lost information.</a:t>
            </a:r>
          </a:p>
        </p:txBody>
      </p:sp>
      <p:sp>
        <p:nvSpPr>
          <p:cNvPr id="10" name="TextBox 9"/>
          <p:cNvSpPr txBox="1"/>
          <p:nvPr/>
        </p:nvSpPr>
        <p:spPr>
          <a:xfrm>
            <a:off x="5198772" y="3721993"/>
            <a:ext cx="2773251" cy="430887"/>
          </a:xfrm>
          <a:prstGeom prst="rect">
            <a:avLst/>
          </a:prstGeom>
          <a:noFill/>
        </p:spPr>
        <p:txBody>
          <a:bodyPr wrap="square" rtlCol="0">
            <a:spAutoFit/>
          </a:bodyPr>
          <a:lstStyle/>
          <a:p>
            <a:pPr marL="342900" indent="-342900">
              <a:buFont typeface="Wingdings" panose="05000000000000000000" pitchFamily="2" charset="2"/>
              <a:buChar char="v"/>
            </a:pPr>
            <a:r>
              <a:rPr lang="en-US" sz="2200" dirty="0" smtClean="0">
                <a:latin typeface="Calibri" panose="020F0502020204030204" pitchFamily="34" charset="0"/>
              </a:rPr>
              <a:t>This includes;</a:t>
            </a:r>
            <a:endParaRPr lang="en-US" sz="2200" dirty="0">
              <a:latin typeface="Calibri" panose="020F0502020204030204" pitchFamily="34" charset="0"/>
            </a:endParaRPr>
          </a:p>
        </p:txBody>
      </p:sp>
      <p:sp>
        <p:nvSpPr>
          <p:cNvPr id="11" name="TextBox 10"/>
          <p:cNvSpPr txBox="1"/>
          <p:nvPr/>
        </p:nvSpPr>
        <p:spPr>
          <a:xfrm>
            <a:off x="6130344" y="4391696"/>
            <a:ext cx="5228821" cy="1446550"/>
          </a:xfrm>
          <a:prstGeom prst="rect">
            <a:avLst/>
          </a:prstGeom>
          <a:noFill/>
        </p:spPr>
        <p:txBody>
          <a:bodyPr wrap="square" rtlCol="0">
            <a:spAutoFit/>
          </a:bodyPr>
          <a:lstStyle/>
          <a:p>
            <a:pPr marL="514350" indent="-514350">
              <a:buFont typeface="+mj-lt"/>
              <a:buAutoNum type="romanUcPeriod"/>
            </a:pPr>
            <a:r>
              <a:rPr lang="en-US" sz="2200" dirty="0" smtClean="0">
                <a:latin typeface="Calibri" panose="020F0502020204030204" pitchFamily="34" charset="0"/>
              </a:rPr>
              <a:t>Control File</a:t>
            </a:r>
          </a:p>
          <a:p>
            <a:pPr marL="514350" indent="-514350">
              <a:buFont typeface="+mj-lt"/>
              <a:buAutoNum type="romanUcPeriod"/>
            </a:pPr>
            <a:r>
              <a:rPr lang="en-US" sz="2200" dirty="0" smtClean="0">
                <a:latin typeface="Calibri" panose="020F0502020204030204" pitchFamily="34" charset="0"/>
              </a:rPr>
              <a:t>Archive Logs</a:t>
            </a:r>
          </a:p>
          <a:p>
            <a:pPr marL="514350" indent="-514350">
              <a:buFont typeface="+mj-lt"/>
              <a:buAutoNum type="romanUcPeriod"/>
            </a:pPr>
            <a:r>
              <a:rPr lang="en-US" sz="2200" dirty="0" smtClean="0">
                <a:latin typeface="Calibri" panose="020F0502020204030204" pitchFamily="34" charset="0"/>
              </a:rPr>
              <a:t>Datafiles - Structures</a:t>
            </a:r>
          </a:p>
          <a:p>
            <a:r>
              <a:rPr lang="en-US" sz="2200" dirty="0" smtClean="0">
                <a:latin typeface="Calibri" panose="020F0502020204030204" pitchFamily="34" charset="0"/>
              </a:rPr>
              <a:t> </a:t>
            </a:r>
            <a:endParaRPr lang="en-US" sz="2200" dirty="0">
              <a:latin typeface="Calibri" panose="020F0502020204030204" pitchFamily="34" charset="0"/>
            </a:endParaRPr>
          </a:p>
        </p:txBody>
      </p:sp>
    </p:spTree>
    <p:extLst>
      <p:ext uri="{BB962C8B-B14F-4D97-AF65-F5344CB8AC3E}">
        <p14:creationId xmlns:p14="http://schemas.microsoft.com/office/powerpoint/2010/main" val="39852817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86130-0176-4E20-A707-7916FC06B992}"/>
              </a:ext>
            </a:extLst>
          </p:cNvPr>
          <p:cNvSpPr>
            <a:spLocks noGrp="1"/>
          </p:cNvSpPr>
          <p:nvPr>
            <p:ph type="title"/>
          </p:nvPr>
        </p:nvSpPr>
        <p:spPr>
          <a:xfrm>
            <a:off x="631065" y="2531002"/>
            <a:ext cx="4327301" cy="1753356"/>
          </a:xfrm>
        </p:spPr>
        <p:txBody>
          <a:bodyPr/>
          <a:lstStyle/>
          <a:p>
            <a:r>
              <a:rPr lang="en-US" sz="2800" dirty="0">
                <a:latin typeface="Calibri" panose="020F0502020204030204" pitchFamily="34" charset="0"/>
                <a:cs typeface="Calibri" panose="020F0502020204030204" pitchFamily="34" charset="0"/>
              </a:rPr>
              <a:t>Vulnerability Explanation</a:t>
            </a:r>
            <a:endParaRPr lang="en-US" sz="2800" dirty="0">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a16="http://schemas.microsoft.com/office/drawing/2014/main" xmlns="" id="{821AF905-CAC5-4D7B-B161-69D34591FF35}"/>
              </a:ext>
            </a:extLst>
          </p:cNvPr>
          <p:cNvSpPr>
            <a:spLocks noGrp="1"/>
          </p:cNvSpPr>
          <p:nvPr>
            <p:ph type="sldNum" sz="quarter" idx="12"/>
          </p:nvPr>
        </p:nvSpPr>
        <p:spPr>
          <a:xfrm>
            <a:off x="11353801" y="6082253"/>
            <a:ext cx="838199" cy="767687"/>
          </a:xfrm>
        </p:spPr>
        <p:txBody>
          <a:bodyPr/>
          <a:lstStyle/>
          <a:p>
            <a:pPr algn="r"/>
            <a:fld id="{9FF96B15-8338-45D5-A943-561235072D66}" type="slidenum">
              <a:rPr lang="en-US" sz="2000" noProof="0" smtClean="0">
                <a:solidFill>
                  <a:schemeClr val="tx1"/>
                </a:solidFill>
              </a:rPr>
              <a:pPr algn="r"/>
              <a:t>5</a:t>
            </a:fld>
            <a:endParaRPr lang="en-US" noProof="0" dirty="0">
              <a:solidFill>
                <a:schemeClr val="tx1"/>
              </a:solidFill>
            </a:endParaRPr>
          </a:p>
        </p:txBody>
      </p:sp>
      <p:sp>
        <p:nvSpPr>
          <p:cNvPr id="3" name="TextBox 2"/>
          <p:cNvSpPr txBox="1"/>
          <p:nvPr/>
        </p:nvSpPr>
        <p:spPr>
          <a:xfrm>
            <a:off x="4928314" y="1571223"/>
            <a:ext cx="6993228" cy="430887"/>
          </a:xfrm>
          <a:prstGeom prst="rect">
            <a:avLst/>
          </a:prstGeom>
          <a:noFill/>
        </p:spPr>
        <p:txBody>
          <a:bodyPr wrap="square" rtlCol="0">
            <a:spAutoFit/>
          </a:bodyPr>
          <a:lstStyle/>
          <a:p>
            <a:pPr marL="342900" indent="-342900">
              <a:buFont typeface="Wingdings" panose="05000000000000000000" pitchFamily="2" charset="2"/>
              <a:buChar char="v"/>
            </a:pPr>
            <a:r>
              <a:rPr lang="en-US" sz="2200" b="1" dirty="0" smtClean="0">
                <a:solidFill>
                  <a:srgbClr val="FF0000"/>
                </a:solidFill>
                <a:latin typeface="Calibri" panose="020F0502020204030204" pitchFamily="34" charset="0"/>
              </a:rPr>
              <a:t>Why taking Database backups are so important?</a:t>
            </a:r>
            <a:endParaRPr lang="en-US" sz="2200" b="1" dirty="0">
              <a:solidFill>
                <a:srgbClr val="FF0000"/>
              </a:solidFill>
              <a:latin typeface="Calibri" panose="020F0502020204030204" pitchFamily="34" charset="0"/>
            </a:endParaRPr>
          </a:p>
        </p:txBody>
      </p:sp>
      <p:sp>
        <p:nvSpPr>
          <p:cNvPr id="9" name="TextBox 8"/>
          <p:cNvSpPr txBox="1"/>
          <p:nvPr/>
        </p:nvSpPr>
        <p:spPr>
          <a:xfrm>
            <a:off x="5198771" y="3453597"/>
            <a:ext cx="6722771" cy="1107996"/>
          </a:xfrm>
          <a:prstGeom prst="rect">
            <a:avLst/>
          </a:prstGeom>
          <a:noFill/>
        </p:spPr>
        <p:txBody>
          <a:bodyPr wrap="square" rtlCol="0">
            <a:spAutoFit/>
          </a:bodyPr>
          <a:lstStyle/>
          <a:p>
            <a:pPr marL="342900" indent="-342900">
              <a:buFont typeface="Wingdings" panose="05000000000000000000" pitchFamily="2" charset="2"/>
              <a:buChar char="ü"/>
            </a:pPr>
            <a:r>
              <a:rPr lang="en-US" sz="2200" dirty="0" smtClean="0">
                <a:latin typeface="Calibri" panose="020F0502020204030204" pitchFamily="34" charset="0"/>
              </a:rPr>
              <a:t>Isn’t it increases redundancy?</a:t>
            </a:r>
          </a:p>
          <a:p>
            <a:pPr marL="342900" indent="-342900">
              <a:buFont typeface="Wingdings" panose="05000000000000000000" pitchFamily="2" charset="2"/>
              <a:buChar char="ü"/>
            </a:pPr>
            <a:r>
              <a:rPr lang="en-US" sz="2200" dirty="0" smtClean="0">
                <a:latin typeface="Calibri" panose="020F0502020204030204" pitchFamily="34" charset="0"/>
              </a:rPr>
              <a:t>Isn’t it a wastage of storage?</a:t>
            </a:r>
          </a:p>
          <a:p>
            <a:pPr marL="342900" indent="-342900">
              <a:buFont typeface="Wingdings" panose="05000000000000000000" pitchFamily="2" charset="2"/>
              <a:buChar char="ü"/>
            </a:pPr>
            <a:r>
              <a:rPr lang="en-US" sz="2200" dirty="0" smtClean="0">
                <a:latin typeface="Calibri" panose="020F0502020204030204" pitchFamily="34" charset="0"/>
              </a:rPr>
              <a:t>Isn’t it useless?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2072" y="4561593"/>
            <a:ext cx="1644171" cy="2189409"/>
          </a:xfrm>
          <a:prstGeom prst="rect">
            <a:avLst/>
          </a:prstGeom>
          <a:blipFill dpi="0" rotWithShape="1">
            <a:blip r:embed="rId3">
              <a:alphaModFix amt="0"/>
            </a:blip>
            <a:srcRect/>
            <a:stretch>
              <a:fillRect/>
            </a:stretch>
          </a:blipFill>
          <a:ln>
            <a:noFill/>
          </a:ln>
          <a:effectLst/>
        </p:spPr>
      </p:pic>
    </p:spTree>
    <p:extLst>
      <p:ext uri="{BB962C8B-B14F-4D97-AF65-F5344CB8AC3E}">
        <p14:creationId xmlns:p14="http://schemas.microsoft.com/office/powerpoint/2010/main" val="39739270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86130-0176-4E20-A707-7916FC06B992}"/>
              </a:ext>
            </a:extLst>
          </p:cNvPr>
          <p:cNvSpPr>
            <a:spLocks noGrp="1"/>
          </p:cNvSpPr>
          <p:nvPr>
            <p:ph type="title"/>
          </p:nvPr>
        </p:nvSpPr>
        <p:spPr>
          <a:xfrm>
            <a:off x="631065" y="2531002"/>
            <a:ext cx="4327301" cy="1753356"/>
          </a:xfrm>
        </p:spPr>
        <p:txBody>
          <a:bodyPr/>
          <a:lstStyle/>
          <a:p>
            <a:r>
              <a:rPr lang="en-US" sz="2800" dirty="0">
                <a:latin typeface="Calibri" panose="020F0502020204030204" pitchFamily="34" charset="0"/>
                <a:cs typeface="Calibri" panose="020F0502020204030204" pitchFamily="34" charset="0"/>
              </a:rPr>
              <a:t>Vulnerability Explanation</a:t>
            </a:r>
            <a:endParaRPr lang="en-US" sz="2800" dirty="0">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a16="http://schemas.microsoft.com/office/drawing/2014/main" xmlns="" id="{821AF905-CAC5-4D7B-B161-69D34591FF35}"/>
              </a:ext>
            </a:extLst>
          </p:cNvPr>
          <p:cNvSpPr>
            <a:spLocks noGrp="1"/>
          </p:cNvSpPr>
          <p:nvPr>
            <p:ph type="sldNum" sz="quarter" idx="12"/>
          </p:nvPr>
        </p:nvSpPr>
        <p:spPr>
          <a:xfrm>
            <a:off x="11353801" y="6082253"/>
            <a:ext cx="838199" cy="767687"/>
          </a:xfrm>
        </p:spPr>
        <p:txBody>
          <a:bodyPr/>
          <a:lstStyle/>
          <a:p>
            <a:pPr algn="r"/>
            <a:fld id="{9FF96B15-8338-45D5-A943-561235072D66}" type="slidenum">
              <a:rPr lang="en-US" sz="2000" noProof="0" smtClean="0">
                <a:solidFill>
                  <a:schemeClr val="tx1"/>
                </a:solidFill>
              </a:rPr>
              <a:pPr algn="r"/>
              <a:t>6</a:t>
            </a:fld>
            <a:endParaRPr lang="en-US" noProof="0" dirty="0">
              <a:solidFill>
                <a:schemeClr val="tx1"/>
              </a:solidFill>
            </a:endParaRPr>
          </a:p>
        </p:txBody>
      </p:sp>
      <p:sp>
        <p:nvSpPr>
          <p:cNvPr id="3" name="TextBox 2"/>
          <p:cNvSpPr txBox="1"/>
          <p:nvPr/>
        </p:nvSpPr>
        <p:spPr>
          <a:xfrm>
            <a:off x="4868212" y="1185063"/>
            <a:ext cx="7233634" cy="1107996"/>
          </a:xfrm>
          <a:prstGeom prst="rect">
            <a:avLst/>
          </a:prstGeom>
          <a:noFill/>
        </p:spPr>
        <p:txBody>
          <a:bodyPr wrap="square" rtlCol="0">
            <a:spAutoFit/>
          </a:bodyPr>
          <a:lstStyle/>
          <a:p>
            <a:pPr marL="342900" indent="-342900">
              <a:buFont typeface="Wingdings" panose="05000000000000000000" pitchFamily="2" charset="2"/>
              <a:buChar char="§"/>
            </a:pPr>
            <a:r>
              <a:rPr lang="en-US" sz="2200" dirty="0">
                <a:solidFill>
                  <a:srgbClr val="FF0000"/>
                </a:solidFill>
                <a:latin typeface="Calibri" panose="020F0502020204030204" pitchFamily="34" charset="0"/>
              </a:rPr>
              <a:t>Imagine a database of a military base, express delivery service, bank or airline suddenly became unavailable, even for just 5 or 10 minutes, what kind of crisis may </a:t>
            </a:r>
            <a:r>
              <a:rPr lang="en-US" sz="2200" dirty="0" smtClean="0">
                <a:solidFill>
                  <a:srgbClr val="FF0000"/>
                </a:solidFill>
                <a:latin typeface="Calibri" panose="020F0502020204030204" pitchFamily="34" charset="0"/>
              </a:rPr>
              <a:t>occur</a:t>
            </a:r>
            <a:r>
              <a:rPr lang="en-US" sz="2200" dirty="0">
                <a:solidFill>
                  <a:srgbClr val="FF0000"/>
                </a:solidFill>
                <a:latin typeface="Calibri" panose="020F0502020204030204" pitchFamily="34" charset="0"/>
              </a:rPr>
              <a:t>!</a:t>
            </a:r>
          </a:p>
        </p:txBody>
      </p:sp>
      <p:sp>
        <p:nvSpPr>
          <p:cNvPr id="9" name="TextBox 8"/>
          <p:cNvSpPr txBox="1"/>
          <p:nvPr/>
        </p:nvSpPr>
        <p:spPr>
          <a:xfrm>
            <a:off x="4958366" y="2847877"/>
            <a:ext cx="6963177" cy="769441"/>
          </a:xfrm>
          <a:prstGeom prst="rect">
            <a:avLst/>
          </a:prstGeom>
          <a:noFill/>
        </p:spPr>
        <p:txBody>
          <a:bodyPr wrap="square" rtlCol="0">
            <a:spAutoFit/>
          </a:bodyPr>
          <a:lstStyle/>
          <a:p>
            <a:pPr marL="342900" indent="-342900">
              <a:buFont typeface="Courier New" panose="02070309020205020404" pitchFamily="49" charset="0"/>
              <a:buChar char="o"/>
            </a:pPr>
            <a:r>
              <a:rPr lang="en-US" sz="2200" dirty="0">
                <a:solidFill>
                  <a:schemeClr val="accent4">
                    <a:lumMod val="75000"/>
                  </a:schemeClr>
                </a:solidFill>
                <a:latin typeface="Calibri" panose="020F0502020204030204" pitchFamily="34" charset="0"/>
              </a:rPr>
              <a:t>When the original data is lost, you can use the backup to retrieve and reconstruct the lost information.</a:t>
            </a:r>
          </a:p>
        </p:txBody>
      </p:sp>
      <p:sp>
        <p:nvSpPr>
          <p:cNvPr id="11" name="TextBox 10"/>
          <p:cNvSpPr txBox="1"/>
          <p:nvPr/>
        </p:nvSpPr>
        <p:spPr>
          <a:xfrm>
            <a:off x="5151548" y="4391696"/>
            <a:ext cx="6915955" cy="1446550"/>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latin typeface="Calibri" panose="020F0502020204030204" pitchFamily="34" charset="0"/>
              </a:rPr>
              <a:t>If you lose data files due to media failure and cannot restore or recover them because you do not have a backup. So it just affects not only you or your organization, but also to the whole world.</a:t>
            </a:r>
          </a:p>
        </p:txBody>
      </p:sp>
    </p:spTree>
    <p:extLst>
      <p:ext uri="{BB962C8B-B14F-4D97-AF65-F5344CB8AC3E}">
        <p14:creationId xmlns:p14="http://schemas.microsoft.com/office/powerpoint/2010/main" val="37761479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86130-0176-4E20-A707-7916FC06B992}"/>
              </a:ext>
            </a:extLst>
          </p:cNvPr>
          <p:cNvSpPr>
            <a:spLocks noGrp="1"/>
          </p:cNvSpPr>
          <p:nvPr>
            <p:ph type="title"/>
          </p:nvPr>
        </p:nvSpPr>
        <p:spPr>
          <a:xfrm>
            <a:off x="631065" y="2531002"/>
            <a:ext cx="4327301" cy="1753356"/>
          </a:xfrm>
        </p:spPr>
        <p:txBody>
          <a:bodyPr/>
          <a:lstStyle/>
          <a:p>
            <a:r>
              <a:rPr lang="en-US" sz="2800" dirty="0">
                <a:latin typeface="Calibri" panose="020F0502020204030204" pitchFamily="34" charset="0"/>
                <a:cs typeface="Calibri" panose="020F0502020204030204" pitchFamily="34" charset="0"/>
              </a:rPr>
              <a:t>Vulnerability Explanation</a:t>
            </a:r>
            <a:endParaRPr lang="en-US" sz="2800" dirty="0">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a16="http://schemas.microsoft.com/office/drawing/2014/main" xmlns="" id="{821AF905-CAC5-4D7B-B161-69D34591FF35}"/>
              </a:ext>
            </a:extLst>
          </p:cNvPr>
          <p:cNvSpPr>
            <a:spLocks noGrp="1"/>
          </p:cNvSpPr>
          <p:nvPr>
            <p:ph type="sldNum" sz="quarter" idx="12"/>
          </p:nvPr>
        </p:nvSpPr>
        <p:spPr>
          <a:xfrm>
            <a:off x="11353801" y="6082253"/>
            <a:ext cx="838199" cy="767687"/>
          </a:xfrm>
        </p:spPr>
        <p:txBody>
          <a:bodyPr/>
          <a:lstStyle/>
          <a:p>
            <a:pPr algn="r"/>
            <a:fld id="{9FF96B15-8338-45D5-A943-561235072D66}" type="slidenum">
              <a:rPr lang="en-US" sz="2000" noProof="0" smtClean="0">
                <a:solidFill>
                  <a:schemeClr val="tx1"/>
                </a:solidFill>
              </a:rPr>
              <a:pPr algn="r"/>
              <a:t>7</a:t>
            </a:fld>
            <a:endParaRPr lang="en-US" noProof="0" dirty="0">
              <a:solidFill>
                <a:schemeClr val="tx1"/>
              </a:solidFill>
            </a:endParaRPr>
          </a:p>
        </p:txBody>
      </p:sp>
      <p:sp>
        <p:nvSpPr>
          <p:cNvPr id="11" name="TextBox 10"/>
          <p:cNvSpPr txBox="1"/>
          <p:nvPr/>
        </p:nvSpPr>
        <p:spPr>
          <a:xfrm>
            <a:off x="4945486" y="1880316"/>
            <a:ext cx="7070503" cy="1785104"/>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latin typeface="Calibri" panose="020F0502020204030204" pitchFamily="34" charset="0"/>
              </a:rPr>
              <a:t>Protection of data for that reason means a lot to business owners. The loss of business data or a website could cost you more than you think. Once it is lost, you are in the danger of losing your clients, money and even the reputation of your </a:t>
            </a:r>
            <a:r>
              <a:rPr lang="en-US" sz="2200" dirty="0" smtClean="0">
                <a:latin typeface="Calibri" panose="020F0502020204030204" pitchFamily="34" charset="0"/>
              </a:rPr>
              <a:t>business.</a:t>
            </a:r>
            <a:endParaRPr lang="en-US" sz="2200" dirty="0">
              <a:latin typeface="Calibri" panose="020F0502020204030204" pitchFamily="34" charset="0"/>
            </a:endParaRPr>
          </a:p>
        </p:txBody>
      </p:sp>
    </p:spTree>
    <p:extLst>
      <p:ext uri="{BB962C8B-B14F-4D97-AF65-F5344CB8AC3E}">
        <p14:creationId xmlns:p14="http://schemas.microsoft.com/office/powerpoint/2010/main" val="28075890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86130-0176-4E20-A707-7916FC06B992}"/>
              </a:ext>
            </a:extLst>
          </p:cNvPr>
          <p:cNvSpPr>
            <a:spLocks noGrp="1"/>
          </p:cNvSpPr>
          <p:nvPr>
            <p:ph type="title"/>
          </p:nvPr>
        </p:nvSpPr>
        <p:spPr>
          <a:xfrm>
            <a:off x="631065" y="2531002"/>
            <a:ext cx="4327301" cy="1753356"/>
          </a:xfrm>
        </p:spPr>
        <p:txBody>
          <a:bodyPr/>
          <a:lstStyle/>
          <a:p>
            <a:r>
              <a:rPr lang="en-US" sz="2800" dirty="0">
                <a:latin typeface="Calibri" panose="020F0502020204030204" pitchFamily="34" charset="0"/>
                <a:cs typeface="Calibri" panose="020F0502020204030204" pitchFamily="34" charset="0"/>
              </a:rPr>
              <a:t>Vulnerability Explanation</a:t>
            </a:r>
            <a:endParaRPr lang="en-US" sz="2800" dirty="0">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a16="http://schemas.microsoft.com/office/drawing/2014/main" xmlns="" id="{821AF905-CAC5-4D7B-B161-69D34591FF35}"/>
              </a:ext>
            </a:extLst>
          </p:cNvPr>
          <p:cNvSpPr>
            <a:spLocks noGrp="1"/>
          </p:cNvSpPr>
          <p:nvPr>
            <p:ph type="sldNum" sz="quarter" idx="12"/>
          </p:nvPr>
        </p:nvSpPr>
        <p:spPr>
          <a:xfrm>
            <a:off x="11353801" y="6082253"/>
            <a:ext cx="838199" cy="767687"/>
          </a:xfrm>
        </p:spPr>
        <p:txBody>
          <a:bodyPr/>
          <a:lstStyle/>
          <a:p>
            <a:pPr algn="r"/>
            <a:fld id="{9FF96B15-8338-45D5-A943-561235072D66}" type="slidenum">
              <a:rPr lang="en-US" sz="2000" noProof="0" smtClean="0">
                <a:solidFill>
                  <a:schemeClr val="tx1"/>
                </a:solidFill>
              </a:rPr>
              <a:pPr algn="r"/>
              <a:t>8</a:t>
            </a:fld>
            <a:endParaRPr lang="en-US" noProof="0" dirty="0">
              <a:solidFill>
                <a:schemeClr val="tx1"/>
              </a:solidFill>
            </a:endParaRPr>
          </a:p>
        </p:txBody>
      </p:sp>
      <p:sp>
        <p:nvSpPr>
          <p:cNvPr id="11" name="TextBox 10"/>
          <p:cNvSpPr txBox="1"/>
          <p:nvPr/>
        </p:nvSpPr>
        <p:spPr>
          <a:xfrm>
            <a:off x="5121497" y="1326318"/>
            <a:ext cx="7070503" cy="1107996"/>
          </a:xfrm>
          <a:prstGeom prst="rect">
            <a:avLst/>
          </a:prstGeom>
          <a:noFill/>
        </p:spPr>
        <p:txBody>
          <a:bodyPr wrap="square" rtlCol="0">
            <a:spAutoFit/>
          </a:bodyPr>
          <a:lstStyle/>
          <a:p>
            <a:pPr marL="342900" indent="-342900">
              <a:buFont typeface="Wingdings" panose="05000000000000000000" pitchFamily="2" charset="2"/>
              <a:buChar char="v"/>
            </a:pPr>
            <a:r>
              <a:rPr lang="en-US" sz="2200" dirty="0">
                <a:latin typeface="Calibri" panose="020F0502020204030204" pitchFamily="34" charset="0"/>
              </a:rPr>
              <a:t>Regular database backup is an essential necessity in any organization. There are huge variety of advantages in backing up the database.</a:t>
            </a:r>
          </a:p>
        </p:txBody>
      </p:sp>
      <p:sp>
        <p:nvSpPr>
          <p:cNvPr id="3" name="TextBox 2"/>
          <p:cNvSpPr txBox="1"/>
          <p:nvPr/>
        </p:nvSpPr>
        <p:spPr>
          <a:xfrm>
            <a:off x="5602310" y="3202271"/>
            <a:ext cx="4984124" cy="1477328"/>
          </a:xfrm>
          <a:prstGeom prst="rect">
            <a:avLst/>
          </a:prstGeom>
          <a:noFill/>
        </p:spPr>
        <p:txBody>
          <a:bodyPr wrap="square" rtlCol="0">
            <a:spAutoFit/>
          </a:bodyPr>
          <a:lstStyle/>
          <a:p>
            <a:r>
              <a:rPr lang="en-US" b="1" dirty="0"/>
              <a:t>a)	Security</a:t>
            </a:r>
          </a:p>
          <a:p>
            <a:r>
              <a:rPr lang="en-US" b="1" dirty="0"/>
              <a:t>b)	Risk Mitigation</a:t>
            </a:r>
          </a:p>
          <a:p>
            <a:r>
              <a:rPr lang="en-US" b="1" dirty="0"/>
              <a:t>c)	Reliability</a:t>
            </a:r>
          </a:p>
          <a:p>
            <a:r>
              <a:rPr lang="en-US" b="1" dirty="0"/>
              <a:t>d)	Credibility and accountability</a:t>
            </a:r>
          </a:p>
          <a:p>
            <a:r>
              <a:rPr lang="en-US" b="1" dirty="0"/>
              <a:t>e)	Quick and Successful Data Restoration</a:t>
            </a:r>
          </a:p>
        </p:txBody>
      </p:sp>
    </p:spTree>
    <p:extLst>
      <p:ext uri="{BB962C8B-B14F-4D97-AF65-F5344CB8AC3E}">
        <p14:creationId xmlns:p14="http://schemas.microsoft.com/office/powerpoint/2010/main" val="11198727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86130-0176-4E20-A707-7916FC06B992}"/>
              </a:ext>
            </a:extLst>
          </p:cNvPr>
          <p:cNvSpPr>
            <a:spLocks noGrp="1"/>
          </p:cNvSpPr>
          <p:nvPr>
            <p:ph type="title"/>
          </p:nvPr>
        </p:nvSpPr>
        <p:spPr>
          <a:xfrm>
            <a:off x="631065" y="2531002"/>
            <a:ext cx="4327301" cy="1753356"/>
          </a:xfrm>
        </p:spPr>
        <p:txBody>
          <a:bodyPr/>
          <a:lstStyle/>
          <a:p>
            <a:r>
              <a:rPr lang="en-US" sz="2800" dirty="0" smtClean="0">
                <a:latin typeface="Calibri" panose="020F0502020204030204" pitchFamily="34" charset="0"/>
                <a:cs typeface="Calibri" panose="020F0502020204030204" pitchFamily="34" charset="0"/>
              </a:rPr>
              <a:t>The way it works</a:t>
            </a:r>
            <a:endParaRPr lang="en-US" sz="2800" dirty="0">
              <a:latin typeface="Calibri" panose="020F0502020204030204" pitchFamily="34" charset="0"/>
              <a:cs typeface="Calibri" panose="020F0502020204030204" pitchFamily="34" charset="0"/>
            </a:endParaRPr>
          </a:p>
        </p:txBody>
      </p:sp>
      <p:sp>
        <p:nvSpPr>
          <p:cNvPr id="8" name="Slide Number Placeholder 2">
            <a:extLst>
              <a:ext uri="{FF2B5EF4-FFF2-40B4-BE49-F238E27FC236}">
                <a16:creationId xmlns:a16="http://schemas.microsoft.com/office/drawing/2014/main" xmlns="" id="{821AF905-CAC5-4D7B-B161-69D34591FF35}"/>
              </a:ext>
            </a:extLst>
          </p:cNvPr>
          <p:cNvSpPr>
            <a:spLocks noGrp="1"/>
          </p:cNvSpPr>
          <p:nvPr>
            <p:ph type="sldNum" sz="quarter" idx="12"/>
          </p:nvPr>
        </p:nvSpPr>
        <p:spPr>
          <a:xfrm>
            <a:off x="11353801" y="6082253"/>
            <a:ext cx="838199" cy="767687"/>
          </a:xfrm>
        </p:spPr>
        <p:txBody>
          <a:bodyPr/>
          <a:lstStyle/>
          <a:p>
            <a:pPr algn="r"/>
            <a:fld id="{9FF96B15-8338-45D5-A943-561235072D66}" type="slidenum">
              <a:rPr lang="en-US" sz="2000" noProof="0" smtClean="0">
                <a:solidFill>
                  <a:schemeClr val="tx1"/>
                </a:solidFill>
              </a:rPr>
              <a:pPr algn="r"/>
              <a:t>9</a:t>
            </a:fld>
            <a:endParaRPr lang="en-US" noProof="0" dirty="0">
              <a:solidFill>
                <a:schemeClr val="tx1"/>
              </a:solidFill>
            </a:endParaRPr>
          </a:p>
        </p:txBody>
      </p:sp>
      <p:sp>
        <p:nvSpPr>
          <p:cNvPr id="4" name="TextBox 3"/>
          <p:cNvSpPr txBox="1"/>
          <p:nvPr/>
        </p:nvSpPr>
        <p:spPr>
          <a:xfrm>
            <a:off x="5872764" y="2947699"/>
            <a:ext cx="5151549" cy="3139321"/>
          </a:xfrm>
          <a:prstGeom prst="rect">
            <a:avLst/>
          </a:prstGeom>
          <a:noFill/>
        </p:spPr>
        <p:txBody>
          <a:bodyPr wrap="square" rtlCol="0">
            <a:spAutoFit/>
          </a:bodyPr>
          <a:lstStyle/>
          <a:p>
            <a:pPr marL="457200" indent="-457200">
              <a:buFont typeface="+mj-lt"/>
              <a:buAutoNum type="arabicParenR"/>
            </a:pPr>
            <a:r>
              <a:rPr lang="en-US" sz="2200" dirty="0" smtClean="0">
                <a:latin typeface="Aharoni" panose="02010803020104030203" pitchFamily="2" charset="-79"/>
                <a:cs typeface="Aharoni" panose="02010803020104030203" pitchFamily="2" charset="-79"/>
              </a:rPr>
              <a:t>Control Files</a:t>
            </a:r>
          </a:p>
          <a:p>
            <a:pPr marL="457200" indent="-457200">
              <a:buFont typeface="+mj-lt"/>
              <a:buAutoNum type="arabicParenR"/>
            </a:pPr>
            <a:r>
              <a:rPr lang="en-US" sz="2200" dirty="0" smtClean="0">
                <a:latin typeface="Aharoni" panose="02010803020104030203" pitchFamily="2" charset="-79"/>
                <a:cs typeface="Aharoni" panose="02010803020104030203" pitchFamily="2" charset="-79"/>
              </a:rPr>
              <a:t>Use of Control </a:t>
            </a:r>
            <a:r>
              <a:rPr lang="en-US" sz="2200" dirty="0">
                <a:latin typeface="Aharoni" panose="02010803020104030203" pitchFamily="2" charset="-79"/>
                <a:cs typeface="Aharoni" panose="02010803020104030203" pitchFamily="2" charset="-79"/>
              </a:rPr>
              <a:t>F</a:t>
            </a:r>
            <a:r>
              <a:rPr lang="en-US" sz="2200" dirty="0" smtClean="0">
                <a:latin typeface="Aharoni" panose="02010803020104030203" pitchFamily="2" charset="-79"/>
                <a:cs typeface="Aharoni" panose="02010803020104030203" pitchFamily="2" charset="-79"/>
              </a:rPr>
              <a:t>iles</a:t>
            </a:r>
          </a:p>
          <a:p>
            <a:pPr marL="457200" indent="-457200">
              <a:buFont typeface="+mj-lt"/>
              <a:buAutoNum type="arabicParenR"/>
            </a:pPr>
            <a:r>
              <a:rPr lang="en-US" sz="2200" dirty="0" smtClean="0">
                <a:latin typeface="Aharoni" panose="02010803020104030203" pitchFamily="2" charset="-79"/>
                <a:cs typeface="Aharoni" panose="02010803020104030203" pitchFamily="2" charset="-79"/>
              </a:rPr>
              <a:t>Online Redo Log </a:t>
            </a:r>
            <a:r>
              <a:rPr lang="en-US" sz="2200" dirty="0">
                <a:latin typeface="Aharoni" panose="02010803020104030203" pitchFamily="2" charset="-79"/>
                <a:cs typeface="Aharoni" panose="02010803020104030203" pitchFamily="2" charset="-79"/>
              </a:rPr>
              <a:t>F</a:t>
            </a:r>
            <a:r>
              <a:rPr lang="en-US" sz="2200" dirty="0" smtClean="0">
                <a:latin typeface="Aharoni" panose="02010803020104030203" pitchFamily="2" charset="-79"/>
                <a:cs typeface="Aharoni" panose="02010803020104030203" pitchFamily="2" charset="-79"/>
              </a:rPr>
              <a:t>iles</a:t>
            </a:r>
          </a:p>
          <a:p>
            <a:pPr marL="457200" indent="-457200">
              <a:buFont typeface="+mj-lt"/>
              <a:buAutoNum type="arabicParenR"/>
            </a:pPr>
            <a:r>
              <a:rPr lang="en-US" sz="2200" dirty="0" smtClean="0">
                <a:latin typeface="Aharoni" panose="02010803020104030203" pitchFamily="2" charset="-79"/>
                <a:cs typeface="Aharoni" panose="02010803020104030203" pitchFamily="2" charset="-79"/>
              </a:rPr>
              <a:t>The Use of Redo Log Files</a:t>
            </a:r>
          </a:p>
          <a:p>
            <a:pPr marL="457200" indent="-457200">
              <a:buFont typeface="+mj-lt"/>
              <a:buAutoNum type="arabicParenR"/>
            </a:pPr>
            <a:r>
              <a:rPr lang="en-US" sz="2200" dirty="0" smtClean="0">
                <a:latin typeface="Aharoni" panose="02010803020104030203" pitchFamily="2" charset="-79"/>
                <a:cs typeface="Aharoni" panose="02010803020104030203" pitchFamily="2" charset="-79"/>
              </a:rPr>
              <a:t>Datafiles</a:t>
            </a:r>
          </a:p>
          <a:p>
            <a:pPr marL="457200" indent="-457200">
              <a:buFont typeface="+mj-lt"/>
              <a:buAutoNum type="arabicParenR"/>
            </a:pPr>
            <a:r>
              <a:rPr lang="en-US" sz="2200" dirty="0" smtClean="0">
                <a:latin typeface="Aharoni" panose="02010803020104030203" pitchFamily="2" charset="-79"/>
                <a:cs typeface="Aharoni" panose="02010803020104030203" pitchFamily="2" charset="-79"/>
              </a:rPr>
              <a:t>The Use of Datafiles</a:t>
            </a:r>
          </a:p>
          <a:p>
            <a:pPr marL="457200" indent="-457200">
              <a:buFont typeface="+mj-lt"/>
              <a:buAutoNum type="arabicParenR"/>
            </a:pPr>
            <a:r>
              <a:rPr lang="en-US" sz="2200" dirty="0" smtClean="0">
                <a:latin typeface="Aharoni" panose="02010803020104030203" pitchFamily="2" charset="-79"/>
                <a:cs typeface="Aharoni" panose="02010803020104030203" pitchFamily="2" charset="-79"/>
              </a:rPr>
              <a:t>Rollback Segments</a:t>
            </a:r>
          </a:p>
          <a:p>
            <a:pPr marL="457200" indent="-457200">
              <a:buFont typeface="+mj-lt"/>
              <a:buAutoNum type="arabicParenR"/>
            </a:pPr>
            <a:r>
              <a:rPr lang="en-US" sz="2200" dirty="0" smtClean="0">
                <a:latin typeface="Aharoni" panose="02010803020104030203" pitchFamily="2" charset="-79"/>
                <a:cs typeface="Aharoni" panose="02010803020104030203" pitchFamily="2" charset="-79"/>
              </a:rPr>
              <a:t>The Use of Rollback Segments</a:t>
            </a:r>
          </a:p>
          <a:p>
            <a:pPr marL="457200" indent="-457200">
              <a:buFont typeface="+mj-lt"/>
              <a:buAutoNum type="arabicParenR"/>
            </a:pPr>
            <a:r>
              <a:rPr lang="en-US" sz="2200" dirty="0" smtClean="0">
                <a:latin typeface="Aharoni" panose="02010803020104030203" pitchFamily="2" charset="-79"/>
                <a:cs typeface="Aharoni" panose="02010803020104030203" pitchFamily="2" charset="-79"/>
              </a:rPr>
              <a:t>Archived Logs</a:t>
            </a:r>
            <a:endParaRPr lang="en-US" sz="2200" dirty="0">
              <a:latin typeface="Aharoni" panose="02010803020104030203" pitchFamily="2" charset="-79"/>
              <a:cs typeface="Aharoni" panose="02010803020104030203" pitchFamily="2" charset="-79"/>
            </a:endParaRPr>
          </a:p>
        </p:txBody>
      </p:sp>
      <p:sp>
        <p:nvSpPr>
          <p:cNvPr id="5" name="TextBox 4"/>
          <p:cNvSpPr txBox="1"/>
          <p:nvPr/>
        </p:nvSpPr>
        <p:spPr>
          <a:xfrm>
            <a:off x="5367277" y="1231762"/>
            <a:ext cx="6508769" cy="430887"/>
          </a:xfrm>
          <a:prstGeom prst="rect">
            <a:avLst/>
          </a:prstGeom>
          <a:noFill/>
        </p:spPr>
        <p:txBody>
          <a:bodyPr wrap="none" rtlCol="0">
            <a:spAutoFit/>
          </a:bodyPr>
          <a:lstStyle/>
          <a:p>
            <a:pPr marL="342900" indent="-342900">
              <a:buFont typeface="Wingdings" panose="05000000000000000000" pitchFamily="2" charset="2"/>
              <a:buChar char="Ø"/>
            </a:pPr>
            <a:r>
              <a:rPr lang="en-US" sz="2200" dirty="0" smtClean="0">
                <a:latin typeface="Calibri" panose="020F0502020204030204" pitchFamily="34" charset="0"/>
              </a:rPr>
              <a:t>Here we are going to discuss this under 9 sub topics.</a:t>
            </a:r>
            <a:endParaRPr lang="en-US" sz="2200" dirty="0">
              <a:latin typeface="Calibri" panose="020F0502020204030204" pitchFamily="34" charset="0"/>
            </a:endParaRPr>
          </a:p>
        </p:txBody>
      </p:sp>
    </p:spTree>
    <p:extLst>
      <p:ext uri="{BB962C8B-B14F-4D97-AF65-F5344CB8AC3E}">
        <p14:creationId xmlns:p14="http://schemas.microsoft.com/office/powerpoint/2010/main" val="29428857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TF66741836_Beginning of the year procedures_AAS_v5" id="{51CF042C-A21F-4772-ACB5-34142877F475}" vid="{78ABB5F0-5DDF-4844-A82C-FEADF47C5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83CA34-C6E2-49BA-ACFF-78ADEC0C28FA}">
  <ds:schemaRefs>
    <ds:schemaRef ds:uri="16c05727-aa75-4e4a-9b5f-8a80a1165891"/>
    <ds:schemaRef ds:uri="http://purl.org/dc/dcmitype/"/>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CB9AE35-8A31-4380-94A6-86E5DFCDD1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Beginning of the year procedures</Template>
  <TotalTime>0</TotalTime>
  <Words>2145</Words>
  <Application>Microsoft Office PowerPoint</Application>
  <PresentationFormat>Custom</PresentationFormat>
  <Paragraphs>242</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Ion Boardroom</vt:lpstr>
      <vt:lpstr>PowerPoint Presentation</vt:lpstr>
      <vt:lpstr>Outline</vt:lpstr>
      <vt:lpstr>Vulnerability Explanation</vt:lpstr>
      <vt:lpstr>Vulnerability Explanation</vt:lpstr>
      <vt:lpstr>Vulnerability Explanation</vt:lpstr>
      <vt:lpstr>Vulnerability Explanation</vt:lpstr>
      <vt:lpstr>Vulnerability Explanation</vt:lpstr>
      <vt:lpstr>Vulnerability Explanation</vt:lpstr>
      <vt:lpstr>The way it works</vt:lpstr>
      <vt:lpstr>The way it works</vt:lpstr>
      <vt:lpstr>The way it works</vt:lpstr>
      <vt:lpstr>The way it works</vt:lpstr>
      <vt:lpstr>The way it works</vt:lpstr>
      <vt:lpstr>The way it works</vt:lpstr>
      <vt:lpstr>The way it works</vt:lpstr>
      <vt:lpstr>The way it works</vt:lpstr>
      <vt:lpstr>The way it works</vt:lpstr>
      <vt:lpstr>The way it works</vt:lpstr>
      <vt:lpstr>Examples and Countermeasures</vt:lpstr>
      <vt:lpstr>Examples and Countermeasures</vt:lpstr>
      <vt:lpstr>Examples and Countermeasures</vt:lpstr>
      <vt:lpstr>Examples and Countermeasures</vt:lpstr>
      <vt:lpstr>Examples and Countermeasures</vt:lpstr>
      <vt:lpstr>Examples and Countermeasures</vt:lpstr>
      <vt:lpstr>Examples and Countermeasures</vt:lpstr>
      <vt:lpstr>Examples and Countermeasures</vt:lpstr>
      <vt:lpstr>Examples and Countermeasures</vt:lpstr>
      <vt:lpstr>Examples and Countermeasures</vt:lpstr>
      <vt:lpstr>Examples and Countermeasures</vt:lpstr>
      <vt:lpstr>Reference</vt:lpstr>
      <vt:lpstr>Inadequate Database Backups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2019-09-21T15:59:57Z</dcterms:created>
  <dcterms:modified xsi:type="dcterms:W3CDTF">2020-04-04T17:13:09Z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