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96" r:id="rId1"/>
    <p:sldMasterId id="2147483975" r:id="rId2"/>
  </p:sldMasterIdLst>
  <p:notesMasterIdLst>
    <p:notesMasterId r:id="rId28"/>
  </p:notesMasterIdLst>
  <p:sldIdLst>
    <p:sldId id="2004" r:id="rId3"/>
    <p:sldId id="2048" r:id="rId4"/>
    <p:sldId id="2005" r:id="rId5"/>
    <p:sldId id="2006" r:id="rId6"/>
    <p:sldId id="2008" r:id="rId7"/>
    <p:sldId id="2029" r:id="rId8"/>
    <p:sldId id="2023" r:id="rId9"/>
    <p:sldId id="2030" r:id="rId10"/>
    <p:sldId id="2031" r:id="rId11"/>
    <p:sldId id="2009" r:id="rId12"/>
    <p:sldId id="2032" r:id="rId13"/>
    <p:sldId id="2033" r:id="rId14"/>
    <p:sldId id="2034" r:id="rId15"/>
    <p:sldId id="2035" r:id="rId16"/>
    <p:sldId id="2036" r:id="rId17"/>
    <p:sldId id="2037" r:id="rId18"/>
    <p:sldId id="2039" r:id="rId19"/>
    <p:sldId id="2040" r:id="rId20"/>
    <p:sldId id="2041" r:id="rId21"/>
    <p:sldId id="2042" r:id="rId22"/>
    <p:sldId id="2043" r:id="rId23"/>
    <p:sldId id="2044" r:id="rId24"/>
    <p:sldId id="2045" r:id="rId25"/>
    <p:sldId id="2046" r:id="rId26"/>
    <p:sldId id="2047"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C6508"/>
    <a:srgbClr val="00FF00"/>
    <a:srgbClr val="0000FF"/>
    <a:srgbClr val="00FFFF"/>
    <a:srgbClr val="FC7608"/>
    <a:srgbClr val="FFFF00"/>
    <a:srgbClr val="DAF8FE"/>
    <a:srgbClr val="A7E8FF"/>
    <a:srgbClr val="E3F913"/>
    <a:srgbClr val="F6861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6202" autoAdjust="0"/>
  </p:normalViewPr>
  <p:slideViewPr>
    <p:cSldViewPr snapToGrid="0" snapToObjects="1">
      <p:cViewPr varScale="1">
        <p:scale>
          <a:sx n="113" d="100"/>
          <a:sy n="113" d="100"/>
        </p:scale>
        <p:origin x="672" y="91"/>
      </p:cViewPr>
      <p:guideLst/>
    </p:cSldViewPr>
  </p:slideViewPr>
  <p:notesTextViewPr>
    <p:cViewPr>
      <p:scale>
        <a:sx n="3" d="2"/>
        <a:sy n="3" d="2"/>
      </p:scale>
      <p:origin x="0" y="0"/>
    </p:cViewPr>
  </p:notesTextViewPr>
  <p:sorterViewPr>
    <p:cViewPr>
      <p:scale>
        <a:sx n="148" d="100"/>
        <a:sy n="14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342831" rtl="0" eaLnBrk="1" latinLnBrk="0" hangingPunct="1">
      <a:defRPr sz="900" kern="1200">
        <a:solidFill>
          <a:schemeClr val="tx1"/>
        </a:solidFill>
        <a:latin typeface="Calibri Light"/>
        <a:ea typeface="+mn-ea"/>
        <a:cs typeface="+mn-cs"/>
      </a:defRPr>
    </a:lvl1pPr>
    <a:lvl2pPr marL="342831" algn="l" defTabSz="342831" rtl="0" eaLnBrk="1" latinLnBrk="0" hangingPunct="1">
      <a:defRPr sz="900" kern="1200">
        <a:solidFill>
          <a:schemeClr val="tx1"/>
        </a:solidFill>
        <a:latin typeface="Calibri Light"/>
        <a:ea typeface="+mn-ea"/>
        <a:cs typeface="+mn-cs"/>
      </a:defRPr>
    </a:lvl2pPr>
    <a:lvl3pPr marL="685663" algn="l" defTabSz="342831" rtl="0" eaLnBrk="1" latinLnBrk="0" hangingPunct="1">
      <a:defRPr sz="900" kern="1200">
        <a:solidFill>
          <a:schemeClr val="tx1"/>
        </a:solidFill>
        <a:latin typeface="Calibri Light"/>
        <a:ea typeface="+mn-ea"/>
        <a:cs typeface="+mn-cs"/>
      </a:defRPr>
    </a:lvl3pPr>
    <a:lvl4pPr marL="1028494" algn="l" defTabSz="342831" rtl="0" eaLnBrk="1" latinLnBrk="0" hangingPunct="1">
      <a:defRPr sz="900" kern="1200">
        <a:solidFill>
          <a:schemeClr val="tx1"/>
        </a:solidFill>
        <a:latin typeface="Calibri Light"/>
        <a:ea typeface="+mn-ea"/>
        <a:cs typeface="+mn-cs"/>
      </a:defRPr>
    </a:lvl4pPr>
    <a:lvl5pPr marL="1371326" algn="l" defTabSz="342831" rtl="0" eaLnBrk="1" latinLnBrk="0" hangingPunct="1">
      <a:defRPr sz="900" kern="1200">
        <a:solidFill>
          <a:schemeClr val="tx1"/>
        </a:solidFill>
        <a:latin typeface="Calibri Light"/>
        <a:ea typeface="+mn-ea"/>
        <a:cs typeface="+mn-cs"/>
      </a:defRPr>
    </a:lvl5pPr>
    <a:lvl6pPr marL="1714157" algn="l" defTabSz="342831" rtl="0" eaLnBrk="1" latinLnBrk="0" hangingPunct="1">
      <a:defRPr sz="900" kern="1200">
        <a:solidFill>
          <a:schemeClr val="tx1"/>
        </a:solidFill>
        <a:latin typeface="+mn-lt"/>
        <a:ea typeface="+mn-ea"/>
        <a:cs typeface="+mn-cs"/>
      </a:defRPr>
    </a:lvl6pPr>
    <a:lvl7pPr marL="2056989" algn="l" defTabSz="342831" rtl="0" eaLnBrk="1" latinLnBrk="0" hangingPunct="1">
      <a:defRPr sz="900" kern="1200">
        <a:solidFill>
          <a:schemeClr val="tx1"/>
        </a:solidFill>
        <a:latin typeface="+mn-lt"/>
        <a:ea typeface="+mn-ea"/>
        <a:cs typeface="+mn-cs"/>
      </a:defRPr>
    </a:lvl7pPr>
    <a:lvl8pPr marL="2399820" algn="l" defTabSz="342831" rtl="0" eaLnBrk="1" latinLnBrk="0" hangingPunct="1">
      <a:defRPr sz="900" kern="1200">
        <a:solidFill>
          <a:schemeClr val="tx1"/>
        </a:solidFill>
        <a:latin typeface="+mn-lt"/>
        <a:ea typeface="+mn-ea"/>
        <a:cs typeface="+mn-cs"/>
      </a:defRPr>
    </a:lvl8pPr>
    <a:lvl9pPr marL="2742651" algn="l" defTabSz="34283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1344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4313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0301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372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89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409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95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67997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010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3773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486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372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89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279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8351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0346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2204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129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57139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862254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30615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377184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70894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27316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366895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349472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3640021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63380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448748" y="1325509"/>
            <a:ext cx="2342018" cy="2345436"/>
          </a:xfrm>
          <a:prstGeom prst="ellipse">
            <a:avLst/>
          </a:prstGeom>
          <a:solidFill>
            <a:schemeClr val="bg1">
              <a:lumMod val="95000"/>
            </a:schemeClr>
          </a:solidFill>
          <a:effectLst/>
        </p:spPr>
        <p:txBody>
          <a:bodyPr wrap="square">
            <a:no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97248241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345223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5765348" y="1060125"/>
            <a:ext cx="1636663" cy="2885378"/>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925117380"/>
      </p:ext>
    </p:extLst>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9144000" cy="5143500"/>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17" name="Picture Placeholder 13"/>
          <p:cNvSpPr>
            <a:spLocks noGrp="1"/>
          </p:cNvSpPr>
          <p:nvPr>
            <p:ph type="pic" sz="quarter" idx="14"/>
          </p:nvPr>
        </p:nvSpPr>
        <p:spPr>
          <a:xfrm>
            <a:off x="1114287" y="1543807"/>
            <a:ext cx="2772464" cy="1748153"/>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565679538"/>
      </p:ext>
    </p:extLst>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5194624" y="1390708"/>
            <a:ext cx="2753274" cy="1561876"/>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65190758"/>
      </p:ext>
    </p:extLst>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003175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039757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755488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559455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918271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39637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365489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419477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53355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214749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4257002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501915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432832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2074795"/>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523274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9145497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29729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9820857"/>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9966881"/>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845020"/>
      </p:ext>
    </p:extLst>
  </p:cSld>
  <p:clrMapOvr>
    <a:masterClrMapping/>
  </p:clrMapOvr>
  <p:transitio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448748" y="1325509"/>
            <a:ext cx="2342018" cy="2345436"/>
          </a:xfrm>
          <a:prstGeom prst="ellipse">
            <a:avLst/>
          </a:prstGeom>
          <a:solidFill>
            <a:schemeClr val="bg1">
              <a:lumMod val="95000"/>
            </a:schemeClr>
          </a:solidFill>
          <a:effectLst/>
        </p:spPr>
        <p:txBody>
          <a:bodyPr wrap="square">
            <a:no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4037343"/>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reative Break Pictur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4837177" y="593138"/>
            <a:ext cx="3547872" cy="3547872"/>
          </a:xfrm>
          <a:prstGeom prst="diamond">
            <a:avLst/>
          </a:prstGeom>
          <a:solidFill>
            <a:schemeClr val="bg1">
              <a:lumMod val="95000"/>
            </a:schemeClr>
          </a:solidFill>
          <a:effectLst/>
        </p:spPr>
        <p:txBody>
          <a:bodyPr wrap="square">
            <a:no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172776736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701183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22436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34037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43383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C764DE79-268F-4C1A-8933-263129D2AF90}" type="datetimeFigureOut">
              <a:rPr lang="en-US" smtClean="0"/>
              <a:t>5/9/2021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97070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C764DE79-268F-4C1A-8933-263129D2AF90}" type="datetimeFigureOut">
              <a:rPr lang="en-US" smtClean="0"/>
              <a:t>5/9/2021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4F24B7ED-908A-4B64-89B1-4C4823A9F51C}"/>
              </a:ext>
            </a:extLst>
          </p:cNvPr>
          <p:cNvGrpSpPr/>
          <p:nvPr userDrawn="1"/>
        </p:nvGrpSpPr>
        <p:grpSpPr>
          <a:xfrm>
            <a:off x="902075" y="-169219"/>
            <a:ext cx="326129" cy="724129"/>
            <a:chOff x="6345625" y="2531002"/>
            <a:chExt cx="326129" cy="724129"/>
          </a:xfrm>
          <a:solidFill>
            <a:schemeClr val="accent4"/>
          </a:solidFill>
        </p:grpSpPr>
        <p:sp>
          <p:nvSpPr>
            <p:cNvPr id="8" name="Freeform 99">
              <a:extLst>
                <a:ext uri="{FF2B5EF4-FFF2-40B4-BE49-F238E27FC236}">
                  <a16:creationId xmlns:a16="http://schemas.microsoft.com/office/drawing/2014/main" id="{AE23B432-569E-46C4-ADB1-7BD87317B89C}"/>
                </a:ext>
              </a:extLst>
            </p:cNvPr>
            <p:cNvSpPr>
              <a:spLocks noChangeArrowheads="1"/>
            </p:cNvSpPr>
            <p:nvPr/>
          </p:nvSpPr>
          <p:spPr bwMode="auto">
            <a:xfrm rot="3586718">
              <a:off x="6172968" y="2703659"/>
              <a:ext cx="495449" cy="150136"/>
            </a:xfrm>
            <a:custGeom>
              <a:avLst/>
              <a:gdLst>
                <a:gd name="T0" fmla="*/ 0 w 875"/>
                <a:gd name="T1" fmla="*/ 264 h 265"/>
                <a:gd name="T2" fmla="*/ 516 w 875"/>
                <a:gd name="T3" fmla="*/ 251 h 265"/>
                <a:gd name="T4" fmla="*/ 874 w 875"/>
                <a:gd name="T5" fmla="*/ 0 h 265"/>
                <a:gd name="T6" fmla="*/ 358 w 875"/>
                <a:gd name="T7" fmla="*/ 12 h 265"/>
                <a:gd name="T8" fmla="*/ 0 w 875"/>
                <a:gd name="T9" fmla="*/ 264 h 265"/>
              </a:gdLst>
              <a:ahLst/>
              <a:cxnLst>
                <a:cxn ang="0">
                  <a:pos x="T0" y="T1"/>
                </a:cxn>
                <a:cxn ang="0">
                  <a:pos x="T2" y="T3"/>
                </a:cxn>
                <a:cxn ang="0">
                  <a:pos x="T4" y="T5"/>
                </a:cxn>
                <a:cxn ang="0">
                  <a:pos x="T6" y="T7"/>
                </a:cxn>
                <a:cxn ang="0">
                  <a:pos x="T8" y="T9"/>
                </a:cxn>
              </a:cxnLst>
              <a:rect l="0" t="0" r="r" b="b"/>
              <a:pathLst>
                <a:path w="875" h="265">
                  <a:moveTo>
                    <a:pt x="0" y="264"/>
                  </a:moveTo>
                  <a:lnTo>
                    <a:pt x="516" y="251"/>
                  </a:lnTo>
                  <a:lnTo>
                    <a:pt x="874" y="0"/>
                  </a:lnTo>
                  <a:lnTo>
                    <a:pt x="358" y="12"/>
                  </a:lnTo>
                  <a:lnTo>
                    <a:pt x="0" y="26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 name="Freeform 100">
              <a:extLst>
                <a:ext uri="{FF2B5EF4-FFF2-40B4-BE49-F238E27FC236}">
                  <a16:creationId xmlns:a16="http://schemas.microsoft.com/office/drawing/2014/main" id="{0D6319A8-5E8F-4834-A6BE-50B11A02111A}"/>
                </a:ext>
              </a:extLst>
            </p:cNvPr>
            <p:cNvSpPr>
              <a:spLocks noChangeArrowheads="1"/>
            </p:cNvSpPr>
            <p:nvPr/>
          </p:nvSpPr>
          <p:spPr bwMode="auto">
            <a:xfrm rot="3586718">
              <a:off x="6422778" y="3006155"/>
              <a:ext cx="350318" cy="147634"/>
            </a:xfrm>
            <a:custGeom>
              <a:avLst/>
              <a:gdLst>
                <a:gd name="T0" fmla="*/ 0 w 617"/>
                <a:gd name="T1" fmla="*/ 258 h 259"/>
                <a:gd name="T2" fmla="*/ 258 w 617"/>
                <a:gd name="T3" fmla="*/ 252 h 259"/>
                <a:gd name="T4" fmla="*/ 616 w 617"/>
                <a:gd name="T5" fmla="*/ 0 h 259"/>
                <a:gd name="T6" fmla="*/ 358 w 617"/>
                <a:gd name="T7" fmla="*/ 6 h 259"/>
                <a:gd name="T8" fmla="*/ 0 w 617"/>
                <a:gd name="T9" fmla="*/ 258 h 259"/>
              </a:gdLst>
              <a:ahLst/>
              <a:cxnLst>
                <a:cxn ang="0">
                  <a:pos x="T0" y="T1"/>
                </a:cxn>
                <a:cxn ang="0">
                  <a:pos x="T2" y="T3"/>
                </a:cxn>
                <a:cxn ang="0">
                  <a:pos x="T4" y="T5"/>
                </a:cxn>
                <a:cxn ang="0">
                  <a:pos x="T6" y="T7"/>
                </a:cxn>
                <a:cxn ang="0">
                  <a:pos x="T8" y="T9"/>
                </a:cxn>
              </a:cxnLst>
              <a:rect l="0" t="0" r="r" b="b"/>
              <a:pathLst>
                <a:path w="617" h="259">
                  <a:moveTo>
                    <a:pt x="0" y="258"/>
                  </a:moveTo>
                  <a:lnTo>
                    <a:pt x="258" y="252"/>
                  </a:lnTo>
                  <a:lnTo>
                    <a:pt x="616" y="0"/>
                  </a:lnTo>
                  <a:lnTo>
                    <a:pt x="358" y="6"/>
                  </a:lnTo>
                  <a:lnTo>
                    <a:pt x="0" y="2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 name="Freeform 117">
            <a:extLst>
              <a:ext uri="{FF2B5EF4-FFF2-40B4-BE49-F238E27FC236}">
                <a16:creationId xmlns:a16="http://schemas.microsoft.com/office/drawing/2014/main" id="{0F037E68-03AB-4D42-925A-9D09E5EC7510}"/>
              </a:ext>
            </a:extLst>
          </p:cNvPr>
          <p:cNvSpPr>
            <a:spLocks noChangeArrowheads="1"/>
          </p:cNvSpPr>
          <p:nvPr userDrawn="1"/>
        </p:nvSpPr>
        <p:spPr bwMode="auto">
          <a:xfrm rot="3586718">
            <a:off x="-274843" y="76494"/>
            <a:ext cx="970879" cy="369248"/>
          </a:xfrm>
          <a:custGeom>
            <a:avLst/>
            <a:gdLst>
              <a:gd name="T0" fmla="*/ 0 w 1713"/>
              <a:gd name="T1" fmla="*/ 428 h 429"/>
              <a:gd name="T2" fmla="*/ 1143 w 1713"/>
              <a:gd name="T3" fmla="*/ 400 h 429"/>
              <a:gd name="T4" fmla="*/ 1712 w 1713"/>
              <a:gd name="T5" fmla="*/ 0 h 429"/>
              <a:gd name="T6" fmla="*/ 568 w 1713"/>
              <a:gd name="T7" fmla="*/ 28 h 429"/>
              <a:gd name="T8" fmla="*/ 0 w 1713"/>
              <a:gd name="T9" fmla="*/ 428 h 429"/>
            </a:gdLst>
            <a:ahLst/>
            <a:cxnLst>
              <a:cxn ang="0">
                <a:pos x="T0" y="T1"/>
              </a:cxn>
              <a:cxn ang="0">
                <a:pos x="T2" y="T3"/>
              </a:cxn>
              <a:cxn ang="0">
                <a:pos x="T4" y="T5"/>
              </a:cxn>
              <a:cxn ang="0">
                <a:pos x="T6" y="T7"/>
              </a:cxn>
              <a:cxn ang="0">
                <a:pos x="T8" y="T9"/>
              </a:cxn>
            </a:cxnLst>
            <a:rect l="0" t="0" r="r" b="b"/>
            <a:pathLst>
              <a:path w="1713" h="429">
                <a:moveTo>
                  <a:pt x="0" y="428"/>
                </a:moveTo>
                <a:lnTo>
                  <a:pt x="1143" y="400"/>
                </a:lnTo>
                <a:lnTo>
                  <a:pt x="1712" y="0"/>
                </a:lnTo>
                <a:lnTo>
                  <a:pt x="568" y="28"/>
                </a:lnTo>
                <a:lnTo>
                  <a:pt x="0" y="428"/>
                </a:lnTo>
              </a:path>
            </a:pathLst>
          </a:custGeom>
          <a:noFill/>
          <a:ln w="19050">
            <a:solidFill>
              <a:schemeClr val="accent2"/>
            </a:solidFill>
            <a:prstDash val="sysDot"/>
          </a:ln>
          <a:effectLst/>
        </p:spPr>
        <p:txBody>
          <a:bodyPr wrap="none" anchor="ctr"/>
          <a:lstStyle/>
          <a:p>
            <a:endParaRPr lang="en-US" sz="1012"/>
          </a:p>
        </p:txBody>
      </p:sp>
      <p:sp>
        <p:nvSpPr>
          <p:cNvPr id="11" name="Freeform 125">
            <a:extLst>
              <a:ext uri="{FF2B5EF4-FFF2-40B4-BE49-F238E27FC236}">
                <a16:creationId xmlns:a16="http://schemas.microsoft.com/office/drawing/2014/main" id="{1E0EDC22-4B01-408F-BE38-2DBFA820FDAF}"/>
              </a:ext>
            </a:extLst>
          </p:cNvPr>
          <p:cNvSpPr>
            <a:spLocks noChangeArrowheads="1"/>
          </p:cNvSpPr>
          <p:nvPr userDrawn="1"/>
        </p:nvSpPr>
        <p:spPr bwMode="auto">
          <a:xfrm rot="3586718">
            <a:off x="760466" y="568956"/>
            <a:ext cx="147634" cy="150136"/>
          </a:xfrm>
          <a:custGeom>
            <a:avLst/>
            <a:gdLst>
              <a:gd name="T0" fmla="*/ 260 w 262"/>
              <a:gd name="T1" fmla="*/ 128 h 263"/>
              <a:gd name="T2" fmla="*/ 260 w 262"/>
              <a:gd name="T3" fmla="*/ 128 h 263"/>
              <a:gd name="T4" fmla="*/ 134 w 262"/>
              <a:gd name="T5" fmla="*/ 260 h 263"/>
              <a:gd name="T6" fmla="*/ 134 w 262"/>
              <a:gd name="T7" fmla="*/ 260 h 263"/>
              <a:gd name="T8" fmla="*/ 2 w 262"/>
              <a:gd name="T9" fmla="*/ 134 h 263"/>
              <a:gd name="T10" fmla="*/ 2 w 262"/>
              <a:gd name="T11" fmla="*/ 134 h 263"/>
              <a:gd name="T12" fmla="*/ 128 w 262"/>
              <a:gd name="T13" fmla="*/ 2 h 263"/>
              <a:gd name="T14" fmla="*/ 128 w 262"/>
              <a:gd name="T15" fmla="*/ 2 h 263"/>
              <a:gd name="T16" fmla="*/ 260 w 262"/>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3">
                <a:moveTo>
                  <a:pt x="260" y="128"/>
                </a:moveTo>
                <a:lnTo>
                  <a:pt x="260" y="128"/>
                </a:lnTo>
                <a:cubicBezTo>
                  <a:pt x="261" y="200"/>
                  <a:pt x="205" y="258"/>
                  <a:pt x="134" y="260"/>
                </a:cubicBezTo>
                <a:lnTo>
                  <a:pt x="134" y="260"/>
                </a:lnTo>
                <a:cubicBezTo>
                  <a:pt x="63" y="262"/>
                  <a:pt x="3" y="206"/>
                  <a:pt x="2" y="134"/>
                </a:cubicBezTo>
                <a:lnTo>
                  <a:pt x="2" y="134"/>
                </a:lnTo>
                <a:cubicBezTo>
                  <a:pt x="0" y="63"/>
                  <a:pt x="56" y="4"/>
                  <a:pt x="128" y="2"/>
                </a:cubicBezTo>
                <a:lnTo>
                  <a:pt x="128" y="2"/>
                </a:lnTo>
                <a:cubicBezTo>
                  <a:pt x="199" y="0"/>
                  <a:pt x="258" y="56"/>
                  <a:pt x="260" y="128"/>
                </a:cubicBezTo>
              </a:path>
            </a:pathLst>
          </a:custGeom>
          <a:solidFill>
            <a:schemeClr val="accent5"/>
          </a:solidFill>
          <a:ln>
            <a:noFill/>
          </a:ln>
          <a:effectLst/>
        </p:spPr>
        <p:txBody>
          <a:bodyPr wrap="none" anchor="ctr"/>
          <a:lstStyle/>
          <a:p>
            <a:endParaRPr lang="en-US" sz="1012"/>
          </a:p>
        </p:txBody>
      </p:sp>
      <p:sp>
        <p:nvSpPr>
          <p:cNvPr id="12" name="Freeform 126">
            <a:extLst>
              <a:ext uri="{FF2B5EF4-FFF2-40B4-BE49-F238E27FC236}">
                <a16:creationId xmlns:a16="http://schemas.microsoft.com/office/drawing/2014/main" id="{FB9D20C8-6B02-48B2-9B88-F47D9C59C448}"/>
              </a:ext>
            </a:extLst>
          </p:cNvPr>
          <p:cNvSpPr>
            <a:spLocks noChangeArrowheads="1"/>
          </p:cNvSpPr>
          <p:nvPr userDrawn="1"/>
        </p:nvSpPr>
        <p:spPr bwMode="auto">
          <a:xfrm rot="3586718">
            <a:off x="780402" y="278150"/>
            <a:ext cx="147632" cy="147632"/>
          </a:xfrm>
          <a:custGeom>
            <a:avLst/>
            <a:gdLst>
              <a:gd name="T0" fmla="*/ 259 w 262"/>
              <a:gd name="T1" fmla="*/ 127 h 262"/>
              <a:gd name="T2" fmla="*/ 259 w 262"/>
              <a:gd name="T3" fmla="*/ 127 h 262"/>
              <a:gd name="T4" fmla="*/ 133 w 262"/>
              <a:gd name="T5" fmla="*/ 259 h 262"/>
              <a:gd name="T6" fmla="*/ 133 w 262"/>
              <a:gd name="T7" fmla="*/ 259 h 262"/>
              <a:gd name="T8" fmla="*/ 2 w 262"/>
              <a:gd name="T9" fmla="*/ 133 h 262"/>
              <a:gd name="T10" fmla="*/ 2 w 262"/>
              <a:gd name="T11" fmla="*/ 133 h 262"/>
              <a:gd name="T12" fmla="*/ 127 w 262"/>
              <a:gd name="T13" fmla="*/ 1 h 262"/>
              <a:gd name="T14" fmla="*/ 127 w 262"/>
              <a:gd name="T15" fmla="*/ 1 h 262"/>
              <a:gd name="T16" fmla="*/ 259 w 262"/>
              <a:gd name="T17" fmla="*/ 12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2">
                <a:moveTo>
                  <a:pt x="259" y="127"/>
                </a:moveTo>
                <a:lnTo>
                  <a:pt x="259" y="127"/>
                </a:lnTo>
                <a:cubicBezTo>
                  <a:pt x="261" y="199"/>
                  <a:pt x="205" y="258"/>
                  <a:pt x="133" y="259"/>
                </a:cubicBezTo>
                <a:lnTo>
                  <a:pt x="133" y="259"/>
                </a:lnTo>
                <a:cubicBezTo>
                  <a:pt x="62" y="261"/>
                  <a:pt x="4" y="205"/>
                  <a:pt x="2" y="133"/>
                </a:cubicBezTo>
                <a:lnTo>
                  <a:pt x="2" y="133"/>
                </a:lnTo>
                <a:cubicBezTo>
                  <a:pt x="0" y="62"/>
                  <a:pt x="56" y="3"/>
                  <a:pt x="127" y="1"/>
                </a:cubicBezTo>
                <a:lnTo>
                  <a:pt x="127" y="1"/>
                </a:lnTo>
                <a:cubicBezTo>
                  <a:pt x="198" y="0"/>
                  <a:pt x="258" y="56"/>
                  <a:pt x="259" y="127"/>
                </a:cubicBezTo>
              </a:path>
            </a:pathLst>
          </a:custGeom>
          <a:solidFill>
            <a:schemeClr val="accent5"/>
          </a:solidFill>
          <a:ln>
            <a:noFill/>
          </a:ln>
          <a:effectLst/>
        </p:spPr>
        <p:txBody>
          <a:bodyPr wrap="none" anchor="ctr"/>
          <a:lstStyle/>
          <a:p>
            <a:endParaRPr lang="en-US" sz="1012"/>
          </a:p>
        </p:txBody>
      </p:sp>
      <p:sp>
        <p:nvSpPr>
          <p:cNvPr id="13" name="Freeform 127">
            <a:extLst>
              <a:ext uri="{FF2B5EF4-FFF2-40B4-BE49-F238E27FC236}">
                <a16:creationId xmlns:a16="http://schemas.microsoft.com/office/drawing/2014/main" id="{FD505E90-C906-4E84-AE1A-3358C8B0D6B2}"/>
              </a:ext>
            </a:extLst>
          </p:cNvPr>
          <p:cNvSpPr>
            <a:spLocks noChangeArrowheads="1"/>
          </p:cNvSpPr>
          <p:nvPr userDrawn="1"/>
        </p:nvSpPr>
        <p:spPr bwMode="auto">
          <a:xfrm rot="3586718">
            <a:off x="525726" y="141696"/>
            <a:ext cx="150136" cy="147632"/>
          </a:xfrm>
          <a:custGeom>
            <a:avLst/>
            <a:gdLst>
              <a:gd name="T0" fmla="*/ 260 w 263"/>
              <a:gd name="T1" fmla="*/ 128 h 262"/>
              <a:gd name="T2" fmla="*/ 260 w 263"/>
              <a:gd name="T3" fmla="*/ 128 h 262"/>
              <a:gd name="T4" fmla="*/ 134 w 263"/>
              <a:gd name="T5" fmla="*/ 260 h 262"/>
              <a:gd name="T6" fmla="*/ 134 w 263"/>
              <a:gd name="T7" fmla="*/ 260 h 262"/>
              <a:gd name="T8" fmla="*/ 2 w 263"/>
              <a:gd name="T9" fmla="*/ 134 h 262"/>
              <a:gd name="T10" fmla="*/ 2 w 263"/>
              <a:gd name="T11" fmla="*/ 134 h 262"/>
              <a:gd name="T12" fmla="*/ 128 w 263"/>
              <a:gd name="T13" fmla="*/ 2 h 262"/>
              <a:gd name="T14" fmla="*/ 128 w 263"/>
              <a:gd name="T15" fmla="*/ 2 h 262"/>
              <a:gd name="T16" fmla="*/ 260 w 263"/>
              <a:gd name="T17" fmla="*/ 1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62">
                <a:moveTo>
                  <a:pt x="260" y="128"/>
                </a:moveTo>
                <a:lnTo>
                  <a:pt x="260" y="128"/>
                </a:lnTo>
                <a:cubicBezTo>
                  <a:pt x="262" y="198"/>
                  <a:pt x="206" y="258"/>
                  <a:pt x="134" y="260"/>
                </a:cubicBezTo>
                <a:lnTo>
                  <a:pt x="134" y="260"/>
                </a:lnTo>
                <a:cubicBezTo>
                  <a:pt x="62" y="261"/>
                  <a:pt x="4" y="205"/>
                  <a:pt x="2" y="134"/>
                </a:cubicBezTo>
                <a:lnTo>
                  <a:pt x="2" y="134"/>
                </a:lnTo>
                <a:cubicBezTo>
                  <a:pt x="0" y="62"/>
                  <a:pt x="56" y="3"/>
                  <a:pt x="128" y="2"/>
                </a:cubicBezTo>
                <a:lnTo>
                  <a:pt x="128" y="2"/>
                </a:lnTo>
                <a:cubicBezTo>
                  <a:pt x="199" y="0"/>
                  <a:pt x="258" y="56"/>
                  <a:pt x="260" y="128"/>
                </a:cubicBezTo>
              </a:path>
            </a:pathLst>
          </a:custGeom>
          <a:solidFill>
            <a:schemeClr val="accent5"/>
          </a:solidFill>
          <a:ln>
            <a:noFill/>
          </a:ln>
          <a:effectLst/>
        </p:spPr>
        <p:txBody>
          <a:bodyPr wrap="none" anchor="ctr"/>
          <a:lstStyle/>
          <a:p>
            <a:endParaRPr lang="en-US" sz="1012"/>
          </a:p>
        </p:txBody>
      </p:sp>
      <p:sp>
        <p:nvSpPr>
          <p:cNvPr id="14" name="Freeform 120">
            <a:extLst>
              <a:ext uri="{FF2B5EF4-FFF2-40B4-BE49-F238E27FC236}">
                <a16:creationId xmlns:a16="http://schemas.microsoft.com/office/drawing/2014/main" id="{960FAEBF-F645-4DF9-8C59-DCA30B5BAD78}"/>
              </a:ext>
            </a:extLst>
          </p:cNvPr>
          <p:cNvSpPr>
            <a:spLocks noChangeArrowheads="1"/>
          </p:cNvSpPr>
          <p:nvPr userDrawn="1"/>
        </p:nvSpPr>
        <p:spPr bwMode="auto">
          <a:xfrm rot="13935410">
            <a:off x="805442" y="4551883"/>
            <a:ext cx="242719" cy="242719"/>
          </a:xfrm>
          <a:custGeom>
            <a:avLst/>
            <a:gdLst>
              <a:gd name="T0" fmla="*/ 424 w 428"/>
              <a:gd name="T1" fmla="*/ 208 h 427"/>
              <a:gd name="T2" fmla="*/ 424 w 428"/>
              <a:gd name="T3" fmla="*/ 208 h 427"/>
              <a:gd name="T4" fmla="*/ 219 w 428"/>
              <a:gd name="T5" fmla="*/ 424 h 427"/>
              <a:gd name="T6" fmla="*/ 219 w 428"/>
              <a:gd name="T7" fmla="*/ 424 h 427"/>
              <a:gd name="T8" fmla="*/ 3 w 428"/>
              <a:gd name="T9" fmla="*/ 218 h 427"/>
              <a:gd name="T10" fmla="*/ 3 w 428"/>
              <a:gd name="T11" fmla="*/ 218 h 427"/>
              <a:gd name="T12" fmla="*/ 208 w 428"/>
              <a:gd name="T13" fmla="*/ 2 h 427"/>
              <a:gd name="T14" fmla="*/ 208 w 428"/>
              <a:gd name="T15" fmla="*/ 2 h 427"/>
              <a:gd name="T16" fmla="*/ 424 w 428"/>
              <a:gd name="T17" fmla="*/ 20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27">
                <a:moveTo>
                  <a:pt x="424" y="208"/>
                </a:moveTo>
                <a:lnTo>
                  <a:pt x="424" y="208"/>
                </a:lnTo>
                <a:cubicBezTo>
                  <a:pt x="427" y="324"/>
                  <a:pt x="335" y="421"/>
                  <a:pt x="219" y="424"/>
                </a:cubicBezTo>
                <a:lnTo>
                  <a:pt x="219" y="424"/>
                </a:lnTo>
                <a:cubicBezTo>
                  <a:pt x="103" y="426"/>
                  <a:pt x="6" y="335"/>
                  <a:pt x="3" y="218"/>
                </a:cubicBezTo>
                <a:lnTo>
                  <a:pt x="3" y="218"/>
                </a:lnTo>
                <a:cubicBezTo>
                  <a:pt x="0" y="102"/>
                  <a:pt x="92" y="6"/>
                  <a:pt x="208" y="2"/>
                </a:cubicBezTo>
                <a:lnTo>
                  <a:pt x="208" y="2"/>
                </a:lnTo>
                <a:cubicBezTo>
                  <a:pt x="325" y="0"/>
                  <a:pt x="421" y="92"/>
                  <a:pt x="424" y="20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 name="Freeform 124">
            <a:extLst>
              <a:ext uri="{FF2B5EF4-FFF2-40B4-BE49-F238E27FC236}">
                <a16:creationId xmlns:a16="http://schemas.microsoft.com/office/drawing/2014/main" id="{D8998DA9-DF61-4686-9AB8-14D638ED5B14}"/>
              </a:ext>
            </a:extLst>
          </p:cNvPr>
          <p:cNvSpPr>
            <a:spLocks noChangeArrowheads="1"/>
          </p:cNvSpPr>
          <p:nvPr userDrawn="1"/>
        </p:nvSpPr>
        <p:spPr bwMode="auto">
          <a:xfrm rot="13935410">
            <a:off x="628754" y="4401397"/>
            <a:ext cx="150136" cy="150136"/>
          </a:xfrm>
          <a:custGeom>
            <a:avLst/>
            <a:gdLst>
              <a:gd name="T0" fmla="*/ 261 w 263"/>
              <a:gd name="T1" fmla="*/ 128 h 263"/>
              <a:gd name="T2" fmla="*/ 261 w 263"/>
              <a:gd name="T3" fmla="*/ 128 h 263"/>
              <a:gd name="T4" fmla="*/ 134 w 263"/>
              <a:gd name="T5" fmla="*/ 260 h 263"/>
              <a:gd name="T6" fmla="*/ 134 w 263"/>
              <a:gd name="T7" fmla="*/ 260 h 263"/>
              <a:gd name="T8" fmla="*/ 2 w 263"/>
              <a:gd name="T9" fmla="*/ 134 h 263"/>
              <a:gd name="T10" fmla="*/ 2 w 263"/>
              <a:gd name="T11" fmla="*/ 134 h 263"/>
              <a:gd name="T12" fmla="*/ 128 w 263"/>
              <a:gd name="T13" fmla="*/ 1 h 263"/>
              <a:gd name="T14" fmla="*/ 128 w 263"/>
              <a:gd name="T15" fmla="*/ 1 h 263"/>
              <a:gd name="T16" fmla="*/ 261 w 263"/>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63">
                <a:moveTo>
                  <a:pt x="261" y="128"/>
                </a:moveTo>
                <a:lnTo>
                  <a:pt x="261" y="128"/>
                </a:lnTo>
                <a:cubicBezTo>
                  <a:pt x="262" y="199"/>
                  <a:pt x="206" y="258"/>
                  <a:pt x="134" y="260"/>
                </a:cubicBezTo>
                <a:lnTo>
                  <a:pt x="134" y="260"/>
                </a:lnTo>
                <a:cubicBezTo>
                  <a:pt x="63" y="262"/>
                  <a:pt x="4" y="205"/>
                  <a:pt x="2" y="134"/>
                </a:cubicBezTo>
                <a:lnTo>
                  <a:pt x="2" y="134"/>
                </a:lnTo>
                <a:cubicBezTo>
                  <a:pt x="0" y="63"/>
                  <a:pt x="57" y="3"/>
                  <a:pt x="128" y="1"/>
                </a:cubicBezTo>
                <a:lnTo>
                  <a:pt x="128" y="1"/>
                </a:lnTo>
                <a:cubicBezTo>
                  <a:pt x="200" y="0"/>
                  <a:pt x="259" y="57"/>
                  <a:pt x="261" y="12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 name="Freeform 128">
            <a:extLst>
              <a:ext uri="{FF2B5EF4-FFF2-40B4-BE49-F238E27FC236}">
                <a16:creationId xmlns:a16="http://schemas.microsoft.com/office/drawing/2014/main" id="{069D9BDD-41EF-4C22-A461-D7BD8E905618}"/>
              </a:ext>
            </a:extLst>
          </p:cNvPr>
          <p:cNvSpPr>
            <a:spLocks noChangeArrowheads="1"/>
          </p:cNvSpPr>
          <p:nvPr userDrawn="1"/>
        </p:nvSpPr>
        <p:spPr bwMode="auto">
          <a:xfrm rot="13935410">
            <a:off x="657325" y="4825055"/>
            <a:ext cx="97588" cy="97588"/>
          </a:xfrm>
          <a:custGeom>
            <a:avLst/>
            <a:gdLst>
              <a:gd name="T0" fmla="*/ 170 w 172"/>
              <a:gd name="T1" fmla="*/ 84 h 174"/>
              <a:gd name="T2" fmla="*/ 170 w 172"/>
              <a:gd name="T3" fmla="*/ 84 h 174"/>
              <a:gd name="T4" fmla="*/ 88 w 172"/>
              <a:gd name="T5" fmla="*/ 171 h 174"/>
              <a:gd name="T6" fmla="*/ 88 w 172"/>
              <a:gd name="T7" fmla="*/ 171 h 174"/>
              <a:gd name="T8" fmla="*/ 1 w 172"/>
              <a:gd name="T9" fmla="*/ 88 h 174"/>
              <a:gd name="T10" fmla="*/ 1 w 172"/>
              <a:gd name="T11" fmla="*/ 88 h 174"/>
              <a:gd name="T12" fmla="*/ 83 w 172"/>
              <a:gd name="T13" fmla="*/ 1 h 174"/>
              <a:gd name="T14" fmla="*/ 83 w 172"/>
              <a:gd name="T15" fmla="*/ 1 h 174"/>
              <a:gd name="T16" fmla="*/ 170 w 172"/>
              <a:gd name="T17" fmla="*/ 8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74">
                <a:moveTo>
                  <a:pt x="170" y="84"/>
                </a:moveTo>
                <a:lnTo>
                  <a:pt x="170" y="84"/>
                </a:lnTo>
                <a:cubicBezTo>
                  <a:pt x="171" y="131"/>
                  <a:pt x="135" y="170"/>
                  <a:pt x="88" y="171"/>
                </a:cubicBezTo>
                <a:lnTo>
                  <a:pt x="88" y="171"/>
                </a:lnTo>
                <a:cubicBezTo>
                  <a:pt x="41" y="173"/>
                  <a:pt x="2" y="135"/>
                  <a:pt x="1" y="88"/>
                </a:cubicBezTo>
                <a:lnTo>
                  <a:pt x="1" y="88"/>
                </a:lnTo>
                <a:cubicBezTo>
                  <a:pt x="0" y="42"/>
                  <a:pt x="37" y="2"/>
                  <a:pt x="83" y="1"/>
                </a:cubicBezTo>
                <a:lnTo>
                  <a:pt x="83" y="1"/>
                </a:lnTo>
                <a:cubicBezTo>
                  <a:pt x="130" y="0"/>
                  <a:pt x="169" y="37"/>
                  <a:pt x="170" y="8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 name="Freeform 129">
            <a:extLst>
              <a:ext uri="{FF2B5EF4-FFF2-40B4-BE49-F238E27FC236}">
                <a16:creationId xmlns:a16="http://schemas.microsoft.com/office/drawing/2014/main" id="{B6DE2761-E225-4847-8163-5BFA875E73F0}"/>
              </a:ext>
            </a:extLst>
          </p:cNvPr>
          <p:cNvSpPr>
            <a:spLocks noChangeArrowheads="1"/>
          </p:cNvSpPr>
          <p:nvPr userDrawn="1"/>
        </p:nvSpPr>
        <p:spPr bwMode="auto">
          <a:xfrm rot="3586718">
            <a:off x="121106" y="627283"/>
            <a:ext cx="360327" cy="360327"/>
          </a:xfrm>
          <a:custGeom>
            <a:avLst/>
            <a:gdLst>
              <a:gd name="T0" fmla="*/ 310 w 634"/>
              <a:gd name="T1" fmla="*/ 61 h 633"/>
              <a:gd name="T2" fmla="*/ 310 w 634"/>
              <a:gd name="T3" fmla="*/ 61 h 633"/>
              <a:gd name="T4" fmla="*/ 61 w 634"/>
              <a:gd name="T5" fmla="*/ 322 h 633"/>
              <a:gd name="T6" fmla="*/ 61 w 634"/>
              <a:gd name="T7" fmla="*/ 322 h 633"/>
              <a:gd name="T8" fmla="*/ 323 w 634"/>
              <a:gd name="T9" fmla="*/ 571 h 633"/>
              <a:gd name="T10" fmla="*/ 323 w 634"/>
              <a:gd name="T11" fmla="*/ 571 h 633"/>
              <a:gd name="T12" fmla="*/ 572 w 634"/>
              <a:gd name="T13" fmla="*/ 310 h 633"/>
              <a:gd name="T14" fmla="*/ 572 w 634"/>
              <a:gd name="T15" fmla="*/ 310 h 633"/>
              <a:gd name="T16" fmla="*/ 310 w 634"/>
              <a:gd name="T17" fmla="*/ 61 h 633"/>
              <a:gd name="T18" fmla="*/ 324 w 634"/>
              <a:gd name="T19" fmla="*/ 628 h 633"/>
              <a:gd name="T20" fmla="*/ 324 w 634"/>
              <a:gd name="T21" fmla="*/ 628 h 633"/>
              <a:gd name="T22" fmla="*/ 4 w 634"/>
              <a:gd name="T23" fmla="*/ 324 h 633"/>
              <a:gd name="T24" fmla="*/ 4 w 634"/>
              <a:gd name="T25" fmla="*/ 324 h 633"/>
              <a:gd name="T26" fmla="*/ 309 w 634"/>
              <a:gd name="T27" fmla="*/ 3 h 633"/>
              <a:gd name="T28" fmla="*/ 309 w 634"/>
              <a:gd name="T29" fmla="*/ 3 h 633"/>
              <a:gd name="T30" fmla="*/ 629 w 634"/>
              <a:gd name="T31" fmla="*/ 309 h 633"/>
              <a:gd name="T32" fmla="*/ 629 w 634"/>
              <a:gd name="T33" fmla="*/ 309 h 633"/>
              <a:gd name="T34" fmla="*/ 324 w 634"/>
              <a:gd name="T35" fmla="*/ 6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4" h="633">
                <a:moveTo>
                  <a:pt x="310" y="61"/>
                </a:moveTo>
                <a:lnTo>
                  <a:pt x="310" y="61"/>
                </a:lnTo>
                <a:cubicBezTo>
                  <a:pt x="169" y="64"/>
                  <a:pt x="57" y="182"/>
                  <a:pt x="61" y="322"/>
                </a:cubicBezTo>
                <a:lnTo>
                  <a:pt x="61" y="322"/>
                </a:lnTo>
                <a:cubicBezTo>
                  <a:pt x="65" y="462"/>
                  <a:pt x="182" y="574"/>
                  <a:pt x="323" y="571"/>
                </a:cubicBezTo>
                <a:lnTo>
                  <a:pt x="323" y="571"/>
                </a:lnTo>
                <a:cubicBezTo>
                  <a:pt x="464" y="567"/>
                  <a:pt x="575" y="450"/>
                  <a:pt x="572" y="310"/>
                </a:cubicBezTo>
                <a:lnTo>
                  <a:pt x="572" y="310"/>
                </a:lnTo>
                <a:cubicBezTo>
                  <a:pt x="569" y="169"/>
                  <a:pt x="451" y="57"/>
                  <a:pt x="310" y="61"/>
                </a:cubicBezTo>
                <a:close/>
                <a:moveTo>
                  <a:pt x="324" y="628"/>
                </a:moveTo>
                <a:lnTo>
                  <a:pt x="324" y="628"/>
                </a:lnTo>
                <a:cubicBezTo>
                  <a:pt x="151" y="632"/>
                  <a:pt x="8" y="495"/>
                  <a:pt x="4" y="324"/>
                </a:cubicBezTo>
                <a:lnTo>
                  <a:pt x="4" y="324"/>
                </a:lnTo>
                <a:cubicBezTo>
                  <a:pt x="0" y="151"/>
                  <a:pt x="136" y="7"/>
                  <a:pt x="309" y="3"/>
                </a:cubicBezTo>
                <a:lnTo>
                  <a:pt x="309" y="3"/>
                </a:lnTo>
                <a:cubicBezTo>
                  <a:pt x="482" y="0"/>
                  <a:pt x="626" y="136"/>
                  <a:pt x="629" y="309"/>
                </a:cubicBezTo>
                <a:lnTo>
                  <a:pt x="629" y="309"/>
                </a:lnTo>
                <a:cubicBezTo>
                  <a:pt x="633" y="481"/>
                  <a:pt x="496" y="624"/>
                  <a:pt x="324" y="628"/>
                </a:cubicBezTo>
                <a:close/>
              </a:path>
            </a:pathLst>
          </a:custGeom>
          <a:solidFill>
            <a:schemeClr val="accent1"/>
          </a:solidFill>
          <a:ln>
            <a:noFill/>
          </a:ln>
          <a:effectLst/>
        </p:spPr>
        <p:txBody>
          <a:bodyPr wrap="none" anchor="ctr"/>
          <a:lstStyle/>
          <a:p>
            <a:endParaRPr lang="en-US" sz="1012"/>
          </a:p>
        </p:txBody>
      </p:sp>
      <p:sp>
        <p:nvSpPr>
          <p:cNvPr id="18" name="Freeform 91">
            <a:extLst>
              <a:ext uri="{FF2B5EF4-FFF2-40B4-BE49-F238E27FC236}">
                <a16:creationId xmlns:a16="http://schemas.microsoft.com/office/drawing/2014/main" id="{A8751267-B626-40F4-9688-907735213FD8}"/>
              </a:ext>
            </a:extLst>
          </p:cNvPr>
          <p:cNvSpPr>
            <a:spLocks noChangeArrowheads="1"/>
          </p:cNvSpPr>
          <p:nvPr userDrawn="1"/>
        </p:nvSpPr>
        <p:spPr bwMode="auto">
          <a:xfrm rot="3586718">
            <a:off x="-104819" y="4192599"/>
            <a:ext cx="871792" cy="148800"/>
          </a:xfrm>
          <a:custGeom>
            <a:avLst/>
            <a:gdLst>
              <a:gd name="T0" fmla="*/ 0 w 2198"/>
              <a:gd name="T1" fmla="*/ 374 h 375"/>
              <a:gd name="T2" fmla="*/ 1724 w 2198"/>
              <a:gd name="T3" fmla="*/ 332 h 375"/>
              <a:gd name="T4" fmla="*/ 2197 w 2198"/>
              <a:gd name="T5" fmla="*/ 0 h 375"/>
              <a:gd name="T6" fmla="*/ 472 w 2198"/>
              <a:gd name="T7" fmla="*/ 41 h 375"/>
              <a:gd name="T8" fmla="*/ 0 w 2198"/>
              <a:gd name="T9" fmla="*/ 374 h 375"/>
            </a:gdLst>
            <a:ahLst/>
            <a:cxnLst>
              <a:cxn ang="0">
                <a:pos x="T0" y="T1"/>
              </a:cxn>
              <a:cxn ang="0">
                <a:pos x="T2" y="T3"/>
              </a:cxn>
              <a:cxn ang="0">
                <a:pos x="T4" y="T5"/>
              </a:cxn>
              <a:cxn ang="0">
                <a:pos x="T6" y="T7"/>
              </a:cxn>
              <a:cxn ang="0">
                <a:pos x="T8" y="T9"/>
              </a:cxn>
            </a:cxnLst>
            <a:rect l="0" t="0" r="r" b="b"/>
            <a:pathLst>
              <a:path w="2198" h="375">
                <a:moveTo>
                  <a:pt x="0" y="374"/>
                </a:moveTo>
                <a:lnTo>
                  <a:pt x="1724" y="332"/>
                </a:lnTo>
                <a:lnTo>
                  <a:pt x="2197" y="0"/>
                </a:lnTo>
                <a:lnTo>
                  <a:pt x="472" y="41"/>
                </a:lnTo>
                <a:lnTo>
                  <a:pt x="0" y="374"/>
                </a:lnTo>
              </a:path>
            </a:pathLst>
          </a:custGeom>
          <a:solidFill>
            <a:schemeClr val="accent2"/>
          </a:solidFill>
          <a:ln>
            <a:noFill/>
          </a:ln>
          <a:effectLst/>
        </p:spPr>
        <p:txBody>
          <a:bodyPr wrap="none" anchor="ctr"/>
          <a:lstStyle/>
          <a:p>
            <a:endParaRPr lang="en-US" sz="1012"/>
          </a:p>
        </p:txBody>
      </p:sp>
      <p:sp>
        <p:nvSpPr>
          <p:cNvPr id="19" name="Freeform 104">
            <a:extLst>
              <a:ext uri="{FF2B5EF4-FFF2-40B4-BE49-F238E27FC236}">
                <a16:creationId xmlns:a16="http://schemas.microsoft.com/office/drawing/2014/main" id="{D331CE4B-DE28-4839-B3A4-2A4F24EE4FD8}"/>
              </a:ext>
            </a:extLst>
          </p:cNvPr>
          <p:cNvSpPr>
            <a:spLocks noChangeArrowheads="1"/>
          </p:cNvSpPr>
          <p:nvPr userDrawn="1"/>
        </p:nvSpPr>
        <p:spPr bwMode="auto">
          <a:xfrm rot="3586718">
            <a:off x="740795" y="5048968"/>
            <a:ext cx="1192150" cy="189064"/>
          </a:xfrm>
          <a:custGeom>
            <a:avLst/>
            <a:gdLst>
              <a:gd name="T0" fmla="*/ 3003 w 3004"/>
              <a:gd name="T1" fmla="*/ 420 h 478"/>
              <a:gd name="T2" fmla="*/ 662 w 3004"/>
              <a:gd name="T3" fmla="*/ 477 h 478"/>
              <a:gd name="T4" fmla="*/ 0 w 3004"/>
              <a:gd name="T5" fmla="*/ 57 h 478"/>
              <a:gd name="T6" fmla="*/ 2340 w 3004"/>
              <a:gd name="T7" fmla="*/ 0 h 478"/>
              <a:gd name="T8" fmla="*/ 3003 w 3004"/>
              <a:gd name="T9" fmla="*/ 420 h 478"/>
            </a:gdLst>
            <a:ahLst/>
            <a:cxnLst>
              <a:cxn ang="0">
                <a:pos x="T0" y="T1"/>
              </a:cxn>
              <a:cxn ang="0">
                <a:pos x="T2" y="T3"/>
              </a:cxn>
              <a:cxn ang="0">
                <a:pos x="T4" y="T5"/>
              </a:cxn>
              <a:cxn ang="0">
                <a:pos x="T6" y="T7"/>
              </a:cxn>
              <a:cxn ang="0">
                <a:pos x="T8" y="T9"/>
              </a:cxn>
            </a:cxnLst>
            <a:rect l="0" t="0" r="r" b="b"/>
            <a:pathLst>
              <a:path w="3004" h="478">
                <a:moveTo>
                  <a:pt x="3003" y="420"/>
                </a:moveTo>
                <a:lnTo>
                  <a:pt x="662" y="477"/>
                </a:lnTo>
                <a:lnTo>
                  <a:pt x="0" y="57"/>
                </a:lnTo>
                <a:lnTo>
                  <a:pt x="2340" y="0"/>
                </a:lnTo>
                <a:lnTo>
                  <a:pt x="3003" y="420"/>
                </a:lnTo>
              </a:path>
            </a:pathLst>
          </a:custGeom>
          <a:solidFill>
            <a:schemeClr val="accent5"/>
          </a:solidFill>
          <a:ln>
            <a:noFill/>
          </a:ln>
          <a:effectLst/>
        </p:spPr>
        <p:txBody>
          <a:bodyPr wrap="none" anchor="ctr"/>
          <a:lstStyle/>
          <a:p>
            <a:endParaRPr lang="en-US" sz="1012"/>
          </a:p>
        </p:txBody>
      </p:sp>
      <p:sp>
        <p:nvSpPr>
          <p:cNvPr id="20" name="Freeform 107">
            <a:extLst>
              <a:ext uri="{FF2B5EF4-FFF2-40B4-BE49-F238E27FC236}">
                <a16:creationId xmlns:a16="http://schemas.microsoft.com/office/drawing/2014/main" id="{D3DA5F5C-8493-48FF-9843-40455F7336C9}"/>
              </a:ext>
            </a:extLst>
          </p:cNvPr>
          <p:cNvSpPr>
            <a:spLocks noChangeArrowheads="1"/>
          </p:cNvSpPr>
          <p:nvPr userDrawn="1"/>
        </p:nvSpPr>
        <p:spPr bwMode="auto">
          <a:xfrm rot="3586718">
            <a:off x="27828" y="4671725"/>
            <a:ext cx="498918" cy="122541"/>
          </a:xfrm>
          <a:custGeom>
            <a:avLst/>
            <a:gdLst>
              <a:gd name="T0" fmla="*/ 1255 w 1256"/>
              <a:gd name="T1" fmla="*/ 288 h 308"/>
              <a:gd name="T2" fmla="*/ 453 w 1256"/>
              <a:gd name="T3" fmla="*/ 307 h 308"/>
              <a:gd name="T4" fmla="*/ 0 w 1256"/>
              <a:gd name="T5" fmla="*/ 20 h 308"/>
              <a:gd name="T6" fmla="*/ 801 w 1256"/>
              <a:gd name="T7" fmla="*/ 0 h 308"/>
              <a:gd name="T8" fmla="*/ 1255 w 1256"/>
              <a:gd name="T9" fmla="*/ 288 h 308"/>
            </a:gdLst>
            <a:ahLst/>
            <a:cxnLst>
              <a:cxn ang="0">
                <a:pos x="T0" y="T1"/>
              </a:cxn>
              <a:cxn ang="0">
                <a:pos x="T2" y="T3"/>
              </a:cxn>
              <a:cxn ang="0">
                <a:pos x="T4" y="T5"/>
              </a:cxn>
              <a:cxn ang="0">
                <a:pos x="T6" y="T7"/>
              </a:cxn>
              <a:cxn ang="0">
                <a:pos x="T8" y="T9"/>
              </a:cxn>
            </a:cxnLst>
            <a:rect l="0" t="0" r="r" b="b"/>
            <a:pathLst>
              <a:path w="1256" h="308">
                <a:moveTo>
                  <a:pt x="1255" y="288"/>
                </a:moveTo>
                <a:lnTo>
                  <a:pt x="453" y="307"/>
                </a:lnTo>
                <a:lnTo>
                  <a:pt x="0" y="20"/>
                </a:lnTo>
                <a:lnTo>
                  <a:pt x="801" y="0"/>
                </a:lnTo>
                <a:lnTo>
                  <a:pt x="1255" y="288"/>
                </a:lnTo>
              </a:path>
            </a:pathLst>
          </a:custGeom>
          <a:solidFill>
            <a:srgbClr val="6EEE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1" name="Freeform 110">
            <a:extLst>
              <a:ext uri="{FF2B5EF4-FFF2-40B4-BE49-F238E27FC236}">
                <a16:creationId xmlns:a16="http://schemas.microsoft.com/office/drawing/2014/main" id="{5FA52B61-70D7-4751-AC87-BCE87A907975}"/>
              </a:ext>
            </a:extLst>
          </p:cNvPr>
          <p:cNvSpPr>
            <a:spLocks noChangeArrowheads="1"/>
          </p:cNvSpPr>
          <p:nvPr userDrawn="1"/>
        </p:nvSpPr>
        <p:spPr bwMode="auto">
          <a:xfrm rot="3586718">
            <a:off x="-21357" y="4418769"/>
            <a:ext cx="285345" cy="117289"/>
          </a:xfrm>
          <a:custGeom>
            <a:avLst/>
            <a:gdLst>
              <a:gd name="T0" fmla="*/ 716 w 717"/>
              <a:gd name="T1" fmla="*/ 288 h 295"/>
              <a:gd name="T2" fmla="*/ 453 w 717"/>
              <a:gd name="T3" fmla="*/ 294 h 295"/>
              <a:gd name="T4" fmla="*/ 0 w 717"/>
              <a:gd name="T5" fmla="*/ 6 h 295"/>
              <a:gd name="T6" fmla="*/ 263 w 717"/>
              <a:gd name="T7" fmla="*/ 0 h 295"/>
              <a:gd name="T8" fmla="*/ 716 w 717"/>
              <a:gd name="T9" fmla="*/ 288 h 295"/>
            </a:gdLst>
            <a:ahLst/>
            <a:cxnLst>
              <a:cxn ang="0">
                <a:pos x="T0" y="T1"/>
              </a:cxn>
              <a:cxn ang="0">
                <a:pos x="T2" y="T3"/>
              </a:cxn>
              <a:cxn ang="0">
                <a:pos x="T4" y="T5"/>
              </a:cxn>
              <a:cxn ang="0">
                <a:pos x="T6" y="T7"/>
              </a:cxn>
              <a:cxn ang="0">
                <a:pos x="T8" y="T9"/>
              </a:cxn>
            </a:cxnLst>
            <a:rect l="0" t="0" r="r" b="b"/>
            <a:pathLst>
              <a:path w="717" h="295">
                <a:moveTo>
                  <a:pt x="716" y="288"/>
                </a:moveTo>
                <a:lnTo>
                  <a:pt x="453" y="294"/>
                </a:lnTo>
                <a:lnTo>
                  <a:pt x="0" y="6"/>
                </a:lnTo>
                <a:lnTo>
                  <a:pt x="263" y="0"/>
                </a:lnTo>
                <a:lnTo>
                  <a:pt x="716" y="288"/>
                </a:lnTo>
              </a:path>
            </a:pathLst>
          </a:custGeom>
          <a:solidFill>
            <a:srgbClr val="6EEE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2" name="Freeform 116">
            <a:extLst>
              <a:ext uri="{FF2B5EF4-FFF2-40B4-BE49-F238E27FC236}">
                <a16:creationId xmlns:a16="http://schemas.microsoft.com/office/drawing/2014/main" id="{7BE61FA3-7C1C-485C-9DCE-9A4F8156C7EE}"/>
              </a:ext>
            </a:extLst>
          </p:cNvPr>
          <p:cNvSpPr>
            <a:spLocks noChangeArrowheads="1"/>
          </p:cNvSpPr>
          <p:nvPr userDrawn="1"/>
        </p:nvSpPr>
        <p:spPr bwMode="auto">
          <a:xfrm rot="3586718">
            <a:off x="-51257" y="3826045"/>
            <a:ext cx="1050353" cy="178560"/>
          </a:xfrm>
          <a:custGeom>
            <a:avLst/>
            <a:gdLst>
              <a:gd name="T0" fmla="*/ 0 w 2644"/>
              <a:gd name="T1" fmla="*/ 450 h 451"/>
              <a:gd name="T2" fmla="*/ 2075 w 2644"/>
              <a:gd name="T3" fmla="*/ 401 h 451"/>
              <a:gd name="T4" fmla="*/ 2643 w 2644"/>
              <a:gd name="T5" fmla="*/ 0 h 451"/>
              <a:gd name="T6" fmla="*/ 568 w 2644"/>
              <a:gd name="T7" fmla="*/ 50 h 451"/>
              <a:gd name="T8" fmla="*/ 0 w 2644"/>
              <a:gd name="T9" fmla="*/ 450 h 451"/>
            </a:gdLst>
            <a:ahLst/>
            <a:cxnLst>
              <a:cxn ang="0">
                <a:pos x="T0" y="T1"/>
              </a:cxn>
              <a:cxn ang="0">
                <a:pos x="T2" y="T3"/>
              </a:cxn>
              <a:cxn ang="0">
                <a:pos x="T4" y="T5"/>
              </a:cxn>
              <a:cxn ang="0">
                <a:pos x="T6" y="T7"/>
              </a:cxn>
              <a:cxn ang="0">
                <a:pos x="T8" y="T9"/>
              </a:cxn>
            </a:cxnLst>
            <a:rect l="0" t="0" r="r" b="b"/>
            <a:pathLst>
              <a:path w="2644" h="451">
                <a:moveTo>
                  <a:pt x="0" y="450"/>
                </a:moveTo>
                <a:lnTo>
                  <a:pt x="2075" y="401"/>
                </a:lnTo>
                <a:lnTo>
                  <a:pt x="2643" y="0"/>
                </a:lnTo>
                <a:lnTo>
                  <a:pt x="568" y="50"/>
                </a:lnTo>
                <a:lnTo>
                  <a:pt x="0" y="450"/>
                </a:lnTo>
              </a:path>
            </a:pathLst>
          </a:custGeom>
          <a:solidFill>
            <a:schemeClr val="accent3"/>
          </a:solidFill>
          <a:ln>
            <a:noFill/>
          </a:ln>
          <a:effectLst/>
        </p:spPr>
        <p:txBody>
          <a:bodyPr wrap="none" anchor="ctr"/>
          <a:lstStyle/>
          <a:p>
            <a:endParaRPr lang="en-US" sz="1012"/>
          </a:p>
        </p:txBody>
      </p:sp>
      <p:sp>
        <p:nvSpPr>
          <p:cNvPr id="23" name="Freeform 118">
            <a:extLst>
              <a:ext uri="{FF2B5EF4-FFF2-40B4-BE49-F238E27FC236}">
                <a16:creationId xmlns:a16="http://schemas.microsoft.com/office/drawing/2014/main" id="{8B9DDDDF-43C0-4538-B580-A043C655CB8A}"/>
              </a:ext>
            </a:extLst>
          </p:cNvPr>
          <p:cNvSpPr>
            <a:spLocks noChangeArrowheads="1"/>
          </p:cNvSpPr>
          <p:nvPr userDrawn="1"/>
        </p:nvSpPr>
        <p:spPr bwMode="auto">
          <a:xfrm rot="3586718">
            <a:off x="244757" y="3785329"/>
            <a:ext cx="395633" cy="162803"/>
          </a:xfrm>
          <a:custGeom>
            <a:avLst/>
            <a:gdLst>
              <a:gd name="T0" fmla="*/ 0 w 998"/>
              <a:gd name="T1" fmla="*/ 410 h 411"/>
              <a:gd name="T2" fmla="*/ 428 w 998"/>
              <a:gd name="T3" fmla="*/ 400 h 411"/>
              <a:gd name="T4" fmla="*/ 997 w 998"/>
              <a:gd name="T5" fmla="*/ 0 h 411"/>
              <a:gd name="T6" fmla="*/ 569 w 998"/>
              <a:gd name="T7" fmla="*/ 10 h 411"/>
              <a:gd name="T8" fmla="*/ 0 w 998"/>
              <a:gd name="T9" fmla="*/ 410 h 411"/>
            </a:gdLst>
            <a:ahLst/>
            <a:cxnLst>
              <a:cxn ang="0">
                <a:pos x="T0" y="T1"/>
              </a:cxn>
              <a:cxn ang="0">
                <a:pos x="T2" y="T3"/>
              </a:cxn>
              <a:cxn ang="0">
                <a:pos x="T4" y="T5"/>
              </a:cxn>
              <a:cxn ang="0">
                <a:pos x="T6" y="T7"/>
              </a:cxn>
              <a:cxn ang="0">
                <a:pos x="T8" y="T9"/>
              </a:cxn>
            </a:cxnLst>
            <a:rect l="0" t="0" r="r" b="b"/>
            <a:pathLst>
              <a:path w="998" h="411">
                <a:moveTo>
                  <a:pt x="0" y="410"/>
                </a:moveTo>
                <a:lnTo>
                  <a:pt x="428" y="400"/>
                </a:lnTo>
                <a:lnTo>
                  <a:pt x="997" y="0"/>
                </a:lnTo>
                <a:lnTo>
                  <a:pt x="569" y="10"/>
                </a:lnTo>
                <a:lnTo>
                  <a:pt x="0" y="410"/>
                </a:lnTo>
              </a:path>
            </a:pathLst>
          </a:custGeom>
          <a:solidFill>
            <a:schemeClr val="bg1"/>
          </a:solidFill>
          <a:ln>
            <a:noFill/>
          </a:ln>
          <a:effectLst/>
        </p:spPr>
        <p:txBody>
          <a:bodyPr wrap="none" anchor="ctr"/>
          <a:lstStyle/>
          <a:p>
            <a:endParaRPr lang="en-US" sz="1012"/>
          </a:p>
        </p:txBody>
      </p:sp>
      <p:sp>
        <p:nvSpPr>
          <p:cNvPr id="24" name="Freeform 119">
            <a:extLst>
              <a:ext uri="{FF2B5EF4-FFF2-40B4-BE49-F238E27FC236}">
                <a16:creationId xmlns:a16="http://schemas.microsoft.com/office/drawing/2014/main" id="{7BA5C2A6-9708-4C3F-A8C4-3CC50710EEBA}"/>
              </a:ext>
            </a:extLst>
          </p:cNvPr>
          <p:cNvSpPr>
            <a:spLocks noChangeArrowheads="1"/>
          </p:cNvSpPr>
          <p:nvPr userDrawn="1"/>
        </p:nvSpPr>
        <p:spPr bwMode="auto">
          <a:xfrm rot="3586718">
            <a:off x="152363" y="3590568"/>
            <a:ext cx="341365" cy="162805"/>
          </a:xfrm>
          <a:custGeom>
            <a:avLst/>
            <a:gdLst>
              <a:gd name="T0" fmla="*/ 0 w 861"/>
              <a:gd name="T1" fmla="*/ 407 h 408"/>
              <a:gd name="T2" fmla="*/ 291 w 861"/>
              <a:gd name="T3" fmla="*/ 400 h 408"/>
              <a:gd name="T4" fmla="*/ 860 w 861"/>
              <a:gd name="T5" fmla="*/ 0 h 408"/>
              <a:gd name="T6" fmla="*/ 569 w 861"/>
              <a:gd name="T7" fmla="*/ 7 h 408"/>
              <a:gd name="T8" fmla="*/ 0 w 861"/>
              <a:gd name="T9" fmla="*/ 407 h 408"/>
            </a:gdLst>
            <a:ahLst/>
            <a:cxnLst>
              <a:cxn ang="0">
                <a:pos x="T0" y="T1"/>
              </a:cxn>
              <a:cxn ang="0">
                <a:pos x="T2" y="T3"/>
              </a:cxn>
              <a:cxn ang="0">
                <a:pos x="T4" y="T5"/>
              </a:cxn>
              <a:cxn ang="0">
                <a:pos x="T6" y="T7"/>
              </a:cxn>
              <a:cxn ang="0">
                <a:pos x="T8" y="T9"/>
              </a:cxn>
            </a:cxnLst>
            <a:rect l="0" t="0" r="r" b="b"/>
            <a:pathLst>
              <a:path w="861" h="408">
                <a:moveTo>
                  <a:pt x="0" y="407"/>
                </a:moveTo>
                <a:lnTo>
                  <a:pt x="291" y="400"/>
                </a:lnTo>
                <a:lnTo>
                  <a:pt x="860" y="0"/>
                </a:lnTo>
                <a:lnTo>
                  <a:pt x="569" y="7"/>
                </a:lnTo>
                <a:lnTo>
                  <a:pt x="0" y="407"/>
                </a:lnTo>
              </a:path>
            </a:pathLst>
          </a:custGeom>
          <a:solidFill>
            <a:schemeClr val="bg1"/>
          </a:solidFill>
          <a:ln>
            <a:noFill/>
          </a:ln>
          <a:effectLst/>
        </p:spPr>
        <p:txBody>
          <a:bodyPr wrap="none" anchor="ctr"/>
          <a:lstStyle/>
          <a:p>
            <a:endParaRPr lang="en-US" sz="1012"/>
          </a:p>
        </p:txBody>
      </p:sp>
      <p:sp>
        <p:nvSpPr>
          <p:cNvPr id="25" name="Freeform 131">
            <a:extLst>
              <a:ext uri="{FF2B5EF4-FFF2-40B4-BE49-F238E27FC236}">
                <a16:creationId xmlns:a16="http://schemas.microsoft.com/office/drawing/2014/main" id="{F7FD8F8A-141B-42EC-8367-C24B64F30D5B}"/>
              </a:ext>
            </a:extLst>
          </p:cNvPr>
          <p:cNvSpPr>
            <a:spLocks noChangeArrowheads="1"/>
          </p:cNvSpPr>
          <p:nvPr userDrawn="1"/>
        </p:nvSpPr>
        <p:spPr bwMode="auto">
          <a:xfrm rot="3586718">
            <a:off x="413500" y="4893243"/>
            <a:ext cx="178560" cy="176810"/>
          </a:xfrm>
          <a:custGeom>
            <a:avLst/>
            <a:gdLst>
              <a:gd name="T0" fmla="*/ 220 w 448"/>
              <a:gd name="T1" fmla="*/ 59 h 447"/>
              <a:gd name="T2" fmla="*/ 220 w 448"/>
              <a:gd name="T3" fmla="*/ 59 h 447"/>
              <a:gd name="T4" fmla="*/ 61 w 448"/>
              <a:gd name="T5" fmla="*/ 226 h 447"/>
              <a:gd name="T6" fmla="*/ 61 w 448"/>
              <a:gd name="T7" fmla="*/ 226 h 447"/>
              <a:gd name="T8" fmla="*/ 228 w 448"/>
              <a:gd name="T9" fmla="*/ 386 h 447"/>
              <a:gd name="T10" fmla="*/ 228 w 448"/>
              <a:gd name="T11" fmla="*/ 386 h 447"/>
              <a:gd name="T12" fmla="*/ 387 w 448"/>
              <a:gd name="T13" fmla="*/ 219 h 447"/>
              <a:gd name="T14" fmla="*/ 387 w 448"/>
              <a:gd name="T15" fmla="*/ 219 h 447"/>
              <a:gd name="T16" fmla="*/ 220 w 448"/>
              <a:gd name="T17" fmla="*/ 59 h 447"/>
              <a:gd name="T18" fmla="*/ 229 w 448"/>
              <a:gd name="T19" fmla="*/ 443 h 447"/>
              <a:gd name="T20" fmla="*/ 229 w 448"/>
              <a:gd name="T21" fmla="*/ 443 h 447"/>
              <a:gd name="T22" fmla="*/ 3 w 448"/>
              <a:gd name="T23" fmla="*/ 228 h 447"/>
              <a:gd name="T24" fmla="*/ 3 w 448"/>
              <a:gd name="T25" fmla="*/ 228 h 447"/>
              <a:gd name="T26" fmla="*/ 218 w 448"/>
              <a:gd name="T27" fmla="*/ 2 h 447"/>
              <a:gd name="T28" fmla="*/ 218 w 448"/>
              <a:gd name="T29" fmla="*/ 2 h 447"/>
              <a:gd name="T30" fmla="*/ 444 w 448"/>
              <a:gd name="T31" fmla="*/ 217 h 447"/>
              <a:gd name="T32" fmla="*/ 444 w 448"/>
              <a:gd name="T33" fmla="*/ 217 h 447"/>
              <a:gd name="T34" fmla="*/ 229 w 448"/>
              <a:gd name="T35" fmla="*/ 44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8" h="447">
                <a:moveTo>
                  <a:pt x="220" y="59"/>
                </a:moveTo>
                <a:lnTo>
                  <a:pt x="220" y="59"/>
                </a:lnTo>
                <a:cubicBezTo>
                  <a:pt x="130" y="62"/>
                  <a:pt x="58" y="136"/>
                  <a:pt x="61" y="226"/>
                </a:cubicBezTo>
                <a:lnTo>
                  <a:pt x="61" y="226"/>
                </a:lnTo>
                <a:cubicBezTo>
                  <a:pt x="63" y="316"/>
                  <a:pt x="138" y="388"/>
                  <a:pt x="228" y="386"/>
                </a:cubicBezTo>
                <a:lnTo>
                  <a:pt x="228" y="386"/>
                </a:lnTo>
                <a:cubicBezTo>
                  <a:pt x="318" y="383"/>
                  <a:pt x="389" y="309"/>
                  <a:pt x="387" y="219"/>
                </a:cubicBezTo>
                <a:lnTo>
                  <a:pt x="387" y="219"/>
                </a:lnTo>
                <a:cubicBezTo>
                  <a:pt x="384" y="129"/>
                  <a:pt x="310" y="58"/>
                  <a:pt x="220" y="59"/>
                </a:cubicBezTo>
                <a:close/>
                <a:moveTo>
                  <a:pt x="229" y="443"/>
                </a:moveTo>
                <a:lnTo>
                  <a:pt x="229" y="443"/>
                </a:lnTo>
                <a:cubicBezTo>
                  <a:pt x="107" y="446"/>
                  <a:pt x="6" y="349"/>
                  <a:pt x="3" y="228"/>
                </a:cubicBezTo>
                <a:lnTo>
                  <a:pt x="3" y="228"/>
                </a:lnTo>
                <a:cubicBezTo>
                  <a:pt x="0" y="106"/>
                  <a:pt x="97" y="6"/>
                  <a:pt x="218" y="2"/>
                </a:cubicBezTo>
                <a:lnTo>
                  <a:pt x="218" y="2"/>
                </a:lnTo>
                <a:cubicBezTo>
                  <a:pt x="340" y="0"/>
                  <a:pt x="441" y="96"/>
                  <a:pt x="444" y="217"/>
                </a:cubicBezTo>
                <a:lnTo>
                  <a:pt x="444" y="217"/>
                </a:lnTo>
                <a:cubicBezTo>
                  <a:pt x="447" y="339"/>
                  <a:pt x="351" y="440"/>
                  <a:pt x="229" y="443"/>
                </a:cubicBezTo>
                <a:close/>
              </a:path>
            </a:pathLst>
          </a:custGeom>
          <a:solidFill>
            <a:schemeClr val="accent3"/>
          </a:solidFill>
          <a:ln>
            <a:noFill/>
          </a:ln>
          <a:effectLst/>
        </p:spPr>
        <p:txBody>
          <a:bodyPr wrap="none" anchor="ctr"/>
          <a:lstStyle/>
          <a:p>
            <a:endParaRPr lang="en-US" sz="1012"/>
          </a:p>
        </p:txBody>
      </p:sp>
      <p:sp>
        <p:nvSpPr>
          <p:cNvPr id="26" name="Freeform 57">
            <a:extLst>
              <a:ext uri="{FF2B5EF4-FFF2-40B4-BE49-F238E27FC236}">
                <a16:creationId xmlns:a16="http://schemas.microsoft.com/office/drawing/2014/main" id="{3C5956B5-AAEA-4A8B-8D52-1982445E2791}"/>
              </a:ext>
            </a:extLst>
          </p:cNvPr>
          <p:cNvSpPr>
            <a:spLocks noChangeArrowheads="1"/>
          </p:cNvSpPr>
          <p:nvPr userDrawn="1"/>
        </p:nvSpPr>
        <p:spPr bwMode="auto">
          <a:xfrm rot="3586718">
            <a:off x="8024484" y="145952"/>
            <a:ext cx="1704043" cy="270245"/>
          </a:xfrm>
          <a:custGeom>
            <a:avLst/>
            <a:gdLst>
              <a:gd name="T0" fmla="*/ 3004 w 3005"/>
              <a:gd name="T1" fmla="*/ 420 h 477"/>
              <a:gd name="T2" fmla="*/ 662 w 3005"/>
              <a:gd name="T3" fmla="*/ 476 h 477"/>
              <a:gd name="T4" fmla="*/ 0 w 3005"/>
              <a:gd name="T5" fmla="*/ 57 h 477"/>
              <a:gd name="T6" fmla="*/ 2341 w 3005"/>
              <a:gd name="T7" fmla="*/ 0 h 477"/>
              <a:gd name="T8" fmla="*/ 3004 w 3005"/>
              <a:gd name="T9" fmla="*/ 420 h 477"/>
            </a:gdLst>
            <a:ahLst/>
            <a:cxnLst>
              <a:cxn ang="0">
                <a:pos x="T0" y="T1"/>
              </a:cxn>
              <a:cxn ang="0">
                <a:pos x="T2" y="T3"/>
              </a:cxn>
              <a:cxn ang="0">
                <a:pos x="T4" y="T5"/>
              </a:cxn>
              <a:cxn ang="0">
                <a:pos x="T6" y="T7"/>
              </a:cxn>
              <a:cxn ang="0">
                <a:pos x="T8" y="T9"/>
              </a:cxn>
            </a:cxnLst>
            <a:rect l="0" t="0" r="r" b="b"/>
            <a:pathLst>
              <a:path w="3005" h="477">
                <a:moveTo>
                  <a:pt x="3004" y="420"/>
                </a:moveTo>
                <a:lnTo>
                  <a:pt x="662" y="476"/>
                </a:lnTo>
                <a:lnTo>
                  <a:pt x="0" y="57"/>
                </a:lnTo>
                <a:lnTo>
                  <a:pt x="2341" y="0"/>
                </a:lnTo>
                <a:lnTo>
                  <a:pt x="3004" y="420"/>
                </a:lnTo>
              </a:path>
            </a:pathLst>
          </a:custGeom>
          <a:noFill/>
          <a:ln w="28575" cap="flat">
            <a:solidFill>
              <a:schemeClr val="accent6"/>
            </a:solidFill>
            <a:prstDash val="sysDot"/>
            <a:bevel/>
            <a:headEnd/>
            <a:tailEnd/>
          </a:ln>
          <a:effectLst/>
        </p:spPr>
        <p:txBody>
          <a:bodyPr wrap="none" anchor="ctr"/>
          <a:lstStyle/>
          <a:p>
            <a:endParaRPr lang="en-US" sz="1012"/>
          </a:p>
        </p:txBody>
      </p:sp>
      <p:sp>
        <p:nvSpPr>
          <p:cNvPr id="27" name="Freeform 76">
            <a:extLst>
              <a:ext uri="{FF2B5EF4-FFF2-40B4-BE49-F238E27FC236}">
                <a16:creationId xmlns:a16="http://schemas.microsoft.com/office/drawing/2014/main" id="{79D2F7E5-239B-4C42-895C-1A55A00B132C}"/>
              </a:ext>
            </a:extLst>
          </p:cNvPr>
          <p:cNvSpPr>
            <a:spLocks noChangeArrowheads="1"/>
          </p:cNvSpPr>
          <p:nvPr userDrawn="1"/>
        </p:nvSpPr>
        <p:spPr bwMode="auto">
          <a:xfrm rot="3586718">
            <a:off x="8649375" y="224222"/>
            <a:ext cx="242721" cy="242719"/>
          </a:xfrm>
          <a:custGeom>
            <a:avLst/>
            <a:gdLst>
              <a:gd name="T0" fmla="*/ 424 w 427"/>
              <a:gd name="T1" fmla="*/ 209 h 428"/>
              <a:gd name="T2" fmla="*/ 424 w 427"/>
              <a:gd name="T3" fmla="*/ 209 h 428"/>
              <a:gd name="T4" fmla="*/ 218 w 427"/>
              <a:gd name="T5" fmla="*/ 424 h 428"/>
              <a:gd name="T6" fmla="*/ 218 w 427"/>
              <a:gd name="T7" fmla="*/ 424 h 428"/>
              <a:gd name="T8" fmla="*/ 2 w 427"/>
              <a:gd name="T9" fmla="*/ 219 h 428"/>
              <a:gd name="T10" fmla="*/ 2 w 427"/>
              <a:gd name="T11" fmla="*/ 219 h 428"/>
              <a:gd name="T12" fmla="*/ 208 w 427"/>
              <a:gd name="T13" fmla="*/ 4 h 428"/>
              <a:gd name="T14" fmla="*/ 208 w 427"/>
              <a:gd name="T15" fmla="*/ 4 h 428"/>
              <a:gd name="T16" fmla="*/ 424 w 427"/>
              <a:gd name="T17" fmla="*/ 20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428">
                <a:moveTo>
                  <a:pt x="424" y="209"/>
                </a:moveTo>
                <a:lnTo>
                  <a:pt x="424" y="209"/>
                </a:lnTo>
                <a:cubicBezTo>
                  <a:pt x="426" y="325"/>
                  <a:pt x="334" y="422"/>
                  <a:pt x="218" y="424"/>
                </a:cubicBezTo>
                <a:lnTo>
                  <a:pt x="218" y="424"/>
                </a:lnTo>
                <a:cubicBezTo>
                  <a:pt x="102" y="427"/>
                  <a:pt x="5" y="335"/>
                  <a:pt x="2" y="219"/>
                </a:cubicBezTo>
                <a:lnTo>
                  <a:pt x="2" y="219"/>
                </a:lnTo>
                <a:cubicBezTo>
                  <a:pt x="0" y="103"/>
                  <a:pt x="92" y="6"/>
                  <a:pt x="208" y="4"/>
                </a:cubicBezTo>
                <a:lnTo>
                  <a:pt x="208" y="4"/>
                </a:lnTo>
                <a:cubicBezTo>
                  <a:pt x="324" y="0"/>
                  <a:pt x="420" y="93"/>
                  <a:pt x="424" y="209"/>
                </a:cubicBezTo>
              </a:path>
            </a:pathLst>
          </a:custGeom>
          <a:solidFill>
            <a:schemeClr val="accent2"/>
          </a:solidFill>
          <a:ln>
            <a:noFill/>
          </a:ln>
          <a:effectLst/>
        </p:spPr>
        <p:txBody>
          <a:bodyPr wrap="none" anchor="ctr"/>
          <a:lstStyle/>
          <a:p>
            <a:endParaRPr lang="en-US" sz="1012"/>
          </a:p>
        </p:txBody>
      </p:sp>
      <p:sp>
        <p:nvSpPr>
          <p:cNvPr id="28" name="Freeform 80">
            <a:extLst>
              <a:ext uri="{FF2B5EF4-FFF2-40B4-BE49-F238E27FC236}">
                <a16:creationId xmlns:a16="http://schemas.microsoft.com/office/drawing/2014/main" id="{0DE59D3C-4FD7-463E-8107-461657CE092A}"/>
              </a:ext>
            </a:extLst>
          </p:cNvPr>
          <p:cNvSpPr>
            <a:spLocks noChangeArrowheads="1"/>
          </p:cNvSpPr>
          <p:nvPr userDrawn="1"/>
        </p:nvSpPr>
        <p:spPr bwMode="auto">
          <a:xfrm rot="3586718">
            <a:off x="8845907" y="513853"/>
            <a:ext cx="147632" cy="150136"/>
          </a:xfrm>
          <a:custGeom>
            <a:avLst/>
            <a:gdLst>
              <a:gd name="T0" fmla="*/ 259 w 262"/>
              <a:gd name="T1" fmla="*/ 128 h 263"/>
              <a:gd name="T2" fmla="*/ 259 w 262"/>
              <a:gd name="T3" fmla="*/ 128 h 263"/>
              <a:gd name="T4" fmla="*/ 133 w 262"/>
              <a:gd name="T5" fmla="*/ 260 h 263"/>
              <a:gd name="T6" fmla="*/ 133 w 262"/>
              <a:gd name="T7" fmla="*/ 260 h 263"/>
              <a:gd name="T8" fmla="*/ 1 w 262"/>
              <a:gd name="T9" fmla="*/ 134 h 263"/>
              <a:gd name="T10" fmla="*/ 1 w 262"/>
              <a:gd name="T11" fmla="*/ 134 h 263"/>
              <a:gd name="T12" fmla="*/ 127 w 262"/>
              <a:gd name="T13" fmla="*/ 2 h 263"/>
              <a:gd name="T14" fmla="*/ 127 w 262"/>
              <a:gd name="T15" fmla="*/ 2 h 263"/>
              <a:gd name="T16" fmla="*/ 259 w 262"/>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3">
                <a:moveTo>
                  <a:pt x="259" y="128"/>
                </a:moveTo>
                <a:lnTo>
                  <a:pt x="259" y="128"/>
                </a:lnTo>
                <a:cubicBezTo>
                  <a:pt x="261" y="199"/>
                  <a:pt x="205" y="258"/>
                  <a:pt x="133" y="260"/>
                </a:cubicBezTo>
                <a:lnTo>
                  <a:pt x="133" y="260"/>
                </a:lnTo>
                <a:cubicBezTo>
                  <a:pt x="63" y="262"/>
                  <a:pt x="3" y="205"/>
                  <a:pt x="1" y="134"/>
                </a:cubicBezTo>
                <a:lnTo>
                  <a:pt x="1" y="134"/>
                </a:lnTo>
                <a:cubicBezTo>
                  <a:pt x="0" y="63"/>
                  <a:pt x="56" y="3"/>
                  <a:pt x="127" y="2"/>
                </a:cubicBezTo>
                <a:lnTo>
                  <a:pt x="127" y="2"/>
                </a:lnTo>
                <a:cubicBezTo>
                  <a:pt x="199" y="0"/>
                  <a:pt x="258" y="56"/>
                  <a:pt x="259" y="128"/>
                </a:cubicBezTo>
              </a:path>
            </a:pathLst>
          </a:custGeom>
          <a:solidFill>
            <a:schemeClr val="accent3"/>
          </a:solidFill>
          <a:ln>
            <a:noFill/>
          </a:ln>
          <a:effectLst/>
        </p:spPr>
        <p:txBody>
          <a:bodyPr wrap="none" anchor="ctr"/>
          <a:lstStyle/>
          <a:p>
            <a:endParaRPr lang="en-US" sz="1012"/>
          </a:p>
        </p:txBody>
      </p:sp>
      <p:sp>
        <p:nvSpPr>
          <p:cNvPr id="29" name="Freeform 84">
            <a:extLst>
              <a:ext uri="{FF2B5EF4-FFF2-40B4-BE49-F238E27FC236}">
                <a16:creationId xmlns:a16="http://schemas.microsoft.com/office/drawing/2014/main" id="{C1A19BD5-55F8-4927-BE3D-A0CFC8122149}"/>
              </a:ext>
            </a:extLst>
          </p:cNvPr>
          <p:cNvSpPr>
            <a:spLocks noChangeArrowheads="1"/>
          </p:cNvSpPr>
          <p:nvPr userDrawn="1"/>
        </p:nvSpPr>
        <p:spPr bwMode="auto">
          <a:xfrm rot="3586718">
            <a:off x="9003543" y="755359"/>
            <a:ext cx="97590" cy="97588"/>
          </a:xfrm>
          <a:custGeom>
            <a:avLst/>
            <a:gdLst>
              <a:gd name="T0" fmla="*/ 170 w 172"/>
              <a:gd name="T1" fmla="*/ 84 h 173"/>
              <a:gd name="T2" fmla="*/ 170 w 172"/>
              <a:gd name="T3" fmla="*/ 84 h 173"/>
              <a:gd name="T4" fmla="*/ 88 w 172"/>
              <a:gd name="T5" fmla="*/ 171 h 173"/>
              <a:gd name="T6" fmla="*/ 88 w 172"/>
              <a:gd name="T7" fmla="*/ 171 h 173"/>
              <a:gd name="T8" fmla="*/ 1 w 172"/>
              <a:gd name="T9" fmla="*/ 88 h 173"/>
              <a:gd name="T10" fmla="*/ 1 w 172"/>
              <a:gd name="T11" fmla="*/ 88 h 173"/>
              <a:gd name="T12" fmla="*/ 83 w 172"/>
              <a:gd name="T13" fmla="*/ 1 h 173"/>
              <a:gd name="T14" fmla="*/ 83 w 172"/>
              <a:gd name="T15" fmla="*/ 1 h 173"/>
              <a:gd name="T16" fmla="*/ 170 w 172"/>
              <a:gd name="T17"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73">
                <a:moveTo>
                  <a:pt x="170" y="84"/>
                </a:moveTo>
                <a:lnTo>
                  <a:pt x="170" y="84"/>
                </a:lnTo>
                <a:cubicBezTo>
                  <a:pt x="171" y="131"/>
                  <a:pt x="134" y="170"/>
                  <a:pt x="88" y="171"/>
                </a:cubicBezTo>
                <a:lnTo>
                  <a:pt x="88" y="171"/>
                </a:lnTo>
                <a:cubicBezTo>
                  <a:pt x="41" y="172"/>
                  <a:pt x="2" y="135"/>
                  <a:pt x="1" y="88"/>
                </a:cubicBezTo>
                <a:lnTo>
                  <a:pt x="1" y="88"/>
                </a:lnTo>
                <a:cubicBezTo>
                  <a:pt x="0" y="41"/>
                  <a:pt x="36" y="3"/>
                  <a:pt x="83" y="1"/>
                </a:cubicBezTo>
                <a:lnTo>
                  <a:pt x="83" y="1"/>
                </a:lnTo>
                <a:cubicBezTo>
                  <a:pt x="130" y="0"/>
                  <a:pt x="169" y="37"/>
                  <a:pt x="170" y="84"/>
                </a:cubicBezTo>
              </a:path>
            </a:pathLst>
          </a:custGeom>
          <a:solidFill>
            <a:schemeClr val="accent4"/>
          </a:solidFill>
          <a:ln>
            <a:noFill/>
          </a:ln>
          <a:effectLst/>
        </p:spPr>
        <p:txBody>
          <a:bodyPr wrap="none" anchor="ctr"/>
          <a:lstStyle/>
          <a:p>
            <a:endParaRPr lang="en-US" sz="1012"/>
          </a:p>
        </p:txBody>
      </p:sp>
      <p:sp>
        <p:nvSpPr>
          <p:cNvPr id="30" name="Freeform 87">
            <a:extLst>
              <a:ext uri="{FF2B5EF4-FFF2-40B4-BE49-F238E27FC236}">
                <a16:creationId xmlns:a16="http://schemas.microsoft.com/office/drawing/2014/main" id="{80E2E941-12FB-4A48-9483-464054549E8A}"/>
              </a:ext>
            </a:extLst>
          </p:cNvPr>
          <p:cNvSpPr>
            <a:spLocks noChangeArrowheads="1"/>
          </p:cNvSpPr>
          <p:nvPr userDrawn="1"/>
        </p:nvSpPr>
        <p:spPr bwMode="auto">
          <a:xfrm rot="3586718">
            <a:off x="8186562" y="512206"/>
            <a:ext cx="365856" cy="365856"/>
          </a:xfrm>
          <a:custGeom>
            <a:avLst/>
            <a:gdLst>
              <a:gd name="T0" fmla="*/ 219 w 447"/>
              <a:gd name="T1" fmla="*/ 60 h 447"/>
              <a:gd name="T2" fmla="*/ 219 w 447"/>
              <a:gd name="T3" fmla="*/ 60 h 447"/>
              <a:gd name="T4" fmla="*/ 59 w 447"/>
              <a:gd name="T5" fmla="*/ 227 h 447"/>
              <a:gd name="T6" fmla="*/ 59 w 447"/>
              <a:gd name="T7" fmla="*/ 227 h 447"/>
              <a:gd name="T8" fmla="*/ 226 w 447"/>
              <a:gd name="T9" fmla="*/ 385 h 447"/>
              <a:gd name="T10" fmla="*/ 226 w 447"/>
              <a:gd name="T11" fmla="*/ 385 h 447"/>
              <a:gd name="T12" fmla="*/ 386 w 447"/>
              <a:gd name="T13" fmla="*/ 218 h 447"/>
              <a:gd name="T14" fmla="*/ 386 w 447"/>
              <a:gd name="T15" fmla="*/ 218 h 447"/>
              <a:gd name="T16" fmla="*/ 219 w 447"/>
              <a:gd name="T17" fmla="*/ 60 h 447"/>
              <a:gd name="T18" fmla="*/ 228 w 447"/>
              <a:gd name="T19" fmla="*/ 443 h 447"/>
              <a:gd name="T20" fmla="*/ 228 w 447"/>
              <a:gd name="T21" fmla="*/ 443 h 447"/>
              <a:gd name="T22" fmla="*/ 2 w 447"/>
              <a:gd name="T23" fmla="*/ 228 h 447"/>
              <a:gd name="T24" fmla="*/ 2 w 447"/>
              <a:gd name="T25" fmla="*/ 228 h 447"/>
              <a:gd name="T26" fmla="*/ 217 w 447"/>
              <a:gd name="T27" fmla="*/ 2 h 447"/>
              <a:gd name="T28" fmla="*/ 217 w 447"/>
              <a:gd name="T29" fmla="*/ 2 h 447"/>
              <a:gd name="T30" fmla="*/ 443 w 447"/>
              <a:gd name="T31" fmla="*/ 217 h 447"/>
              <a:gd name="T32" fmla="*/ 443 w 447"/>
              <a:gd name="T33" fmla="*/ 217 h 447"/>
              <a:gd name="T34" fmla="*/ 228 w 447"/>
              <a:gd name="T35" fmla="*/ 44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447">
                <a:moveTo>
                  <a:pt x="219" y="60"/>
                </a:moveTo>
                <a:lnTo>
                  <a:pt x="219" y="60"/>
                </a:lnTo>
                <a:cubicBezTo>
                  <a:pt x="129" y="62"/>
                  <a:pt x="58" y="137"/>
                  <a:pt x="59" y="227"/>
                </a:cubicBezTo>
                <a:lnTo>
                  <a:pt x="59" y="227"/>
                </a:lnTo>
                <a:cubicBezTo>
                  <a:pt x="62" y="316"/>
                  <a:pt x="137" y="388"/>
                  <a:pt x="226" y="385"/>
                </a:cubicBezTo>
                <a:lnTo>
                  <a:pt x="226" y="385"/>
                </a:lnTo>
                <a:cubicBezTo>
                  <a:pt x="316" y="384"/>
                  <a:pt x="388" y="309"/>
                  <a:pt x="386" y="218"/>
                </a:cubicBezTo>
                <a:lnTo>
                  <a:pt x="386" y="218"/>
                </a:lnTo>
                <a:cubicBezTo>
                  <a:pt x="384" y="129"/>
                  <a:pt x="309" y="58"/>
                  <a:pt x="219" y="60"/>
                </a:cubicBezTo>
                <a:close/>
                <a:moveTo>
                  <a:pt x="228" y="443"/>
                </a:moveTo>
                <a:lnTo>
                  <a:pt x="228" y="443"/>
                </a:lnTo>
                <a:cubicBezTo>
                  <a:pt x="106" y="446"/>
                  <a:pt x="6" y="349"/>
                  <a:pt x="2" y="228"/>
                </a:cubicBezTo>
                <a:lnTo>
                  <a:pt x="2" y="228"/>
                </a:lnTo>
                <a:cubicBezTo>
                  <a:pt x="0" y="107"/>
                  <a:pt x="96" y="5"/>
                  <a:pt x="217" y="2"/>
                </a:cubicBezTo>
                <a:lnTo>
                  <a:pt x="217" y="2"/>
                </a:lnTo>
                <a:cubicBezTo>
                  <a:pt x="339" y="0"/>
                  <a:pt x="440" y="96"/>
                  <a:pt x="443" y="217"/>
                </a:cubicBezTo>
                <a:lnTo>
                  <a:pt x="443" y="217"/>
                </a:lnTo>
                <a:cubicBezTo>
                  <a:pt x="446" y="339"/>
                  <a:pt x="349" y="440"/>
                  <a:pt x="228" y="443"/>
                </a:cubicBezTo>
                <a:close/>
              </a:path>
            </a:pathLst>
          </a:custGeom>
          <a:solidFill>
            <a:schemeClr val="accent5"/>
          </a:solidFill>
          <a:ln>
            <a:noFill/>
          </a:ln>
          <a:effectLst/>
        </p:spPr>
        <p:txBody>
          <a:bodyPr wrap="none" anchor="ctr"/>
          <a:lstStyle/>
          <a:p>
            <a:endParaRPr lang="en-US" sz="1012"/>
          </a:p>
        </p:txBody>
      </p:sp>
      <p:sp>
        <p:nvSpPr>
          <p:cNvPr id="31" name="Freeform 61">
            <a:extLst>
              <a:ext uri="{FF2B5EF4-FFF2-40B4-BE49-F238E27FC236}">
                <a16:creationId xmlns:a16="http://schemas.microsoft.com/office/drawing/2014/main" id="{BE95CFCE-AA48-4697-87C7-5BB8CE831E60}"/>
              </a:ext>
            </a:extLst>
          </p:cNvPr>
          <p:cNvSpPr>
            <a:spLocks noChangeArrowheads="1"/>
          </p:cNvSpPr>
          <p:nvPr userDrawn="1"/>
        </p:nvSpPr>
        <p:spPr bwMode="auto">
          <a:xfrm rot="2726607">
            <a:off x="8026821" y="5055201"/>
            <a:ext cx="713146" cy="175159"/>
          </a:xfrm>
          <a:custGeom>
            <a:avLst/>
            <a:gdLst>
              <a:gd name="T0" fmla="*/ 1256 w 1257"/>
              <a:gd name="T1" fmla="*/ 287 h 307"/>
              <a:gd name="T2" fmla="*/ 454 w 1257"/>
              <a:gd name="T3" fmla="*/ 306 h 307"/>
              <a:gd name="T4" fmla="*/ 0 w 1257"/>
              <a:gd name="T5" fmla="*/ 19 h 307"/>
              <a:gd name="T6" fmla="*/ 802 w 1257"/>
              <a:gd name="T7" fmla="*/ 0 h 307"/>
              <a:gd name="T8" fmla="*/ 1256 w 1257"/>
              <a:gd name="T9" fmla="*/ 287 h 307"/>
            </a:gdLst>
            <a:ahLst/>
            <a:cxnLst>
              <a:cxn ang="0">
                <a:pos x="T0" y="T1"/>
              </a:cxn>
              <a:cxn ang="0">
                <a:pos x="T2" y="T3"/>
              </a:cxn>
              <a:cxn ang="0">
                <a:pos x="T4" y="T5"/>
              </a:cxn>
              <a:cxn ang="0">
                <a:pos x="T6" y="T7"/>
              </a:cxn>
              <a:cxn ang="0">
                <a:pos x="T8" y="T9"/>
              </a:cxn>
            </a:cxnLst>
            <a:rect l="0" t="0" r="r" b="b"/>
            <a:pathLst>
              <a:path w="1257" h="307">
                <a:moveTo>
                  <a:pt x="1256" y="287"/>
                </a:moveTo>
                <a:lnTo>
                  <a:pt x="454" y="306"/>
                </a:lnTo>
                <a:lnTo>
                  <a:pt x="0" y="19"/>
                </a:lnTo>
                <a:lnTo>
                  <a:pt x="802" y="0"/>
                </a:lnTo>
                <a:lnTo>
                  <a:pt x="1256" y="287"/>
                </a:lnTo>
              </a:path>
            </a:pathLst>
          </a:custGeom>
          <a:solidFill>
            <a:schemeClr val="accent5"/>
          </a:solidFill>
          <a:ln>
            <a:noFill/>
          </a:ln>
          <a:effectLst/>
        </p:spPr>
        <p:txBody>
          <a:bodyPr wrap="none" anchor="ctr"/>
          <a:lstStyle/>
          <a:p>
            <a:endParaRPr lang="en-US" sz="1012"/>
          </a:p>
        </p:txBody>
      </p:sp>
      <p:sp>
        <p:nvSpPr>
          <p:cNvPr id="32" name="Freeform 46">
            <a:extLst>
              <a:ext uri="{FF2B5EF4-FFF2-40B4-BE49-F238E27FC236}">
                <a16:creationId xmlns:a16="http://schemas.microsoft.com/office/drawing/2014/main" id="{2F6FAAC7-254A-4541-BCAE-D2AD20B24E66}"/>
              </a:ext>
            </a:extLst>
          </p:cNvPr>
          <p:cNvSpPr>
            <a:spLocks noChangeArrowheads="1"/>
          </p:cNvSpPr>
          <p:nvPr userDrawn="1"/>
        </p:nvSpPr>
        <p:spPr bwMode="auto">
          <a:xfrm rot="2726607">
            <a:off x="8451505" y="4759559"/>
            <a:ext cx="1248632" cy="212693"/>
          </a:xfrm>
          <a:custGeom>
            <a:avLst/>
            <a:gdLst>
              <a:gd name="T0" fmla="*/ 0 w 2199"/>
              <a:gd name="T1" fmla="*/ 374 h 375"/>
              <a:gd name="T2" fmla="*/ 1725 w 2199"/>
              <a:gd name="T3" fmla="*/ 333 h 375"/>
              <a:gd name="T4" fmla="*/ 2198 w 2199"/>
              <a:gd name="T5" fmla="*/ 0 h 375"/>
              <a:gd name="T6" fmla="*/ 473 w 2199"/>
              <a:gd name="T7" fmla="*/ 43 h 375"/>
              <a:gd name="T8" fmla="*/ 0 w 2199"/>
              <a:gd name="T9" fmla="*/ 374 h 375"/>
            </a:gdLst>
            <a:ahLst/>
            <a:cxnLst>
              <a:cxn ang="0">
                <a:pos x="T0" y="T1"/>
              </a:cxn>
              <a:cxn ang="0">
                <a:pos x="T2" y="T3"/>
              </a:cxn>
              <a:cxn ang="0">
                <a:pos x="T4" y="T5"/>
              </a:cxn>
              <a:cxn ang="0">
                <a:pos x="T6" y="T7"/>
              </a:cxn>
              <a:cxn ang="0">
                <a:pos x="T8" y="T9"/>
              </a:cxn>
            </a:cxnLst>
            <a:rect l="0" t="0" r="r" b="b"/>
            <a:pathLst>
              <a:path w="2199" h="375">
                <a:moveTo>
                  <a:pt x="0" y="374"/>
                </a:moveTo>
                <a:lnTo>
                  <a:pt x="1725" y="333"/>
                </a:lnTo>
                <a:lnTo>
                  <a:pt x="2198" y="0"/>
                </a:lnTo>
                <a:lnTo>
                  <a:pt x="473" y="43"/>
                </a:lnTo>
                <a:lnTo>
                  <a:pt x="0" y="374"/>
                </a:lnTo>
              </a:path>
            </a:pathLst>
          </a:custGeom>
          <a:solidFill>
            <a:schemeClr val="accent6"/>
          </a:solidFill>
          <a:ln>
            <a:noFill/>
          </a:ln>
          <a:effectLst/>
        </p:spPr>
        <p:txBody>
          <a:bodyPr wrap="none" anchor="ctr"/>
          <a:lstStyle/>
          <a:p>
            <a:endParaRPr lang="en-US" sz="1012"/>
          </a:p>
        </p:txBody>
      </p:sp>
      <p:sp>
        <p:nvSpPr>
          <p:cNvPr id="33" name="Freeform 59">
            <a:extLst>
              <a:ext uri="{FF2B5EF4-FFF2-40B4-BE49-F238E27FC236}">
                <a16:creationId xmlns:a16="http://schemas.microsoft.com/office/drawing/2014/main" id="{E85DEE61-0D3F-4B12-8202-3E7176295578}"/>
              </a:ext>
            </a:extLst>
          </p:cNvPr>
          <p:cNvSpPr>
            <a:spLocks noChangeArrowheads="1"/>
          </p:cNvSpPr>
          <p:nvPr userDrawn="1"/>
        </p:nvSpPr>
        <p:spPr bwMode="auto">
          <a:xfrm rot="2726607">
            <a:off x="8291978" y="4495091"/>
            <a:ext cx="1704043" cy="270245"/>
          </a:xfrm>
          <a:custGeom>
            <a:avLst/>
            <a:gdLst>
              <a:gd name="T0" fmla="*/ 3004 w 3005"/>
              <a:gd name="T1" fmla="*/ 420 h 477"/>
              <a:gd name="T2" fmla="*/ 663 w 3005"/>
              <a:gd name="T3" fmla="*/ 476 h 477"/>
              <a:gd name="T4" fmla="*/ 0 w 3005"/>
              <a:gd name="T5" fmla="*/ 57 h 477"/>
              <a:gd name="T6" fmla="*/ 2341 w 3005"/>
              <a:gd name="T7" fmla="*/ 0 h 477"/>
              <a:gd name="T8" fmla="*/ 3004 w 3005"/>
              <a:gd name="T9" fmla="*/ 420 h 477"/>
            </a:gdLst>
            <a:ahLst/>
            <a:cxnLst>
              <a:cxn ang="0">
                <a:pos x="T0" y="T1"/>
              </a:cxn>
              <a:cxn ang="0">
                <a:pos x="T2" y="T3"/>
              </a:cxn>
              <a:cxn ang="0">
                <a:pos x="T4" y="T5"/>
              </a:cxn>
              <a:cxn ang="0">
                <a:pos x="T6" y="T7"/>
              </a:cxn>
              <a:cxn ang="0">
                <a:pos x="T8" y="T9"/>
              </a:cxn>
            </a:cxnLst>
            <a:rect l="0" t="0" r="r" b="b"/>
            <a:pathLst>
              <a:path w="3005" h="477">
                <a:moveTo>
                  <a:pt x="3004" y="420"/>
                </a:moveTo>
                <a:lnTo>
                  <a:pt x="663" y="476"/>
                </a:lnTo>
                <a:lnTo>
                  <a:pt x="0" y="57"/>
                </a:lnTo>
                <a:lnTo>
                  <a:pt x="2341" y="0"/>
                </a:lnTo>
                <a:lnTo>
                  <a:pt x="3004" y="420"/>
                </a:lnTo>
              </a:path>
            </a:pathLst>
          </a:custGeom>
          <a:solidFill>
            <a:schemeClr val="accent5"/>
          </a:solidFill>
          <a:ln>
            <a:noFill/>
          </a:ln>
          <a:effectLst/>
        </p:spPr>
        <p:txBody>
          <a:bodyPr wrap="none" anchor="ctr"/>
          <a:lstStyle/>
          <a:p>
            <a:endParaRPr lang="en-US" sz="1012"/>
          </a:p>
        </p:txBody>
      </p:sp>
      <p:sp>
        <p:nvSpPr>
          <p:cNvPr id="34" name="Freeform 88">
            <a:extLst>
              <a:ext uri="{FF2B5EF4-FFF2-40B4-BE49-F238E27FC236}">
                <a16:creationId xmlns:a16="http://schemas.microsoft.com/office/drawing/2014/main" id="{61ED5949-3757-49BA-AAE4-B6A58DDB5815}"/>
              </a:ext>
            </a:extLst>
          </p:cNvPr>
          <p:cNvSpPr>
            <a:spLocks noChangeArrowheads="1"/>
          </p:cNvSpPr>
          <p:nvPr userDrawn="1"/>
        </p:nvSpPr>
        <p:spPr bwMode="auto">
          <a:xfrm rot="2726607">
            <a:off x="8968861" y="4631389"/>
            <a:ext cx="252730" cy="255231"/>
          </a:xfrm>
          <a:custGeom>
            <a:avLst/>
            <a:gdLst>
              <a:gd name="T0" fmla="*/ 220 w 447"/>
              <a:gd name="T1" fmla="*/ 61 h 448"/>
              <a:gd name="T2" fmla="*/ 220 w 447"/>
              <a:gd name="T3" fmla="*/ 61 h 448"/>
              <a:gd name="T4" fmla="*/ 61 w 447"/>
              <a:gd name="T5" fmla="*/ 228 h 448"/>
              <a:gd name="T6" fmla="*/ 61 w 447"/>
              <a:gd name="T7" fmla="*/ 228 h 448"/>
              <a:gd name="T8" fmla="*/ 228 w 447"/>
              <a:gd name="T9" fmla="*/ 387 h 448"/>
              <a:gd name="T10" fmla="*/ 228 w 447"/>
              <a:gd name="T11" fmla="*/ 387 h 448"/>
              <a:gd name="T12" fmla="*/ 387 w 447"/>
              <a:gd name="T13" fmla="*/ 220 h 448"/>
              <a:gd name="T14" fmla="*/ 387 w 447"/>
              <a:gd name="T15" fmla="*/ 220 h 448"/>
              <a:gd name="T16" fmla="*/ 220 w 447"/>
              <a:gd name="T17" fmla="*/ 61 h 448"/>
              <a:gd name="T18" fmla="*/ 229 w 447"/>
              <a:gd name="T19" fmla="*/ 444 h 448"/>
              <a:gd name="T20" fmla="*/ 229 w 447"/>
              <a:gd name="T21" fmla="*/ 444 h 448"/>
              <a:gd name="T22" fmla="*/ 3 w 447"/>
              <a:gd name="T23" fmla="*/ 229 h 448"/>
              <a:gd name="T24" fmla="*/ 3 w 447"/>
              <a:gd name="T25" fmla="*/ 229 h 448"/>
              <a:gd name="T26" fmla="*/ 218 w 447"/>
              <a:gd name="T27" fmla="*/ 4 h 448"/>
              <a:gd name="T28" fmla="*/ 218 w 447"/>
              <a:gd name="T29" fmla="*/ 4 h 448"/>
              <a:gd name="T30" fmla="*/ 444 w 447"/>
              <a:gd name="T31" fmla="*/ 219 h 448"/>
              <a:gd name="T32" fmla="*/ 444 w 447"/>
              <a:gd name="T33" fmla="*/ 219 h 448"/>
              <a:gd name="T34" fmla="*/ 229 w 447"/>
              <a:gd name="T35" fmla="*/ 44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448">
                <a:moveTo>
                  <a:pt x="220" y="61"/>
                </a:moveTo>
                <a:lnTo>
                  <a:pt x="220" y="61"/>
                </a:lnTo>
                <a:cubicBezTo>
                  <a:pt x="130" y="63"/>
                  <a:pt x="58" y="138"/>
                  <a:pt x="61" y="228"/>
                </a:cubicBezTo>
                <a:lnTo>
                  <a:pt x="61" y="228"/>
                </a:lnTo>
                <a:cubicBezTo>
                  <a:pt x="62" y="318"/>
                  <a:pt x="138" y="389"/>
                  <a:pt x="228" y="387"/>
                </a:cubicBezTo>
                <a:lnTo>
                  <a:pt x="228" y="387"/>
                </a:lnTo>
                <a:cubicBezTo>
                  <a:pt x="318" y="384"/>
                  <a:pt x="388" y="310"/>
                  <a:pt x="387" y="220"/>
                </a:cubicBezTo>
                <a:lnTo>
                  <a:pt x="387" y="220"/>
                </a:lnTo>
                <a:cubicBezTo>
                  <a:pt x="384" y="130"/>
                  <a:pt x="310" y="59"/>
                  <a:pt x="220" y="61"/>
                </a:cubicBezTo>
                <a:close/>
                <a:moveTo>
                  <a:pt x="229" y="444"/>
                </a:moveTo>
                <a:lnTo>
                  <a:pt x="229" y="444"/>
                </a:lnTo>
                <a:cubicBezTo>
                  <a:pt x="107" y="447"/>
                  <a:pt x="6" y="351"/>
                  <a:pt x="3" y="229"/>
                </a:cubicBezTo>
                <a:lnTo>
                  <a:pt x="3" y="229"/>
                </a:lnTo>
                <a:cubicBezTo>
                  <a:pt x="0" y="107"/>
                  <a:pt x="97" y="7"/>
                  <a:pt x="218" y="4"/>
                </a:cubicBezTo>
                <a:lnTo>
                  <a:pt x="218" y="4"/>
                </a:lnTo>
                <a:cubicBezTo>
                  <a:pt x="340" y="0"/>
                  <a:pt x="441" y="97"/>
                  <a:pt x="444" y="219"/>
                </a:cubicBezTo>
                <a:lnTo>
                  <a:pt x="444" y="219"/>
                </a:lnTo>
                <a:cubicBezTo>
                  <a:pt x="446" y="340"/>
                  <a:pt x="351" y="441"/>
                  <a:pt x="229" y="444"/>
                </a:cubicBezTo>
                <a:close/>
              </a:path>
            </a:pathLst>
          </a:custGeom>
          <a:solidFill>
            <a:srgbClr val="EAF0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98">
            <a:extLst>
              <a:ext uri="{FF2B5EF4-FFF2-40B4-BE49-F238E27FC236}">
                <a16:creationId xmlns:a16="http://schemas.microsoft.com/office/drawing/2014/main" id="{DD00BDB6-D763-4DD4-887B-1777AFEE6920}"/>
              </a:ext>
            </a:extLst>
          </p:cNvPr>
          <p:cNvSpPr>
            <a:spLocks noChangeArrowheads="1"/>
          </p:cNvSpPr>
          <p:nvPr userDrawn="1"/>
        </p:nvSpPr>
        <p:spPr bwMode="auto">
          <a:xfrm rot="2726607">
            <a:off x="8630968" y="5077239"/>
            <a:ext cx="495449" cy="150136"/>
          </a:xfrm>
          <a:custGeom>
            <a:avLst/>
            <a:gdLst>
              <a:gd name="T0" fmla="*/ 0 w 875"/>
              <a:gd name="T1" fmla="*/ 265 h 266"/>
              <a:gd name="T2" fmla="*/ 517 w 875"/>
              <a:gd name="T3" fmla="*/ 252 h 266"/>
              <a:gd name="T4" fmla="*/ 874 w 875"/>
              <a:gd name="T5" fmla="*/ 0 h 266"/>
              <a:gd name="T6" fmla="*/ 358 w 875"/>
              <a:gd name="T7" fmla="*/ 13 h 266"/>
              <a:gd name="T8" fmla="*/ 0 w 875"/>
              <a:gd name="T9" fmla="*/ 265 h 266"/>
            </a:gdLst>
            <a:ahLst/>
            <a:cxnLst>
              <a:cxn ang="0">
                <a:pos x="T0" y="T1"/>
              </a:cxn>
              <a:cxn ang="0">
                <a:pos x="T2" y="T3"/>
              </a:cxn>
              <a:cxn ang="0">
                <a:pos x="T4" y="T5"/>
              </a:cxn>
              <a:cxn ang="0">
                <a:pos x="T6" y="T7"/>
              </a:cxn>
              <a:cxn ang="0">
                <a:pos x="T8" y="T9"/>
              </a:cxn>
            </a:cxnLst>
            <a:rect l="0" t="0" r="r" b="b"/>
            <a:pathLst>
              <a:path w="875" h="266">
                <a:moveTo>
                  <a:pt x="0" y="265"/>
                </a:moveTo>
                <a:lnTo>
                  <a:pt x="517" y="252"/>
                </a:lnTo>
                <a:lnTo>
                  <a:pt x="874" y="0"/>
                </a:lnTo>
                <a:lnTo>
                  <a:pt x="358" y="13"/>
                </a:lnTo>
                <a:lnTo>
                  <a:pt x="0" y="265"/>
                </a:lnTo>
              </a:path>
            </a:pathLst>
          </a:custGeom>
          <a:solidFill>
            <a:schemeClr val="accent3"/>
          </a:solidFill>
          <a:ln>
            <a:noFill/>
          </a:ln>
          <a:effectLst/>
        </p:spPr>
        <p:txBody>
          <a:bodyPr wrap="none" anchor="ctr"/>
          <a:lstStyle/>
          <a:p>
            <a:endParaRPr lang="en-US" sz="1012"/>
          </a:p>
        </p:txBody>
      </p:sp>
      <p:sp>
        <p:nvSpPr>
          <p:cNvPr id="36" name="Freeform 101">
            <a:extLst>
              <a:ext uri="{FF2B5EF4-FFF2-40B4-BE49-F238E27FC236}">
                <a16:creationId xmlns:a16="http://schemas.microsoft.com/office/drawing/2014/main" id="{63DECF3E-D78D-4AD2-BAD2-E8EC606AC113}"/>
              </a:ext>
            </a:extLst>
          </p:cNvPr>
          <p:cNvSpPr>
            <a:spLocks noChangeArrowheads="1"/>
          </p:cNvSpPr>
          <p:nvPr userDrawn="1"/>
        </p:nvSpPr>
        <p:spPr bwMode="auto">
          <a:xfrm rot="2726607">
            <a:off x="8474355" y="4854653"/>
            <a:ext cx="350318" cy="147632"/>
          </a:xfrm>
          <a:custGeom>
            <a:avLst/>
            <a:gdLst>
              <a:gd name="T0" fmla="*/ 0 w 617"/>
              <a:gd name="T1" fmla="*/ 258 h 259"/>
              <a:gd name="T2" fmla="*/ 258 w 617"/>
              <a:gd name="T3" fmla="*/ 252 h 259"/>
              <a:gd name="T4" fmla="*/ 616 w 617"/>
              <a:gd name="T5" fmla="*/ 0 h 259"/>
              <a:gd name="T6" fmla="*/ 358 w 617"/>
              <a:gd name="T7" fmla="*/ 7 h 259"/>
              <a:gd name="T8" fmla="*/ 0 w 617"/>
              <a:gd name="T9" fmla="*/ 258 h 259"/>
            </a:gdLst>
            <a:ahLst/>
            <a:cxnLst>
              <a:cxn ang="0">
                <a:pos x="T0" y="T1"/>
              </a:cxn>
              <a:cxn ang="0">
                <a:pos x="T2" y="T3"/>
              </a:cxn>
              <a:cxn ang="0">
                <a:pos x="T4" y="T5"/>
              </a:cxn>
              <a:cxn ang="0">
                <a:pos x="T6" y="T7"/>
              </a:cxn>
              <a:cxn ang="0">
                <a:pos x="T8" y="T9"/>
              </a:cxn>
            </a:cxnLst>
            <a:rect l="0" t="0" r="r" b="b"/>
            <a:pathLst>
              <a:path w="617" h="259">
                <a:moveTo>
                  <a:pt x="0" y="258"/>
                </a:moveTo>
                <a:lnTo>
                  <a:pt x="258" y="252"/>
                </a:lnTo>
                <a:lnTo>
                  <a:pt x="616" y="0"/>
                </a:lnTo>
                <a:lnTo>
                  <a:pt x="358" y="7"/>
                </a:lnTo>
                <a:lnTo>
                  <a:pt x="0" y="258"/>
                </a:lnTo>
              </a:path>
            </a:pathLst>
          </a:custGeom>
          <a:solidFill>
            <a:schemeClr val="accent3"/>
          </a:solidFill>
          <a:ln>
            <a:noFill/>
          </a:ln>
          <a:effectLst/>
        </p:spPr>
        <p:txBody>
          <a:bodyPr wrap="none" anchor="ctr"/>
          <a:lstStyle/>
          <a:p>
            <a:endParaRPr lang="en-US" sz="1012"/>
          </a:p>
        </p:txBody>
      </p:sp>
      <p:sp>
        <p:nvSpPr>
          <p:cNvPr id="37" name="Freeform 121">
            <a:extLst>
              <a:ext uri="{FF2B5EF4-FFF2-40B4-BE49-F238E27FC236}">
                <a16:creationId xmlns:a16="http://schemas.microsoft.com/office/drawing/2014/main" id="{016190B8-C01B-4325-BFE2-A419A307CD7D}"/>
              </a:ext>
            </a:extLst>
          </p:cNvPr>
          <p:cNvSpPr>
            <a:spLocks noChangeArrowheads="1"/>
          </p:cNvSpPr>
          <p:nvPr userDrawn="1"/>
        </p:nvSpPr>
        <p:spPr bwMode="auto">
          <a:xfrm rot="2726607">
            <a:off x="8508549" y="5134987"/>
            <a:ext cx="80072" cy="80072"/>
          </a:xfrm>
          <a:custGeom>
            <a:avLst/>
            <a:gdLst>
              <a:gd name="T0" fmla="*/ 142 w 143"/>
              <a:gd name="T1" fmla="*/ 69 h 142"/>
              <a:gd name="T2" fmla="*/ 142 w 143"/>
              <a:gd name="T3" fmla="*/ 69 h 142"/>
              <a:gd name="T4" fmla="*/ 73 w 143"/>
              <a:gd name="T5" fmla="*/ 140 h 142"/>
              <a:gd name="T6" fmla="*/ 73 w 143"/>
              <a:gd name="T7" fmla="*/ 140 h 142"/>
              <a:gd name="T8" fmla="*/ 1 w 143"/>
              <a:gd name="T9" fmla="*/ 73 h 142"/>
              <a:gd name="T10" fmla="*/ 1 w 143"/>
              <a:gd name="T11" fmla="*/ 73 h 142"/>
              <a:gd name="T12" fmla="*/ 69 w 143"/>
              <a:gd name="T13" fmla="*/ 1 h 142"/>
              <a:gd name="T14" fmla="*/ 69 w 143"/>
              <a:gd name="T15" fmla="*/ 1 h 142"/>
              <a:gd name="T16" fmla="*/ 142 w 143"/>
              <a:gd name="T17"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2">
                <a:moveTo>
                  <a:pt x="142" y="69"/>
                </a:moveTo>
                <a:lnTo>
                  <a:pt x="142" y="69"/>
                </a:lnTo>
                <a:cubicBezTo>
                  <a:pt x="142" y="108"/>
                  <a:pt x="112" y="140"/>
                  <a:pt x="73" y="140"/>
                </a:cubicBezTo>
                <a:lnTo>
                  <a:pt x="73" y="140"/>
                </a:lnTo>
                <a:cubicBezTo>
                  <a:pt x="34" y="141"/>
                  <a:pt x="2" y="112"/>
                  <a:pt x="1" y="73"/>
                </a:cubicBezTo>
                <a:lnTo>
                  <a:pt x="1" y="73"/>
                </a:lnTo>
                <a:cubicBezTo>
                  <a:pt x="0" y="34"/>
                  <a:pt x="31" y="2"/>
                  <a:pt x="69" y="1"/>
                </a:cubicBezTo>
                <a:lnTo>
                  <a:pt x="69" y="1"/>
                </a:lnTo>
                <a:cubicBezTo>
                  <a:pt x="108" y="0"/>
                  <a:pt x="140" y="30"/>
                  <a:pt x="142" y="69"/>
                </a:cubicBezTo>
              </a:path>
            </a:pathLst>
          </a:custGeom>
          <a:solidFill>
            <a:schemeClr val="accent2"/>
          </a:solidFill>
          <a:ln>
            <a:noFill/>
          </a:ln>
          <a:effectLst/>
        </p:spPr>
        <p:txBody>
          <a:bodyPr wrap="none" anchor="ctr"/>
          <a:lstStyle/>
          <a:p>
            <a:endParaRPr lang="en-US" sz="1012"/>
          </a:p>
        </p:txBody>
      </p:sp>
      <p:sp>
        <p:nvSpPr>
          <p:cNvPr id="38" name="Freeform 122">
            <a:extLst>
              <a:ext uri="{FF2B5EF4-FFF2-40B4-BE49-F238E27FC236}">
                <a16:creationId xmlns:a16="http://schemas.microsoft.com/office/drawing/2014/main" id="{03891C75-E145-4364-B635-42B570E1013F}"/>
              </a:ext>
            </a:extLst>
          </p:cNvPr>
          <p:cNvSpPr>
            <a:spLocks noChangeArrowheads="1"/>
          </p:cNvSpPr>
          <p:nvPr userDrawn="1"/>
        </p:nvSpPr>
        <p:spPr bwMode="auto">
          <a:xfrm rot="2726607">
            <a:off x="8409833" y="5039568"/>
            <a:ext cx="82576" cy="80072"/>
          </a:xfrm>
          <a:custGeom>
            <a:avLst/>
            <a:gdLst>
              <a:gd name="T0" fmla="*/ 142 w 144"/>
              <a:gd name="T1" fmla="*/ 69 h 142"/>
              <a:gd name="T2" fmla="*/ 142 w 144"/>
              <a:gd name="T3" fmla="*/ 69 h 142"/>
              <a:gd name="T4" fmla="*/ 73 w 144"/>
              <a:gd name="T5" fmla="*/ 140 h 142"/>
              <a:gd name="T6" fmla="*/ 73 w 144"/>
              <a:gd name="T7" fmla="*/ 140 h 142"/>
              <a:gd name="T8" fmla="*/ 1 w 144"/>
              <a:gd name="T9" fmla="*/ 73 h 142"/>
              <a:gd name="T10" fmla="*/ 1 w 144"/>
              <a:gd name="T11" fmla="*/ 73 h 142"/>
              <a:gd name="T12" fmla="*/ 70 w 144"/>
              <a:gd name="T13" fmla="*/ 0 h 142"/>
              <a:gd name="T14" fmla="*/ 70 w 144"/>
              <a:gd name="T15" fmla="*/ 0 h 142"/>
              <a:gd name="T16" fmla="*/ 142 w 144"/>
              <a:gd name="T17"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42">
                <a:moveTo>
                  <a:pt x="142" y="69"/>
                </a:moveTo>
                <a:lnTo>
                  <a:pt x="142" y="69"/>
                </a:lnTo>
                <a:cubicBezTo>
                  <a:pt x="143" y="108"/>
                  <a:pt x="112" y="139"/>
                  <a:pt x="73" y="140"/>
                </a:cubicBezTo>
                <a:lnTo>
                  <a:pt x="73" y="140"/>
                </a:lnTo>
                <a:cubicBezTo>
                  <a:pt x="34" y="141"/>
                  <a:pt x="2" y="111"/>
                  <a:pt x="1" y="73"/>
                </a:cubicBezTo>
                <a:lnTo>
                  <a:pt x="1" y="73"/>
                </a:lnTo>
                <a:cubicBezTo>
                  <a:pt x="0" y="33"/>
                  <a:pt x="31" y="2"/>
                  <a:pt x="70" y="0"/>
                </a:cubicBezTo>
                <a:lnTo>
                  <a:pt x="70" y="0"/>
                </a:lnTo>
                <a:cubicBezTo>
                  <a:pt x="108" y="0"/>
                  <a:pt x="141" y="30"/>
                  <a:pt x="142" y="69"/>
                </a:cubicBezTo>
              </a:path>
            </a:pathLst>
          </a:custGeom>
          <a:solidFill>
            <a:schemeClr val="accent2"/>
          </a:solidFill>
          <a:ln>
            <a:noFill/>
          </a:ln>
          <a:effectLst/>
        </p:spPr>
        <p:txBody>
          <a:bodyPr wrap="none" anchor="ctr"/>
          <a:lstStyle/>
          <a:p>
            <a:endParaRPr lang="en-US" sz="1012"/>
          </a:p>
        </p:txBody>
      </p:sp>
      <p:sp>
        <p:nvSpPr>
          <p:cNvPr id="39" name="Triangle 39">
            <a:extLst>
              <a:ext uri="{FF2B5EF4-FFF2-40B4-BE49-F238E27FC236}">
                <a16:creationId xmlns:a16="http://schemas.microsoft.com/office/drawing/2014/main" id="{DDFAFB5A-69D6-4F3C-A10D-E5C962B9718E}"/>
              </a:ext>
            </a:extLst>
          </p:cNvPr>
          <p:cNvSpPr/>
          <p:nvPr userDrawn="1"/>
        </p:nvSpPr>
        <p:spPr>
          <a:xfrm>
            <a:off x="8025919" y="72345"/>
            <a:ext cx="356974" cy="30773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1FC88661-A87F-43DD-8DDA-4121BEBAB5A4}"/>
              </a:ext>
            </a:extLst>
          </p:cNvPr>
          <p:cNvSpPr/>
          <p:nvPr userDrawn="1"/>
        </p:nvSpPr>
        <p:spPr>
          <a:xfrm rot="6862459">
            <a:off x="7871451" y="4129419"/>
            <a:ext cx="678850" cy="585216"/>
          </a:xfrm>
          <a:prstGeom prst="hexagon">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587562"/>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 id="2147483953" r:id="rId21"/>
    <p:sldLayoutId id="2147483960" r:id="rId22"/>
    <p:sldLayoutId id="2147483958" r:id="rId23"/>
  </p:sldLayoutIdLst>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C764DE79-268F-4C1A-8933-263129D2AF90}" type="datetimeFigureOut">
              <a:rPr lang="en-US" smtClean="0"/>
              <a:t>5/9/2021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AAA50C63-543E-4E7B-BF6A-9E2B75088595}"/>
              </a:ext>
            </a:extLst>
          </p:cNvPr>
          <p:cNvGrpSpPr/>
          <p:nvPr userDrawn="1"/>
        </p:nvGrpSpPr>
        <p:grpSpPr>
          <a:xfrm>
            <a:off x="902075" y="-169219"/>
            <a:ext cx="326129" cy="724129"/>
            <a:chOff x="6345625" y="2531002"/>
            <a:chExt cx="326129" cy="724129"/>
          </a:xfrm>
          <a:solidFill>
            <a:schemeClr val="accent4"/>
          </a:solidFill>
        </p:grpSpPr>
        <p:sp>
          <p:nvSpPr>
            <p:cNvPr id="8" name="Freeform 99">
              <a:extLst>
                <a:ext uri="{FF2B5EF4-FFF2-40B4-BE49-F238E27FC236}">
                  <a16:creationId xmlns:a16="http://schemas.microsoft.com/office/drawing/2014/main" id="{29924FB0-134B-4515-90A8-62BE388C69EA}"/>
                </a:ext>
              </a:extLst>
            </p:cNvPr>
            <p:cNvSpPr>
              <a:spLocks noChangeArrowheads="1"/>
            </p:cNvSpPr>
            <p:nvPr/>
          </p:nvSpPr>
          <p:spPr bwMode="auto">
            <a:xfrm rot="3586718">
              <a:off x="6172968" y="2703659"/>
              <a:ext cx="495449" cy="150136"/>
            </a:xfrm>
            <a:custGeom>
              <a:avLst/>
              <a:gdLst>
                <a:gd name="T0" fmla="*/ 0 w 875"/>
                <a:gd name="T1" fmla="*/ 264 h 265"/>
                <a:gd name="T2" fmla="*/ 516 w 875"/>
                <a:gd name="T3" fmla="*/ 251 h 265"/>
                <a:gd name="T4" fmla="*/ 874 w 875"/>
                <a:gd name="T5" fmla="*/ 0 h 265"/>
                <a:gd name="T6" fmla="*/ 358 w 875"/>
                <a:gd name="T7" fmla="*/ 12 h 265"/>
                <a:gd name="T8" fmla="*/ 0 w 875"/>
                <a:gd name="T9" fmla="*/ 264 h 265"/>
              </a:gdLst>
              <a:ahLst/>
              <a:cxnLst>
                <a:cxn ang="0">
                  <a:pos x="T0" y="T1"/>
                </a:cxn>
                <a:cxn ang="0">
                  <a:pos x="T2" y="T3"/>
                </a:cxn>
                <a:cxn ang="0">
                  <a:pos x="T4" y="T5"/>
                </a:cxn>
                <a:cxn ang="0">
                  <a:pos x="T6" y="T7"/>
                </a:cxn>
                <a:cxn ang="0">
                  <a:pos x="T8" y="T9"/>
                </a:cxn>
              </a:cxnLst>
              <a:rect l="0" t="0" r="r" b="b"/>
              <a:pathLst>
                <a:path w="875" h="265">
                  <a:moveTo>
                    <a:pt x="0" y="264"/>
                  </a:moveTo>
                  <a:lnTo>
                    <a:pt x="516" y="251"/>
                  </a:lnTo>
                  <a:lnTo>
                    <a:pt x="874" y="0"/>
                  </a:lnTo>
                  <a:lnTo>
                    <a:pt x="358" y="12"/>
                  </a:lnTo>
                  <a:lnTo>
                    <a:pt x="0" y="26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 name="Freeform 100">
              <a:extLst>
                <a:ext uri="{FF2B5EF4-FFF2-40B4-BE49-F238E27FC236}">
                  <a16:creationId xmlns:a16="http://schemas.microsoft.com/office/drawing/2014/main" id="{C7FB1962-C83A-47C7-A42A-0645F2E05AEC}"/>
                </a:ext>
              </a:extLst>
            </p:cNvPr>
            <p:cNvSpPr>
              <a:spLocks noChangeArrowheads="1"/>
            </p:cNvSpPr>
            <p:nvPr/>
          </p:nvSpPr>
          <p:spPr bwMode="auto">
            <a:xfrm rot="3586718">
              <a:off x="6422778" y="3006155"/>
              <a:ext cx="350318" cy="147634"/>
            </a:xfrm>
            <a:custGeom>
              <a:avLst/>
              <a:gdLst>
                <a:gd name="T0" fmla="*/ 0 w 617"/>
                <a:gd name="T1" fmla="*/ 258 h 259"/>
                <a:gd name="T2" fmla="*/ 258 w 617"/>
                <a:gd name="T3" fmla="*/ 252 h 259"/>
                <a:gd name="T4" fmla="*/ 616 w 617"/>
                <a:gd name="T5" fmla="*/ 0 h 259"/>
                <a:gd name="T6" fmla="*/ 358 w 617"/>
                <a:gd name="T7" fmla="*/ 6 h 259"/>
                <a:gd name="T8" fmla="*/ 0 w 617"/>
                <a:gd name="T9" fmla="*/ 258 h 259"/>
              </a:gdLst>
              <a:ahLst/>
              <a:cxnLst>
                <a:cxn ang="0">
                  <a:pos x="T0" y="T1"/>
                </a:cxn>
                <a:cxn ang="0">
                  <a:pos x="T2" y="T3"/>
                </a:cxn>
                <a:cxn ang="0">
                  <a:pos x="T4" y="T5"/>
                </a:cxn>
                <a:cxn ang="0">
                  <a:pos x="T6" y="T7"/>
                </a:cxn>
                <a:cxn ang="0">
                  <a:pos x="T8" y="T9"/>
                </a:cxn>
              </a:cxnLst>
              <a:rect l="0" t="0" r="r" b="b"/>
              <a:pathLst>
                <a:path w="617" h="259">
                  <a:moveTo>
                    <a:pt x="0" y="258"/>
                  </a:moveTo>
                  <a:lnTo>
                    <a:pt x="258" y="252"/>
                  </a:lnTo>
                  <a:lnTo>
                    <a:pt x="616" y="0"/>
                  </a:lnTo>
                  <a:lnTo>
                    <a:pt x="358" y="6"/>
                  </a:lnTo>
                  <a:lnTo>
                    <a:pt x="0" y="2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 name="Freeform 117">
            <a:extLst>
              <a:ext uri="{FF2B5EF4-FFF2-40B4-BE49-F238E27FC236}">
                <a16:creationId xmlns:a16="http://schemas.microsoft.com/office/drawing/2014/main" id="{F715339F-C077-4A96-87DB-9B43068F736E}"/>
              </a:ext>
            </a:extLst>
          </p:cNvPr>
          <p:cNvSpPr>
            <a:spLocks noChangeArrowheads="1"/>
          </p:cNvSpPr>
          <p:nvPr userDrawn="1"/>
        </p:nvSpPr>
        <p:spPr bwMode="auto">
          <a:xfrm rot="3586718">
            <a:off x="-274843" y="76494"/>
            <a:ext cx="970879" cy="369248"/>
          </a:xfrm>
          <a:custGeom>
            <a:avLst/>
            <a:gdLst>
              <a:gd name="T0" fmla="*/ 0 w 1713"/>
              <a:gd name="T1" fmla="*/ 428 h 429"/>
              <a:gd name="T2" fmla="*/ 1143 w 1713"/>
              <a:gd name="T3" fmla="*/ 400 h 429"/>
              <a:gd name="T4" fmla="*/ 1712 w 1713"/>
              <a:gd name="T5" fmla="*/ 0 h 429"/>
              <a:gd name="T6" fmla="*/ 568 w 1713"/>
              <a:gd name="T7" fmla="*/ 28 h 429"/>
              <a:gd name="T8" fmla="*/ 0 w 1713"/>
              <a:gd name="T9" fmla="*/ 428 h 429"/>
            </a:gdLst>
            <a:ahLst/>
            <a:cxnLst>
              <a:cxn ang="0">
                <a:pos x="T0" y="T1"/>
              </a:cxn>
              <a:cxn ang="0">
                <a:pos x="T2" y="T3"/>
              </a:cxn>
              <a:cxn ang="0">
                <a:pos x="T4" y="T5"/>
              </a:cxn>
              <a:cxn ang="0">
                <a:pos x="T6" y="T7"/>
              </a:cxn>
              <a:cxn ang="0">
                <a:pos x="T8" y="T9"/>
              </a:cxn>
            </a:cxnLst>
            <a:rect l="0" t="0" r="r" b="b"/>
            <a:pathLst>
              <a:path w="1713" h="429">
                <a:moveTo>
                  <a:pt x="0" y="428"/>
                </a:moveTo>
                <a:lnTo>
                  <a:pt x="1143" y="400"/>
                </a:lnTo>
                <a:lnTo>
                  <a:pt x="1712" y="0"/>
                </a:lnTo>
                <a:lnTo>
                  <a:pt x="568" y="28"/>
                </a:lnTo>
                <a:lnTo>
                  <a:pt x="0" y="428"/>
                </a:lnTo>
              </a:path>
            </a:pathLst>
          </a:custGeom>
          <a:noFill/>
          <a:ln w="19050">
            <a:solidFill>
              <a:schemeClr val="accent2"/>
            </a:solidFill>
            <a:prstDash val="sysDot"/>
          </a:ln>
          <a:effectLst/>
        </p:spPr>
        <p:txBody>
          <a:bodyPr wrap="none" anchor="ctr"/>
          <a:lstStyle/>
          <a:p>
            <a:endParaRPr lang="en-US" sz="1012"/>
          </a:p>
        </p:txBody>
      </p:sp>
      <p:sp>
        <p:nvSpPr>
          <p:cNvPr id="11" name="Freeform 125">
            <a:extLst>
              <a:ext uri="{FF2B5EF4-FFF2-40B4-BE49-F238E27FC236}">
                <a16:creationId xmlns:a16="http://schemas.microsoft.com/office/drawing/2014/main" id="{269AEC63-F985-4BE6-A156-C7500AF3AD38}"/>
              </a:ext>
            </a:extLst>
          </p:cNvPr>
          <p:cNvSpPr>
            <a:spLocks noChangeArrowheads="1"/>
          </p:cNvSpPr>
          <p:nvPr userDrawn="1"/>
        </p:nvSpPr>
        <p:spPr bwMode="auto">
          <a:xfrm rot="3586718">
            <a:off x="760466" y="568956"/>
            <a:ext cx="147634" cy="150136"/>
          </a:xfrm>
          <a:custGeom>
            <a:avLst/>
            <a:gdLst>
              <a:gd name="T0" fmla="*/ 260 w 262"/>
              <a:gd name="T1" fmla="*/ 128 h 263"/>
              <a:gd name="T2" fmla="*/ 260 w 262"/>
              <a:gd name="T3" fmla="*/ 128 h 263"/>
              <a:gd name="T4" fmla="*/ 134 w 262"/>
              <a:gd name="T5" fmla="*/ 260 h 263"/>
              <a:gd name="T6" fmla="*/ 134 w 262"/>
              <a:gd name="T7" fmla="*/ 260 h 263"/>
              <a:gd name="T8" fmla="*/ 2 w 262"/>
              <a:gd name="T9" fmla="*/ 134 h 263"/>
              <a:gd name="T10" fmla="*/ 2 w 262"/>
              <a:gd name="T11" fmla="*/ 134 h 263"/>
              <a:gd name="T12" fmla="*/ 128 w 262"/>
              <a:gd name="T13" fmla="*/ 2 h 263"/>
              <a:gd name="T14" fmla="*/ 128 w 262"/>
              <a:gd name="T15" fmla="*/ 2 h 263"/>
              <a:gd name="T16" fmla="*/ 260 w 262"/>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3">
                <a:moveTo>
                  <a:pt x="260" y="128"/>
                </a:moveTo>
                <a:lnTo>
                  <a:pt x="260" y="128"/>
                </a:lnTo>
                <a:cubicBezTo>
                  <a:pt x="261" y="200"/>
                  <a:pt x="205" y="258"/>
                  <a:pt x="134" y="260"/>
                </a:cubicBezTo>
                <a:lnTo>
                  <a:pt x="134" y="260"/>
                </a:lnTo>
                <a:cubicBezTo>
                  <a:pt x="63" y="262"/>
                  <a:pt x="3" y="206"/>
                  <a:pt x="2" y="134"/>
                </a:cubicBezTo>
                <a:lnTo>
                  <a:pt x="2" y="134"/>
                </a:lnTo>
                <a:cubicBezTo>
                  <a:pt x="0" y="63"/>
                  <a:pt x="56" y="4"/>
                  <a:pt x="128" y="2"/>
                </a:cubicBezTo>
                <a:lnTo>
                  <a:pt x="128" y="2"/>
                </a:lnTo>
                <a:cubicBezTo>
                  <a:pt x="199" y="0"/>
                  <a:pt x="258" y="56"/>
                  <a:pt x="260" y="128"/>
                </a:cubicBezTo>
              </a:path>
            </a:pathLst>
          </a:custGeom>
          <a:solidFill>
            <a:schemeClr val="accent5"/>
          </a:solidFill>
          <a:ln>
            <a:noFill/>
          </a:ln>
          <a:effectLst/>
        </p:spPr>
        <p:txBody>
          <a:bodyPr wrap="none" anchor="ctr"/>
          <a:lstStyle/>
          <a:p>
            <a:endParaRPr lang="en-US" sz="1012"/>
          </a:p>
        </p:txBody>
      </p:sp>
      <p:sp>
        <p:nvSpPr>
          <p:cNvPr id="12" name="Freeform 126">
            <a:extLst>
              <a:ext uri="{FF2B5EF4-FFF2-40B4-BE49-F238E27FC236}">
                <a16:creationId xmlns:a16="http://schemas.microsoft.com/office/drawing/2014/main" id="{8547B568-2ABD-42B3-A99F-EE4D5455A6B4}"/>
              </a:ext>
            </a:extLst>
          </p:cNvPr>
          <p:cNvSpPr>
            <a:spLocks noChangeArrowheads="1"/>
          </p:cNvSpPr>
          <p:nvPr userDrawn="1"/>
        </p:nvSpPr>
        <p:spPr bwMode="auto">
          <a:xfrm rot="3586718">
            <a:off x="780402" y="278150"/>
            <a:ext cx="147632" cy="147632"/>
          </a:xfrm>
          <a:custGeom>
            <a:avLst/>
            <a:gdLst>
              <a:gd name="T0" fmla="*/ 259 w 262"/>
              <a:gd name="T1" fmla="*/ 127 h 262"/>
              <a:gd name="T2" fmla="*/ 259 w 262"/>
              <a:gd name="T3" fmla="*/ 127 h 262"/>
              <a:gd name="T4" fmla="*/ 133 w 262"/>
              <a:gd name="T5" fmla="*/ 259 h 262"/>
              <a:gd name="T6" fmla="*/ 133 w 262"/>
              <a:gd name="T7" fmla="*/ 259 h 262"/>
              <a:gd name="T8" fmla="*/ 2 w 262"/>
              <a:gd name="T9" fmla="*/ 133 h 262"/>
              <a:gd name="T10" fmla="*/ 2 w 262"/>
              <a:gd name="T11" fmla="*/ 133 h 262"/>
              <a:gd name="T12" fmla="*/ 127 w 262"/>
              <a:gd name="T13" fmla="*/ 1 h 262"/>
              <a:gd name="T14" fmla="*/ 127 w 262"/>
              <a:gd name="T15" fmla="*/ 1 h 262"/>
              <a:gd name="T16" fmla="*/ 259 w 262"/>
              <a:gd name="T17" fmla="*/ 12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2">
                <a:moveTo>
                  <a:pt x="259" y="127"/>
                </a:moveTo>
                <a:lnTo>
                  <a:pt x="259" y="127"/>
                </a:lnTo>
                <a:cubicBezTo>
                  <a:pt x="261" y="199"/>
                  <a:pt x="205" y="258"/>
                  <a:pt x="133" y="259"/>
                </a:cubicBezTo>
                <a:lnTo>
                  <a:pt x="133" y="259"/>
                </a:lnTo>
                <a:cubicBezTo>
                  <a:pt x="62" y="261"/>
                  <a:pt x="4" y="205"/>
                  <a:pt x="2" y="133"/>
                </a:cubicBezTo>
                <a:lnTo>
                  <a:pt x="2" y="133"/>
                </a:lnTo>
                <a:cubicBezTo>
                  <a:pt x="0" y="62"/>
                  <a:pt x="56" y="3"/>
                  <a:pt x="127" y="1"/>
                </a:cubicBezTo>
                <a:lnTo>
                  <a:pt x="127" y="1"/>
                </a:lnTo>
                <a:cubicBezTo>
                  <a:pt x="198" y="0"/>
                  <a:pt x="258" y="56"/>
                  <a:pt x="259" y="127"/>
                </a:cubicBezTo>
              </a:path>
            </a:pathLst>
          </a:custGeom>
          <a:solidFill>
            <a:schemeClr val="accent5"/>
          </a:solidFill>
          <a:ln>
            <a:noFill/>
          </a:ln>
          <a:effectLst/>
        </p:spPr>
        <p:txBody>
          <a:bodyPr wrap="none" anchor="ctr"/>
          <a:lstStyle/>
          <a:p>
            <a:endParaRPr lang="en-US" sz="1012"/>
          </a:p>
        </p:txBody>
      </p:sp>
      <p:sp>
        <p:nvSpPr>
          <p:cNvPr id="13" name="Freeform 127">
            <a:extLst>
              <a:ext uri="{FF2B5EF4-FFF2-40B4-BE49-F238E27FC236}">
                <a16:creationId xmlns:a16="http://schemas.microsoft.com/office/drawing/2014/main" id="{ECB7F294-265E-4384-9350-AD6868F02C46}"/>
              </a:ext>
            </a:extLst>
          </p:cNvPr>
          <p:cNvSpPr>
            <a:spLocks noChangeArrowheads="1"/>
          </p:cNvSpPr>
          <p:nvPr userDrawn="1"/>
        </p:nvSpPr>
        <p:spPr bwMode="auto">
          <a:xfrm rot="3586718">
            <a:off x="525726" y="141696"/>
            <a:ext cx="150136" cy="147632"/>
          </a:xfrm>
          <a:custGeom>
            <a:avLst/>
            <a:gdLst>
              <a:gd name="T0" fmla="*/ 260 w 263"/>
              <a:gd name="T1" fmla="*/ 128 h 262"/>
              <a:gd name="T2" fmla="*/ 260 w 263"/>
              <a:gd name="T3" fmla="*/ 128 h 262"/>
              <a:gd name="T4" fmla="*/ 134 w 263"/>
              <a:gd name="T5" fmla="*/ 260 h 262"/>
              <a:gd name="T6" fmla="*/ 134 w 263"/>
              <a:gd name="T7" fmla="*/ 260 h 262"/>
              <a:gd name="T8" fmla="*/ 2 w 263"/>
              <a:gd name="T9" fmla="*/ 134 h 262"/>
              <a:gd name="T10" fmla="*/ 2 w 263"/>
              <a:gd name="T11" fmla="*/ 134 h 262"/>
              <a:gd name="T12" fmla="*/ 128 w 263"/>
              <a:gd name="T13" fmla="*/ 2 h 262"/>
              <a:gd name="T14" fmla="*/ 128 w 263"/>
              <a:gd name="T15" fmla="*/ 2 h 262"/>
              <a:gd name="T16" fmla="*/ 260 w 263"/>
              <a:gd name="T17" fmla="*/ 1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62">
                <a:moveTo>
                  <a:pt x="260" y="128"/>
                </a:moveTo>
                <a:lnTo>
                  <a:pt x="260" y="128"/>
                </a:lnTo>
                <a:cubicBezTo>
                  <a:pt x="262" y="198"/>
                  <a:pt x="206" y="258"/>
                  <a:pt x="134" y="260"/>
                </a:cubicBezTo>
                <a:lnTo>
                  <a:pt x="134" y="260"/>
                </a:lnTo>
                <a:cubicBezTo>
                  <a:pt x="62" y="261"/>
                  <a:pt x="4" y="205"/>
                  <a:pt x="2" y="134"/>
                </a:cubicBezTo>
                <a:lnTo>
                  <a:pt x="2" y="134"/>
                </a:lnTo>
                <a:cubicBezTo>
                  <a:pt x="0" y="62"/>
                  <a:pt x="56" y="3"/>
                  <a:pt x="128" y="2"/>
                </a:cubicBezTo>
                <a:lnTo>
                  <a:pt x="128" y="2"/>
                </a:lnTo>
                <a:cubicBezTo>
                  <a:pt x="199" y="0"/>
                  <a:pt x="258" y="56"/>
                  <a:pt x="260" y="128"/>
                </a:cubicBezTo>
              </a:path>
            </a:pathLst>
          </a:custGeom>
          <a:solidFill>
            <a:schemeClr val="accent5"/>
          </a:solidFill>
          <a:ln>
            <a:noFill/>
          </a:ln>
          <a:effectLst/>
        </p:spPr>
        <p:txBody>
          <a:bodyPr wrap="none" anchor="ctr"/>
          <a:lstStyle/>
          <a:p>
            <a:endParaRPr lang="en-US" sz="1012"/>
          </a:p>
        </p:txBody>
      </p:sp>
      <p:sp>
        <p:nvSpPr>
          <p:cNvPr id="14" name="Freeform 120">
            <a:extLst>
              <a:ext uri="{FF2B5EF4-FFF2-40B4-BE49-F238E27FC236}">
                <a16:creationId xmlns:a16="http://schemas.microsoft.com/office/drawing/2014/main" id="{99CBF3C3-F7D5-48C8-B57F-CB963BDAF0F9}"/>
              </a:ext>
            </a:extLst>
          </p:cNvPr>
          <p:cNvSpPr>
            <a:spLocks noChangeArrowheads="1"/>
          </p:cNvSpPr>
          <p:nvPr userDrawn="1"/>
        </p:nvSpPr>
        <p:spPr bwMode="auto">
          <a:xfrm rot="13935410">
            <a:off x="805442" y="4551883"/>
            <a:ext cx="242719" cy="242719"/>
          </a:xfrm>
          <a:custGeom>
            <a:avLst/>
            <a:gdLst>
              <a:gd name="T0" fmla="*/ 424 w 428"/>
              <a:gd name="T1" fmla="*/ 208 h 427"/>
              <a:gd name="T2" fmla="*/ 424 w 428"/>
              <a:gd name="T3" fmla="*/ 208 h 427"/>
              <a:gd name="T4" fmla="*/ 219 w 428"/>
              <a:gd name="T5" fmla="*/ 424 h 427"/>
              <a:gd name="T6" fmla="*/ 219 w 428"/>
              <a:gd name="T7" fmla="*/ 424 h 427"/>
              <a:gd name="T8" fmla="*/ 3 w 428"/>
              <a:gd name="T9" fmla="*/ 218 h 427"/>
              <a:gd name="T10" fmla="*/ 3 w 428"/>
              <a:gd name="T11" fmla="*/ 218 h 427"/>
              <a:gd name="T12" fmla="*/ 208 w 428"/>
              <a:gd name="T13" fmla="*/ 2 h 427"/>
              <a:gd name="T14" fmla="*/ 208 w 428"/>
              <a:gd name="T15" fmla="*/ 2 h 427"/>
              <a:gd name="T16" fmla="*/ 424 w 428"/>
              <a:gd name="T17" fmla="*/ 20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27">
                <a:moveTo>
                  <a:pt x="424" y="208"/>
                </a:moveTo>
                <a:lnTo>
                  <a:pt x="424" y="208"/>
                </a:lnTo>
                <a:cubicBezTo>
                  <a:pt x="427" y="324"/>
                  <a:pt x="335" y="421"/>
                  <a:pt x="219" y="424"/>
                </a:cubicBezTo>
                <a:lnTo>
                  <a:pt x="219" y="424"/>
                </a:lnTo>
                <a:cubicBezTo>
                  <a:pt x="103" y="426"/>
                  <a:pt x="6" y="335"/>
                  <a:pt x="3" y="218"/>
                </a:cubicBezTo>
                <a:lnTo>
                  <a:pt x="3" y="218"/>
                </a:lnTo>
                <a:cubicBezTo>
                  <a:pt x="0" y="102"/>
                  <a:pt x="92" y="6"/>
                  <a:pt x="208" y="2"/>
                </a:cubicBezTo>
                <a:lnTo>
                  <a:pt x="208" y="2"/>
                </a:lnTo>
                <a:cubicBezTo>
                  <a:pt x="325" y="0"/>
                  <a:pt x="421" y="92"/>
                  <a:pt x="424" y="20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 name="Freeform 124">
            <a:extLst>
              <a:ext uri="{FF2B5EF4-FFF2-40B4-BE49-F238E27FC236}">
                <a16:creationId xmlns:a16="http://schemas.microsoft.com/office/drawing/2014/main" id="{BB143AFD-12F0-4ACF-A739-22972C9728D6}"/>
              </a:ext>
            </a:extLst>
          </p:cNvPr>
          <p:cNvSpPr>
            <a:spLocks noChangeArrowheads="1"/>
          </p:cNvSpPr>
          <p:nvPr userDrawn="1"/>
        </p:nvSpPr>
        <p:spPr bwMode="auto">
          <a:xfrm rot="13935410">
            <a:off x="628754" y="4401397"/>
            <a:ext cx="150136" cy="150136"/>
          </a:xfrm>
          <a:custGeom>
            <a:avLst/>
            <a:gdLst>
              <a:gd name="T0" fmla="*/ 261 w 263"/>
              <a:gd name="T1" fmla="*/ 128 h 263"/>
              <a:gd name="T2" fmla="*/ 261 w 263"/>
              <a:gd name="T3" fmla="*/ 128 h 263"/>
              <a:gd name="T4" fmla="*/ 134 w 263"/>
              <a:gd name="T5" fmla="*/ 260 h 263"/>
              <a:gd name="T6" fmla="*/ 134 w 263"/>
              <a:gd name="T7" fmla="*/ 260 h 263"/>
              <a:gd name="T8" fmla="*/ 2 w 263"/>
              <a:gd name="T9" fmla="*/ 134 h 263"/>
              <a:gd name="T10" fmla="*/ 2 w 263"/>
              <a:gd name="T11" fmla="*/ 134 h 263"/>
              <a:gd name="T12" fmla="*/ 128 w 263"/>
              <a:gd name="T13" fmla="*/ 1 h 263"/>
              <a:gd name="T14" fmla="*/ 128 w 263"/>
              <a:gd name="T15" fmla="*/ 1 h 263"/>
              <a:gd name="T16" fmla="*/ 261 w 263"/>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63">
                <a:moveTo>
                  <a:pt x="261" y="128"/>
                </a:moveTo>
                <a:lnTo>
                  <a:pt x="261" y="128"/>
                </a:lnTo>
                <a:cubicBezTo>
                  <a:pt x="262" y="199"/>
                  <a:pt x="206" y="258"/>
                  <a:pt x="134" y="260"/>
                </a:cubicBezTo>
                <a:lnTo>
                  <a:pt x="134" y="260"/>
                </a:lnTo>
                <a:cubicBezTo>
                  <a:pt x="63" y="262"/>
                  <a:pt x="4" y="205"/>
                  <a:pt x="2" y="134"/>
                </a:cubicBezTo>
                <a:lnTo>
                  <a:pt x="2" y="134"/>
                </a:lnTo>
                <a:cubicBezTo>
                  <a:pt x="0" y="63"/>
                  <a:pt x="57" y="3"/>
                  <a:pt x="128" y="1"/>
                </a:cubicBezTo>
                <a:lnTo>
                  <a:pt x="128" y="1"/>
                </a:lnTo>
                <a:cubicBezTo>
                  <a:pt x="200" y="0"/>
                  <a:pt x="259" y="57"/>
                  <a:pt x="261" y="12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 name="Freeform 128">
            <a:extLst>
              <a:ext uri="{FF2B5EF4-FFF2-40B4-BE49-F238E27FC236}">
                <a16:creationId xmlns:a16="http://schemas.microsoft.com/office/drawing/2014/main" id="{8DE593C6-5719-4ECB-B8F1-6AF8B269650D}"/>
              </a:ext>
            </a:extLst>
          </p:cNvPr>
          <p:cNvSpPr>
            <a:spLocks noChangeArrowheads="1"/>
          </p:cNvSpPr>
          <p:nvPr userDrawn="1"/>
        </p:nvSpPr>
        <p:spPr bwMode="auto">
          <a:xfrm rot="13935410">
            <a:off x="657325" y="4825055"/>
            <a:ext cx="97588" cy="97588"/>
          </a:xfrm>
          <a:custGeom>
            <a:avLst/>
            <a:gdLst>
              <a:gd name="T0" fmla="*/ 170 w 172"/>
              <a:gd name="T1" fmla="*/ 84 h 174"/>
              <a:gd name="T2" fmla="*/ 170 w 172"/>
              <a:gd name="T3" fmla="*/ 84 h 174"/>
              <a:gd name="T4" fmla="*/ 88 w 172"/>
              <a:gd name="T5" fmla="*/ 171 h 174"/>
              <a:gd name="T6" fmla="*/ 88 w 172"/>
              <a:gd name="T7" fmla="*/ 171 h 174"/>
              <a:gd name="T8" fmla="*/ 1 w 172"/>
              <a:gd name="T9" fmla="*/ 88 h 174"/>
              <a:gd name="T10" fmla="*/ 1 w 172"/>
              <a:gd name="T11" fmla="*/ 88 h 174"/>
              <a:gd name="T12" fmla="*/ 83 w 172"/>
              <a:gd name="T13" fmla="*/ 1 h 174"/>
              <a:gd name="T14" fmla="*/ 83 w 172"/>
              <a:gd name="T15" fmla="*/ 1 h 174"/>
              <a:gd name="T16" fmla="*/ 170 w 172"/>
              <a:gd name="T17" fmla="*/ 8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74">
                <a:moveTo>
                  <a:pt x="170" y="84"/>
                </a:moveTo>
                <a:lnTo>
                  <a:pt x="170" y="84"/>
                </a:lnTo>
                <a:cubicBezTo>
                  <a:pt x="171" y="131"/>
                  <a:pt x="135" y="170"/>
                  <a:pt x="88" y="171"/>
                </a:cubicBezTo>
                <a:lnTo>
                  <a:pt x="88" y="171"/>
                </a:lnTo>
                <a:cubicBezTo>
                  <a:pt x="41" y="173"/>
                  <a:pt x="2" y="135"/>
                  <a:pt x="1" y="88"/>
                </a:cubicBezTo>
                <a:lnTo>
                  <a:pt x="1" y="88"/>
                </a:lnTo>
                <a:cubicBezTo>
                  <a:pt x="0" y="42"/>
                  <a:pt x="37" y="2"/>
                  <a:pt x="83" y="1"/>
                </a:cubicBezTo>
                <a:lnTo>
                  <a:pt x="83" y="1"/>
                </a:lnTo>
                <a:cubicBezTo>
                  <a:pt x="130" y="0"/>
                  <a:pt x="169" y="37"/>
                  <a:pt x="170" y="8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 name="Freeform 129">
            <a:extLst>
              <a:ext uri="{FF2B5EF4-FFF2-40B4-BE49-F238E27FC236}">
                <a16:creationId xmlns:a16="http://schemas.microsoft.com/office/drawing/2014/main" id="{ACCAA01D-B776-4A8B-9A89-0F75D04E66DB}"/>
              </a:ext>
            </a:extLst>
          </p:cNvPr>
          <p:cNvSpPr>
            <a:spLocks noChangeArrowheads="1"/>
          </p:cNvSpPr>
          <p:nvPr userDrawn="1"/>
        </p:nvSpPr>
        <p:spPr bwMode="auto">
          <a:xfrm rot="3586718">
            <a:off x="121106" y="627283"/>
            <a:ext cx="360327" cy="360327"/>
          </a:xfrm>
          <a:custGeom>
            <a:avLst/>
            <a:gdLst>
              <a:gd name="T0" fmla="*/ 310 w 634"/>
              <a:gd name="T1" fmla="*/ 61 h 633"/>
              <a:gd name="T2" fmla="*/ 310 w 634"/>
              <a:gd name="T3" fmla="*/ 61 h 633"/>
              <a:gd name="T4" fmla="*/ 61 w 634"/>
              <a:gd name="T5" fmla="*/ 322 h 633"/>
              <a:gd name="T6" fmla="*/ 61 w 634"/>
              <a:gd name="T7" fmla="*/ 322 h 633"/>
              <a:gd name="T8" fmla="*/ 323 w 634"/>
              <a:gd name="T9" fmla="*/ 571 h 633"/>
              <a:gd name="T10" fmla="*/ 323 w 634"/>
              <a:gd name="T11" fmla="*/ 571 h 633"/>
              <a:gd name="T12" fmla="*/ 572 w 634"/>
              <a:gd name="T13" fmla="*/ 310 h 633"/>
              <a:gd name="T14" fmla="*/ 572 w 634"/>
              <a:gd name="T15" fmla="*/ 310 h 633"/>
              <a:gd name="T16" fmla="*/ 310 w 634"/>
              <a:gd name="T17" fmla="*/ 61 h 633"/>
              <a:gd name="T18" fmla="*/ 324 w 634"/>
              <a:gd name="T19" fmla="*/ 628 h 633"/>
              <a:gd name="T20" fmla="*/ 324 w 634"/>
              <a:gd name="T21" fmla="*/ 628 h 633"/>
              <a:gd name="T22" fmla="*/ 4 w 634"/>
              <a:gd name="T23" fmla="*/ 324 h 633"/>
              <a:gd name="T24" fmla="*/ 4 w 634"/>
              <a:gd name="T25" fmla="*/ 324 h 633"/>
              <a:gd name="T26" fmla="*/ 309 w 634"/>
              <a:gd name="T27" fmla="*/ 3 h 633"/>
              <a:gd name="T28" fmla="*/ 309 w 634"/>
              <a:gd name="T29" fmla="*/ 3 h 633"/>
              <a:gd name="T30" fmla="*/ 629 w 634"/>
              <a:gd name="T31" fmla="*/ 309 h 633"/>
              <a:gd name="T32" fmla="*/ 629 w 634"/>
              <a:gd name="T33" fmla="*/ 309 h 633"/>
              <a:gd name="T34" fmla="*/ 324 w 634"/>
              <a:gd name="T35" fmla="*/ 6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4" h="633">
                <a:moveTo>
                  <a:pt x="310" y="61"/>
                </a:moveTo>
                <a:lnTo>
                  <a:pt x="310" y="61"/>
                </a:lnTo>
                <a:cubicBezTo>
                  <a:pt x="169" y="64"/>
                  <a:pt x="57" y="182"/>
                  <a:pt x="61" y="322"/>
                </a:cubicBezTo>
                <a:lnTo>
                  <a:pt x="61" y="322"/>
                </a:lnTo>
                <a:cubicBezTo>
                  <a:pt x="65" y="462"/>
                  <a:pt x="182" y="574"/>
                  <a:pt x="323" y="571"/>
                </a:cubicBezTo>
                <a:lnTo>
                  <a:pt x="323" y="571"/>
                </a:lnTo>
                <a:cubicBezTo>
                  <a:pt x="464" y="567"/>
                  <a:pt x="575" y="450"/>
                  <a:pt x="572" y="310"/>
                </a:cubicBezTo>
                <a:lnTo>
                  <a:pt x="572" y="310"/>
                </a:lnTo>
                <a:cubicBezTo>
                  <a:pt x="569" y="169"/>
                  <a:pt x="451" y="57"/>
                  <a:pt x="310" y="61"/>
                </a:cubicBezTo>
                <a:close/>
                <a:moveTo>
                  <a:pt x="324" y="628"/>
                </a:moveTo>
                <a:lnTo>
                  <a:pt x="324" y="628"/>
                </a:lnTo>
                <a:cubicBezTo>
                  <a:pt x="151" y="632"/>
                  <a:pt x="8" y="495"/>
                  <a:pt x="4" y="324"/>
                </a:cubicBezTo>
                <a:lnTo>
                  <a:pt x="4" y="324"/>
                </a:lnTo>
                <a:cubicBezTo>
                  <a:pt x="0" y="151"/>
                  <a:pt x="136" y="7"/>
                  <a:pt x="309" y="3"/>
                </a:cubicBezTo>
                <a:lnTo>
                  <a:pt x="309" y="3"/>
                </a:lnTo>
                <a:cubicBezTo>
                  <a:pt x="482" y="0"/>
                  <a:pt x="626" y="136"/>
                  <a:pt x="629" y="309"/>
                </a:cubicBezTo>
                <a:lnTo>
                  <a:pt x="629" y="309"/>
                </a:lnTo>
                <a:cubicBezTo>
                  <a:pt x="633" y="481"/>
                  <a:pt x="496" y="624"/>
                  <a:pt x="324" y="628"/>
                </a:cubicBezTo>
                <a:close/>
              </a:path>
            </a:pathLst>
          </a:custGeom>
          <a:solidFill>
            <a:schemeClr val="accent1"/>
          </a:solidFill>
          <a:ln>
            <a:noFill/>
          </a:ln>
          <a:effectLst/>
        </p:spPr>
        <p:txBody>
          <a:bodyPr wrap="none" anchor="ctr"/>
          <a:lstStyle/>
          <a:p>
            <a:endParaRPr lang="en-US" sz="1012"/>
          </a:p>
        </p:txBody>
      </p:sp>
      <p:sp>
        <p:nvSpPr>
          <p:cNvPr id="18" name="Freeform 91">
            <a:extLst>
              <a:ext uri="{FF2B5EF4-FFF2-40B4-BE49-F238E27FC236}">
                <a16:creationId xmlns:a16="http://schemas.microsoft.com/office/drawing/2014/main" id="{E821489C-5DC3-4B9A-AC6D-77B0BE8940E5}"/>
              </a:ext>
            </a:extLst>
          </p:cNvPr>
          <p:cNvSpPr>
            <a:spLocks noChangeArrowheads="1"/>
          </p:cNvSpPr>
          <p:nvPr userDrawn="1"/>
        </p:nvSpPr>
        <p:spPr bwMode="auto">
          <a:xfrm rot="3586718">
            <a:off x="-104819" y="4192599"/>
            <a:ext cx="871792" cy="148800"/>
          </a:xfrm>
          <a:custGeom>
            <a:avLst/>
            <a:gdLst>
              <a:gd name="T0" fmla="*/ 0 w 2198"/>
              <a:gd name="T1" fmla="*/ 374 h 375"/>
              <a:gd name="T2" fmla="*/ 1724 w 2198"/>
              <a:gd name="T3" fmla="*/ 332 h 375"/>
              <a:gd name="T4" fmla="*/ 2197 w 2198"/>
              <a:gd name="T5" fmla="*/ 0 h 375"/>
              <a:gd name="T6" fmla="*/ 472 w 2198"/>
              <a:gd name="T7" fmla="*/ 41 h 375"/>
              <a:gd name="T8" fmla="*/ 0 w 2198"/>
              <a:gd name="T9" fmla="*/ 374 h 375"/>
            </a:gdLst>
            <a:ahLst/>
            <a:cxnLst>
              <a:cxn ang="0">
                <a:pos x="T0" y="T1"/>
              </a:cxn>
              <a:cxn ang="0">
                <a:pos x="T2" y="T3"/>
              </a:cxn>
              <a:cxn ang="0">
                <a:pos x="T4" y="T5"/>
              </a:cxn>
              <a:cxn ang="0">
                <a:pos x="T6" y="T7"/>
              </a:cxn>
              <a:cxn ang="0">
                <a:pos x="T8" y="T9"/>
              </a:cxn>
            </a:cxnLst>
            <a:rect l="0" t="0" r="r" b="b"/>
            <a:pathLst>
              <a:path w="2198" h="375">
                <a:moveTo>
                  <a:pt x="0" y="374"/>
                </a:moveTo>
                <a:lnTo>
                  <a:pt x="1724" y="332"/>
                </a:lnTo>
                <a:lnTo>
                  <a:pt x="2197" y="0"/>
                </a:lnTo>
                <a:lnTo>
                  <a:pt x="472" y="41"/>
                </a:lnTo>
                <a:lnTo>
                  <a:pt x="0" y="374"/>
                </a:lnTo>
              </a:path>
            </a:pathLst>
          </a:custGeom>
          <a:solidFill>
            <a:schemeClr val="accent2"/>
          </a:solidFill>
          <a:ln>
            <a:noFill/>
          </a:ln>
          <a:effectLst/>
        </p:spPr>
        <p:txBody>
          <a:bodyPr wrap="none" anchor="ctr"/>
          <a:lstStyle/>
          <a:p>
            <a:endParaRPr lang="en-US" sz="1012"/>
          </a:p>
        </p:txBody>
      </p:sp>
      <p:sp>
        <p:nvSpPr>
          <p:cNvPr id="19" name="Freeform 104">
            <a:extLst>
              <a:ext uri="{FF2B5EF4-FFF2-40B4-BE49-F238E27FC236}">
                <a16:creationId xmlns:a16="http://schemas.microsoft.com/office/drawing/2014/main" id="{BE96FBB4-F8FE-4247-B52B-37574383B0ED}"/>
              </a:ext>
            </a:extLst>
          </p:cNvPr>
          <p:cNvSpPr>
            <a:spLocks noChangeArrowheads="1"/>
          </p:cNvSpPr>
          <p:nvPr userDrawn="1"/>
        </p:nvSpPr>
        <p:spPr bwMode="auto">
          <a:xfrm rot="3586718">
            <a:off x="740795" y="5048968"/>
            <a:ext cx="1192150" cy="189064"/>
          </a:xfrm>
          <a:custGeom>
            <a:avLst/>
            <a:gdLst>
              <a:gd name="T0" fmla="*/ 3003 w 3004"/>
              <a:gd name="T1" fmla="*/ 420 h 478"/>
              <a:gd name="T2" fmla="*/ 662 w 3004"/>
              <a:gd name="T3" fmla="*/ 477 h 478"/>
              <a:gd name="T4" fmla="*/ 0 w 3004"/>
              <a:gd name="T5" fmla="*/ 57 h 478"/>
              <a:gd name="T6" fmla="*/ 2340 w 3004"/>
              <a:gd name="T7" fmla="*/ 0 h 478"/>
              <a:gd name="T8" fmla="*/ 3003 w 3004"/>
              <a:gd name="T9" fmla="*/ 420 h 478"/>
            </a:gdLst>
            <a:ahLst/>
            <a:cxnLst>
              <a:cxn ang="0">
                <a:pos x="T0" y="T1"/>
              </a:cxn>
              <a:cxn ang="0">
                <a:pos x="T2" y="T3"/>
              </a:cxn>
              <a:cxn ang="0">
                <a:pos x="T4" y="T5"/>
              </a:cxn>
              <a:cxn ang="0">
                <a:pos x="T6" y="T7"/>
              </a:cxn>
              <a:cxn ang="0">
                <a:pos x="T8" y="T9"/>
              </a:cxn>
            </a:cxnLst>
            <a:rect l="0" t="0" r="r" b="b"/>
            <a:pathLst>
              <a:path w="3004" h="478">
                <a:moveTo>
                  <a:pt x="3003" y="420"/>
                </a:moveTo>
                <a:lnTo>
                  <a:pt x="662" y="477"/>
                </a:lnTo>
                <a:lnTo>
                  <a:pt x="0" y="57"/>
                </a:lnTo>
                <a:lnTo>
                  <a:pt x="2340" y="0"/>
                </a:lnTo>
                <a:lnTo>
                  <a:pt x="3003" y="420"/>
                </a:lnTo>
              </a:path>
            </a:pathLst>
          </a:custGeom>
          <a:solidFill>
            <a:schemeClr val="accent5"/>
          </a:solidFill>
          <a:ln>
            <a:noFill/>
          </a:ln>
          <a:effectLst/>
        </p:spPr>
        <p:txBody>
          <a:bodyPr wrap="none" anchor="ctr"/>
          <a:lstStyle/>
          <a:p>
            <a:endParaRPr lang="en-US" sz="1012"/>
          </a:p>
        </p:txBody>
      </p:sp>
      <p:sp>
        <p:nvSpPr>
          <p:cNvPr id="20" name="Freeform 107">
            <a:extLst>
              <a:ext uri="{FF2B5EF4-FFF2-40B4-BE49-F238E27FC236}">
                <a16:creationId xmlns:a16="http://schemas.microsoft.com/office/drawing/2014/main" id="{516DA899-12DC-42FD-BCA6-1A7E26CA2A43}"/>
              </a:ext>
            </a:extLst>
          </p:cNvPr>
          <p:cNvSpPr>
            <a:spLocks noChangeArrowheads="1"/>
          </p:cNvSpPr>
          <p:nvPr userDrawn="1"/>
        </p:nvSpPr>
        <p:spPr bwMode="auto">
          <a:xfrm rot="3586718">
            <a:off x="27828" y="4671725"/>
            <a:ext cx="498918" cy="122541"/>
          </a:xfrm>
          <a:custGeom>
            <a:avLst/>
            <a:gdLst>
              <a:gd name="T0" fmla="*/ 1255 w 1256"/>
              <a:gd name="T1" fmla="*/ 288 h 308"/>
              <a:gd name="T2" fmla="*/ 453 w 1256"/>
              <a:gd name="T3" fmla="*/ 307 h 308"/>
              <a:gd name="T4" fmla="*/ 0 w 1256"/>
              <a:gd name="T5" fmla="*/ 20 h 308"/>
              <a:gd name="T6" fmla="*/ 801 w 1256"/>
              <a:gd name="T7" fmla="*/ 0 h 308"/>
              <a:gd name="T8" fmla="*/ 1255 w 1256"/>
              <a:gd name="T9" fmla="*/ 288 h 308"/>
            </a:gdLst>
            <a:ahLst/>
            <a:cxnLst>
              <a:cxn ang="0">
                <a:pos x="T0" y="T1"/>
              </a:cxn>
              <a:cxn ang="0">
                <a:pos x="T2" y="T3"/>
              </a:cxn>
              <a:cxn ang="0">
                <a:pos x="T4" y="T5"/>
              </a:cxn>
              <a:cxn ang="0">
                <a:pos x="T6" y="T7"/>
              </a:cxn>
              <a:cxn ang="0">
                <a:pos x="T8" y="T9"/>
              </a:cxn>
            </a:cxnLst>
            <a:rect l="0" t="0" r="r" b="b"/>
            <a:pathLst>
              <a:path w="1256" h="308">
                <a:moveTo>
                  <a:pt x="1255" y="288"/>
                </a:moveTo>
                <a:lnTo>
                  <a:pt x="453" y="307"/>
                </a:lnTo>
                <a:lnTo>
                  <a:pt x="0" y="20"/>
                </a:lnTo>
                <a:lnTo>
                  <a:pt x="801" y="0"/>
                </a:lnTo>
                <a:lnTo>
                  <a:pt x="1255" y="288"/>
                </a:lnTo>
              </a:path>
            </a:pathLst>
          </a:custGeom>
          <a:solidFill>
            <a:srgbClr val="6EEE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1" name="Freeform 110">
            <a:extLst>
              <a:ext uri="{FF2B5EF4-FFF2-40B4-BE49-F238E27FC236}">
                <a16:creationId xmlns:a16="http://schemas.microsoft.com/office/drawing/2014/main" id="{EEAFEA67-2CED-452A-B907-9348D1CFC3DA}"/>
              </a:ext>
            </a:extLst>
          </p:cNvPr>
          <p:cNvSpPr>
            <a:spLocks noChangeArrowheads="1"/>
          </p:cNvSpPr>
          <p:nvPr userDrawn="1"/>
        </p:nvSpPr>
        <p:spPr bwMode="auto">
          <a:xfrm rot="3586718">
            <a:off x="-21357" y="4418769"/>
            <a:ext cx="285345" cy="117289"/>
          </a:xfrm>
          <a:custGeom>
            <a:avLst/>
            <a:gdLst>
              <a:gd name="T0" fmla="*/ 716 w 717"/>
              <a:gd name="T1" fmla="*/ 288 h 295"/>
              <a:gd name="T2" fmla="*/ 453 w 717"/>
              <a:gd name="T3" fmla="*/ 294 h 295"/>
              <a:gd name="T4" fmla="*/ 0 w 717"/>
              <a:gd name="T5" fmla="*/ 6 h 295"/>
              <a:gd name="T6" fmla="*/ 263 w 717"/>
              <a:gd name="T7" fmla="*/ 0 h 295"/>
              <a:gd name="T8" fmla="*/ 716 w 717"/>
              <a:gd name="T9" fmla="*/ 288 h 295"/>
            </a:gdLst>
            <a:ahLst/>
            <a:cxnLst>
              <a:cxn ang="0">
                <a:pos x="T0" y="T1"/>
              </a:cxn>
              <a:cxn ang="0">
                <a:pos x="T2" y="T3"/>
              </a:cxn>
              <a:cxn ang="0">
                <a:pos x="T4" y="T5"/>
              </a:cxn>
              <a:cxn ang="0">
                <a:pos x="T6" y="T7"/>
              </a:cxn>
              <a:cxn ang="0">
                <a:pos x="T8" y="T9"/>
              </a:cxn>
            </a:cxnLst>
            <a:rect l="0" t="0" r="r" b="b"/>
            <a:pathLst>
              <a:path w="717" h="295">
                <a:moveTo>
                  <a:pt x="716" y="288"/>
                </a:moveTo>
                <a:lnTo>
                  <a:pt x="453" y="294"/>
                </a:lnTo>
                <a:lnTo>
                  <a:pt x="0" y="6"/>
                </a:lnTo>
                <a:lnTo>
                  <a:pt x="263" y="0"/>
                </a:lnTo>
                <a:lnTo>
                  <a:pt x="716" y="288"/>
                </a:lnTo>
              </a:path>
            </a:pathLst>
          </a:custGeom>
          <a:solidFill>
            <a:srgbClr val="6EEE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2" name="Freeform 116">
            <a:extLst>
              <a:ext uri="{FF2B5EF4-FFF2-40B4-BE49-F238E27FC236}">
                <a16:creationId xmlns:a16="http://schemas.microsoft.com/office/drawing/2014/main" id="{259F6616-C69A-4F0A-AE08-D771004726E8}"/>
              </a:ext>
            </a:extLst>
          </p:cNvPr>
          <p:cNvSpPr>
            <a:spLocks noChangeArrowheads="1"/>
          </p:cNvSpPr>
          <p:nvPr userDrawn="1"/>
        </p:nvSpPr>
        <p:spPr bwMode="auto">
          <a:xfrm rot="3586718">
            <a:off x="-51257" y="3826045"/>
            <a:ext cx="1050353" cy="178560"/>
          </a:xfrm>
          <a:custGeom>
            <a:avLst/>
            <a:gdLst>
              <a:gd name="T0" fmla="*/ 0 w 2644"/>
              <a:gd name="T1" fmla="*/ 450 h 451"/>
              <a:gd name="T2" fmla="*/ 2075 w 2644"/>
              <a:gd name="T3" fmla="*/ 401 h 451"/>
              <a:gd name="T4" fmla="*/ 2643 w 2644"/>
              <a:gd name="T5" fmla="*/ 0 h 451"/>
              <a:gd name="T6" fmla="*/ 568 w 2644"/>
              <a:gd name="T7" fmla="*/ 50 h 451"/>
              <a:gd name="T8" fmla="*/ 0 w 2644"/>
              <a:gd name="T9" fmla="*/ 450 h 451"/>
            </a:gdLst>
            <a:ahLst/>
            <a:cxnLst>
              <a:cxn ang="0">
                <a:pos x="T0" y="T1"/>
              </a:cxn>
              <a:cxn ang="0">
                <a:pos x="T2" y="T3"/>
              </a:cxn>
              <a:cxn ang="0">
                <a:pos x="T4" y="T5"/>
              </a:cxn>
              <a:cxn ang="0">
                <a:pos x="T6" y="T7"/>
              </a:cxn>
              <a:cxn ang="0">
                <a:pos x="T8" y="T9"/>
              </a:cxn>
            </a:cxnLst>
            <a:rect l="0" t="0" r="r" b="b"/>
            <a:pathLst>
              <a:path w="2644" h="451">
                <a:moveTo>
                  <a:pt x="0" y="450"/>
                </a:moveTo>
                <a:lnTo>
                  <a:pt x="2075" y="401"/>
                </a:lnTo>
                <a:lnTo>
                  <a:pt x="2643" y="0"/>
                </a:lnTo>
                <a:lnTo>
                  <a:pt x="568" y="50"/>
                </a:lnTo>
                <a:lnTo>
                  <a:pt x="0" y="450"/>
                </a:lnTo>
              </a:path>
            </a:pathLst>
          </a:custGeom>
          <a:solidFill>
            <a:schemeClr val="accent3"/>
          </a:solidFill>
          <a:ln>
            <a:noFill/>
          </a:ln>
          <a:effectLst/>
        </p:spPr>
        <p:txBody>
          <a:bodyPr wrap="none" anchor="ctr"/>
          <a:lstStyle/>
          <a:p>
            <a:endParaRPr lang="en-US" sz="1012"/>
          </a:p>
        </p:txBody>
      </p:sp>
      <p:sp>
        <p:nvSpPr>
          <p:cNvPr id="23" name="Freeform 118">
            <a:extLst>
              <a:ext uri="{FF2B5EF4-FFF2-40B4-BE49-F238E27FC236}">
                <a16:creationId xmlns:a16="http://schemas.microsoft.com/office/drawing/2014/main" id="{3640D866-E91B-4B27-A71B-A89AF7E05C4C}"/>
              </a:ext>
            </a:extLst>
          </p:cNvPr>
          <p:cNvSpPr>
            <a:spLocks noChangeArrowheads="1"/>
          </p:cNvSpPr>
          <p:nvPr userDrawn="1"/>
        </p:nvSpPr>
        <p:spPr bwMode="auto">
          <a:xfrm rot="3586718">
            <a:off x="244757" y="3785329"/>
            <a:ext cx="395633" cy="162803"/>
          </a:xfrm>
          <a:custGeom>
            <a:avLst/>
            <a:gdLst>
              <a:gd name="T0" fmla="*/ 0 w 998"/>
              <a:gd name="T1" fmla="*/ 410 h 411"/>
              <a:gd name="T2" fmla="*/ 428 w 998"/>
              <a:gd name="T3" fmla="*/ 400 h 411"/>
              <a:gd name="T4" fmla="*/ 997 w 998"/>
              <a:gd name="T5" fmla="*/ 0 h 411"/>
              <a:gd name="T6" fmla="*/ 569 w 998"/>
              <a:gd name="T7" fmla="*/ 10 h 411"/>
              <a:gd name="T8" fmla="*/ 0 w 998"/>
              <a:gd name="T9" fmla="*/ 410 h 411"/>
            </a:gdLst>
            <a:ahLst/>
            <a:cxnLst>
              <a:cxn ang="0">
                <a:pos x="T0" y="T1"/>
              </a:cxn>
              <a:cxn ang="0">
                <a:pos x="T2" y="T3"/>
              </a:cxn>
              <a:cxn ang="0">
                <a:pos x="T4" y="T5"/>
              </a:cxn>
              <a:cxn ang="0">
                <a:pos x="T6" y="T7"/>
              </a:cxn>
              <a:cxn ang="0">
                <a:pos x="T8" y="T9"/>
              </a:cxn>
            </a:cxnLst>
            <a:rect l="0" t="0" r="r" b="b"/>
            <a:pathLst>
              <a:path w="998" h="411">
                <a:moveTo>
                  <a:pt x="0" y="410"/>
                </a:moveTo>
                <a:lnTo>
                  <a:pt x="428" y="400"/>
                </a:lnTo>
                <a:lnTo>
                  <a:pt x="997" y="0"/>
                </a:lnTo>
                <a:lnTo>
                  <a:pt x="569" y="10"/>
                </a:lnTo>
                <a:lnTo>
                  <a:pt x="0" y="410"/>
                </a:lnTo>
              </a:path>
            </a:pathLst>
          </a:custGeom>
          <a:solidFill>
            <a:schemeClr val="bg1"/>
          </a:solidFill>
          <a:ln>
            <a:noFill/>
          </a:ln>
          <a:effectLst/>
        </p:spPr>
        <p:txBody>
          <a:bodyPr wrap="none" anchor="ctr"/>
          <a:lstStyle/>
          <a:p>
            <a:endParaRPr lang="en-US" sz="1012"/>
          </a:p>
        </p:txBody>
      </p:sp>
      <p:sp>
        <p:nvSpPr>
          <p:cNvPr id="24" name="Freeform 119">
            <a:extLst>
              <a:ext uri="{FF2B5EF4-FFF2-40B4-BE49-F238E27FC236}">
                <a16:creationId xmlns:a16="http://schemas.microsoft.com/office/drawing/2014/main" id="{D48E3FC1-F62A-4E30-BE34-414D69157DCA}"/>
              </a:ext>
            </a:extLst>
          </p:cNvPr>
          <p:cNvSpPr>
            <a:spLocks noChangeArrowheads="1"/>
          </p:cNvSpPr>
          <p:nvPr userDrawn="1"/>
        </p:nvSpPr>
        <p:spPr bwMode="auto">
          <a:xfrm rot="3586718">
            <a:off x="152363" y="3590568"/>
            <a:ext cx="341365" cy="162805"/>
          </a:xfrm>
          <a:custGeom>
            <a:avLst/>
            <a:gdLst>
              <a:gd name="T0" fmla="*/ 0 w 861"/>
              <a:gd name="T1" fmla="*/ 407 h 408"/>
              <a:gd name="T2" fmla="*/ 291 w 861"/>
              <a:gd name="T3" fmla="*/ 400 h 408"/>
              <a:gd name="T4" fmla="*/ 860 w 861"/>
              <a:gd name="T5" fmla="*/ 0 h 408"/>
              <a:gd name="T6" fmla="*/ 569 w 861"/>
              <a:gd name="T7" fmla="*/ 7 h 408"/>
              <a:gd name="T8" fmla="*/ 0 w 861"/>
              <a:gd name="T9" fmla="*/ 407 h 408"/>
            </a:gdLst>
            <a:ahLst/>
            <a:cxnLst>
              <a:cxn ang="0">
                <a:pos x="T0" y="T1"/>
              </a:cxn>
              <a:cxn ang="0">
                <a:pos x="T2" y="T3"/>
              </a:cxn>
              <a:cxn ang="0">
                <a:pos x="T4" y="T5"/>
              </a:cxn>
              <a:cxn ang="0">
                <a:pos x="T6" y="T7"/>
              </a:cxn>
              <a:cxn ang="0">
                <a:pos x="T8" y="T9"/>
              </a:cxn>
            </a:cxnLst>
            <a:rect l="0" t="0" r="r" b="b"/>
            <a:pathLst>
              <a:path w="861" h="408">
                <a:moveTo>
                  <a:pt x="0" y="407"/>
                </a:moveTo>
                <a:lnTo>
                  <a:pt x="291" y="400"/>
                </a:lnTo>
                <a:lnTo>
                  <a:pt x="860" y="0"/>
                </a:lnTo>
                <a:lnTo>
                  <a:pt x="569" y="7"/>
                </a:lnTo>
                <a:lnTo>
                  <a:pt x="0" y="407"/>
                </a:lnTo>
              </a:path>
            </a:pathLst>
          </a:custGeom>
          <a:solidFill>
            <a:schemeClr val="bg1"/>
          </a:solidFill>
          <a:ln>
            <a:noFill/>
          </a:ln>
          <a:effectLst/>
        </p:spPr>
        <p:txBody>
          <a:bodyPr wrap="none" anchor="ctr"/>
          <a:lstStyle/>
          <a:p>
            <a:endParaRPr lang="en-US" sz="1012"/>
          </a:p>
        </p:txBody>
      </p:sp>
      <p:sp>
        <p:nvSpPr>
          <p:cNvPr id="25" name="Freeform 131">
            <a:extLst>
              <a:ext uri="{FF2B5EF4-FFF2-40B4-BE49-F238E27FC236}">
                <a16:creationId xmlns:a16="http://schemas.microsoft.com/office/drawing/2014/main" id="{D4881DC5-3B12-46D0-B894-0F8C28490100}"/>
              </a:ext>
            </a:extLst>
          </p:cNvPr>
          <p:cNvSpPr>
            <a:spLocks noChangeArrowheads="1"/>
          </p:cNvSpPr>
          <p:nvPr userDrawn="1"/>
        </p:nvSpPr>
        <p:spPr bwMode="auto">
          <a:xfrm rot="3586718">
            <a:off x="413500" y="4893243"/>
            <a:ext cx="178560" cy="176810"/>
          </a:xfrm>
          <a:custGeom>
            <a:avLst/>
            <a:gdLst>
              <a:gd name="T0" fmla="*/ 220 w 448"/>
              <a:gd name="T1" fmla="*/ 59 h 447"/>
              <a:gd name="T2" fmla="*/ 220 w 448"/>
              <a:gd name="T3" fmla="*/ 59 h 447"/>
              <a:gd name="T4" fmla="*/ 61 w 448"/>
              <a:gd name="T5" fmla="*/ 226 h 447"/>
              <a:gd name="T6" fmla="*/ 61 w 448"/>
              <a:gd name="T7" fmla="*/ 226 h 447"/>
              <a:gd name="T8" fmla="*/ 228 w 448"/>
              <a:gd name="T9" fmla="*/ 386 h 447"/>
              <a:gd name="T10" fmla="*/ 228 w 448"/>
              <a:gd name="T11" fmla="*/ 386 h 447"/>
              <a:gd name="T12" fmla="*/ 387 w 448"/>
              <a:gd name="T13" fmla="*/ 219 h 447"/>
              <a:gd name="T14" fmla="*/ 387 w 448"/>
              <a:gd name="T15" fmla="*/ 219 h 447"/>
              <a:gd name="T16" fmla="*/ 220 w 448"/>
              <a:gd name="T17" fmla="*/ 59 h 447"/>
              <a:gd name="T18" fmla="*/ 229 w 448"/>
              <a:gd name="T19" fmla="*/ 443 h 447"/>
              <a:gd name="T20" fmla="*/ 229 w 448"/>
              <a:gd name="T21" fmla="*/ 443 h 447"/>
              <a:gd name="T22" fmla="*/ 3 w 448"/>
              <a:gd name="T23" fmla="*/ 228 h 447"/>
              <a:gd name="T24" fmla="*/ 3 w 448"/>
              <a:gd name="T25" fmla="*/ 228 h 447"/>
              <a:gd name="T26" fmla="*/ 218 w 448"/>
              <a:gd name="T27" fmla="*/ 2 h 447"/>
              <a:gd name="T28" fmla="*/ 218 w 448"/>
              <a:gd name="T29" fmla="*/ 2 h 447"/>
              <a:gd name="T30" fmla="*/ 444 w 448"/>
              <a:gd name="T31" fmla="*/ 217 h 447"/>
              <a:gd name="T32" fmla="*/ 444 w 448"/>
              <a:gd name="T33" fmla="*/ 217 h 447"/>
              <a:gd name="T34" fmla="*/ 229 w 448"/>
              <a:gd name="T35" fmla="*/ 44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8" h="447">
                <a:moveTo>
                  <a:pt x="220" y="59"/>
                </a:moveTo>
                <a:lnTo>
                  <a:pt x="220" y="59"/>
                </a:lnTo>
                <a:cubicBezTo>
                  <a:pt x="130" y="62"/>
                  <a:pt x="58" y="136"/>
                  <a:pt x="61" y="226"/>
                </a:cubicBezTo>
                <a:lnTo>
                  <a:pt x="61" y="226"/>
                </a:lnTo>
                <a:cubicBezTo>
                  <a:pt x="63" y="316"/>
                  <a:pt x="138" y="388"/>
                  <a:pt x="228" y="386"/>
                </a:cubicBezTo>
                <a:lnTo>
                  <a:pt x="228" y="386"/>
                </a:lnTo>
                <a:cubicBezTo>
                  <a:pt x="318" y="383"/>
                  <a:pt x="389" y="309"/>
                  <a:pt x="387" y="219"/>
                </a:cubicBezTo>
                <a:lnTo>
                  <a:pt x="387" y="219"/>
                </a:lnTo>
                <a:cubicBezTo>
                  <a:pt x="384" y="129"/>
                  <a:pt x="310" y="58"/>
                  <a:pt x="220" y="59"/>
                </a:cubicBezTo>
                <a:close/>
                <a:moveTo>
                  <a:pt x="229" y="443"/>
                </a:moveTo>
                <a:lnTo>
                  <a:pt x="229" y="443"/>
                </a:lnTo>
                <a:cubicBezTo>
                  <a:pt x="107" y="446"/>
                  <a:pt x="6" y="349"/>
                  <a:pt x="3" y="228"/>
                </a:cubicBezTo>
                <a:lnTo>
                  <a:pt x="3" y="228"/>
                </a:lnTo>
                <a:cubicBezTo>
                  <a:pt x="0" y="106"/>
                  <a:pt x="97" y="6"/>
                  <a:pt x="218" y="2"/>
                </a:cubicBezTo>
                <a:lnTo>
                  <a:pt x="218" y="2"/>
                </a:lnTo>
                <a:cubicBezTo>
                  <a:pt x="340" y="0"/>
                  <a:pt x="441" y="96"/>
                  <a:pt x="444" y="217"/>
                </a:cubicBezTo>
                <a:lnTo>
                  <a:pt x="444" y="217"/>
                </a:lnTo>
                <a:cubicBezTo>
                  <a:pt x="447" y="339"/>
                  <a:pt x="351" y="440"/>
                  <a:pt x="229" y="443"/>
                </a:cubicBezTo>
                <a:close/>
              </a:path>
            </a:pathLst>
          </a:custGeom>
          <a:solidFill>
            <a:schemeClr val="accent3"/>
          </a:solidFill>
          <a:ln>
            <a:noFill/>
          </a:ln>
          <a:effectLst/>
        </p:spPr>
        <p:txBody>
          <a:bodyPr wrap="none" anchor="ctr"/>
          <a:lstStyle/>
          <a:p>
            <a:endParaRPr lang="en-US" sz="1012"/>
          </a:p>
        </p:txBody>
      </p:sp>
      <p:sp>
        <p:nvSpPr>
          <p:cNvPr id="26" name="Freeform 57">
            <a:extLst>
              <a:ext uri="{FF2B5EF4-FFF2-40B4-BE49-F238E27FC236}">
                <a16:creationId xmlns:a16="http://schemas.microsoft.com/office/drawing/2014/main" id="{241090D1-4A01-49B0-9FA9-501AB5310EF7}"/>
              </a:ext>
            </a:extLst>
          </p:cNvPr>
          <p:cNvSpPr>
            <a:spLocks noChangeArrowheads="1"/>
          </p:cNvSpPr>
          <p:nvPr userDrawn="1"/>
        </p:nvSpPr>
        <p:spPr bwMode="auto">
          <a:xfrm rot="3586718">
            <a:off x="8024484" y="145952"/>
            <a:ext cx="1704043" cy="270245"/>
          </a:xfrm>
          <a:custGeom>
            <a:avLst/>
            <a:gdLst>
              <a:gd name="T0" fmla="*/ 3004 w 3005"/>
              <a:gd name="T1" fmla="*/ 420 h 477"/>
              <a:gd name="T2" fmla="*/ 662 w 3005"/>
              <a:gd name="T3" fmla="*/ 476 h 477"/>
              <a:gd name="T4" fmla="*/ 0 w 3005"/>
              <a:gd name="T5" fmla="*/ 57 h 477"/>
              <a:gd name="T6" fmla="*/ 2341 w 3005"/>
              <a:gd name="T7" fmla="*/ 0 h 477"/>
              <a:gd name="T8" fmla="*/ 3004 w 3005"/>
              <a:gd name="T9" fmla="*/ 420 h 477"/>
            </a:gdLst>
            <a:ahLst/>
            <a:cxnLst>
              <a:cxn ang="0">
                <a:pos x="T0" y="T1"/>
              </a:cxn>
              <a:cxn ang="0">
                <a:pos x="T2" y="T3"/>
              </a:cxn>
              <a:cxn ang="0">
                <a:pos x="T4" y="T5"/>
              </a:cxn>
              <a:cxn ang="0">
                <a:pos x="T6" y="T7"/>
              </a:cxn>
              <a:cxn ang="0">
                <a:pos x="T8" y="T9"/>
              </a:cxn>
            </a:cxnLst>
            <a:rect l="0" t="0" r="r" b="b"/>
            <a:pathLst>
              <a:path w="3005" h="477">
                <a:moveTo>
                  <a:pt x="3004" y="420"/>
                </a:moveTo>
                <a:lnTo>
                  <a:pt x="662" y="476"/>
                </a:lnTo>
                <a:lnTo>
                  <a:pt x="0" y="57"/>
                </a:lnTo>
                <a:lnTo>
                  <a:pt x="2341" y="0"/>
                </a:lnTo>
                <a:lnTo>
                  <a:pt x="3004" y="420"/>
                </a:lnTo>
              </a:path>
            </a:pathLst>
          </a:custGeom>
          <a:noFill/>
          <a:ln w="28575" cap="flat">
            <a:solidFill>
              <a:schemeClr val="accent6"/>
            </a:solidFill>
            <a:prstDash val="sysDot"/>
            <a:bevel/>
            <a:headEnd/>
            <a:tailEnd/>
          </a:ln>
          <a:effectLst/>
        </p:spPr>
        <p:txBody>
          <a:bodyPr wrap="none" anchor="ctr"/>
          <a:lstStyle/>
          <a:p>
            <a:endParaRPr lang="en-US" sz="1012"/>
          </a:p>
        </p:txBody>
      </p:sp>
      <p:sp>
        <p:nvSpPr>
          <p:cNvPr id="27" name="Freeform 76">
            <a:extLst>
              <a:ext uri="{FF2B5EF4-FFF2-40B4-BE49-F238E27FC236}">
                <a16:creationId xmlns:a16="http://schemas.microsoft.com/office/drawing/2014/main" id="{1416A6C1-03F5-4DFE-A3EF-020FB546390A}"/>
              </a:ext>
            </a:extLst>
          </p:cNvPr>
          <p:cNvSpPr>
            <a:spLocks noChangeArrowheads="1"/>
          </p:cNvSpPr>
          <p:nvPr userDrawn="1"/>
        </p:nvSpPr>
        <p:spPr bwMode="auto">
          <a:xfrm rot="3586718">
            <a:off x="8649375" y="224222"/>
            <a:ext cx="242721" cy="242719"/>
          </a:xfrm>
          <a:custGeom>
            <a:avLst/>
            <a:gdLst>
              <a:gd name="T0" fmla="*/ 424 w 427"/>
              <a:gd name="T1" fmla="*/ 209 h 428"/>
              <a:gd name="T2" fmla="*/ 424 w 427"/>
              <a:gd name="T3" fmla="*/ 209 h 428"/>
              <a:gd name="T4" fmla="*/ 218 w 427"/>
              <a:gd name="T5" fmla="*/ 424 h 428"/>
              <a:gd name="T6" fmla="*/ 218 w 427"/>
              <a:gd name="T7" fmla="*/ 424 h 428"/>
              <a:gd name="T8" fmla="*/ 2 w 427"/>
              <a:gd name="T9" fmla="*/ 219 h 428"/>
              <a:gd name="T10" fmla="*/ 2 w 427"/>
              <a:gd name="T11" fmla="*/ 219 h 428"/>
              <a:gd name="T12" fmla="*/ 208 w 427"/>
              <a:gd name="T13" fmla="*/ 4 h 428"/>
              <a:gd name="T14" fmla="*/ 208 w 427"/>
              <a:gd name="T15" fmla="*/ 4 h 428"/>
              <a:gd name="T16" fmla="*/ 424 w 427"/>
              <a:gd name="T17" fmla="*/ 20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428">
                <a:moveTo>
                  <a:pt x="424" y="209"/>
                </a:moveTo>
                <a:lnTo>
                  <a:pt x="424" y="209"/>
                </a:lnTo>
                <a:cubicBezTo>
                  <a:pt x="426" y="325"/>
                  <a:pt x="334" y="422"/>
                  <a:pt x="218" y="424"/>
                </a:cubicBezTo>
                <a:lnTo>
                  <a:pt x="218" y="424"/>
                </a:lnTo>
                <a:cubicBezTo>
                  <a:pt x="102" y="427"/>
                  <a:pt x="5" y="335"/>
                  <a:pt x="2" y="219"/>
                </a:cubicBezTo>
                <a:lnTo>
                  <a:pt x="2" y="219"/>
                </a:lnTo>
                <a:cubicBezTo>
                  <a:pt x="0" y="103"/>
                  <a:pt x="92" y="6"/>
                  <a:pt x="208" y="4"/>
                </a:cubicBezTo>
                <a:lnTo>
                  <a:pt x="208" y="4"/>
                </a:lnTo>
                <a:cubicBezTo>
                  <a:pt x="324" y="0"/>
                  <a:pt x="420" y="93"/>
                  <a:pt x="424" y="209"/>
                </a:cubicBezTo>
              </a:path>
            </a:pathLst>
          </a:custGeom>
          <a:solidFill>
            <a:schemeClr val="accent2"/>
          </a:solidFill>
          <a:ln>
            <a:noFill/>
          </a:ln>
          <a:effectLst/>
        </p:spPr>
        <p:txBody>
          <a:bodyPr wrap="none" anchor="ctr"/>
          <a:lstStyle/>
          <a:p>
            <a:endParaRPr lang="en-US" sz="1012"/>
          </a:p>
        </p:txBody>
      </p:sp>
      <p:sp>
        <p:nvSpPr>
          <p:cNvPr id="28" name="Freeform 80">
            <a:extLst>
              <a:ext uri="{FF2B5EF4-FFF2-40B4-BE49-F238E27FC236}">
                <a16:creationId xmlns:a16="http://schemas.microsoft.com/office/drawing/2014/main" id="{87B8E222-BE37-450E-9D56-130CEE35DB34}"/>
              </a:ext>
            </a:extLst>
          </p:cNvPr>
          <p:cNvSpPr>
            <a:spLocks noChangeArrowheads="1"/>
          </p:cNvSpPr>
          <p:nvPr userDrawn="1"/>
        </p:nvSpPr>
        <p:spPr bwMode="auto">
          <a:xfrm rot="3586718">
            <a:off x="8845907" y="513853"/>
            <a:ext cx="147632" cy="150136"/>
          </a:xfrm>
          <a:custGeom>
            <a:avLst/>
            <a:gdLst>
              <a:gd name="T0" fmla="*/ 259 w 262"/>
              <a:gd name="T1" fmla="*/ 128 h 263"/>
              <a:gd name="T2" fmla="*/ 259 w 262"/>
              <a:gd name="T3" fmla="*/ 128 h 263"/>
              <a:gd name="T4" fmla="*/ 133 w 262"/>
              <a:gd name="T5" fmla="*/ 260 h 263"/>
              <a:gd name="T6" fmla="*/ 133 w 262"/>
              <a:gd name="T7" fmla="*/ 260 h 263"/>
              <a:gd name="T8" fmla="*/ 1 w 262"/>
              <a:gd name="T9" fmla="*/ 134 h 263"/>
              <a:gd name="T10" fmla="*/ 1 w 262"/>
              <a:gd name="T11" fmla="*/ 134 h 263"/>
              <a:gd name="T12" fmla="*/ 127 w 262"/>
              <a:gd name="T13" fmla="*/ 2 h 263"/>
              <a:gd name="T14" fmla="*/ 127 w 262"/>
              <a:gd name="T15" fmla="*/ 2 h 263"/>
              <a:gd name="T16" fmla="*/ 259 w 262"/>
              <a:gd name="T17" fmla="*/ 12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263">
                <a:moveTo>
                  <a:pt x="259" y="128"/>
                </a:moveTo>
                <a:lnTo>
                  <a:pt x="259" y="128"/>
                </a:lnTo>
                <a:cubicBezTo>
                  <a:pt x="261" y="199"/>
                  <a:pt x="205" y="258"/>
                  <a:pt x="133" y="260"/>
                </a:cubicBezTo>
                <a:lnTo>
                  <a:pt x="133" y="260"/>
                </a:lnTo>
                <a:cubicBezTo>
                  <a:pt x="63" y="262"/>
                  <a:pt x="3" y="205"/>
                  <a:pt x="1" y="134"/>
                </a:cubicBezTo>
                <a:lnTo>
                  <a:pt x="1" y="134"/>
                </a:lnTo>
                <a:cubicBezTo>
                  <a:pt x="0" y="63"/>
                  <a:pt x="56" y="3"/>
                  <a:pt x="127" y="2"/>
                </a:cubicBezTo>
                <a:lnTo>
                  <a:pt x="127" y="2"/>
                </a:lnTo>
                <a:cubicBezTo>
                  <a:pt x="199" y="0"/>
                  <a:pt x="258" y="56"/>
                  <a:pt x="259" y="128"/>
                </a:cubicBezTo>
              </a:path>
            </a:pathLst>
          </a:custGeom>
          <a:solidFill>
            <a:schemeClr val="accent3"/>
          </a:solidFill>
          <a:ln>
            <a:noFill/>
          </a:ln>
          <a:effectLst/>
        </p:spPr>
        <p:txBody>
          <a:bodyPr wrap="none" anchor="ctr"/>
          <a:lstStyle/>
          <a:p>
            <a:endParaRPr lang="en-US" sz="1012"/>
          </a:p>
        </p:txBody>
      </p:sp>
      <p:sp>
        <p:nvSpPr>
          <p:cNvPr id="29" name="Freeform 84">
            <a:extLst>
              <a:ext uri="{FF2B5EF4-FFF2-40B4-BE49-F238E27FC236}">
                <a16:creationId xmlns:a16="http://schemas.microsoft.com/office/drawing/2014/main" id="{6B5ED6DD-3605-43DA-AB7D-9FA85529F36C}"/>
              </a:ext>
            </a:extLst>
          </p:cNvPr>
          <p:cNvSpPr>
            <a:spLocks noChangeArrowheads="1"/>
          </p:cNvSpPr>
          <p:nvPr userDrawn="1"/>
        </p:nvSpPr>
        <p:spPr bwMode="auto">
          <a:xfrm rot="3586718">
            <a:off x="9003543" y="755359"/>
            <a:ext cx="97590" cy="97588"/>
          </a:xfrm>
          <a:custGeom>
            <a:avLst/>
            <a:gdLst>
              <a:gd name="T0" fmla="*/ 170 w 172"/>
              <a:gd name="T1" fmla="*/ 84 h 173"/>
              <a:gd name="T2" fmla="*/ 170 w 172"/>
              <a:gd name="T3" fmla="*/ 84 h 173"/>
              <a:gd name="T4" fmla="*/ 88 w 172"/>
              <a:gd name="T5" fmla="*/ 171 h 173"/>
              <a:gd name="T6" fmla="*/ 88 w 172"/>
              <a:gd name="T7" fmla="*/ 171 h 173"/>
              <a:gd name="T8" fmla="*/ 1 w 172"/>
              <a:gd name="T9" fmla="*/ 88 h 173"/>
              <a:gd name="T10" fmla="*/ 1 w 172"/>
              <a:gd name="T11" fmla="*/ 88 h 173"/>
              <a:gd name="T12" fmla="*/ 83 w 172"/>
              <a:gd name="T13" fmla="*/ 1 h 173"/>
              <a:gd name="T14" fmla="*/ 83 w 172"/>
              <a:gd name="T15" fmla="*/ 1 h 173"/>
              <a:gd name="T16" fmla="*/ 170 w 172"/>
              <a:gd name="T17"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73">
                <a:moveTo>
                  <a:pt x="170" y="84"/>
                </a:moveTo>
                <a:lnTo>
                  <a:pt x="170" y="84"/>
                </a:lnTo>
                <a:cubicBezTo>
                  <a:pt x="171" y="131"/>
                  <a:pt x="134" y="170"/>
                  <a:pt x="88" y="171"/>
                </a:cubicBezTo>
                <a:lnTo>
                  <a:pt x="88" y="171"/>
                </a:lnTo>
                <a:cubicBezTo>
                  <a:pt x="41" y="172"/>
                  <a:pt x="2" y="135"/>
                  <a:pt x="1" y="88"/>
                </a:cubicBezTo>
                <a:lnTo>
                  <a:pt x="1" y="88"/>
                </a:lnTo>
                <a:cubicBezTo>
                  <a:pt x="0" y="41"/>
                  <a:pt x="36" y="3"/>
                  <a:pt x="83" y="1"/>
                </a:cubicBezTo>
                <a:lnTo>
                  <a:pt x="83" y="1"/>
                </a:lnTo>
                <a:cubicBezTo>
                  <a:pt x="130" y="0"/>
                  <a:pt x="169" y="37"/>
                  <a:pt x="170" y="84"/>
                </a:cubicBezTo>
              </a:path>
            </a:pathLst>
          </a:custGeom>
          <a:solidFill>
            <a:schemeClr val="accent4"/>
          </a:solidFill>
          <a:ln>
            <a:noFill/>
          </a:ln>
          <a:effectLst/>
        </p:spPr>
        <p:txBody>
          <a:bodyPr wrap="none" anchor="ctr"/>
          <a:lstStyle/>
          <a:p>
            <a:endParaRPr lang="en-US" sz="1012"/>
          </a:p>
        </p:txBody>
      </p:sp>
      <p:sp>
        <p:nvSpPr>
          <p:cNvPr id="30" name="Freeform 87">
            <a:extLst>
              <a:ext uri="{FF2B5EF4-FFF2-40B4-BE49-F238E27FC236}">
                <a16:creationId xmlns:a16="http://schemas.microsoft.com/office/drawing/2014/main" id="{17E47381-412B-4D98-BEC2-5161543F3A7B}"/>
              </a:ext>
            </a:extLst>
          </p:cNvPr>
          <p:cNvSpPr>
            <a:spLocks noChangeArrowheads="1"/>
          </p:cNvSpPr>
          <p:nvPr userDrawn="1"/>
        </p:nvSpPr>
        <p:spPr bwMode="auto">
          <a:xfrm rot="3586718">
            <a:off x="8186562" y="512206"/>
            <a:ext cx="365856" cy="365856"/>
          </a:xfrm>
          <a:custGeom>
            <a:avLst/>
            <a:gdLst>
              <a:gd name="T0" fmla="*/ 219 w 447"/>
              <a:gd name="T1" fmla="*/ 60 h 447"/>
              <a:gd name="T2" fmla="*/ 219 w 447"/>
              <a:gd name="T3" fmla="*/ 60 h 447"/>
              <a:gd name="T4" fmla="*/ 59 w 447"/>
              <a:gd name="T5" fmla="*/ 227 h 447"/>
              <a:gd name="T6" fmla="*/ 59 w 447"/>
              <a:gd name="T7" fmla="*/ 227 h 447"/>
              <a:gd name="T8" fmla="*/ 226 w 447"/>
              <a:gd name="T9" fmla="*/ 385 h 447"/>
              <a:gd name="T10" fmla="*/ 226 w 447"/>
              <a:gd name="T11" fmla="*/ 385 h 447"/>
              <a:gd name="T12" fmla="*/ 386 w 447"/>
              <a:gd name="T13" fmla="*/ 218 h 447"/>
              <a:gd name="T14" fmla="*/ 386 w 447"/>
              <a:gd name="T15" fmla="*/ 218 h 447"/>
              <a:gd name="T16" fmla="*/ 219 w 447"/>
              <a:gd name="T17" fmla="*/ 60 h 447"/>
              <a:gd name="T18" fmla="*/ 228 w 447"/>
              <a:gd name="T19" fmla="*/ 443 h 447"/>
              <a:gd name="T20" fmla="*/ 228 w 447"/>
              <a:gd name="T21" fmla="*/ 443 h 447"/>
              <a:gd name="T22" fmla="*/ 2 w 447"/>
              <a:gd name="T23" fmla="*/ 228 h 447"/>
              <a:gd name="T24" fmla="*/ 2 w 447"/>
              <a:gd name="T25" fmla="*/ 228 h 447"/>
              <a:gd name="T26" fmla="*/ 217 w 447"/>
              <a:gd name="T27" fmla="*/ 2 h 447"/>
              <a:gd name="T28" fmla="*/ 217 w 447"/>
              <a:gd name="T29" fmla="*/ 2 h 447"/>
              <a:gd name="T30" fmla="*/ 443 w 447"/>
              <a:gd name="T31" fmla="*/ 217 h 447"/>
              <a:gd name="T32" fmla="*/ 443 w 447"/>
              <a:gd name="T33" fmla="*/ 217 h 447"/>
              <a:gd name="T34" fmla="*/ 228 w 447"/>
              <a:gd name="T35" fmla="*/ 44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447">
                <a:moveTo>
                  <a:pt x="219" y="60"/>
                </a:moveTo>
                <a:lnTo>
                  <a:pt x="219" y="60"/>
                </a:lnTo>
                <a:cubicBezTo>
                  <a:pt x="129" y="62"/>
                  <a:pt x="58" y="137"/>
                  <a:pt x="59" y="227"/>
                </a:cubicBezTo>
                <a:lnTo>
                  <a:pt x="59" y="227"/>
                </a:lnTo>
                <a:cubicBezTo>
                  <a:pt x="62" y="316"/>
                  <a:pt x="137" y="388"/>
                  <a:pt x="226" y="385"/>
                </a:cubicBezTo>
                <a:lnTo>
                  <a:pt x="226" y="385"/>
                </a:lnTo>
                <a:cubicBezTo>
                  <a:pt x="316" y="384"/>
                  <a:pt x="388" y="309"/>
                  <a:pt x="386" y="218"/>
                </a:cubicBezTo>
                <a:lnTo>
                  <a:pt x="386" y="218"/>
                </a:lnTo>
                <a:cubicBezTo>
                  <a:pt x="384" y="129"/>
                  <a:pt x="309" y="58"/>
                  <a:pt x="219" y="60"/>
                </a:cubicBezTo>
                <a:close/>
                <a:moveTo>
                  <a:pt x="228" y="443"/>
                </a:moveTo>
                <a:lnTo>
                  <a:pt x="228" y="443"/>
                </a:lnTo>
                <a:cubicBezTo>
                  <a:pt x="106" y="446"/>
                  <a:pt x="6" y="349"/>
                  <a:pt x="2" y="228"/>
                </a:cubicBezTo>
                <a:lnTo>
                  <a:pt x="2" y="228"/>
                </a:lnTo>
                <a:cubicBezTo>
                  <a:pt x="0" y="107"/>
                  <a:pt x="96" y="5"/>
                  <a:pt x="217" y="2"/>
                </a:cubicBezTo>
                <a:lnTo>
                  <a:pt x="217" y="2"/>
                </a:lnTo>
                <a:cubicBezTo>
                  <a:pt x="339" y="0"/>
                  <a:pt x="440" y="96"/>
                  <a:pt x="443" y="217"/>
                </a:cubicBezTo>
                <a:lnTo>
                  <a:pt x="443" y="217"/>
                </a:lnTo>
                <a:cubicBezTo>
                  <a:pt x="446" y="339"/>
                  <a:pt x="349" y="440"/>
                  <a:pt x="228" y="443"/>
                </a:cubicBezTo>
                <a:close/>
              </a:path>
            </a:pathLst>
          </a:custGeom>
          <a:solidFill>
            <a:schemeClr val="accent5"/>
          </a:solidFill>
          <a:ln>
            <a:noFill/>
          </a:ln>
          <a:effectLst/>
        </p:spPr>
        <p:txBody>
          <a:bodyPr wrap="none" anchor="ctr"/>
          <a:lstStyle/>
          <a:p>
            <a:endParaRPr lang="en-US" sz="1012"/>
          </a:p>
        </p:txBody>
      </p:sp>
      <p:sp>
        <p:nvSpPr>
          <p:cNvPr id="31" name="Freeform 61">
            <a:extLst>
              <a:ext uri="{FF2B5EF4-FFF2-40B4-BE49-F238E27FC236}">
                <a16:creationId xmlns:a16="http://schemas.microsoft.com/office/drawing/2014/main" id="{4B7AA513-CA77-40C8-9C19-EE4BF85000E1}"/>
              </a:ext>
            </a:extLst>
          </p:cNvPr>
          <p:cNvSpPr>
            <a:spLocks noChangeArrowheads="1"/>
          </p:cNvSpPr>
          <p:nvPr userDrawn="1"/>
        </p:nvSpPr>
        <p:spPr bwMode="auto">
          <a:xfrm rot="2726607">
            <a:off x="8026821" y="5055201"/>
            <a:ext cx="713146" cy="175159"/>
          </a:xfrm>
          <a:custGeom>
            <a:avLst/>
            <a:gdLst>
              <a:gd name="T0" fmla="*/ 1256 w 1257"/>
              <a:gd name="T1" fmla="*/ 287 h 307"/>
              <a:gd name="T2" fmla="*/ 454 w 1257"/>
              <a:gd name="T3" fmla="*/ 306 h 307"/>
              <a:gd name="T4" fmla="*/ 0 w 1257"/>
              <a:gd name="T5" fmla="*/ 19 h 307"/>
              <a:gd name="T6" fmla="*/ 802 w 1257"/>
              <a:gd name="T7" fmla="*/ 0 h 307"/>
              <a:gd name="T8" fmla="*/ 1256 w 1257"/>
              <a:gd name="T9" fmla="*/ 287 h 307"/>
            </a:gdLst>
            <a:ahLst/>
            <a:cxnLst>
              <a:cxn ang="0">
                <a:pos x="T0" y="T1"/>
              </a:cxn>
              <a:cxn ang="0">
                <a:pos x="T2" y="T3"/>
              </a:cxn>
              <a:cxn ang="0">
                <a:pos x="T4" y="T5"/>
              </a:cxn>
              <a:cxn ang="0">
                <a:pos x="T6" y="T7"/>
              </a:cxn>
              <a:cxn ang="0">
                <a:pos x="T8" y="T9"/>
              </a:cxn>
            </a:cxnLst>
            <a:rect l="0" t="0" r="r" b="b"/>
            <a:pathLst>
              <a:path w="1257" h="307">
                <a:moveTo>
                  <a:pt x="1256" y="287"/>
                </a:moveTo>
                <a:lnTo>
                  <a:pt x="454" y="306"/>
                </a:lnTo>
                <a:lnTo>
                  <a:pt x="0" y="19"/>
                </a:lnTo>
                <a:lnTo>
                  <a:pt x="802" y="0"/>
                </a:lnTo>
                <a:lnTo>
                  <a:pt x="1256" y="287"/>
                </a:lnTo>
              </a:path>
            </a:pathLst>
          </a:custGeom>
          <a:solidFill>
            <a:schemeClr val="accent5"/>
          </a:solidFill>
          <a:ln>
            <a:noFill/>
          </a:ln>
          <a:effectLst/>
        </p:spPr>
        <p:txBody>
          <a:bodyPr wrap="none" anchor="ctr"/>
          <a:lstStyle/>
          <a:p>
            <a:endParaRPr lang="en-US" sz="1012"/>
          </a:p>
        </p:txBody>
      </p:sp>
      <p:sp>
        <p:nvSpPr>
          <p:cNvPr id="32" name="Freeform 46">
            <a:extLst>
              <a:ext uri="{FF2B5EF4-FFF2-40B4-BE49-F238E27FC236}">
                <a16:creationId xmlns:a16="http://schemas.microsoft.com/office/drawing/2014/main" id="{D9770583-F699-4CD1-9F34-6C541468819B}"/>
              </a:ext>
            </a:extLst>
          </p:cNvPr>
          <p:cNvSpPr>
            <a:spLocks noChangeArrowheads="1"/>
          </p:cNvSpPr>
          <p:nvPr userDrawn="1"/>
        </p:nvSpPr>
        <p:spPr bwMode="auto">
          <a:xfrm rot="2726607">
            <a:off x="8451505" y="4759559"/>
            <a:ext cx="1248632" cy="212693"/>
          </a:xfrm>
          <a:custGeom>
            <a:avLst/>
            <a:gdLst>
              <a:gd name="T0" fmla="*/ 0 w 2199"/>
              <a:gd name="T1" fmla="*/ 374 h 375"/>
              <a:gd name="T2" fmla="*/ 1725 w 2199"/>
              <a:gd name="T3" fmla="*/ 333 h 375"/>
              <a:gd name="T4" fmla="*/ 2198 w 2199"/>
              <a:gd name="T5" fmla="*/ 0 h 375"/>
              <a:gd name="T6" fmla="*/ 473 w 2199"/>
              <a:gd name="T7" fmla="*/ 43 h 375"/>
              <a:gd name="T8" fmla="*/ 0 w 2199"/>
              <a:gd name="T9" fmla="*/ 374 h 375"/>
            </a:gdLst>
            <a:ahLst/>
            <a:cxnLst>
              <a:cxn ang="0">
                <a:pos x="T0" y="T1"/>
              </a:cxn>
              <a:cxn ang="0">
                <a:pos x="T2" y="T3"/>
              </a:cxn>
              <a:cxn ang="0">
                <a:pos x="T4" y="T5"/>
              </a:cxn>
              <a:cxn ang="0">
                <a:pos x="T6" y="T7"/>
              </a:cxn>
              <a:cxn ang="0">
                <a:pos x="T8" y="T9"/>
              </a:cxn>
            </a:cxnLst>
            <a:rect l="0" t="0" r="r" b="b"/>
            <a:pathLst>
              <a:path w="2199" h="375">
                <a:moveTo>
                  <a:pt x="0" y="374"/>
                </a:moveTo>
                <a:lnTo>
                  <a:pt x="1725" y="333"/>
                </a:lnTo>
                <a:lnTo>
                  <a:pt x="2198" y="0"/>
                </a:lnTo>
                <a:lnTo>
                  <a:pt x="473" y="43"/>
                </a:lnTo>
                <a:lnTo>
                  <a:pt x="0" y="374"/>
                </a:lnTo>
              </a:path>
            </a:pathLst>
          </a:custGeom>
          <a:solidFill>
            <a:schemeClr val="accent6"/>
          </a:solidFill>
          <a:ln>
            <a:noFill/>
          </a:ln>
          <a:effectLst/>
        </p:spPr>
        <p:txBody>
          <a:bodyPr wrap="none" anchor="ctr"/>
          <a:lstStyle/>
          <a:p>
            <a:endParaRPr lang="en-US" sz="1012"/>
          </a:p>
        </p:txBody>
      </p:sp>
      <p:sp>
        <p:nvSpPr>
          <p:cNvPr id="33" name="Freeform 59">
            <a:extLst>
              <a:ext uri="{FF2B5EF4-FFF2-40B4-BE49-F238E27FC236}">
                <a16:creationId xmlns:a16="http://schemas.microsoft.com/office/drawing/2014/main" id="{B789FE02-0736-4AD2-874F-A17EAC6FC986}"/>
              </a:ext>
            </a:extLst>
          </p:cNvPr>
          <p:cNvSpPr>
            <a:spLocks noChangeArrowheads="1"/>
          </p:cNvSpPr>
          <p:nvPr userDrawn="1"/>
        </p:nvSpPr>
        <p:spPr bwMode="auto">
          <a:xfrm rot="2726607">
            <a:off x="8291978" y="4495091"/>
            <a:ext cx="1704043" cy="270245"/>
          </a:xfrm>
          <a:custGeom>
            <a:avLst/>
            <a:gdLst>
              <a:gd name="T0" fmla="*/ 3004 w 3005"/>
              <a:gd name="T1" fmla="*/ 420 h 477"/>
              <a:gd name="T2" fmla="*/ 663 w 3005"/>
              <a:gd name="T3" fmla="*/ 476 h 477"/>
              <a:gd name="T4" fmla="*/ 0 w 3005"/>
              <a:gd name="T5" fmla="*/ 57 h 477"/>
              <a:gd name="T6" fmla="*/ 2341 w 3005"/>
              <a:gd name="T7" fmla="*/ 0 h 477"/>
              <a:gd name="T8" fmla="*/ 3004 w 3005"/>
              <a:gd name="T9" fmla="*/ 420 h 477"/>
            </a:gdLst>
            <a:ahLst/>
            <a:cxnLst>
              <a:cxn ang="0">
                <a:pos x="T0" y="T1"/>
              </a:cxn>
              <a:cxn ang="0">
                <a:pos x="T2" y="T3"/>
              </a:cxn>
              <a:cxn ang="0">
                <a:pos x="T4" y="T5"/>
              </a:cxn>
              <a:cxn ang="0">
                <a:pos x="T6" y="T7"/>
              </a:cxn>
              <a:cxn ang="0">
                <a:pos x="T8" y="T9"/>
              </a:cxn>
            </a:cxnLst>
            <a:rect l="0" t="0" r="r" b="b"/>
            <a:pathLst>
              <a:path w="3005" h="477">
                <a:moveTo>
                  <a:pt x="3004" y="420"/>
                </a:moveTo>
                <a:lnTo>
                  <a:pt x="663" y="476"/>
                </a:lnTo>
                <a:lnTo>
                  <a:pt x="0" y="57"/>
                </a:lnTo>
                <a:lnTo>
                  <a:pt x="2341" y="0"/>
                </a:lnTo>
                <a:lnTo>
                  <a:pt x="3004" y="420"/>
                </a:lnTo>
              </a:path>
            </a:pathLst>
          </a:custGeom>
          <a:solidFill>
            <a:schemeClr val="accent5"/>
          </a:solidFill>
          <a:ln>
            <a:noFill/>
          </a:ln>
          <a:effectLst/>
        </p:spPr>
        <p:txBody>
          <a:bodyPr wrap="none" anchor="ctr"/>
          <a:lstStyle/>
          <a:p>
            <a:endParaRPr lang="en-US" sz="1012"/>
          </a:p>
        </p:txBody>
      </p:sp>
      <p:sp>
        <p:nvSpPr>
          <p:cNvPr id="34" name="Freeform 88">
            <a:extLst>
              <a:ext uri="{FF2B5EF4-FFF2-40B4-BE49-F238E27FC236}">
                <a16:creationId xmlns:a16="http://schemas.microsoft.com/office/drawing/2014/main" id="{16A8CBEF-5216-474D-A1FC-E3E234D99307}"/>
              </a:ext>
            </a:extLst>
          </p:cNvPr>
          <p:cNvSpPr>
            <a:spLocks noChangeArrowheads="1"/>
          </p:cNvSpPr>
          <p:nvPr userDrawn="1"/>
        </p:nvSpPr>
        <p:spPr bwMode="auto">
          <a:xfrm rot="2726607">
            <a:off x="8968861" y="4631389"/>
            <a:ext cx="252730" cy="255231"/>
          </a:xfrm>
          <a:custGeom>
            <a:avLst/>
            <a:gdLst>
              <a:gd name="T0" fmla="*/ 220 w 447"/>
              <a:gd name="T1" fmla="*/ 61 h 448"/>
              <a:gd name="T2" fmla="*/ 220 w 447"/>
              <a:gd name="T3" fmla="*/ 61 h 448"/>
              <a:gd name="T4" fmla="*/ 61 w 447"/>
              <a:gd name="T5" fmla="*/ 228 h 448"/>
              <a:gd name="T6" fmla="*/ 61 w 447"/>
              <a:gd name="T7" fmla="*/ 228 h 448"/>
              <a:gd name="T8" fmla="*/ 228 w 447"/>
              <a:gd name="T9" fmla="*/ 387 h 448"/>
              <a:gd name="T10" fmla="*/ 228 w 447"/>
              <a:gd name="T11" fmla="*/ 387 h 448"/>
              <a:gd name="T12" fmla="*/ 387 w 447"/>
              <a:gd name="T13" fmla="*/ 220 h 448"/>
              <a:gd name="T14" fmla="*/ 387 w 447"/>
              <a:gd name="T15" fmla="*/ 220 h 448"/>
              <a:gd name="T16" fmla="*/ 220 w 447"/>
              <a:gd name="T17" fmla="*/ 61 h 448"/>
              <a:gd name="T18" fmla="*/ 229 w 447"/>
              <a:gd name="T19" fmla="*/ 444 h 448"/>
              <a:gd name="T20" fmla="*/ 229 w 447"/>
              <a:gd name="T21" fmla="*/ 444 h 448"/>
              <a:gd name="T22" fmla="*/ 3 w 447"/>
              <a:gd name="T23" fmla="*/ 229 h 448"/>
              <a:gd name="T24" fmla="*/ 3 w 447"/>
              <a:gd name="T25" fmla="*/ 229 h 448"/>
              <a:gd name="T26" fmla="*/ 218 w 447"/>
              <a:gd name="T27" fmla="*/ 4 h 448"/>
              <a:gd name="T28" fmla="*/ 218 w 447"/>
              <a:gd name="T29" fmla="*/ 4 h 448"/>
              <a:gd name="T30" fmla="*/ 444 w 447"/>
              <a:gd name="T31" fmla="*/ 219 h 448"/>
              <a:gd name="T32" fmla="*/ 444 w 447"/>
              <a:gd name="T33" fmla="*/ 219 h 448"/>
              <a:gd name="T34" fmla="*/ 229 w 447"/>
              <a:gd name="T35" fmla="*/ 44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448">
                <a:moveTo>
                  <a:pt x="220" y="61"/>
                </a:moveTo>
                <a:lnTo>
                  <a:pt x="220" y="61"/>
                </a:lnTo>
                <a:cubicBezTo>
                  <a:pt x="130" y="63"/>
                  <a:pt x="58" y="138"/>
                  <a:pt x="61" y="228"/>
                </a:cubicBezTo>
                <a:lnTo>
                  <a:pt x="61" y="228"/>
                </a:lnTo>
                <a:cubicBezTo>
                  <a:pt x="62" y="318"/>
                  <a:pt x="138" y="389"/>
                  <a:pt x="228" y="387"/>
                </a:cubicBezTo>
                <a:lnTo>
                  <a:pt x="228" y="387"/>
                </a:lnTo>
                <a:cubicBezTo>
                  <a:pt x="318" y="384"/>
                  <a:pt x="388" y="310"/>
                  <a:pt x="387" y="220"/>
                </a:cubicBezTo>
                <a:lnTo>
                  <a:pt x="387" y="220"/>
                </a:lnTo>
                <a:cubicBezTo>
                  <a:pt x="384" y="130"/>
                  <a:pt x="310" y="59"/>
                  <a:pt x="220" y="61"/>
                </a:cubicBezTo>
                <a:close/>
                <a:moveTo>
                  <a:pt x="229" y="444"/>
                </a:moveTo>
                <a:lnTo>
                  <a:pt x="229" y="444"/>
                </a:lnTo>
                <a:cubicBezTo>
                  <a:pt x="107" y="447"/>
                  <a:pt x="6" y="351"/>
                  <a:pt x="3" y="229"/>
                </a:cubicBezTo>
                <a:lnTo>
                  <a:pt x="3" y="229"/>
                </a:lnTo>
                <a:cubicBezTo>
                  <a:pt x="0" y="107"/>
                  <a:pt x="97" y="7"/>
                  <a:pt x="218" y="4"/>
                </a:cubicBezTo>
                <a:lnTo>
                  <a:pt x="218" y="4"/>
                </a:lnTo>
                <a:cubicBezTo>
                  <a:pt x="340" y="0"/>
                  <a:pt x="441" y="97"/>
                  <a:pt x="444" y="219"/>
                </a:cubicBezTo>
                <a:lnTo>
                  <a:pt x="444" y="219"/>
                </a:lnTo>
                <a:cubicBezTo>
                  <a:pt x="446" y="340"/>
                  <a:pt x="351" y="441"/>
                  <a:pt x="229" y="444"/>
                </a:cubicBezTo>
                <a:close/>
              </a:path>
            </a:pathLst>
          </a:custGeom>
          <a:solidFill>
            <a:srgbClr val="EAF0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98">
            <a:extLst>
              <a:ext uri="{FF2B5EF4-FFF2-40B4-BE49-F238E27FC236}">
                <a16:creationId xmlns:a16="http://schemas.microsoft.com/office/drawing/2014/main" id="{705F52BD-CC75-47C3-A3CD-ED88482ADB8C}"/>
              </a:ext>
            </a:extLst>
          </p:cNvPr>
          <p:cNvSpPr>
            <a:spLocks noChangeArrowheads="1"/>
          </p:cNvSpPr>
          <p:nvPr userDrawn="1"/>
        </p:nvSpPr>
        <p:spPr bwMode="auto">
          <a:xfrm rot="2726607">
            <a:off x="8630968" y="5077239"/>
            <a:ext cx="495449" cy="150136"/>
          </a:xfrm>
          <a:custGeom>
            <a:avLst/>
            <a:gdLst>
              <a:gd name="T0" fmla="*/ 0 w 875"/>
              <a:gd name="T1" fmla="*/ 265 h 266"/>
              <a:gd name="T2" fmla="*/ 517 w 875"/>
              <a:gd name="T3" fmla="*/ 252 h 266"/>
              <a:gd name="T4" fmla="*/ 874 w 875"/>
              <a:gd name="T5" fmla="*/ 0 h 266"/>
              <a:gd name="T6" fmla="*/ 358 w 875"/>
              <a:gd name="T7" fmla="*/ 13 h 266"/>
              <a:gd name="T8" fmla="*/ 0 w 875"/>
              <a:gd name="T9" fmla="*/ 265 h 266"/>
            </a:gdLst>
            <a:ahLst/>
            <a:cxnLst>
              <a:cxn ang="0">
                <a:pos x="T0" y="T1"/>
              </a:cxn>
              <a:cxn ang="0">
                <a:pos x="T2" y="T3"/>
              </a:cxn>
              <a:cxn ang="0">
                <a:pos x="T4" y="T5"/>
              </a:cxn>
              <a:cxn ang="0">
                <a:pos x="T6" y="T7"/>
              </a:cxn>
              <a:cxn ang="0">
                <a:pos x="T8" y="T9"/>
              </a:cxn>
            </a:cxnLst>
            <a:rect l="0" t="0" r="r" b="b"/>
            <a:pathLst>
              <a:path w="875" h="266">
                <a:moveTo>
                  <a:pt x="0" y="265"/>
                </a:moveTo>
                <a:lnTo>
                  <a:pt x="517" y="252"/>
                </a:lnTo>
                <a:lnTo>
                  <a:pt x="874" y="0"/>
                </a:lnTo>
                <a:lnTo>
                  <a:pt x="358" y="13"/>
                </a:lnTo>
                <a:lnTo>
                  <a:pt x="0" y="265"/>
                </a:lnTo>
              </a:path>
            </a:pathLst>
          </a:custGeom>
          <a:solidFill>
            <a:schemeClr val="accent3"/>
          </a:solidFill>
          <a:ln>
            <a:noFill/>
          </a:ln>
          <a:effectLst/>
        </p:spPr>
        <p:txBody>
          <a:bodyPr wrap="none" anchor="ctr"/>
          <a:lstStyle/>
          <a:p>
            <a:endParaRPr lang="en-US" sz="1012"/>
          </a:p>
        </p:txBody>
      </p:sp>
      <p:sp>
        <p:nvSpPr>
          <p:cNvPr id="36" name="Freeform 101">
            <a:extLst>
              <a:ext uri="{FF2B5EF4-FFF2-40B4-BE49-F238E27FC236}">
                <a16:creationId xmlns:a16="http://schemas.microsoft.com/office/drawing/2014/main" id="{2B198750-DA0D-4F78-B8E2-1CE6A0F74BD2}"/>
              </a:ext>
            </a:extLst>
          </p:cNvPr>
          <p:cNvSpPr>
            <a:spLocks noChangeArrowheads="1"/>
          </p:cNvSpPr>
          <p:nvPr userDrawn="1"/>
        </p:nvSpPr>
        <p:spPr bwMode="auto">
          <a:xfrm rot="2726607">
            <a:off x="8474355" y="4854653"/>
            <a:ext cx="350318" cy="147632"/>
          </a:xfrm>
          <a:custGeom>
            <a:avLst/>
            <a:gdLst>
              <a:gd name="T0" fmla="*/ 0 w 617"/>
              <a:gd name="T1" fmla="*/ 258 h 259"/>
              <a:gd name="T2" fmla="*/ 258 w 617"/>
              <a:gd name="T3" fmla="*/ 252 h 259"/>
              <a:gd name="T4" fmla="*/ 616 w 617"/>
              <a:gd name="T5" fmla="*/ 0 h 259"/>
              <a:gd name="T6" fmla="*/ 358 w 617"/>
              <a:gd name="T7" fmla="*/ 7 h 259"/>
              <a:gd name="T8" fmla="*/ 0 w 617"/>
              <a:gd name="T9" fmla="*/ 258 h 259"/>
            </a:gdLst>
            <a:ahLst/>
            <a:cxnLst>
              <a:cxn ang="0">
                <a:pos x="T0" y="T1"/>
              </a:cxn>
              <a:cxn ang="0">
                <a:pos x="T2" y="T3"/>
              </a:cxn>
              <a:cxn ang="0">
                <a:pos x="T4" y="T5"/>
              </a:cxn>
              <a:cxn ang="0">
                <a:pos x="T6" y="T7"/>
              </a:cxn>
              <a:cxn ang="0">
                <a:pos x="T8" y="T9"/>
              </a:cxn>
            </a:cxnLst>
            <a:rect l="0" t="0" r="r" b="b"/>
            <a:pathLst>
              <a:path w="617" h="259">
                <a:moveTo>
                  <a:pt x="0" y="258"/>
                </a:moveTo>
                <a:lnTo>
                  <a:pt x="258" y="252"/>
                </a:lnTo>
                <a:lnTo>
                  <a:pt x="616" y="0"/>
                </a:lnTo>
                <a:lnTo>
                  <a:pt x="358" y="7"/>
                </a:lnTo>
                <a:lnTo>
                  <a:pt x="0" y="258"/>
                </a:lnTo>
              </a:path>
            </a:pathLst>
          </a:custGeom>
          <a:solidFill>
            <a:schemeClr val="accent3"/>
          </a:solidFill>
          <a:ln>
            <a:noFill/>
          </a:ln>
          <a:effectLst/>
        </p:spPr>
        <p:txBody>
          <a:bodyPr wrap="none" anchor="ctr"/>
          <a:lstStyle/>
          <a:p>
            <a:endParaRPr lang="en-US" sz="1012"/>
          </a:p>
        </p:txBody>
      </p:sp>
      <p:sp>
        <p:nvSpPr>
          <p:cNvPr id="37" name="Freeform 121">
            <a:extLst>
              <a:ext uri="{FF2B5EF4-FFF2-40B4-BE49-F238E27FC236}">
                <a16:creationId xmlns:a16="http://schemas.microsoft.com/office/drawing/2014/main" id="{7646EE53-C9B6-44FA-800D-BC50D0DB63FD}"/>
              </a:ext>
            </a:extLst>
          </p:cNvPr>
          <p:cNvSpPr>
            <a:spLocks noChangeArrowheads="1"/>
          </p:cNvSpPr>
          <p:nvPr userDrawn="1"/>
        </p:nvSpPr>
        <p:spPr bwMode="auto">
          <a:xfrm rot="2726607">
            <a:off x="8508549" y="5134987"/>
            <a:ext cx="80072" cy="80072"/>
          </a:xfrm>
          <a:custGeom>
            <a:avLst/>
            <a:gdLst>
              <a:gd name="T0" fmla="*/ 142 w 143"/>
              <a:gd name="T1" fmla="*/ 69 h 142"/>
              <a:gd name="T2" fmla="*/ 142 w 143"/>
              <a:gd name="T3" fmla="*/ 69 h 142"/>
              <a:gd name="T4" fmla="*/ 73 w 143"/>
              <a:gd name="T5" fmla="*/ 140 h 142"/>
              <a:gd name="T6" fmla="*/ 73 w 143"/>
              <a:gd name="T7" fmla="*/ 140 h 142"/>
              <a:gd name="T8" fmla="*/ 1 w 143"/>
              <a:gd name="T9" fmla="*/ 73 h 142"/>
              <a:gd name="T10" fmla="*/ 1 w 143"/>
              <a:gd name="T11" fmla="*/ 73 h 142"/>
              <a:gd name="T12" fmla="*/ 69 w 143"/>
              <a:gd name="T13" fmla="*/ 1 h 142"/>
              <a:gd name="T14" fmla="*/ 69 w 143"/>
              <a:gd name="T15" fmla="*/ 1 h 142"/>
              <a:gd name="T16" fmla="*/ 142 w 143"/>
              <a:gd name="T17"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2">
                <a:moveTo>
                  <a:pt x="142" y="69"/>
                </a:moveTo>
                <a:lnTo>
                  <a:pt x="142" y="69"/>
                </a:lnTo>
                <a:cubicBezTo>
                  <a:pt x="142" y="108"/>
                  <a:pt x="112" y="140"/>
                  <a:pt x="73" y="140"/>
                </a:cubicBezTo>
                <a:lnTo>
                  <a:pt x="73" y="140"/>
                </a:lnTo>
                <a:cubicBezTo>
                  <a:pt x="34" y="141"/>
                  <a:pt x="2" y="112"/>
                  <a:pt x="1" y="73"/>
                </a:cubicBezTo>
                <a:lnTo>
                  <a:pt x="1" y="73"/>
                </a:lnTo>
                <a:cubicBezTo>
                  <a:pt x="0" y="34"/>
                  <a:pt x="31" y="2"/>
                  <a:pt x="69" y="1"/>
                </a:cubicBezTo>
                <a:lnTo>
                  <a:pt x="69" y="1"/>
                </a:lnTo>
                <a:cubicBezTo>
                  <a:pt x="108" y="0"/>
                  <a:pt x="140" y="30"/>
                  <a:pt x="142" y="69"/>
                </a:cubicBezTo>
              </a:path>
            </a:pathLst>
          </a:custGeom>
          <a:solidFill>
            <a:schemeClr val="accent2"/>
          </a:solidFill>
          <a:ln>
            <a:noFill/>
          </a:ln>
          <a:effectLst/>
        </p:spPr>
        <p:txBody>
          <a:bodyPr wrap="none" anchor="ctr"/>
          <a:lstStyle/>
          <a:p>
            <a:endParaRPr lang="en-US" sz="1012"/>
          </a:p>
        </p:txBody>
      </p:sp>
      <p:sp>
        <p:nvSpPr>
          <p:cNvPr id="38" name="Freeform 122">
            <a:extLst>
              <a:ext uri="{FF2B5EF4-FFF2-40B4-BE49-F238E27FC236}">
                <a16:creationId xmlns:a16="http://schemas.microsoft.com/office/drawing/2014/main" id="{48165350-B2E7-4158-B939-74A716B522CA}"/>
              </a:ext>
            </a:extLst>
          </p:cNvPr>
          <p:cNvSpPr>
            <a:spLocks noChangeArrowheads="1"/>
          </p:cNvSpPr>
          <p:nvPr userDrawn="1"/>
        </p:nvSpPr>
        <p:spPr bwMode="auto">
          <a:xfrm rot="2726607">
            <a:off x="8409833" y="5039568"/>
            <a:ext cx="82576" cy="80072"/>
          </a:xfrm>
          <a:custGeom>
            <a:avLst/>
            <a:gdLst>
              <a:gd name="T0" fmla="*/ 142 w 144"/>
              <a:gd name="T1" fmla="*/ 69 h 142"/>
              <a:gd name="T2" fmla="*/ 142 w 144"/>
              <a:gd name="T3" fmla="*/ 69 h 142"/>
              <a:gd name="T4" fmla="*/ 73 w 144"/>
              <a:gd name="T5" fmla="*/ 140 h 142"/>
              <a:gd name="T6" fmla="*/ 73 w 144"/>
              <a:gd name="T7" fmla="*/ 140 h 142"/>
              <a:gd name="T8" fmla="*/ 1 w 144"/>
              <a:gd name="T9" fmla="*/ 73 h 142"/>
              <a:gd name="T10" fmla="*/ 1 w 144"/>
              <a:gd name="T11" fmla="*/ 73 h 142"/>
              <a:gd name="T12" fmla="*/ 70 w 144"/>
              <a:gd name="T13" fmla="*/ 0 h 142"/>
              <a:gd name="T14" fmla="*/ 70 w 144"/>
              <a:gd name="T15" fmla="*/ 0 h 142"/>
              <a:gd name="T16" fmla="*/ 142 w 144"/>
              <a:gd name="T17"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42">
                <a:moveTo>
                  <a:pt x="142" y="69"/>
                </a:moveTo>
                <a:lnTo>
                  <a:pt x="142" y="69"/>
                </a:lnTo>
                <a:cubicBezTo>
                  <a:pt x="143" y="108"/>
                  <a:pt x="112" y="139"/>
                  <a:pt x="73" y="140"/>
                </a:cubicBezTo>
                <a:lnTo>
                  <a:pt x="73" y="140"/>
                </a:lnTo>
                <a:cubicBezTo>
                  <a:pt x="34" y="141"/>
                  <a:pt x="2" y="111"/>
                  <a:pt x="1" y="73"/>
                </a:cubicBezTo>
                <a:lnTo>
                  <a:pt x="1" y="73"/>
                </a:lnTo>
                <a:cubicBezTo>
                  <a:pt x="0" y="33"/>
                  <a:pt x="31" y="2"/>
                  <a:pt x="70" y="0"/>
                </a:cubicBezTo>
                <a:lnTo>
                  <a:pt x="70" y="0"/>
                </a:lnTo>
                <a:cubicBezTo>
                  <a:pt x="108" y="0"/>
                  <a:pt x="141" y="30"/>
                  <a:pt x="142" y="69"/>
                </a:cubicBezTo>
              </a:path>
            </a:pathLst>
          </a:custGeom>
          <a:solidFill>
            <a:schemeClr val="accent2"/>
          </a:solidFill>
          <a:ln>
            <a:noFill/>
          </a:ln>
          <a:effectLst/>
        </p:spPr>
        <p:txBody>
          <a:bodyPr wrap="none" anchor="ctr"/>
          <a:lstStyle/>
          <a:p>
            <a:endParaRPr lang="en-US" sz="1012"/>
          </a:p>
        </p:txBody>
      </p:sp>
      <p:sp>
        <p:nvSpPr>
          <p:cNvPr id="39" name="Triangle 39">
            <a:extLst>
              <a:ext uri="{FF2B5EF4-FFF2-40B4-BE49-F238E27FC236}">
                <a16:creationId xmlns:a16="http://schemas.microsoft.com/office/drawing/2014/main" id="{7DB78192-58F1-476D-A8DB-284CB0BF427D}"/>
              </a:ext>
            </a:extLst>
          </p:cNvPr>
          <p:cNvSpPr/>
          <p:nvPr userDrawn="1"/>
        </p:nvSpPr>
        <p:spPr>
          <a:xfrm>
            <a:off x="8025919" y="72345"/>
            <a:ext cx="356974" cy="30773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7E0821C9-43B7-486E-9B6B-10C2E0699C79}"/>
              </a:ext>
            </a:extLst>
          </p:cNvPr>
          <p:cNvSpPr/>
          <p:nvPr userDrawn="1"/>
        </p:nvSpPr>
        <p:spPr>
          <a:xfrm rot="6862459">
            <a:off x="7871451" y="4129419"/>
            <a:ext cx="678850" cy="585216"/>
          </a:xfrm>
          <a:prstGeom prst="hexagon">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648160"/>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93" r:id="rId18"/>
    <p:sldLayoutId id="2147483994" r:id="rId19"/>
    <p:sldLayoutId id="2147483995" r:id="rId20"/>
  </p:sldLayoutIdLst>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1.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20/10/the-business-relocation-impact-of-covid-19/" TargetMode="Externa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1.xml"/><Relationship Id="rId4" Type="http://schemas.openxmlformats.org/officeDocument/2006/relationships/hyperlink" Target="https://www.safespace.qa/en/topic/preventing-identity-the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hyperlink" Target="https://creativecommons.org/licenses/by-sa/3.0/" TargetMode="External"/><Relationship Id="rId5" Type="http://schemas.openxmlformats.org/officeDocument/2006/relationships/hyperlink" Target="https://www.privateinternetaccess.com/blog/2017/05/intel-remote-vulnerability-much-much-worse-thought/" TargetMode="Externa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41.xml"/><Relationship Id="rId6" Type="http://schemas.openxmlformats.org/officeDocument/2006/relationships/hyperlink" Target="https://creativecommons.org/licenses/by-sa/3.0/" TargetMode="External"/><Relationship Id="rId5" Type="http://schemas.openxmlformats.org/officeDocument/2006/relationships/hyperlink" Target="https://www.privateinternetaccess.com/blog/2017/05/intel-remote-vulnerability-much-much-worse-thought/"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hyperlink" Target="https://creativecommons.org/licenses/by/3.0/" TargetMode="External"/><Relationship Id="rId5" Type="http://schemas.openxmlformats.org/officeDocument/2006/relationships/hyperlink" Target="https://fetch-info.blogspot.com/2016/09/authentication-system-basic-design.html" TargetMode="Externa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41.xml"/><Relationship Id="rId4" Type="http://schemas.openxmlformats.org/officeDocument/2006/relationships/hyperlink" Target="https://wiobyrne.com/managing-password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8.xml"/><Relationship Id="rId1" Type="http://schemas.openxmlformats.org/officeDocument/2006/relationships/slideLayout" Target="../slideLayouts/slideLayout43.xml"/><Relationship Id="rId6" Type="http://schemas.openxmlformats.org/officeDocument/2006/relationships/hyperlink" Target="https://www.flickr.com/photos/bertop/2485992973" TargetMode="External"/><Relationship Id="rId5" Type="http://schemas.openxmlformats.org/officeDocument/2006/relationships/image" Target="../media/image16.jpeg"/><Relationship Id="rId4" Type="http://schemas.openxmlformats.org/officeDocument/2006/relationships/hyperlink" Target="http://www.owasp.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3"/>
          <p:cNvSpPr/>
          <p:nvPr/>
        </p:nvSpPr>
        <p:spPr>
          <a:xfrm>
            <a:off x="1686857" y="736804"/>
            <a:ext cx="3415964" cy="2944798"/>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16348" y="1389009"/>
            <a:ext cx="2761830" cy="2761830"/>
          </a:xfrm>
          <a:prstGeom prst="ellipse">
            <a:avLst/>
          </a:prstGeom>
          <a:solidFill>
            <a:schemeClr val="accent5">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821711" y="2301552"/>
            <a:ext cx="5883349" cy="1533048"/>
          </a:xfrm>
          <a:prstGeom prst="rect">
            <a:avLst/>
          </a:prstGeom>
          <a:noFill/>
        </p:spPr>
        <p:txBody>
          <a:bodyPr wrap="square" rtlCol="0">
            <a:spAutoFit/>
          </a:bodyPr>
          <a:lstStyle/>
          <a:p>
            <a:pPr algn="ctr">
              <a:lnSpc>
                <a:spcPts val="3600"/>
              </a:lnSpc>
            </a:pPr>
            <a:r>
              <a:rPr lang="en-US" sz="5400" b="1" spc="113" dirty="0">
                <a:ln w="22225">
                  <a:solidFill>
                    <a:srgbClr val="00FF00"/>
                  </a:solidFill>
                </a:ln>
                <a:solidFill>
                  <a:srgbClr val="020006"/>
                </a:solidFill>
                <a:effectLst>
                  <a:innerShdw blurRad="63500" dist="50800" dir="13500000">
                    <a:prstClr val="black">
                      <a:alpha val="50000"/>
                    </a:prstClr>
                  </a:innerShdw>
                </a:effectLst>
                <a:latin typeface="Montserrat" charset="0"/>
                <a:ea typeface="Montserrat" charset="0"/>
                <a:cs typeface="Montserrat" charset="0"/>
              </a:rPr>
              <a:t>Insecure</a:t>
            </a:r>
          </a:p>
          <a:p>
            <a:pPr algn="ctr">
              <a:lnSpc>
                <a:spcPts val="3600"/>
              </a:lnSpc>
            </a:pPr>
            <a:endParaRPr lang="en-US" sz="5400" b="1" spc="113" dirty="0">
              <a:ln w="22225">
                <a:solidFill>
                  <a:srgbClr val="00FF00"/>
                </a:solidFill>
              </a:ln>
              <a:solidFill>
                <a:srgbClr val="020006"/>
              </a:solidFill>
              <a:effectLst>
                <a:innerShdw blurRad="63500" dist="50800" dir="13500000">
                  <a:prstClr val="black">
                    <a:alpha val="50000"/>
                  </a:prstClr>
                </a:innerShdw>
              </a:effectLst>
              <a:latin typeface="Montserrat" charset="0"/>
              <a:ea typeface="Montserrat" charset="0"/>
              <a:cs typeface="Montserrat" charset="0"/>
            </a:endParaRPr>
          </a:p>
          <a:p>
            <a:pPr algn="ctr">
              <a:lnSpc>
                <a:spcPts val="3600"/>
              </a:lnSpc>
            </a:pPr>
            <a:r>
              <a:rPr lang="en-US" sz="5400" b="1" spc="113" dirty="0">
                <a:ln w="22225">
                  <a:solidFill>
                    <a:srgbClr val="00FF00"/>
                  </a:solidFill>
                </a:ln>
                <a:solidFill>
                  <a:srgbClr val="020006"/>
                </a:solidFill>
                <a:effectLst>
                  <a:innerShdw blurRad="63500" dist="50800" dir="13500000">
                    <a:prstClr val="black">
                      <a:alpha val="50000"/>
                    </a:prstClr>
                  </a:innerShdw>
                </a:effectLst>
                <a:latin typeface="Montserrat" charset="0"/>
                <a:ea typeface="Montserrat" charset="0"/>
                <a:cs typeface="Montserrat" charset="0"/>
              </a:rPr>
              <a:t>Authentication</a:t>
            </a:r>
            <a:r>
              <a:rPr lang="en-US" sz="5400" b="1" spc="113" dirty="0">
                <a:ln w="15875">
                  <a:solidFill>
                    <a:srgbClr val="00FF00"/>
                  </a:solidFill>
                </a:ln>
                <a:solidFill>
                  <a:srgbClr val="020006"/>
                </a:solidFill>
                <a:effectLst>
                  <a:innerShdw blurRad="63500" dist="50800" dir="13500000">
                    <a:prstClr val="black">
                      <a:alpha val="50000"/>
                    </a:prstClr>
                  </a:innerShdw>
                </a:effectLst>
                <a:latin typeface="Montserrat" charset="0"/>
                <a:ea typeface="Montserrat" charset="0"/>
                <a:cs typeface="Montserrat" charset="0"/>
              </a:rPr>
              <a:t> </a:t>
            </a:r>
          </a:p>
        </p:txBody>
      </p:sp>
      <p:sp>
        <p:nvSpPr>
          <p:cNvPr id="8" name="TextBox 7">
            <a:extLst>
              <a:ext uri="{FF2B5EF4-FFF2-40B4-BE49-F238E27FC236}">
                <a16:creationId xmlns:a16="http://schemas.microsoft.com/office/drawing/2014/main" id="{3EF97834-5E65-4973-B65F-1686C08E6D3A}"/>
              </a:ext>
            </a:extLst>
          </p:cNvPr>
          <p:cNvSpPr txBox="1"/>
          <p:nvPr/>
        </p:nvSpPr>
        <p:spPr>
          <a:xfrm>
            <a:off x="258725" y="383401"/>
            <a:ext cx="8626549" cy="1384995"/>
          </a:xfrm>
          <a:prstGeom prst="rect">
            <a:avLst/>
          </a:prstGeom>
          <a:noFill/>
        </p:spPr>
        <p:txBody>
          <a:bodyPr wrap="square" rtlCol="0">
            <a:spAutoFit/>
          </a:bodyPr>
          <a:lstStyle/>
          <a:p>
            <a:pPr algn="ctr">
              <a:lnSpc>
                <a:spcPts val="3600"/>
              </a:lnSpc>
            </a:pPr>
            <a:r>
              <a:rPr lang="en-US" sz="3400" b="1" spc="113" dirty="0">
                <a:ln w="22225">
                  <a:solidFill>
                    <a:schemeClr val="bg1"/>
                  </a:solidFill>
                </a:ln>
                <a:solidFill>
                  <a:srgbClr val="00FF00"/>
                </a:solidFill>
                <a:effectLst>
                  <a:innerShdw blurRad="63500" dist="50800" dir="13500000">
                    <a:prstClr val="black">
                      <a:alpha val="50000"/>
                    </a:prstClr>
                  </a:innerShdw>
                </a:effectLst>
                <a:latin typeface="Montserrat" charset="0"/>
                <a:ea typeface="Montserrat" charset="0"/>
                <a:cs typeface="Montserrat" charset="0"/>
              </a:rPr>
              <a:t>OWASP Mobile Top 10 Mobile Risks</a:t>
            </a:r>
          </a:p>
          <a:p>
            <a:pPr algn="ctr"/>
            <a:endParaRPr lang="en-US" sz="2400" b="1" spc="113" dirty="0">
              <a:ln w="15875">
                <a:solidFill>
                  <a:srgbClr val="00FF00"/>
                </a:solidFill>
              </a:ln>
              <a:solidFill>
                <a:srgbClr val="002060"/>
              </a:solidFill>
              <a:effectLst>
                <a:innerShdw blurRad="63500" dist="50800" dir="13500000">
                  <a:prstClr val="black">
                    <a:alpha val="50000"/>
                  </a:prstClr>
                </a:innerShdw>
              </a:effectLst>
              <a:latin typeface="Montserrat" charset="0"/>
              <a:ea typeface="Montserrat" charset="0"/>
              <a:cs typeface="Montserrat" charset="0"/>
            </a:endParaRPr>
          </a:p>
          <a:p>
            <a:pPr algn="ctr">
              <a:lnSpc>
                <a:spcPts val="3600"/>
              </a:lnSpc>
            </a:pPr>
            <a:r>
              <a:rPr lang="en-US" sz="3200" b="1" spc="113" dirty="0">
                <a:ln w="15875">
                  <a:solidFill>
                    <a:srgbClr val="FF0000"/>
                  </a:solidFill>
                </a:ln>
                <a:solidFill>
                  <a:srgbClr val="FF0000"/>
                </a:solidFill>
                <a:effectLst>
                  <a:innerShdw blurRad="63500" dist="50800" dir="13500000">
                    <a:prstClr val="black">
                      <a:alpha val="50000"/>
                    </a:prstClr>
                  </a:innerShdw>
                </a:effectLst>
                <a:latin typeface="Montserrat" charset="0"/>
                <a:ea typeface="Montserrat" charset="0"/>
                <a:cs typeface="Montserrat" charset="0"/>
              </a:rPr>
              <a:t> </a:t>
            </a:r>
            <a:r>
              <a:rPr lang="en-US" sz="3200" b="1" spc="113" dirty="0">
                <a:ln w="22225">
                  <a:solidFill>
                    <a:srgbClr val="00FFFF"/>
                  </a:solidFill>
                </a:ln>
                <a:solidFill>
                  <a:srgbClr val="FF0000"/>
                </a:solidFill>
                <a:effectLst>
                  <a:innerShdw blurRad="63500" dist="50800" dir="13500000">
                    <a:prstClr val="black">
                      <a:alpha val="50000"/>
                    </a:prstClr>
                  </a:innerShdw>
                </a:effectLst>
                <a:latin typeface="Montserrat" charset="0"/>
                <a:ea typeface="Montserrat" charset="0"/>
                <a:cs typeface="Montserrat" charset="0"/>
              </a:rPr>
              <a:t>Final List 2016</a:t>
            </a:r>
          </a:p>
        </p:txBody>
      </p:sp>
      <p:sp>
        <p:nvSpPr>
          <p:cNvPr id="3" name="TextBox 2">
            <a:extLst>
              <a:ext uri="{FF2B5EF4-FFF2-40B4-BE49-F238E27FC236}">
                <a16:creationId xmlns:a16="http://schemas.microsoft.com/office/drawing/2014/main" id="{A7C2CC66-3433-4656-BD68-1A4CB8FF6D48}"/>
              </a:ext>
            </a:extLst>
          </p:cNvPr>
          <p:cNvSpPr txBox="1"/>
          <p:nvPr/>
        </p:nvSpPr>
        <p:spPr>
          <a:xfrm>
            <a:off x="1074673" y="4150839"/>
            <a:ext cx="5883349" cy="646331"/>
          </a:xfrm>
          <a:prstGeom prst="rect">
            <a:avLst/>
          </a:prstGeom>
          <a:noFill/>
        </p:spPr>
        <p:txBody>
          <a:bodyPr wrap="square" rtlCol="0">
            <a:spAutoFit/>
          </a:bodyPr>
          <a:lstStyle/>
          <a:p>
            <a:r>
              <a:rPr lang="en-US"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IT19029146 - Eranda H. P. D</a:t>
            </a:r>
            <a:endParaRPr lang="en-US" sz="1800"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endParaRPr>
          </a:p>
          <a:p>
            <a:r>
              <a:rPr lang="en-US"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IT19038742 - </a:t>
            </a:r>
            <a:r>
              <a:rPr lang="nl-NL"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Weerasooriya J.A.T.N</a:t>
            </a:r>
            <a:endParaRPr lang="en-US" sz="1800"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endParaRPr>
          </a:p>
        </p:txBody>
      </p:sp>
    </p:spTree>
    <p:extLst>
      <p:ext uri="{BB962C8B-B14F-4D97-AF65-F5344CB8AC3E}">
        <p14:creationId xmlns:p14="http://schemas.microsoft.com/office/powerpoint/2010/main" val="1502694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0A272D7-0FFD-4EB7-BC08-E88351DD9DB7}"/>
              </a:ext>
            </a:extLst>
          </p:cNvPr>
          <p:cNvSpPr txBox="1"/>
          <p:nvPr/>
        </p:nvSpPr>
        <p:spPr>
          <a:xfrm>
            <a:off x="281354" y="296165"/>
            <a:ext cx="4290646" cy="4551169"/>
          </a:xfrm>
          <a:prstGeom prst="rect">
            <a:avLst/>
          </a:prstGeom>
          <a:solidFill>
            <a:srgbClr val="DAF8FE"/>
          </a:solidFill>
        </p:spPr>
        <p:txBody>
          <a:bodyPr vert="horz" lIns="91440" tIns="45720" rIns="91440" bIns="45720" rtlCol="0" anchor="b">
            <a:normAutofit/>
          </a:bodyPr>
          <a:lstStyle/>
          <a:p>
            <a:pPr defTabSz="914400">
              <a:lnSpc>
                <a:spcPct val="90000"/>
              </a:lnSpc>
              <a:spcBef>
                <a:spcPct val="0"/>
              </a:spcBef>
              <a:spcAft>
                <a:spcPts val="600"/>
              </a:spcAft>
            </a:pPr>
            <a:endParaRPr lang="en-US" sz="4700" b="1" spc="225" dirty="0">
              <a:ln w="12700">
                <a:solidFill>
                  <a:srgbClr val="0000FF"/>
                </a:solidFill>
              </a:ln>
              <a:solidFill>
                <a:srgbClr val="020006"/>
              </a:solidFill>
              <a:latin typeface="+mj-lt"/>
              <a:ea typeface="+mj-ea"/>
              <a:cs typeface="+mj-cs"/>
            </a:endParaRPr>
          </a:p>
        </p:txBody>
      </p:sp>
      <p:pic>
        <p:nvPicPr>
          <p:cNvPr id="6" name="Picture 5" descr="Graphical user interface&#10;&#10;Description automatically generated with low confidence">
            <a:extLst>
              <a:ext uri="{FF2B5EF4-FFF2-40B4-BE49-F238E27FC236}">
                <a16:creationId xmlns:a16="http://schemas.microsoft.com/office/drawing/2014/main" id="{D10B3635-E1F0-4419-BE1F-0992D225FFD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20856" y="851298"/>
            <a:ext cx="4290646" cy="922488"/>
          </a:xfrm>
          <a:prstGeom prst="rect">
            <a:avLst/>
          </a:prstGeom>
        </p:spPr>
      </p:pic>
      <p:pic>
        <p:nvPicPr>
          <p:cNvPr id="3" name="Picture 2" descr="Diagram&#10;&#10;Description automatically generated">
            <a:extLst>
              <a:ext uri="{FF2B5EF4-FFF2-40B4-BE49-F238E27FC236}">
                <a16:creationId xmlns:a16="http://schemas.microsoft.com/office/drawing/2014/main" id="{36555790-28F8-4CB7-9110-7F5AAF6E5C9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20856" y="3061957"/>
            <a:ext cx="4290645" cy="1587539"/>
          </a:xfrm>
          <a:prstGeom prst="rect">
            <a:avLst/>
          </a:prstGeom>
          <a:noFill/>
        </p:spPr>
      </p:pic>
      <p:sp>
        <p:nvSpPr>
          <p:cNvPr id="8" name="TextBox 7">
            <a:extLst>
              <a:ext uri="{FF2B5EF4-FFF2-40B4-BE49-F238E27FC236}">
                <a16:creationId xmlns:a16="http://schemas.microsoft.com/office/drawing/2014/main" id="{110167D1-DDD0-4ABD-A45A-2B4BC9D41C35}"/>
              </a:ext>
            </a:extLst>
          </p:cNvPr>
          <p:cNvSpPr txBox="1"/>
          <p:nvPr/>
        </p:nvSpPr>
        <p:spPr>
          <a:xfrm>
            <a:off x="530554" y="2197267"/>
            <a:ext cx="3160222" cy="954107"/>
          </a:xfrm>
          <a:prstGeom prst="rect">
            <a:avLst/>
          </a:prstGeom>
          <a:noFill/>
        </p:spPr>
        <p:txBody>
          <a:bodyPr wrap="square" rtlCol="0">
            <a:spAutoFit/>
          </a:bodyPr>
          <a:lstStyle/>
          <a:p>
            <a:pPr algn="ctr"/>
            <a:r>
              <a:rPr lang="en-US" sz="2800" b="1" spc="225" dirty="0">
                <a:ln w="12700">
                  <a:solidFill>
                    <a:srgbClr val="0000FF"/>
                  </a:solidFill>
                </a:ln>
                <a:solidFill>
                  <a:srgbClr val="FC6508"/>
                </a:solidFill>
                <a:latin typeface="Montserrat Bold" charset="0"/>
                <a:ea typeface="Montserrat Bold" charset="0"/>
                <a:cs typeface="Montserrat Bold" charset="0"/>
              </a:rPr>
              <a:t>Anatomy of a Mobile Attack</a:t>
            </a:r>
          </a:p>
        </p:txBody>
      </p:sp>
    </p:spTree>
    <p:extLst>
      <p:ext uri="{BB962C8B-B14F-4D97-AF65-F5344CB8AC3E}">
        <p14:creationId xmlns:p14="http://schemas.microsoft.com/office/powerpoint/2010/main" val="16859765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hone6_mockup_front_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10064" y="594008"/>
            <a:ext cx="2662154" cy="4164098"/>
          </a:xfrm>
          <a:prstGeom prst="rect">
            <a:avLst/>
          </a:prstGeom>
        </p:spPr>
      </p:pic>
      <p:pic>
        <p:nvPicPr>
          <p:cNvPr id="31" name="Picture Placeholder 30" descr="Graphical user interface&#10;&#10;Description automatically generated">
            <a:extLst>
              <a:ext uri="{FF2B5EF4-FFF2-40B4-BE49-F238E27FC236}">
                <a16:creationId xmlns:a16="http://schemas.microsoft.com/office/drawing/2014/main" id="{ED9B4625-0681-4901-8F3F-1D8C9FB7E0B2}"/>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val="0"/>
              </a:ext>
            </a:extLst>
          </a:blip>
          <a:srcRect l="17037" r="17037" b="6358"/>
          <a:stretch/>
        </p:blipFill>
        <p:spPr>
          <a:xfrm>
            <a:off x="6922809" y="1253068"/>
            <a:ext cx="1597772" cy="2824480"/>
          </a:xfrm>
        </p:spPr>
      </p:pic>
      <p:sp>
        <p:nvSpPr>
          <p:cNvPr id="32" name="TextBox 31">
            <a:extLst>
              <a:ext uri="{FF2B5EF4-FFF2-40B4-BE49-F238E27FC236}">
                <a16:creationId xmlns:a16="http://schemas.microsoft.com/office/drawing/2014/main" id="{780A97AF-686B-4074-B2D2-EA09AC8E8F84}"/>
              </a:ext>
            </a:extLst>
          </p:cNvPr>
          <p:cNvSpPr txBox="1"/>
          <p:nvPr/>
        </p:nvSpPr>
        <p:spPr>
          <a:xfrm>
            <a:off x="1557877" y="0"/>
            <a:ext cx="4131723" cy="4955203"/>
          </a:xfrm>
          <a:prstGeom prst="rect">
            <a:avLst/>
          </a:prstGeom>
          <a:noFill/>
        </p:spPr>
        <p:txBody>
          <a:bodyPr wrap="square" rtlCol="0">
            <a:spAutoFit/>
          </a:bodyPr>
          <a:lstStyle/>
          <a:p>
            <a:r>
              <a:rPr lang="en-US" sz="18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Types of Mobile Attack Vectors :</a:t>
            </a:r>
          </a:p>
          <a:p>
            <a:endParaRPr lang="en-US" sz="1400" b="1" dirty="0">
              <a:ln w="0">
                <a:solidFill>
                  <a:srgbClr val="00FF00"/>
                </a:solidFill>
              </a:ln>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arenR"/>
            </a:pPr>
            <a:r>
              <a:rPr lang="en-US" sz="1400" dirty="0">
                <a:latin typeface="Open Sans" panose="020B0606030504020204" pitchFamily="34" charset="0"/>
                <a:ea typeface="Open Sans" panose="020B0606030504020204" pitchFamily="34" charset="0"/>
                <a:cs typeface="Open Sans" panose="020B0606030504020204" pitchFamily="34" charset="0"/>
              </a:rPr>
              <a:t>Malware</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Virus &amp; Rootkit</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Application modification</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OS modification</a:t>
            </a:r>
          </a:p>
          <a:p>
            <a:pPr marL="628581" lvl="1" indent="-285750">
              <a:buFont typeface="Wingdings" panose="05000000000000000000" pitchFamily="2" charset="2"/>
              <a:buChar char="q"/>
            </a:pPr>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2"/>
            </a:pPr>
            <a:r>
              <a:rPr lang="en-US" sz="1400" dirty="0">
                <a:latin typeface="Open Sans" panose="020B0606030504020204" pitchFamily="34" charset="0"/>
                <a:ea typeface="Open Sans" panose="020B0606030504020204" pitchFamily="34" charset="0"/>
                <a:cs typeface="Open Sans" panose="020B0606030504020204" pitchFamily="34" charset="0"/>
              </a:rPr>
              <a:t>Data Exfiltration</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Data leaves the organization</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Print screen</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Copy to USB and backup loss</a:t>
            </a:r>
          </a:p>
          <a:p>
            <a:pPr marL="628581" lvl="1" indent="-285750">
              <a:buFont typeface="Wingdings" panose="05000000000000000000" pitchFamily="2" charset="2"/>
              <a:buChar char="q"/>
            </a:pPr>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3"/>
            </a:pPr>
            <a:r>
              <a:rPr lang="en-US" sz="1400" dirty="0">
                <a:latin typeface="Open Sans" panose="020B0606030504020204" pitchFamily="34" charset="0"/>
                <a:ea typeface="Open Sans" panose="020B0606030504020204" pitchFamily="34" charset="0"/>
                <a:cs typeface="Open Sans" panose="020B0606030504020204" pitchFamily="34" charset="0"/>
              </a:rPr>
              <a:t>Data Tampering</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Modification by another application</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Undetected tamper attempts</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Jail-broken devices</a:t>
            </a:r>
          </a:p>
          <a:p>
            <a:pPr marL="628581" lvl="1" indent="-285750">
              <a:buFont typeface="Wingdings" panose="05000000000000000000" pitchFamily="2" charset="2"/>
              <a:buChar char="q"/>
            </a:pPr>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4"/>
            </a:pPr>
            <a:r>
              <a:rPr lang="en-US" sz="1400" dirty="0">
                <a:latin typeface="Open Sans" panose="020B0606030504020204" pitchFamily="34" charset="0"/>
                <a:ea typeface="Open Sans" panose="020B0606030504020204" pitchFamily="34" charset="0"/>
                <a:cs typeface="Open Sans" panose="020B0606030504020204" pitchFamily="34" charset="0"/>
              </a:rPr>
              <a:t>Data Loss</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Device loss</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Unauthorized device access</a:t>
            </a: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Application vulnerabilities</a:t>
            </a:r>
            <a:endParaRPr lang="en-US" sz="1400" b="1"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6135188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hone6_mockup_front_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93130" y="594008"/>
            <a:ext cx="2662154" cy="4164098"/>
          </a:xfrm>
          <a:prstGeom prst="rect">
            <a:avLst/>
          </a:prstGeom>
        </p:spPr>
      </p:pic>
      <p:pic>
        <p:nvPicPr>
          <p:cNvPr id="31" name="Picture Placeholder 30" descr="Graphical user interface&#10;&#10;Description automatically generated">
            <a:extLst>
              <a:ext uri="{FF2B5EF4-FFF2-40B4-BE49-F238E27FC236}">
                <a16:creationId xmlns:a16="http://schemas.microsoft.com/office/drawing/2014/main" id="{ED9B4625-0681-4901-8F3F-1D8C9FB7E0B2}"/>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val="0"/>
              </a:ext>
            </a:extLst>
          </a:blip>
          <a:srcRect l="17037" r="17037" b="6358"/>
          <a:stretch/>
        </p:blipFill>
        <p:spPr>
          <a:xfrm>
            <a:off x="7305875" y="1233368"/>
            <a:ext cx="1636663" cy="2857725"/>
          </a:xfrm>
        </p:spPr>
      </p:pic>
      <p:sp>
        <p:nvSpPr>
          <p:cNvPr id="32" name="TextBox 31">
            <a:extLst>
              <a:ext uri="{FF2B5EF4-FFF2-40B4-BE49-F238E27FC236}">
                <a16:creationId xmlns:a16="http://schemas.microsoft.com/office/drawing/2014/main" id="{780A97AF-686B-4074-B2D2-EA09AC8E8F84}"/>
              </a:ext>
            </a:extLst>
          </p:cNvPr>
          <p:cNvSpPr txBox="1"/>
          <p:nvPr/>
        </p:nvSpPr>
        <p:spPr>
          <a:xfrm>
            <a:off x="1019793" y="-6773"/>
            <a:ext cx="6276643" cy="5078313"/>
          </a:xfrm>
          <a:prstGeom prst="rect">
            <a:avLst/>
          </a:prstGeom>
          <a:noFill/>
        </p:spPr>
        <p:txBody>
          <a:bodyPr wrap="square" rtlCol="0">
            <a:spAutoFit/>
          </a:bodyPr>
          <a:lstStyle/>
          <a:p>
            <a:r>
              <a:rPr lang="en-US" sz="16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Consequences of Attack Vectors :</a:t>
            </a:r>
          </a:p>
          <a:p>
            <a:endParaRPr lang="en-US" sz="1400" b="1" dirty="0">
              <a:ln w="0">
                <a:solidFill>
                  <a:srgbClr val="00FF00"/>
                </a:solidFill>
              </a:ln>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arenR"/>
            </a:pPr>
            <a:r>
              <a:rPr lang="en-US" sz="1400" dirty="0">
                <a:latin typeface="Open Sans" panose="020B0606030504020204" pitchFamily="34" charset="0"/>
                <a:ea typeface="Open Sans" panose="020B0606030504020204" pitchFamily="34" charset="0"/>
                <a:cs typeface="Open Sans" panose="020B0606030504020204" pitchFamily="34" charset="0"/>
              </a:rPr>
              <a:t>Losing your data</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If your mobile device has been hacked, or a virus introduced, then all your stored data is lost and taken by the attacker.</a:t>
            </a:r>
          </a:p>
          <a:p>
            <a:pPr marL="628581" lvl="1" indent="-285750">
              <a:buFont typeface="Wingdings" panose="05000000000000000000" pitchFamily="2" charset="2"/>
              <a:buChar char="q"/>
            </a:pPr>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2"/>
            </a:pPr>
            <a:r>
              <a:rPr lang="en-US" sz="1400" dirty="0">
                <a:latin typeface="Open Sans" panose="020B0606030504020204" pitchFamily="34" charset="0"/>
                <a:ea typeface="Open Sans" panose="020B0606030504020204" pitchFamily="34" charset="0"/>
                <a:cs typeface="Open Sans" panose="020B0606030504020204" pitchFamily="34" charset="0"/>
              </a:rPr>
              <a:t>Bad use of your mobile resources</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Your network or mobile device might overload, so you are unable to access your genuine services. In worse case scenarios, to be used by the hacker to attach another machine or network.</a:t>
            </a:r>
          </a:p>
          <a:p>
            <a:pPr lvl="1"/>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3"/>
            </a:pPr>
            <a:r>
              <a:rPr lang="en-US" sz="1400" dirty="0">
                <a:latin typeface="Open Sans" panose="020B0606030504020204" pitchFamily="34" charset="0"/>
                <a:ea typeface="Open Sans" panose="020B0606030504020204" pitchFamily="34" charset="0"/>
                <a:cs typeface="Open Sans" panose="020B0606030504020204" pitchFamily="34" charset="0"/>
              </a:rPr>
              <a:t>Reputation loss</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In case your Facebook account or business email account is hacked, the hacker can send fake messages to your friends, business partners and other contacts. This might damage your reputation.</a:t>
            </a:r>
          </a:p>
          <a:p>
            <a:pPr lvl="1"/>
            <a:endParaRPr lang="en-US" sz="1200" b="1" dirty="0">
              <a:latin typeface="Courier New" panose="02070309020205020404" pitchFamily="49" charset="0"/>
              <a:ea typeface="Open Sans" panose="020B0606030504020204" pitchFamily="34" charset="0"/>
              <a:cs typeface="Courier New" panose="02070309020205020404" pitchFamily="49" charset="0"/>
            </a:endParaRPr>
          </a:p>
          <a:p>
            <a:pPr marL="342900" indent="-342900">
              <a:buFont typeface="+mj-lt"/>
              <a:buAutoNum type="arabicParenR" startAt="4"/>
            </a:pPr>
            <a:r>
              <a:rPr lang="en-US" sz="1400" dirty="0">
                <a:latin typeface="Open Sans" panose="020B0606030504020204" pitchFamily="34" charset="0"/>
                <a:ea typeface="Open Sans" panose="020B0606030504020204" pitchFamily="34" charset="0"/>
                <a:cs typeface="Open Sans" panose="020B0606030504020204" pitchFamily="34" charset="0"/>
              </a:rPr>
              <a:t>Identity theft</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628581" lvl="1" indent="-285750">
              <a:buFont typeface="Wingdings" panose="05000000000000000000" pitchFamily="2" charset="2"/>
              <a:buChar char="q"/>
            </a:pPr>
            <a:r>
              <a:rPr lang="en-US" sz="1200" b="1" dirty="0">
                <a:latin typeface="Courier New" panose="02070309020205020404" pitchFamily="49" charset="0"/>
                <a:ea typeface="Open Sans" panose="020B0606030504020204" pitchFamily="34" charset="0"/>
                <a:cs typeface="Courier New" panose="02070309020205020404" pitchFamily="49" charset="0"/>
              </a:rPr>
              <a:t>There can be a case of identity theft such as photo, name, address, credit card, etc. </a:t>
            </a:r>
            <a:endParaRPr lang="en-US" sz="1400" b="1"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9292125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13259" y="2817815"/>
            <a:ext cx="5317481" cy="646331"/>
          </a:xfrm>
          <a:prstGeom prst="rect">
            <a:avLst/>
          </a:prstGeom>
          <a:noFill/>
        </p:spPr>
        <p:txBody>
          <a:bodyPr wrap="none" rtlCol="0">
            <a:spAutoFit/>
          </a:bodyPr>
          <a:lstStyle/>
          <a:p>
            <a:pPr algn="ctr"/>
            <a:r>
              <a:rPr lang="en-US" sz="3600" b="1" spc="225" dirty="0">
                <a:ln w="25400">
                  <a:solidFill>
                    <a:srgbClr val="00FF00"/>
                  </a:solidFill>
                </a:ln>
                <a:solidFill>
                  <a:srgbClr val="020006"/>
                </a:solidFill>
                <a:latin typeface="Montserrat Bold" charset="0"/>
                <a:ea typeface="Montserrat Bold" charset="0"/>
                <a:cs typeface="Montserrat Bold" charset="0"/>
              </a:rPr>
              <a:t>Security Weakness</a:t>
            </a:r>
          </a:p>
        </p:txBody>
      </p:sp>
      <p:sp>
        <p:nvSpPr>
          <p:cNvPr id="3" name="Hexagon 2"/>
          <p:cNvSpPr/>
          <p:nvPr/>
        </p:nvSpPr>
        <p:spPr>
          <a:xfrm rot="5400000">
            <a:off x="3765865" y="1207008"/>
            <a:ext cx="1612270" cy="1389888"/>
          </a:xfrm>
          <a:prstGeom prst="hexagon">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08760" y="1317176"/>
            <a:ext cx="726481" cy="1169551"/>
          </a:xfrm>
          <a:prstGeom prst="rect">
            <a:avLst/>
          </a:prstGeom>
          <a:noFill/>
        </p:spPr>
        <p:txBody>
          <a:bodyPr wrap="none" rtlCol="0">
            <a:spAutoFit/>
          </a:bodyPr>
          <a:lstStyle/>
          <a:p>
            <a:pPr algn="ctr"/>
            <a:r>
              <a:rPr lang="en-US" sz="7000" b="1" spc="225" dirty="0">
                <a:ln w="25400">
                  <a:solidFill>
                    <a:srgbClr val="00FF00"/>
                  </a:solidFill>
                </a:ln>
                <a:solidFill>
                  <a:srgbClr val="020006"/>
                </a:solidFill>
                <a:latin typeface="Open Sans" charset="0"/>
                <a:ea typeface="Open Sans" charset="0"/>
                <a:cs typeface="Open Sans" charset="0"/>
              </a:rPr>
              <a:t>4</a:t>
            </a:r>
          </a:p>
        </p:txBody>
      </p:sp>
    </p:spTree>
    <p:extLst>
      <p:ext uri="{BB962C8B-B14F-4D97-AF65-F5344CB8AC3E}">
        <p14:creationId xmlns:p14="http://schemas.microsoft.com/office/powerpoint/2010/main" val="35714468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44341" y="397386"/>
            <a:ext cx="7723975" cy="738664"/>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Weaker authentication in mobile apps happens due to a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mobile device’s input form factor</a:t>
            </a:r>
            <a:r>
              <a:rPr lang="en-US" sz="1400" dirty="0">
                <a:latin typeface="Open Sans" panose="020B0606030504020204" pitchFamily="34" charset="0"/>
                <a:ea typeface="Open Sans" panose="020B0606030504020204" pitchFamily="34" charset="0"/>
                <a:cs typeface="Open Sans" panose="020B0606030504020204" pitchFamily="34" charset="0"/>
              </a:rPr>
              <a:t>. The form factor highly encourages short passwords that are often purely based on 4-digit PINs. </a:t>
            </a:r>
          </a:p>
        </p:txBody>
      </p:sp>
      <p:sp>
        <p:nvSpPr>
          <p:cNvPr id="11" name="Shape 2540"/>
          <p:cNvSpPr/>
          <p:nvPr/>
        </p:nvSpPr>
        <p:spPr>
          <a:xfrm>
            <a:off x="553992" y="461915"/>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5" name="TextBox 14">
            <a:extLst>
              <a:ext uri="{FF2B5EF4-FFF2-40B4-BE49-F238E27FC236}">
                <a16:creationId xmlns:a16="http://schemas.microsoft.com/office/drawing/2014/main" id="{5FCF4E0D-2199-4F63-B54D-1A887ECD9E70}"/>
              </a:ext>
            </a:extLst>
          </p:cNvPr>
          <p:cNvSpPr txBox="1"/>
          <p:nvPr/>
        </p:nvSpPr>
        <p:spPr>
          <a:xfrm>
            <a:off x="1044341" y="1819005"/>
            <a:ext cx="7723975" cy="738664"/>
          </a:xfrm>
          <a:prstGeom prst="rect">
            <a:avLst/>
          </a:prstGeom>
          <a:noFill/>
        </p:spPr>
        <p:txBody>
          <a:bodyPr wrap="square" rtlCol="0">
            <a:spAutoFit/>
          </a:bodyPr>
          <a:lstStyle/>
          <a:p>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Mobile internet connections are much less reliable</a:t>
            </a:r>
            <a:r>
              <a:rPr lang="en-US" sz="1400" dirty="0">
                <a:latin typeface="Open Sans" panose="020B0606030504020204" pitchFamily="34" charset="0"/>
                <a:ea typeface="Open Sans" panose="020B0606030504020204" pitchFamily="34" charset="0"/>
                <a:cs typeface="Open Sans" panose="020B0606030504020204" pitchFamily="34" charset="0"/>
              </a:rPr>
              <a:t> or predictable than traditional web connections. So, mobile apps may have uptime requirements that require offline authentication.</a:t>
            </a:r>
          </a:p>
        </p:txBody>
      </p:sp>
      <p:sp>
        <p:nvSpPr>
          <p:cNvPr id="18" name="Shape 2540">
            <a:extLst>
              <a:ext uri="{FF2B5EF4-FFF2-40B4-BE49-F238E27FC236}">
                <a16:creationId xmlns:a16="http://schemas.microsoft.com/office/drawing/2014/main" id="{91A4BFF6-1FEB-47AA-BF93-BA6418FA74BC}"/>
              </a:ext>
            </a:extLst>
          </p:cNvPr>
          <p:cNvSpPr/>
          <p:nvPr/>
        </p:nvSpPr>
        <p:spPr>
          <a:xfrm>
            <a:off x="553992" y="188353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9" name="TextBox 18">
            <a:extLst>
              <a:ext uri="{FF2B5EF4-FFF2-40B4-BE49-F238E27FC236}">
                <a16:creationId xmlns:a16="http://schemas.microsoft.com/office/drawing/2014/main" id="{8B6632DB-E105-4B34-BCF3-41C5E75BFB5C}"/>
              </a:ext>
            </a:extLst>
          </p:cNvPr>
          <p:cNvSpPr txBox="1"/>
          <p:nvPr/>
        </p:nvSpPr>
        <p:spPr>
          <a:xfrm>
            <a:off x="1044341" y="2627337"/>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So, this offline requirement may have massive impact on things that developers need to consider when implementing mobile authentication.</a:t>
            </a:r>
          </a:p>
        </p:txBody>
      </p:sp>
      <p:sp>
        <p:nvSpPr>
          <p:cNvPr id="20" name="Shape 2540">
            <a:extLst>
              <a:ext uri="{FF2B5EF4-FFF2-40B4-BE49-F238E27FC236}">
                <a16:creationId xmlns:a16="http://schemas.microsoft.com/office/drawing/2014/main" id="{A3D0F0E3-88AB-4A5D-A3EC-BAEFB3D546D6}"/>
              </a:ext>
            </a:extLst>
          </p:cNvPr>
          <p:cNvSpPr/>
          <p:nvPr/>
        </p:nvSpPr>
        <p:spPr>
          <a:xfrm>
            <a:off x="553992" y="269186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21" name="TextBox 20">
            <a:extLst>
              <a:ext uri="{FF2B5EF4-FFF2-40B4-BE49-F238E27FC236}">
                <a16:creationId xmlns:a16="http://schemas.microsoft.com/office/drawing/2014/main" id="{73E66841-2945-4584-9D99-37AB4822B782}"/>
              </a:ext>
            </a:extLst>
          </p:cNvPr>
          <p:cNvSpPr txBox="1"/>
          <p:nvPr/>
        </p:nvSpPr>
        <p:spPr>
          <a:xfrm>
            <a:off x="1044341" y="3252666"/>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To detect poor authentication schemes, pen-testers can perform binary attacks against the mobile app while it is in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“Offline”</a:t>
            </a:r>
            <a:r>
              <a:rPr lang="en-US" sz="1400" dirty="0">
                <a:latin typeface="Open Sans" panose="020B0606030504020204" pitchFamily="34" charset="0"/>
                <a:ea typeface="Open Sans" panose="020B0606030504020204" pitchFamily="34" charset="0"/>
                <a:cs typeface="Open Sans" panose="020B0606030504020204" pitchFamily="34" charset="0"/>
              </a:rPr>
              <a:t> mode.</a:t>
            </a:r>
          </a:p>
        </p:txBody>
      </p:sp>
      <p:sp>
        <p:nvSpPr>
          <p:cNvPr id="22" name="Shape 2540">
            <a:extLst>
              <a:ext uri="{FF2B5EF4-FFF2-40B4-BE49-F238E27FC236}">
                <a16:creationId xmlns:a16="http://schemas.microsoft.com/office/drawing/2014/main" id="{804F561F-D97C-4AEB-AE01-4C4507C17D4C}"/>
              </a:ext>
            </a:extLst>
          </p:cNvPr>
          <p:cNvSpPr/>
          <p:nvPr/>
        </p:nvSpPr>
        <p:spPr>
          <a:xfrm>
            <a:off x="553992" y="3317195"/>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3" name="TextBox 12">
            <a:extLst>
              <a:ext uri="{FF2B5EF4-FFF2-40B4-BE49-F238E27FC236}">
                <a16:creationId xmlns:a16="http://schemas.microsoft.com/office/drawing/2014/main" id="{B903197B-BA71-4809-8BFA-52F5B9BE3718}"/>
              </a:ext>
            </a:extLst>
          </p:cNvPr>
          <p:cNvSpPr txBox="1"/>
          <p:nvPr/>
        </p:nvSpPr>
        <p:spPr>
          <a:xfrm>
            <a:off x="1044341" y="1196571"/>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 particular form factor highly encourages to use short passwords that are most probably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purely based on 4-digit PINs.</a:t>
            </a:r>
          </a:p>
        </p:txBody>
      </p:sp>
      <p:sp>
        <p:nvSpPr>
          <p:cNvPr id="14" name="Shape 2540">
            <a:extLst>
              <a:ext uri="{FF2B5EF4-FFF2-40B4-BE49-F238E27FC236}">
                <a16:creationId xmlns:a16="http://schemas.microsoft.com/office/drawing/2014/main" id="{14075E01-C78E-4A4C-805D-F2DD131364B7}"/>
              </a:ext>
            </a:extLst>
          </p:cNvPr>
          <p:cNvSpPr/>
          <p:nvPr/>
        </p:nvSpPr>
        <p:spPr>
          <a:xfrm>
            <a:off x="553992" y="1261100"/>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23" name="TextBox 22">
            <a:extLst>
              <a:ext uri="{FF2B5EF4-FFF2-40B4-BE49-F238E27FC236}">
                <a16:creationId xmlns:a16="http://schemas.microsoft.com/office/drawing/2014/main" id="{CB689A88-8E9D-4F28-A014-05F11A347074}"/>
              </a:ext>
            </a:extLst>
          </p:cNvPr>
          <p:cNvSpPr txBox="1"/>
          <p:nvPr/>
        </p:nvSpPr>
        <p:spPr>
          <a:xfrm>
            <a:off x="1044341" y="3924689"/>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 tester will force the app to bypass offline authentication through the attack and then he executes functionality that should require offline authentication.</a:t>
            </a:r>
          </a:p>
        </p:txBody>
      </p:sp>
      <p:sp>
        <p:nvSpPr>
          <p:cNvPr id="24" name="Shape 2540">
            <a:extLst>
              <a:ext uri="{FF2B5EF4-FFF2-40B4-BE49-F238E27FC236}">
                <a16:creationId xmlns:a16="http://schemas.microsoft.com/office/drawing/2014/main" id="{92ADB8F0-EEF6-481C-BC60-11D33A412FEE}"/>
              </a:ext>
            </a:extLst>
          </p:cNvPr>
          <p:cNvSpPr/>
          <p:nvPr/>
        </p:nvSpPr>
        <p:spPr>
          <a:xfrm>
            <a:off x="553992" y="3989218"/>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Tree>
    <p:extLst>
      <p:ext uri="{BB962C8B-B14F-4D97-AF65-F5344CB8AC3E}">
        <p14:creationId xmlns:p14="http://schemas.microsoft.com/office/powerpoint/2010/main" val="22937042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P spid="18" grpId="0" animBg="1"/>
      <p:bldP spid="19" grpId="0"/>
      <p:bldP spid="20" grpId="0" animBg="1"/>
      <p:bldP spid="21" grpId="0"/>
      <p:bldP spid="22" grpId="0" animBg="1"/>
      <p:bldP spid="13" grpId="0"/>
      <p:bldP spid="14" grpId="0" animBg="1"/>
      <p:bldP spid="23"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876" y="2817815"/>
            <a:ext cx="5088252" cy="646331"/>
          </a:xfrm>
          <a:prstGeom prst="rect">
            <a:avLst/>
          </a:prstGeom>
          <a:noFill/>
        </p:spPr>
        <p:txBody>
          <a:bodyPr wrap="none" rtlCol="0">
            <a:spAutoFit/>
          </a:bodyPr>
          <a:lstStyle/>
          <a:p>
            <a:pPr algn="ctr"/>
            <a:r>
              <a:rPr lang="en-US" sz="3600" b="1" spc="225" dirty="0">
                <a:ln w="25400">
                  <a:solidFill>
                    <a:srgbClr val="00FF00"/>
                  </a:solidFill>
                </a:ln>
                <a:solidFill>
                  <a:srgbClr val="020006"/>
                </a:solidFill>
                <a:latin typeface="Montserrat Bold" charset="0"/>
                <a:ea typeface="Montserrat Bold" charset="0"/>
                <a:cs typeface="Montserrat Bold" charset="0"/>
              </a:rPr>
              <a:t>Technical Impacts</a:t>
            </a:r>
          </a:p>
        </p:txBody>
      </p:sp>
      <p:sp>
        <p:nvSpPr>
          <p:cNvPr id="3" name="Hexagon 2"/>
          <p:cNvSpPr/>
          <p:nvPr/>
        </p:nvSpPr>
        <p:spPr>
          <a:xfrm rot="5400000">
            <a:off x="3765865" y="1207008"/>
            <a:ext cx="1612270" cy="1389888"/>
          </a:xfrm>
          <a:prstGeom prst="hexagon">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08760" y="1317176"/>
            <a:ext cx="726481" cy="1169551"/>
          </a:xfrm>
          <a:prstGeom prst="rect">
            <a:avLst/>
          </a:prstGeom>
          <a:noFill/>
        </p:spPr>
        <p:txBody>
          <a:bodyPr wrap="none" rtlCol="0">
            <a:spAutoFit/>
          </a:bodyPr>
          <a:lstStyle/>
          <a:p>
            <a:pPr algn="ctr"/>
            <a:r>
              <a:rPr lang="en-US" sz="7000" b="1" spc="225" dirty="0">
                <a:ln w="25400">
                  <a:solidFill>
                    <a:srgbClr val="00FF00"/>
                  </a:solidFill>
                </a:ln>
                <a:solidFill>
                  <a:srgbClr val="020006"/>
                </a:solidFill>
                <a:latin typeface="Open Sans" charset="0"/>
                <a:ea typeface="Open Sans" charset="0"/>
                <a:cs typeface="Open Sans" charset="0"/>
              </a:rPr>
              <a:t>5</a:t>
            </a:r>
          </a:p>
        </p:txBody>
      </p:sp>
    </p:spTree>
    <p:extLst>
      <p:ext uri="{BB962C8B-B14F-4D97-AF65-F5344CB8AC3E}">
        <p14:creationId xmlns:p14="http://schemas.microsoft.com/office/powerpoint/2010/main" val="31050743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44341" y="397386"/>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When we consider about the technical impact, this solution is not able to identify a particular user performing an action request.</a:t>
            </a:r>
          </a:p>
        </p:txBody>
      </p:sp>
      <p:sp>
        <p:nvSpPr>
          <p:cNvPr id="11" name="Shape 2540"/>
          <p:cNvSpPr/>
          <p:nvPr/>
        </p:nvSpPr>
        <p:spPr>
          <a:xfrm>
            <a:off x="553992" y="461915"/>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5" name="TextBox 14">
            <a:extLst>
              <a:ext uri="{FF2B5EF4-FFF2-40B4-BE49-F238E27FC236}">
                <a16:creationId xmlns:a16="http://schemas.microsoft.com/office/drawing/2014/main" id="{5FCF4E0D-2199-4F63-B54D-1A887ECD9E70}"/>
              </a:ext>
            </a:extLst>
          </p:cNvPr>
          <p:cNvSpPr txBox="1"/>
          <p:nvPr/>
        </p:nvSpPr>
        <p:spPr>
          <a:xfrm>
            <a:off x="1044341" y="1819005"/>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As a result,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it becomes very hard to detect</a:t>
            </a:r>
            <a:r>
              <a:rPr lang="en-US" sz="1400" dirty="0">
                <a:latin typeface="Open Sans" panose="020B0606030504020204" pitchFamily="34" charset="0"/>
                <a:ea typeface="Open Sans" panose="020B0606030504020204" pitchFamily="34" charset="0"/>
                <a:cs typeface="Open Sans" panose="020B0606030504020204" pitchFamily="34" charset="0"/>
              </a:rPr>
              <a:t> the source of an attack, the nature of any underlying exploits and how to prevent future attacks.</a:t>
            </a:r>
          </a:p>
        </p:txBody>
      </p:sp>
      <p:sp>
        <p:nvSpPr>
          <p:cNvPr id="18" name="Shape 2540">
            <a:extLst>
              <a:ext uri="{FF2B5EF4-FFF2-40B4-BE49-F238E27FC236}">
                <a16:creationId xmlns:a16="http://schemas.microsoft.com/office/drawing/2014/main" id="{91A4BFF6-1FEB-47AA-BF93-BA6418FA74BC}"/>
              </a:ext>
            </a:extLst>
          </p:cNvPr>
          <p:cNvSpPr/>
          <p:nvPr/>
        </p:nvSpPr>
        <p:spPr>
          <a:xfrm>
            <a:off x="553992" y="188353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9" name="TextBox 18">
            <a:extLst>
              <a:ext uri="{FF2B5EF4-FFF2-40B4-BE49-F238E27FC236}">
                <a16:creationId xmlns:a16="http://schemas.microsoft.com/office/drawing/2014/main" id="{8B6632DB-E105-4B34-BCF3-41C5E75BFB5C}"/>
              </a:ext>
            </a:extLst>
          </p:cNvPr>
          <p:cNvSpPr txBox="1"/>
          <p:nvPr/>
        </p:nvSpPr>
        <p:spPr>
          <a:xfrm>
            <a:off x="1044341" y="2627337"/>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When an authentication control fail, the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solution is unable to verify the user’s identity</a:t>
            </a:r>
            <a:r>
              <a:rPr lang="en-US" sz="1400" dirty="0">
                <a:latin typeface="Open Sans" panose="020B0606030504020204" pitchFamily="34" charset="0"/>
                <a:ea typeface="Open Sans" panose="020B0606030504020204" pitchFamily="34" charset="0"/>
                <a:cs typeface="Open Sans" panose="020B0606030504020204" pitchFamily="34" charset="0"/>
              </a:rPr>
              <a:t>. Not only that this identity is also linked to a user’s role and associated permissions.</a:t>
            </a:r>
          </a:p>
        </p:txBody>
      </p:sp>
      <p:sp>
        <p:nvSpPr>
          <p:cNvPr id="20" name="Shape 2540">
            <a:extLst>
              <a:ext uri="{FF2B5EF4-FFF2-40B4-BE49-F238E27FC236}">
                <a16:creationId xmlns:a16="http://schemas.microsoft.com/office/drawing/2014/main" id="{A3D0F0E3-88AB-4A5D-A3EC-BAEFB3D546D6}"/>
              </a:ext>
            </a:extLst>
          </p:cNvPr>
          <p:cNvSpPr/>
          <p:nvPr/>
        </p:nvSpPr>
        <p:spPr>
          <a:xfrm>
            <a:off x="553992" y="269186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21" name="TextBox 20">
            <a:extLst>
              <a:ext uri="{FF2B5EF4-FFF2-40B4-BE49-F238E27FC236}">
                <a16:creationId xmlns:a16="http://schemas.microsoft.com/office/drawing/2014/main" id="{73E66841-2945-4584-9D99-37AB4822B782}"/>
              </a:ext>
            </a:extLst>
          </p:cNvPr>
          <p:cNvSpPr txBox="1"/>
          <p:nvPr/>
        </p:nvSpPr>
        <p:spPr>
          <a:xfrm>
            <a:off x="1044341" y="3252666"/>
            <a:ext cx="7723975" cy="738664"/>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So, if an attacker succeeds to anonymously execute sensitive functionality, it means that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the underlying code is not verifying the permissions of the user</a:t>
            </a:r>
            <a:r>
              <a:rPr lang="en-US" sz="1400" dirty="0">
                <a:latin typeface="Open Sans" panose="020B0606030504020204" pitchFamily="34" charset="0"/>
                <a:ea typeface="Open Sans" panose="020B0606030504020204" pitchFamily="34" charset="0"/>
                <a:cs typeface="Open Sans" panose="020B0606030504020204" pitchFamily="34" charset="0"/>
              </a:rPr>
              <a:t> issuing the request for the action.</a:t>
            </a:r>
          </a:p>
        </p:txBody>
      </p:sp>
      <p:sp>
        <p:nvSpPr>
          <p:cNvPr id="22" name="Shape 2540">
            <a:extLst>
              <a:ext uri="{FF2B5EF4-FFF2-40B4-BE49-F238E27FC236}">
                <a16:creationId xmlns:a16="http://schemas.microsoft.com/office/drawing/2014/main" id="{804F561F-D97C-4AEB-AE01-4C4507C17D4C}"/>
              </a:ext>
            </a:extLst>
          </p:cNvPr>
          <p:cNvSpPr/>
          <p:nvPr/>
        </p:nvSpPr>
        <p:spPr>
          <a:xfrm>
            <a:off x="553992" y="3317195"/>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3" name="TextBox 12">
            <a:extLst>
              <a:ext uri="{FF2B5EF4-FFF2-40B4-BE49-F238E27FC236}">
                <a16:creationId xmlns:a16="http://schemas.microsoft.com/office/drawing/2014/main" id="{B903197B-BA71-4809-8BFA-52F5B9BE3718}"/>
              </a:ext>
            </a:extLst>
          </p:cNvPr>
          <p:cNvSpPr txBox="1"/>
          <p:nvPr/>
        </p:nvSpPr>
        <p:spPr>
          <a:xfrm>
            <a:off x="1044341" y="1196571"/>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So, immediately this solution will be unable to log or audit user activity because,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the identity of the user cannot be established. </a:t>
            </a:r>
          </a:p>
        </p:txBody>
      </p:sp>
      <p:sp>
        <p:nvSpPr>
          <p:cNvPr id="14" name="Shape 2540">
            <a:extLst>
              <a:ext uri="{FF2B5EF4-FFF2-40B4-BE49-F238E27FC236}">
                <a16:creationId xmlns:a16="http://schemas.microsoft.com/office/drawing/2014/main" id="{14075E01-C78E-4A4C-805D-F2DD131364B7}"/>
              </a:ext>
            </a:extLst>
          </p:cNvPr>
          <p:cNvSpPr/>
          <p:nvPr/>
        </p:nvSpPr>
        <p:spPr>
          <a:xfrm>
            <a:off x="553992" y="1261100"/>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23" name="TextBox 22">
            <a:extLst>
              <a:ext uri="{FF2B5EF4-FFF2-40B4-BE49-F238E27FC236}">
                <a16:creationId xmlns:a16="http://schemas.microsoft.com/office/drawing/2014/main" id="{CB689A88-8E9D-4F28-A014-05F11A347074}"/>
              </a:ext>
            </a:extLst>
          </p:cNvPr>
          <p:cNvSpPr txBox="1"/>
          <p:nvPr/>
        </p:nvSpPr>
        <p:spPr>
          <a:xfrm>
            <a:off x="1044341" y="4053747"/>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So that,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anonymous execution of code</a:t>
            </a:r>
            <a:r>
              <a:rPr lang="en-US" sz="1400" dirty="0">
                <a:latin typeface="Open Sans" panose="020B0606030504020204" pitchFamily="34" charset="0"/>
                <a:ea typeface="Open Sans" panose="020B0606030504020204" pitchFamily="34" charset="0"/>
                <a:cs typeface="Open Sans" panose="020B0606030504020204" pitchFamily="34" charset="0"/>
              </a:rPr>
              <a:t> highlights the failures in both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authentication</a:t>
            </a:r>
            <a:r>
              <a:rPr lang="en-US" sz="1400" dirty="0">
                <a:latin typeface="Open Sans" panose="020B0606030504020204" pitchFamily="34" charset="0"/>
                <a:ea typeface="Open Sans" panose="020B0606030504020204" pitchFamily="34" charset="0"/>
                <a:cs typeface="Open Sans" panose="020B0606030504020204" pitchFamily="34" charset="0"/>
              </a:rPr>
              <a:t> and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authorization controls</a:t>
            </a:r>
            <a:r>
              <a:rPr lang="en-US" sz="1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Shape 2540">
            <a:extLst>
              <a:ext uri="{FF2B5EF4-FFF2-40B4-BE49-F238E27FC236}">
                <a16:creationId xmlns:a16="http://schemas.microsoft.com/office/drawing/2014/main" id="{92ADB8F0-EEF6-481C-BC60-11D33A412FEE}"/>
              </a:ext>
            </a:extLst>
          </p:cNvPr>
          <p:cNvSpPr/>
          <p:nvPr/>
        </p:nvSpPr>
        <p:spPr>
          <a:xfrm>
            <a:off x="553992" y="411827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Tree>
    <p:extLst>
      <p:ext uri="{BB962C8B-B14F-4D97-AF65-F5344CB8AC3E}">
        <p14:creationId xmlns:p14="http://schemas.microsoft.com/office/powerpoint/2010/main" val="33099753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P spid="18" grpId="0" animBg="1"/>
      <p:bldP spid="19" grpId="0"/>
      <p:bldP spid="20" grpId="0" animBg="1"/>
      <p:bldP spid="21" grpId="0"/>
      <p:bldP spid="22" grpId="0" animBg="1"/>
      <p:bldP spid="13" grpId="0"/>
      <p:bldP spid="14" grpId="0" animBg="1"/>
      <p:bldP spid="23"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853924" y="2426002"/>
            <a:ext cx="4433201" cy="338554"/>
          </a:xfrm>
          <a:prstGeom prst="rect">
            <a:avLst/>
          </a:prstGeom>
          <a:noFill/>
        </p:spPr>
        <p:txBody>
          <a:bodyPr wrap="none" rtlCol="0">
            <a:spAutoFit/>
          </a:bodyPr>
          <a:lstStyle/>
          <a:p>
            <a:r>
              <a:rPr lang="en-US" sz="1600" dirty="0">
                <a:solidFill>
                  <a:schemeClr val="tx2"/>
                </a:solidFill>
                <a:latin typeface="Open Sans Light" charset="0"/>
                <a:ea typeface="Open Sans Light" charset="0"/>
                <a:cs typeface="Open Sans Light" charset="0"/>
              </a:rPr>
              <a:t>I’m going to explain on you about these topics.</a:t>
            </a:r>
          </a:p>
        </p:txBody>
      </p:sp>
      <p:sp>
        <p:nvSpPr>
          <p:cNvPr id="18" name="TextBox 17"/>
          <p:cNvSpPr txBox="1"/>
          <p:nvPr/>
        </p:nvSpPr>
        <p:spPr>
          <a:xfrm>
            <a:off x="2853924" y="1334916"/>
            <a:ext cx="1395318" cy="553998"/>
          </a:xfrm>
          <a:prstGeom prst="rect">
            <a:avLst/>
          </a:prstGeom>
          <a:noFill/>
        </p:spPr>
        <p:txBody>
          <a:bodyPr wrap="none" rtlCol="0">
            <a:spAutoFit/>
          </a:bodyPr>
          <a:lstStyle/>
          <a:p>
            <a:r>
              <a:rPr lang="en-US" sz="3000" b="1" spc="113" dirty="0">
                <a:solidFill>
                  <a:schemeClr val="tx2"/>
                </a:solidFill>
                <a:latin typeface="Montserrat Bold" charset="0"/>
                <a:ea typeface="Montserrat Bold" charset="0"/>
                <a:cs typeface="Montserrat Bold" charset="0"/>
              </a:rPr>
              <a:t>Hello!</a:t>
            </a:r>
          </a:p>
        </p:txBody>
      </p:sp>
      <p:sp>
        <p:nvSpPr>
          <p:cNvPr id="19" name="TextBox 18"/>
          <p:cNvSpPr txBox="1"/>
          <p:nvPr/>
        </p:nvSpPr>
        <p:spPr>
          <a:xfrm>
            <a:off x="2853924" y="1763509"/>
            <a:ext cx="5111592" cy="553998"/>
          </a:xfrm>
          <a:prstGeom prst="rect">
            <a:avLst/>
          </a:prstGeom>
          <a:noFill/>
        </p:spPr>
        <p:txBody>
          <a:bodyPr wrap="none" rtlCol="0">
            <a:spAutoFit/>
          </a:bodyPr>
          <a:lstStyle/>
          <a:p>
            <a:r>
              <a:rPr lang="en-US" sz="3000" b="1" spc="113" dirty="0">
                <a:solidFill>
                  <a:schemeClr val="tx2"/>
                </a:solidFill>
                <a:latin typeface="Montserrat Bold" charset="0"/>
                <a:ea typeface="Montserrat Bold" charset="0"/>
                <a:cs typeface="Montserrat Bold" charset="0"/>
              </a:rPr>
              <a:t>I Am </a:t>
            </a:r>
            <a:r>
              <a:rPr lang="en-US" sz="3000" b="1" spc="113" dirty="0">
                <a:solidFill>
                  <a:schemeClr val="accent2"/>
                </a:solidFill>
                <a:latin typeface="Montserrat Bold" charset="0"/>
                <a:ea typeface="Montserrat Bold" charset="0"/>
                <a:cs typeface="Montserrat Bold" charset="0"/>
              </a:rPr>
              <a:t>Tharindu Weerasooriya</a:t>
            </a:r>
          </a:p>
        </p:txBody>
      </p:sp>
      <p:sp>
        <p:nvSpPr>
          <p:cNvPr id="20" name="TextBox 19"/>
          <p:cNvSpPr txBox="1"/>
          <p:nvPr/>
        </p:nvSpPr>
        <p:spPr>
          <a:xfrm>
            <a:off x="2867444" y="3165271"/>
            <a:ext cx="4262834" cy="830997"/>
          </a:xfrm>
          <a:prstGeom prst="rect">
            <a:avLst/>
          </a:prstGeom>
          <a:noFill/>
        </p:spPr>
        <p:txBody>
          <a:bodyPr wrap="none" rtlCol="0">
            <a:spAutoFit/>
          </a:bodyPr>
          <a:lstStyle/>
          <a:p>
            <a:pPr marL="285750" indent="-285750">
              <a:buFont typeface="Wingdings" panose="05000000000000000000" pitchFamily="2" charset="2"/>
              <a:buChar char="§"/>
            </a:pPr>
            <a:r>
              <a:rPr lang="en-US" sz="1600" dirty="0">
                <a:solidFill>
                  <a:schemeClr val="tx2"/>
                </a:solidFill>
                <a:latin typeface="Open Sans Light" charset="0"/>
                <a:ea typeface="Open Sans Light" charset="0"/>
                <a:cs typeface="Open Sans Light" charset="0"/>
              </a:rPr>
              <a:t>Business Impacts</a:t>
            </a:r>
          </a:p>
          <a:p>
            <a:pPr marL="285750" indent="-285750">
              <a:buFont typeface="Wingdings" panose="05000000000000000000" pitchFamily="2" charset="2"/>
              <a:buChar char="§"/>
            </a:pPr>
            <a:r>
              <a:rPr lang="en-US" sz="1600" dirty="0">
                <a:solidFill>
                  <a:schemeClr val="tx2"/>
                </a:solidFill>
                <a:latin typeface="Open Sans Light" charset="0"/>
                <a:ea typeface="Open Sans Light" charset="0"/>
                <a:cs typeface="Open Sans Light" charset="0"/>
              </a:rPr>
              <a:t>How to identify whether vulnerable or not</a:t>
            </a:r>
          </a:p>
          <a:p>
            <a:pPr marL="285750" indent="-285750">
              <a:buFont typeface="Wingdings" panose="05000000000000000000" pitchFamily="2" charset="2"/>
              <a:buChar char="§"/>
            </a:pPr>
            <a:r>
              <a:rPr lang="en-US" sz="1600" dirty="0">
                <a:solidFill>
                  <a:schemeClr val="tx2"/>
                </a:solidFill>
                <a:latin typeface="Open Sans Light" charset="0"/>
                <a:ea typeface="Open Sans Light" charset="0"/>
                <a:cs typeface="Open Sans Light" charset="0"/>
              </a:rPr>
              <a:t>How to prevent “insecure Authentication”</a:t>
            </a:r>
          </a:p>
        </p:txBody>
      </p:sp>
      <p:pic>
        <p:nvPicPr>
          <p:cNvPr id="6" name="Picture Placeholder 5"/>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a:stretch/>
        </p:blipFill>
        <p:spPr>
          <a:xfrm>
            <a:off x="673853" y="1325509"/>
            <a:ext cx="1994453" cy="2345436"/>
          </a:xfrm>
        </p:spPr>
      </p:pic>
    </p:spTree>
    <p:extLst>
      <p:ext uri="{BB962C8B-B14F-4D97-AF65-F5344CB8AC3E}">
        <p14:creationId xmlns:p14="http://schemas.microsoft.com/office/powerpoint/2010/main" val="3979313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Calendar&#10;&#10;Description automatically generated">
            <a:extLst>
              <a:ext uri="{FF2B5EF4-FFF2-40B4-BE49-F238E27FC236}">
                <a16:creationId xmlns:a16="http://schemas.microsoft.com/office/drawing/2014/main" id="{7E48AFA9-1E14-4196-8081-2FFAF674C57B}"/>
              </a:ext>
            </a:extLst>
          </p:cNvPr>
          <p:cNvPicPr>
            <a:picLocks noChangeAspect="1"/>
          </p:cNvPicPr>
          <p:nvPr/>
        </p:nvPicPr>
        <p:blipFill rotWithShape="1">
          <a:blip r:embed="rId4" cstate="email">
            <a:alphaModFix amt="15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56" b="15674"/>
          <a:stretch/>
        </p:blipFill>
        <p:spPr>
          <a:xfrm>
            <a:off x="20" y="10"/>
            <a:ext cx="9143980" cy="5143490"/>
          </a:xfrm>
          <a:prstGeom prst="rect">
            <a:avLst/>
          </a:prstGeom>
        </p:spPr>
      </p:pic>
      <p:sp>
        <p:nvSpPr>
          <p:cNvPr id="11" name="TextBox 10"/>
          <p:cNvSpPr txBox="1"/>
          <p:nvPr/>
        </p:nvSpPr>
        <p:spPr>
          <a:xfrm>
            <a:off x="1313259" y="457200"/>
            <a:ext cx="6507166" cy="2400300"/>
          </a:xfrm>
          <a:prstGeom prst="rect">
            <a:avLst/>
          </a:prstGeom>
        </p:spPr>
        <p:txBody>
          <a:bodyPr vert="horz" lIns="91440" tIns="45720" rIns="91440" bIns="45720" rtlCol="0" anchor="b">
            <a:normAutofit/>
          </a:bodyPr>
          <a:lstStyle/>
          <a:p>
            <a:pPr algn="ctr">
              <a:spcBef>
                <a:spcPct val="0"/>
              </a:spcBef>
              <a:spcAft>
                <a:spcPts val="600"/>
              </a:spcAft>
            </a:pPr>
            <a:r>
              <a:rPr lang="en-US" sz="4800" b="1" cap="all" spc="225">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Business Impact</a:t>
            </a:r>
          </a:p>
        </p:txBody>
      </p:sp>
      <p:sp>
        <p:nvSpPr>
          <p:cNvPr id="9" name="TextBox 8">
            <a:extLst>
              <a:ext uri="{FF2B5EF4-FFF2-40B4-BE49-F238E27FC236}">
                <a16:creationId xmlns:a16="http://schemas.microsoft.com/office/drawing/2014/main" id="{5B97CE8A-33AE-41BB-A6B7-979F2400C04F}"/>
              </a:ext>
            </a:extLst>
          </p:cNvPr>
          <p:cNvSpPr txBox="1"/>
          <p:nvPr/>
        </p:nvSpPr>
        <p:spPr>
          <a:xfrm>
            <a:off x="6293541" y="4943445"/>
            <a:ext cx="285045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technofaq.org/posts/2020/10/the-business-relocation-impact-of-covid-1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3541375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729498" flipH="1">
            <a:off x="4224149" y="927956"/>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TextBox 6"/>
          <p:cNvSpPr txBox="1"/>
          <p:nvPr/>
        </p:nvSpPr>
        <p:spPr>
          <a:xfrm>
            <a:off x="2918766" y="247074"/>
            <a:ext cx="3319563" cy="584775"/>
          </a:xfrm>
          <a:prstGeom prst="rect">
            <a:avLst/>
          </a:prstGeom>
          <a:noFill/>
        </p:spPr>
        <p:txBody>
          <a:bodyPr wrap="none" rtlCol="0">
            <a:spAutoFit/>
          </a:bodyPr>
          <a:lstStyle/>
          <a:p>
            <a:pPr algn="ctr"/>
            <a:r>
              <a:rPr lang="en-US" sz="3200" b="1" spc="113" dirty="0">
                <a:solidFill>
                  <a:schemeClr val="tx2"/>
                </a:solidFill>
                <a:latin typeface="Montserrat Bold" charset="0"/>
                <a:ea typeface="Montserrat Bold" charset="0"/>
                <a:cs typeface="Montserrat Bold" charset="0"/>
              </a:rPr>
              <a:t>Business Impacts</a:t>
            </a:r>
          </a:p>
        </p:txBody>
      </p:sp>
      <p:sp>
        <p:nvSpPr>
          <p:cNvPr id="8" name="TextBox 7"/>
          <p:cNvSpPr txBox="1"/>
          <p:nvPr/>
        </p:nvSpPr>
        <p:spPr>
          <a:xfrm>
            <a:off x="2787372" y="2664576"/>
            <a:ext cx="2787943" cy="338554"/>
          </a:xfrm>
          <a:prstGeom prst="rect">
            <a:avLst/>
          </a:prstGeom>
          <a:noFill/>
        </p:spPr>
        <p:txBody>
          <a:bodyPr wrap="none" rtlCol="0">
            <a:spAutoFit/>
          </a:bodyPr>
          <a:lstStyle/>
          <a:p>
            <a:r>
              <a:rPr lang="en-US" sz="1600" dirty="0">
                <a:solidFill>
                  <a:schemeClr val="tx2"/>
                </a:solidFill>
                <a:latin typeface="Open Sans Light" charset="0"/>
                <a:ea typeface="Open Sans Light" charset="0"/>
                <a:cs typeface="Open Sans Light" charset="0"/>
              </a:rPr>
              <a:t>Unauthorized Access to Data</a:t>
            </a:r>
          </a:p>
        </p:txBody>
      </p:sp>
      <p:sp>
        <p:nvSpPr>
          <p:cNvPr id="9" name="Shape 2540"/>
          <p:cNvSpPr/>
          <p:nvPr/>
        </p:nvSpPr>
        <p:spPr>
          <a:xfrm>
            <a:off x="2538028" y="2734860"/>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tx1"/>
            </a:solidFill>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0" name="TextBox 9"/>
          <p:cNvSpPr txBox="1"/>
          <p:nvPr/>
        </p:nvSpPr>
        <p:spPr>
          <a:xfrm>
            <a:off x="2787372" y="1945322"/>
            <a:ext cx="2139432" cy="338554"/>
          </a:xfrm>
          <a:prstGeom prst="rect">
            <a:avLst/>
          </a:prstGeom>
          <a:noFill/>
        </p:spPr>
        <p:txBody>
          <a:bodyPr wrap="none" rtlCol="0">
            <a:spAutoFit/>
          </a:bodyPr>
          <a:lstStyle/>
          <a:p>
            <a:r>
              <a:rPr lang="en-US" sz="1600" dirty="0">
                <a:solidFill>
                  <a:schemeClr val="tx2"/>
                </a:solidFill>
                <a:latin typeface="Open Sans Light" charset="0"/>
                <a:ea typeface="Open Sans Light" charset="0"/>
                <a:cs typeface="Open Sans Light" charset="0"/>
              </a:rPr>
              <a:t>Reputational Damage</a:t>
            </a:r>
          </a:p>
        </p:txBody>
      </p:sp>
      <p:sp>
        <p:nvSpPr>
          <p:cNvPr id="11" name="Shape 2540"/>
          <p:cNvSpPr/>
          <p:nvPr/>
        </p:nvSpPr>
        <p:spPr>
          <a:xfrm>
            <a:off x="2538028" y="201560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tx1"/>
            </a:solidFill>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highlight>
                <a:srgbClr val="008000"/>
              </a:highlight>
              <a:latin typeface="Roboto Regular" charset="0"/>
              <a:ea typeface="Roboto Regular" charset="0"/>
              <a:cs typeface="Roboto Regular" charset="0"/>
            </a:endParaRPr>
          </a:p>
        </p:txBody>
      </p:sp>
      <p:sp>
        <p:nvSpPr>
          <p:cNvPr id="12" name="TextBox 11"/>
          <p:cNvSpPr txBox="1"/>
          <p:nvPr/>
        </p:nvSpPr>
        <p:spPr>
          <a:xfrm>
            <a:off x="2787372" y="2304949"/>
            <a:ext cx="1768561" cy="338554"/>
          </a:xfrm>
          <a:prstGeom prst="rect">
            <a:avLst/>
          </a:prstGeom>
          <a:noFill/>
        </p:spPr>
        <p:txBody>
          <a:bodyPr wrap="none" rtlCol="0">
            <a:spAutoFit/>
          </a:bodyPr>
          <a:lstStyle/>
          <a:p>
            <a:r>
              <a:rPr lang="en-US" sz="1600" dirty="0">
                <a:solidFill>
                  <a:schemeClr val="tx2"/>
                </a:solidFill>
                <a:latin typeface="Open Sans Light" charset="0"/>
                <a:ea typeface="Open Sans Light" charset="0"/>
                <a:cs typeface="Open Sans Light" charset="0"/>
              </a:rPr>
              <a:t>Information Theft</a:t>
            </a:r>
          </a:p>
        </p:txBody>
      </p:sp>
      <p:sp>
        <p:nvSpPr>
          <p:cNvPr id="13" name="Shape 2540"/>
          <p:cNvSpPr/>
          <p:nvPr/>
        </p:nvSpPr>
        <p:spPr>
          <a:xfrm>
            <a:off x="2538028" y="2375233"/>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tx1"/>
            </a:solidFill>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6" name="Rectangle 15"/>
          <p:cNvSpPr/>
          <p:nvPr/>
        </p:nvSpPr>
        <p:spPr>
          <a:xfrm rot="2729498">
            <a:off x="4545760" y="927681"/>
            <a:ext cx="65568" cy="655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7" name="Rectangle 16"/>
          <p:cNvSpPr/>
          <p:nvPr/>
        </p:nvSpPr>
        <p:spPr>
          <a:xfrm rot="2729498" flipH="1">
            <a:off x="4848324" y="927957"/>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23" name="Picture 22" descr="Graphical user interface, application&#10;&#10;Description automatically generated">
            <a:extLst>
              <a:ext uri="{FF2B5EF4-FFF2-40B4-BE49-F238E27FC236}">
                <a16:creationId xmlns:a16="http://schemas.microsoft.com/office/drawing/2014/main" id="{267A69DD-3D10-4AC0-A2D6-71D7D2F9E010}"/>
              </a:ext>
            </a:extLst>
          </p:cNvPr>
          <p:cNvPicPr>
            <a:picLocks noChangeAspect="1"/>
          </p:cNvPicPr>
          <p:nvPr/>
        </p:nvPicPr>
        <p:blipFill>
          <a:blip r:embed="rId3" cstate="email">
            <a:alphaModFix amt="14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9144000" cy="5104127"/>
          </a:xfrm>
          <a:prstGeom prst="rect">
            <a:avLst/>
          </a:prstGeom>
        </p:spPr>
      </p:pic>
    </p:spTree>
    <p:extLst>
      <p:ext uri="{BB962C8B-B14F-4D97-AF65-F5344CB8AC3E}">
        <p14:creationId xmlns:p14="http://schemas.microsoft.com/office/powerpoint/2010/main" val="3382230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0243" y="239812"/>
            <a:ext cx="7183513" cy="609719"/>
          </a:xfrm>
          <a:prstGeom prst="rect">
            <a:avLst/>
          </a:prstGeom>
          <a:noFill/>
        </p:spPr>
        <p:txBody>
          <a:bodyPr wrap="square" rtlCol="0">
            <a:spAutoFit/>
          </a:bodyPr>
          <a:lstStyle/>
          <a:p>
            <a:pPr algn="ctr">
              <a:lnSpc>
                <a:spcPts val="3600"/>
              </a:lnSpc>
            </a:pPr>
            <a:r>
              <a:rPr lang="en-US" sz="4800" b="1" dirty="0">
                <a:ln w="19050">
                  <a:solidFill>
                    <a:srgbClr val="00FF00"/>
                  </a:solidFill>
                  <a:prstDash val="solid"/>
                </a:ln>
                <a:solidFill>
                  <a:schemeClr val="bg1"/>
                </a:solidFill>
                <a:effectLst>
                  <a:outerShdw dist="38100" dir="2700000" algn="bl" rotWithShape="0">
                    <a:schemeClr val="accent5"/>
                  </a:outerShdw>
                </a:effectLst>
                <a:latin typeface="Montserrat" charset="0"/>
                <a:ea typeface="Montserrat" charset="0"/>
                <a:cs typeface="Montserrat" charset="0"/>
              </a:rPr>
              <a:t>Table of Contents</a:t>
            </a:r>
          </a:p>
        </p:txBody>
      </p:sp>
      <p:sp>
        <p:nvSpPr>
          <p:cNvPr id="3" name="TextBox 2">
            <a:extLst>
              <a:ext uri="{FF2B5EF4-FFF2-40B4-BE49-F238E27FC236}">
                <a16:creationId xmlns:a16="http://schemas.microsoft.com/office/drawing/2014/main" id="{A7C2CC66-3433-4656-BD68-1A4CB8FF6D48}"/>
              </a:ext>
            </a:extLst>
          </p:cNvPr>
          <p:cNvSpPr txBox="1"/>
          <p:nvPr/>
        </p:nvSpPr>
        <p:spPr>
          <a:xfrm>
            <a:off x="861589" y="866755"/>
            <a:ext cx="8503883" cy="4108817"/>
          </a:xfrm>
          <a:prstGeom prst="rect">
            <a:avLst/>
          </a:prstGeom>
          <a:noFill/>
        </p:spPr>
        <p:txBody>
          <a:bodyPr wrap="square" rtlCol="0">
            <a:spAutoFit/>
          </a:bodyPr>
          <a:lstStyle/>
          <a:p>
            <a:pPr marL="342900" indent="-342900">
              <a:lnSpc>
                <a:spcPct val="150000"/>
              </a:lnSpc>
              <a:buFont typeface="+mj-lt"/>
              <a:buAutoNum type="arabicParenR"/>
            </a:pPr>
            <a:r>
              <a:rPr lang="en-US"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Introduction to Insecure Authentication</a:t>
            </a:r>
          </a:p>
          <a:p>
            <a:pPr marL="342900" indent="-342900">
              <a:lnSpc>
                <a:spcPct val="150000"/>
              </a:lnSpc>
              <a:buFont typeface="+mj-lt"/>
              <a:buAutoNum type="arabicParenR"/>
            </a:pPr>
            <a:r>
              <a:rPr lang="en-US" sz="1800"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Threat Agents</a:t>
            </a:r>
          </a:p>
          <a:p>
            <a:pPr marL="342900" indent="-342900">
              <a:lnSpc>
                <a:spcPct val="150000"/>
              </a:lnSpc>
              <a:buFont typeface="+mj-lt"/>
              <a:buAutoNum type="arabicParenR"/>
            </a:pPr>
            <a:r>
              <a:rPr lang="en-US"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Attack Vectors</a:t>
            </a:r>
          </a:p>
          <a:p>
            <a:pPr marL="342900" indent="-342900">
              <a:lnSpc>
                <a:spcPct val="150000"/>
              </a:lnSpc>
              <a:buFont typeface="+mj-lt"/>
              <a:buAutoNum type="arabicParenR"/>
            </a:pPr>
            <a:r>
              <a:rPr lang="en-US" sz="1800"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Security Weakness</a:t>
            </a:r>
          </a:p>
          <a:p>
            <a:pPr marL="342900" indent="-342900">
              <a:lnSpc>
                <a:spcPct val="150000"/>
              </a:lnSpc>
              <a:buFont typeface="+mj-lt"/>
              <a:buAutoNum type="arabicParenR"/>
            </a:pPr>
            <a:r>
              <a:rPr lang="en-US"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Technical Impacts</a:t>
            </a:r>
          </a:p>
          <a:p>
            <a:pPr marL="342900" indent="-342900">
              <a:lnSpc>
                <a:spcPct val="150000"/>
              </a:lnSpc>
              <a:buFont typeface="+mj-lt"/>
              <a:buAutoNum type="arabicParenR"/>
            </a:pPr>
            <a:r>
              <a:rPr lang="en-US" sz="1800"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Business Impacts</a:t>
            </a:r>
          </a:p>
          <a:p>
            <a:pPr marL="342900" indent="-342900">
              <a:lnSpc>
                <a:spcPct val="150000"/>
              </a:lnSpc>
              <a:buFont typeface="+mj-lt"/>
              <a:buAutoNum type="arabicParenR"/>
            </a:pPr>
            <a:r>
              <a:rPr lang="en-US"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How to identify whether vulnerable or not</a:t>
            </a:r>
          </a:p>
          <a:p>
            <a:pPr marL="342900" indent="-342900">
              <a:lnSpc>
                <a:spcPct val="150000"/>
              </a:lnSpc>
              <a:buFont typeface="+mj-lt"/>
              <a:buAutoNum type="arabicParenR"/>
            </a:pPr>
            <a:r>
              <a:rPr lang="en-US" sz="1800"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How to prevent “Insecure Authentication”</a:t>
            </a:r>
          </a:p>
          <a:p>
            <a:pPr marL="342900" indent="-342900">
              <a:lnSpc>
                <a:spcPct val="150000"/>
              </a:lnSpc>
              <a:buFont typeface="+mj-lt"/>
              <a:buAutoNum type="arabicParenR"/>
            </a:pPr>
            <a:r>
              <a:rPr lang="en-US" b="1" spc="113" dirty="0">
                <a:ln w="9525">
                  <a:solidFill>
                    <a:srgbClr val="FC65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rPr>
              <a:t>References</a:t>
            </a:r>
          </a:p>
          <a:p>
            <a:endParaRPr lang="en-US" sz="1800" b="1" spc="113" dirty="0">
              <a:ln w="9525">
                <a:solidFill>
                  <a:srgbClr val="FC7608"/>
                </a:solidFill>
              </a:ln>
              <a:solidFill>
                <a:srgbClr val="FFFF00"/>
              </a:solidFill>
              <a:effectLst>
                <a:innerShdw blurRad="63500" dist="50800" dir="13500000">
                  <a:prstClr val="black">
                    <a:alpha val="50000"/>
                  </a:prstClr>
                </a:innerShdw>
              </a:effectLst>
              <a:latin typeface="Courier New" panose="02070309020205020404" pitchFamily="49" charset="0"/>
              <a:ea typeface="Montserrat" charset="0"/>
              <a:cs typeface="Courier New" panose="02070309020205020404" pitchFamily="49" charset="0"/>
            </a:endParaRPr>
          </a:p>
        </p:txBody>
      </p:sp>
    </p:spTree>
    <p:extLst>
      <p:ext uri="{BB962C8B-B14F-4D97-AF65-F5344CB8AC3E}">
        <p14:creationId xmlns:p14="http://schemas.microsoft.com/office/powerpoint/2010/main" val="2337733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picture containing electronics, circuit&#10;&#10;Description automatically generated">
            <a:extLst>
              <a:ext uri="{FF2B5EF4-FFF2-40B4-BE49-F238E27FC236}">
                <a16:creationId xmlns:a16="http://schemas.microsoft.com/office/drawing/2014/main" id="{30854937-0C65-460D-BBFD-61CACA14DF75}"/>
              </a:ext>
            </a:extLst>
          </p:cNvPr>
          <p:cNvPicPr>
            <a:picLocks noChangeAspect="1"/>
          </p:cNvPicPr>
          <p:nvPr/>
        </p:nvPicPr>
        <p:blipFill rotWithShape="1">
          <a:blip r:embed="rId4" cstate="email">
            <a:alphaModFix amt="15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0"/>
            <a:ext cx="9144000" cy="5143500"/>
          </a:xfrm>
          <a:prstGeom prst="rect">
            <a:avLst/>
          </a:prstGeom>
        </p:spPr>
      </p:pic>
      <p:sp>
        <p:nvSpPr>
          <p:cNvPr id="11" name="TextBox 10"/>
          <p:cNvSpPr txBox="1"/>
          <p:nvPr/>
        </p:nvSpPr>
        <p:spPr>
          <a:xfrm>
            <a:off x="1313259" y="457200"/>
            <a:ext cx="6507166" cy="2400300"/>
          </a:xfrm>
          <a:prstGeom prst="rect">
            <a:avLst/>
          </a:prstGeom>
        </p:spPr>
        <p:txBody>
          <a:bodyPr vert="horz" lIns="91440" tIns="45720" rIns="91440" bIns="45720" rtlCol="0" anchor="b">
            <a:normAutofit/>
          </a:bodyPr>
          <a:lstStyle/>
          <a:p>
            <a:pPr algn="ctr">
              <a:spcBef>
                <a:spcPct val="0"/>
              </a:spcBef>
              <a:spcAft>
                <a:spcPts val="600"/>
              </a:spcAft>
            </a:pPr>
            <a:r>
              <a:rPr lang="en-US" sz="4400" b="1" cap="all" spc="225">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How to Identify whether </a:t>
            </a:r>
          </a:p>
          <a:p>
            <a:pPr algn="ctr">
              <a:spcBef>
                <a:spcPct val="0"/>
              </a:spcBef>
              <a:spcAft>
                <a:spcPts val="600"/>
              </a:spcAft>
            </a:pPr>
            <a:r>
              <a:rPr lang="en-US" sz="4400" b="1" cap="all" spc="225">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Vulnerable or not.</a:t>
            </a:r>
          </a:p>
        </p:txBody>
      </p:sp>
      <p:sp>
        <p:nvSpPr>
          <p:cNvPr id="4" name="TextBox 3">
            <a:extLst>
              <a:ext uri="{FF2B5EF4-FFF2-40B4-BE49-F238E27FC236}">
                <a16:creationId xmlns:a16="http://schemas.microsoft.com/office/drawing/2014/main" id="{799797AE-621A-4A03-9816-53F75FA7F188}"/>
              </a:ext>
            </a:extLst>
          </p:cNvPr>
          <p:cNvSpPr txBox="1"/>
          <p:nvPr/>
        </p:nvSpPr>
        <p:spPr>
          <a:xfrm>
            <a:off x="6463459" y="4943445"/>
            <a:ext cx="268054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privateinternetaccess.com/blog/2017/05/intel-remote-vulnerability-much-much-worse-though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15324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picture containing electronics, circuit&#10;&#10;Description automatically generated">
            <a:extLst>
              <a:ext uri="{FF2B5EF4-FFF2-40B4-BE49-F238E27FC236}">
                <a16:creationId xmlns:a16="http://schemas.microsoft.com/office/drawing/2014/main" id="{6F0A39D9-C095-4028-B944-C5F26B1949CA}"/>
              </a:ext>
            </a:extLst>
          </p:cNvPr>
          <p:cNvPicPr>
            <a:picLocks noChangeAspect="1"/>
          </p:cNvPicPr>
          <p:nvPr/>
        </p:nvPicPr>
        <p:blipFill rotWithShape="1">
          <a:blip r:embed="rId4" cstate="email">
            <a:alphaModFix amt="15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0"/>
            <a:ext cx="9144000" cy="5143500"/>
          </a:xfrm>
          <a:prstGeom prst="rect">
            <a:avLst/>
          </a:prstGeom>
        </p:spPr>
      </p:pic>
      <p:sp>
        <p:nvSpPr>
          <p:cNvPr id="18" name="TextBox 17"/>
          <p:cNvSpPr txBox="1"/>
          <p:nvPr/>
        </p:nvSpPr>
        <p:spPr>
          <a:xfrm>
            <a:off x="856059" y="457200"/>
            <a:ext cx="7429499" cy="1428750"/>
          </a:xfrm>
          <a:prstGeom prst="rect">
            <a:avLst/>
          </a:prstGeom>
        </p:spPr>
        <p:txBody>
          <a:bodyPr vert="horz" lIns="91440" tIns="45720" rIns="91440" bIns="45720" rtlCol="0" anchor="ctr">
            <a:normAutofit/>
          </a:bodyPr>
          <a:lstStyle/>
          <a:p>
            <a:pPr>
              <a:spcBef>
                <a:spcPct val="0"/>
              </a:spcBef>
              <a:spcAft>
                <a:spcPts val="600"/>
              </a:spcAft>
            </a:pPr>
            <a:r>
              <a:rPr lang="en-US" sz="3200" b="1" cap="all" spc="113">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How to identify </a:t>
            </a:r>
          </a:p>
          <a:p>
            <a:pPr>
              <a:spcBef>
                <a:spcPct val="0"/>
              </a:spcBef>
              <a:spcAft>
                <a:spcPts val="600"/>
              </a:spcAft>
            </a:pPr>
            <a:r>
              <a:rPr lang="en-US" sz="3200" b="1" cap="all" spc="113">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whether vulnerable or not</a:t>
            </a:r>
          </a:p>
        </p:txBody>
      </p:sp>
      <p:sp>
        <p:nvSpPr>
          <p:cNvPr id="16" name="TextBox 15"/>
          <p:cNvSpPr txBox="1"/>
          <p:nvPr/>
        </p:nvSpPr>
        <p:spPr>
          <a:xfrm>
            <a:off x="856059" y="2000249"/>
            <a:ext cx="7429499" cy="234315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If Mobile app stores any password or shared secrets locally on the device.</a:t>
            </a: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If Mobile app uses a weak password policies.</a:t>
            </a: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If the mobile app uses a feature like TouchID and FaceID</a:t>
            </a:r>
          </a:p>
        </p:txBody>
      </p:sp>
      <p:sp>
        <p:nvSpPr>
          <p:cNvPr id="10" name="Rectangle 9"/>
          <p:cNvSpPr/>
          <p:nvPr/>
        </p:nvSpPr>
        <p:spPr>
          <a:xfrm rot="2729498" flipH="1">
            <a:off x="4224149" y="927956"/>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9" name="Rectangle 18"/>
          <p:cNvSpPr/>
          <p:nvPr/>
        </p:nvSpPr>
        <p:spPr>
          <a:xfrm rot="2729498">
            <a:off x="4545760" y="927681"/>
            <a:ext cx="65568" cy="655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0" name="Rectangle 19"/>
          <p:cNvSpPr/>
          <p:nvPr/>
        </p:nvSpPr>
        <p:spPr>
          <a:xfrm rot="2729498" flipH="1">
            <a:off x="4848324" y="927957"/>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 name="TextBox 3">
            <a:extLst>
              <a:ext uri="{FF2B5EF4-FFF2-40B4-BE49-F238E27FC236}">
                <a16:creationId xmlns:a16="http://schemas.microsoft.com/office/drawing/2014/main" id="{D0DB7481-46C6-48C1-B38A-EA1E2838BDE3}"/>
              </a:ext>
            </a:extLst>
          </p:cNvPr>
          <p:cNvSpPr txBox="1"/>
          <p:nvPr/>
        </p:nvSpPr>
        <p:spPr>
          <a:xfrm>
            <a:off x="6463459" y="4943445"/>
            <a:ext cx="268054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privateinternetaccess.com/blog/2017/05/intel-remote-vulnerability-much-much-worse-though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066785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8E1F8B-FAA0-43DF-B61B-5EF9F66A4795}"/>
              </a:ext>
            </a:extLst>
          </p:cNvPr>
          <p:cNvPicPr>
            <a:picLocks noChangeAspect="1"/>
          </p:cNvPicPr>
          <p:nvPr/>
        </p:nvPicPr>
        <p:blipFill rotWithShape="1">
          <a:blip r:embed="rId4" cstate="email">
            <a:alphaModFix amt="15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7425" b="17575"/>
          <a:stretch/>
        </p:blipFill>
        <p:spPr>
          <a:xfrm>
            <a:off x="20" y="10"/>
            <a:ext cx="9143980" cy="5143490"/>
          </a:xfrm>
          <a:prstGeom prst="rect">
            <a:avLst/>
          </a:prstGeom>
        </p:spPr>
      </p:pic>
      <p:sp>
        <p:nvSpPr>
          <p:cNvPr id="11" name="TextBox 10"/>
          <p:cNvSpPr txBox="1"/>
          <p:nvPr/>
        </p:nvSpPr>
        <p:spPr>
          <a:xfrm>
            <a:off x="1313259" y="457200"/>
            <a:ext cx="6507166" cy="2400300"/>
          </a:xfrm>
          <a:prstGeom prst="rect">
            <a:avLst/>
          </a:prstGeom>
        </p:spPr>
        <p:txBody>
          <a:bodyPr vert="horz" lIns="91440" tIns="45720" rIns="91440" bIns="45720" rtlCol="0" anchor="b">
            <a:normAutofit/>
          </a:bodyPr>
          <a:lstStyle/>
          <a:p>
            <a:pPr algn="ctr">
              <a:spcBef>
                <a:spcPct val="0"/>
              </a:spcBef>
              <a:spcAft>
                <a:spcPts val="600"/>
              </a:spcAft>
            </a:pPr>
            <a:r>
              <a:rPr lang="en-US" sz="4800" b="1" cap="all" spc="225">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How to prevent</a:t>
            </a:r>
          </a:p>
          <a:p>
            <a:pPr algn="ctr">
              <a:spcBef>
                <a:spcPct val="0"/>
              </a:spcBef>
              <a:spcAft>
                <a:spcPts val="600"/>
              </a:spcAft>
            </a:pPr>
            <a:r>
              <a:rPr lang="en-US" sz="4800" b="1" cap="all" spc="225">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 Insecure Authentication”.</a:t>
            </a:r>
          </a:p>
        </p:txBody>
      </p:sp>
      <p:sp>
        <p:nvSpPr>
          <p:cNvPr id="4" name="TextBox 3">
            <a:extLst>
              <a:ext uri="{FF2B5EF4-FFF2-40B4-BE49-F238E27FC236}">
                <a16:creationId xmlns:a16="http://schemas.microsoft.com/office/drawing/2014/main" id="{A31DD7BC-87BD-4BBE-A7C2-23C9DA4477DE}"/>
              </a:ext>
            </a:extLst>
          </p:cNvPr>
          <p:cNvSpPr txBox="1"/>
          <p:nvPr/>
        </p:nvSpPr>
        <p:spPr>
          <a:xfrm>
            <a:off x="6604523" y="4943445"/>
            <a:ext cx="253947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fetch-info.blogspot.com/2016/09/authentication-system-basic-design.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2020093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61513" y="1452712"/>
            <a:ext cx="7360791" cy="2970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1600" dirty="0">
                <a:solidFill>
                  <a:schemeClr val="tx2"/>
                </a:solidFill>
                <a:latin typeface="Open Sans Light" charset="0"/>
                <a:ea typeface="Open Sans Light" charset="0"/>
                <a:cs typeface="Open Sans Light" charset="0"/>
              </a:rPr>
              <a:t>Ensure that all authentication requests are performed server-side.</a:t>
            </a:r>
          </a:p>
          <a:p>
            <a:pPr marL="285750" indent="-285750">
              <a:lnSpc>
                <a:spcPct val="200000"/>
              </a:lnSpc>
              <a:buFont typeface="Wingdings" panose="05000000000000000000" pitchFamily="2" charset="2"/>
              <a:buChar char="v"/>
            </a:pPr>
            <a:r>
              <a:rPr lang="en-US" sz="1600" dirty="0">
                <a:solidFill>
                  <a:schemeClr val="tx2"/>
                </a:solidFill>
                <a:latin typeface="Open Sans Light" charset="0"/>
                <a:ea typeface="Open Sans Light" charset="0"/>
                <a:cs typeface="Open Sans Light" charset="0"/>
              </a:rPr>
              <a:t>If client-side storage of data is required, the data will need to be encrypted using an encryption key.</a:t>
            </a:r>
          </a:p>
          <a:p>
            <a:pPr marL="285750" indent="-285750">
              <a:lnSpc>
                <a:spcPct val="200000"/>
              </a:lnSpc>
              <a:buFont typeface="Wingdings" panose="05000000000000000000" pitchFamily="2" charset="2"/>
              <a:buChar char="v"/>
            </a:pPr>
            <a:r>
              <a:rPr lang="en-US" sz="1600" dirty="0">
                <a:solidFill>
                  <a:schemeClr val="tx2"/>
                </a:solidFill>
                <a:latin typeface="Open Sans Light" charset="0"/>
                <a:ea typeface="Open Sans Light" charset="0"/>
                <a:cs typeface="Open Sans Light" charset="0"/>
              </a:rPr>
              <a:t>Use strong password policies.</a:t>
            </a:r>
          </a:p>
          <a:p>
            <a:pPr marL="285750" indent="-285750">
              <a:lnSpc>
                <a:spcPct val="200000"/>
              </a:lnSpc>
              <a:buFont typeface="Wingdings" panose="05000000000000000000" pitchFamily="2" charset="2"/>
              <a:buChar char="v"/>
            </a:pPr>
            <a:r>
              <a:rPr lang="en-US" sz="1600" dirty="0">
                <a:solidFill>
                  <a:schemeClr val="tx2"/>
                </a:solidFill>
                <a:latin typeface="Open Sans Light" charset="0"/>
                <a:ea typeface="Open Sans Light" charset="0"/>
                <a:cs typeface="Open Sans Light" charset="0"/>
              </a:rPr>
              <a:t>Regularly install updates.</a:t>
            </a:r>
          </a:p>
          <a:p>
            <a:pPr marL="285750" indent="-285750">
              <a:lnSpc>
                <a:spcPct val="200000"/>
              </a:lnSpc>
              <a:buFont typeface="Wingdings" panose="05000000000000000000" pitchFamily="2" charset="2"/>
              <a:buChar char="v"/>
            </a:pPr>
            <a:r>
              <a:rPr lang="en-US" sz="1600" dirty="0">
                <a:solidFill>
                  <a:schemeClr val="tx2"/>
                </a:solidFill>
                <a:latin typeface="Open Sans Light" charset="0"/>
                <a:ea typeface="Open Sans Light" charset="0"/>
                <a:cs typeface="Open Sans Light" charset="0"/>
              </a:rPr>
              <a:t>Activate two-factor authentication.</a:t>
            </a:r>
          </a:p>
        </p:txBody>
      </p:sp>
      <p:sp>
        <p:nvSpPr>
          <p:cNvPr id="10" name="Rectangle 9"/>
          <p:cNvSpPr/>
          <p:nvPr/>
        </p:nvSpPr>
        <p:spPr>
          <a:xfrm rot="2729498" flipH="1">
            <a:off x="4224149" y="927956"/>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8" name="TextBox 17"/>
          <p:cNvSpPr txBox="1"/>
          <p:nvPr/>
        </p:nvSpPr>
        <p:spPr>
          <a:xfrm>
            <a:off x="1868189" y="375494"/>
            <a:ext cx="5685787" cy="1077218"/>
          </a:xfrm>
          <a:prstGeom prst="rect">
            <a:avLst/>
          </a:prstGeom>
          <a:noFill/>
        </p:spPr>
        <p:txBody>
          <a:bodyPr wrap="none" rtlCol="0">
            <a:spAutoFit/>
          </a:bodyPr>
          <a:lstStyle/>
          <a:p>
            <a:pPr algn="ctr"/>
            <a:r>
              <a:rPr lang="en-US" sz="3200" b="1" spc="225" dirty="0">
                <a:solidFill>
                  <a:schemeClr val="tx2"/>
                </a:solidFill>
                <a:latin typeface="Montserrat Bold" charset="0"/>
                <a:ea typeface="Montserrat Bold" charset="0"/>
                <a:cs typeface="Montserrat Bold" charset="0"/>
              </a:rPr>
              <a:t>How to prevent</a:t>
            </a:r>
          </a:p>
          <a:p>
            <a:pPr algn="ctr"/>
            <a:r>
              <a:rPr lang="en-US" sz="3200" b="1" spc="225" dirty="0">
                <a:solidFill>
                  <a:schemeClr val="tx2"/>
                </a:solidFill>
                <a:latin typeface="Montserrat Bold" charset="0"/>
                <a:ea typeface="Montserrat Bold" charset="0"/>
                <a:cs typeface="Montserrat Bold" charset="0"/>
              </a:rPr>
              <a:t> “ Insecure Authentication”.</a:t>
            </a:r>
          </a:p>
        </p:txBody>
      </p:sp>
      <p:sp>
        <p:nvSpPr>
          <p:cNvPr id="19" name="Rectangle 18"/>
          <p:cNvSpPr/>
          <p:nvPr/>
        </p:nvSpPr>
        <p:spPr>
          <a:xfrm rot="2729498">
            <a:off x="4545760" y="927681"/>
            <a:ext cx="65568" cy="655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0" name="Rectangle 19"/>
          <p:cNvSpPr/>
          <p:nvPr/>
        </p:nvSpPr>
        <p:spPr>
          <a:xfrm rot="2729498" flipH="1">
            <a:off x="4848324" y="927957"/>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3" name="Picture 2" descr="A picture containing electronics, calculator&#10;&#10;Description automatically generated">
            <a:extLst>
              <a:ext uri="{FF2B5EF4-FFF2-40B4-BE49-F238E27FC236}">
                <a16:creationId xmlns:a16="http://schemas.microsoft.com/office/drawing/2014/main" id="{7215432F-51F8-447E-8166-57BE233EFAD7}"/>
              </a:ext>
            </a:extLst>
          </p:cNvPr>
          <p:cNvPicPr>
            <a:picLocks noChangeAspect="1"/>
          </p:cNvPicPr>
          <p:nvPr/>
        </p:nvPicPr>
        <p:blipFill>
          <a:blip r:embed="rId3" cstate="email">
            <a:alphaModFix amt="6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836766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6" name="TextBox 35"/>
          <p:cNvSpPr txBox="1"/>
          <p:nvPr/>
        </p:nvSpPr>
        <p:spPr>
          <a:xfrm>
            <a:off x="4815348" y="457200"/>
            <a:ext cx="3841955" cy="1428750"/>
          </a:xfrm>
          <a:prstGeom prst="rect">
            <a:avLst/>
          </a:prstGeom>
        </p:spPr>
        <p:txBody>
          <a:bodyPr vert="horz" lIns="91440" tIns="45720" rIns="91440" bIns="45720" rtlCol="0" anchor="ctr">
            <a:normAutofit/>
          </a:bodyPr>
          <a:lstStyle/>
          <a:p>
            <a:pPr>
              <a:spcBef>
                <a:spcPct val="0"/>
              </a:spcBef>
              <a:spcAft>
                <a:spcPts val="600"/>
              </a:spcAft>
            </a:pPr>
            <a:r>
              <a:rPr lang="en-US" sz="3200" b="1" cap="all" spc="113">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References</a:t>
            </a:r>
          </a:p>
        </p:txBody>
      </p:sp>
      <p:sp>
        <p:nvSpPr>
          <p:cNvPr id="8" name="TextBox 7"/>
          <p:cNvSpPr txBox="1"/>
          <p:nvPr/>
        </p:nvSpPr>
        <p:spPr>
          <a:xfrm>
            <a:off x="4815348" y="2000249"/>
            <a:ext cx="3841955" cy="2412207"/>
          </a:xfrm>
          <a:prstGeom prst="rect">
            <a:avLst/>
          </a:prstGeom>
        </p:spPr>
        <p:txBody>
          <a:bodyPr vert="horz" lIns="91440" tIns="45720" rIns="91440" bIns="45720" rtlCol="0" anchor="t">
            <a:normAutofit/>
          </a:bodyPr>
          <a:lstStyle/>
          <a:p>
            <a:pPr marL="171450" indent="-1714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4"/>
              </a:rPr>
              <a:t>www.owasp.org</a:t>
            </a: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171450" indent="-1714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www.clario.co/blog/secure-iphone-from-hacking/</a:t>
            </a:r>
          </a:p>
        </p:txBody>
      </p:sp>
      <p:pic>
        <p:nvPicPr>
          <p:cNvPr id="7" name="Picture Placeholder 6"/>
          <p:cNvPicPr>
            <a:picLocks noGrp="1" noChangeAspect="1"/>
          </p:cNvPicPr>
          <p:nvPr>
            <p:ph type="pic" sz="quarter" idx="15"/>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p:blipFill>
        <p:spPr>
          <a:xfrm>
            <a:off x="558849" y="483829"/>
            <a:ext cx="3935810" cy="393581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extBox 1">
            <a:extLst>
              <a:ext uri="{FF2B5EF4-FFF2-40B4-BE49-F238E27FC236}">
                <a16:creationId xmlns:a16="http://schemas.microsoft.com/office/drawing/2014/main" id="{C4142B75-4170-4277-9311-14A7A8EDAF4D}"/>
              </a:ext>
            </a:extLst>
          </p:cNvPr>
          <p:cNvSpPr txBox="1"/>
          <p:nvPr/>
        </p:nvSpPr>
        <p:spPr>
          <a:xfrm>
            <a:off x="1644199" y="4219584"/>
            <a:ext cx="28504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flickr.com/photos/bertop/24859929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992137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4710" y="2136434"/>
            <a:ext cx="2849755" cy="473206"/>
          </a:xfrm>
          <a:prstGeom prst="rect">
            <a:avLst/>
          </a:prstGeom>
          <a:noFill/>
        </p:spPr>
        <p:txBody>
          <a:bodyPr wrap="none" rtlCol="0">
            <a:spAutoFit/>
          </a:bodyPr>
          <a:lstStyle/>
          <a:p>
            <a:pPr algn="ctr"/>
            <a:r>
              <a:rPr lang="en-US" sz="2400" b="1" spc="113" dirty="0">
                <a:solidFill>
                  <a:schemeClr val="accent2"/>
                </a:solidFill>
                <a:latin typeface="Montserrat Bold" charset="0"/>
                <a:ea typeface="Montserrat Bold" charset="0"/>
                <a:cs typeface="Montserrat Bold" charset="0"/>
              </a:rPr>
              <a:t>Any questions?</a:t>
            </a:r>
          </a:p>
        </p:txBody>
      </p:sp>
      <p:sp>
        <p:nvSpPr>
          <p:cNvPr id="9" name="TextBox 8"/>
          <p:cNvSpPr txBox="1"/>
          <p:nvPr/>
        </p:nvSpPr>
        <p:spPr>
          <a:xfrm>
            <a:off x="2627065" y="1059242"/>
            <a:ext cx="3890809" cy="1215717"/>
          </a:xfrm>
          <a:prstGeom prst="rect">
            <a:avLst/>
          </a:prstGeom>
          <a:noFill/>
        </p:spPr>
        <p:txBody>
          <a:bodyPr wrap="none" rtlCol="0">
            <a:spAutoFit/>
          </a:bodyPr>
          <a:lstStyle/>
          <a:p>
            <a:pPr algn="ctr"/>
            <a:r>
              <a:rPr lang="en-US" sz="7300" b="1">
                <a:latin typeface="Montserrat" charset="0"/>
                <a:ea typeface="Montserrat" charset="0"/>
                <a:cs typeface="Montserrat" charset="0"/>
              </a:rPr>
              <a:t>Thanks!</a:t>
            </a:r>
            <a:endParaRPr lang="en-US" sz="7300" b="1" dirty="0">
              <a:latin typeface="Montserrat" charset="0"/>
              <a:ea typeface="Montserrat" charset="0"/>
              <a:cs typeface="Montserrat" charset="0"/>
            </a:endParaRPr>
          </a:p>
        </p:txBody>
      </p:sp>
    </p:spTree>
    <p:extLst>
      <p:ext uri="{BB962C8B-B14F-4D97-AF65-F5344CB8AC3E}">
        <p14:creationId xmlns:p14="http://schemas.microsoft.com/office/powerpoint/2010/main" val="1534066112"/>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207313" y="1986975"/>
            <a:ext cx="4728534" cy="584775"/>
          </a:xfrm>
          <a:prstGeom prst="rect">
            <a:avLst/>
          </a:prstGeom>
          <a:noFill/>
        </p:spPr>
        <p:txBody>
          <a:bodyPr wrap="square" rtlCol="0">
            <a:spAutoFit/>
          </a:bodyPr>
          <a:lstStyle/>
          <a:p>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I warmly welcome you to my presentation on </a:t>
            </a:r>
            <a:r>
              <a:rPr lang="en-US" sz="16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“Insecure Authentication”.</a:t>
            </a:r>
          </a:p>
        </p:txBody>
      </p:sp>
      <p:sp>
        <p:nvSpPr>
          <p:cNvPr id="18" name="TextBox 17"/>
          <p:cNvSpPr txBox="1"/>
          <p:nvPr/>
        </p:nvSpPr>
        <p:spPr>
          <a:xfrm>
            <a:off x="4207313" y="835519"/>
            <a:ext cx="4972580" cy="553998"/>
          </a:xfrm>
          <a:prstGeom prst="rect">
            <a:avLst/>
          </a:prstGeom>
          <a:noFill/>
        </p:spPr>
        <p:txBody>
          <a:bodyPr wrap="none" rtlCol="0">
            <a:spAutoFit/>
          </a:bodyPr>
          <a:lstStyle/>
          <a:p>
            <a:r>
              <a:rPr lang="en-US" sz="3000" b="1" spc="113" dirty="0">
                <a:solidFill>
                  <a:schemeClr val="tx2"/>
                </a:solidFill>
                <a:latin typeface="Montserrat Bold" charset="0"/>
                <a:ea typeface="Montserrat Bold" charset="0"/>
                <a:cs typeface="Montserrat Bold" charset="0"/>
              </a:rPr>
              <a:t>Hello Good Afternoon!</a:t>
            </a:r>
          </a:p>
        </p:txBody>
      </p:sp>
      <p:sp>
        <p:nvSpPr>
          <p:cNvPr id="19" name="TextBox 18"/>
          <p:cNvSpPr txBox="1"/>
          <p:nvPr/>
        </p:nvSpPr>
        <p:spPr>
          <a:xfrm>
            <a:off x="4207313" y="1325509"/>
            <a:ext cx="4563685" cy="553998"/>
          </a:xfrm>
          <a:prstGeom prst="rect">
            <a:avLst/>
          </a:prstGeom>
          <a:noFill/>
        </p:spPr>
        <p:txBody>
          <a:bodyPr wrap="none" rtlCol="0">
            <a:spAutoFit/>
          </a:bodyPr>
          <a:lstStyle/>
          <a:p>
            <a:r>
              <a:rPr lang="en-US" sz="3000" b="1" spc="113" dirty="0">
                <a:solidFill>
                  <a:schemeClr val="tx2"/>
                </a:solidFill>
                <a:latin typeface="Montserrat Bold" charset="0"/>
                <a:ea typeface="Montserrat Bold" charset="0"/>
                <a:cs typeface="Montserrat Bold" charset="0"/>
              </a:rPr>
              <a:t>I Am </a:t>
            </a:r>
            <a:r>
              <a:rPr lang="en-US" sz="3000" b="1" spc="113" dirty="0">
                <a:solidFill>
                  <a:srgbClr val="E3F913"/>
                </a:solidFill>
                <a:latin typeface="Montserrat Bold" charset="0"/>
                <a:ea typeface="Montserrat Bold" charset="0"/>
                <a:cs typeface="Montserrat Bold" charset="0"/>
              </a:rPr>
              <a:t>Dilshan Eranda</a:t>
            </a:r>
          </a:p>
        </p:txBody>
      </p:sp>
      <p:sp>
        <p:nvSpPr>
          <p:cNvPr id="20" name="TextBox 19"/>
          <p:cNvSpPr txBox="1"/>
          <p:nvPr/>
        </p:nvSpPr>
        <p:spPr>
          <a:xfrm>
            <a:off x="4207313" y="2679218"/>
            <a:ext cx="4368651" cy="2062103"/>
          </a:xfrm>
          <a:prstGeom prst="rect">
            <a:avLst/>
          </a:prstGeom>
          <a:noFill/>
        </p:spPr>
        <p:txBody>
          <a:bodyPr wrap="square" rtlCol="0">
            <a:spAutoFit/>
          </a:bodyPr>
          <a:lstStyle/>
          <a:p>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So, today I’m going to explain you about the following sections. </a:t>
            </a:r>
          </a:p>
          <a:p>
            <a:endParaRPr lang="en-US" sz="1600" dirty="0">
              <a:solidFill>
                <a:schemeClr val="tx2"/>
              </a:solidFill>
              <a:latin typeface="Open Sans Light" charset="0"/>
              <a:ea typeface="Open Sans Light" charset="0"/>
              <a:cs typeface="Open Sans Light" charset="0"/>
            </a:endParaRPr>
          </a:p>
          <a:p>
            <a:pPr marL="342900" indent="-342900">
              <a:buFont typeface="+mj-lt"/>
              <a:buAutoNum type="arabicParen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Introduction </a:t>
            </a:r>
          </a:p>
          <a:p>
            <a:pPr marL="342900" indent="-342900">
              <a:buFont typeface="+mj-lt"/>
              <a:buAutoNum type="arabicParen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Threat Agents</a:t>
            </a:r>
          </a:p>
          <a:p>
            <a:pPr marL="342900" indent="-342900">
              <a:buFont typeface="+mj-lt"/>
              <a:buAutoNum type="arabicParen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Attack Vectors</a:t>
            </a:r>
          </a:p>
          <a:p>
            <a:pPr marL="342900" indent="-342900">
              <a:buFont typeface="+mj-lt"/>
              <a:buAutoNum type="arabicParen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Security Weaknesses</a:t>
            </a:r>
          </a:p>
          <a:p>
            <a:pPr marL="342900" indent="-342900">
              <a:buFont typeface="+mj-lt"/>
              <a:buAutoNum type="arabicParen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Technical Impacts</a:t>
            </a:r>
          </a:p>
        </p:txBody>
      </p:sp>
      <p:pic>
        <p:nvPicPr>
          <p:cNvPr id="16" name="Picture Placeholder 15" descr="A person with a beard&#10;&#10;Description automatically generated with medium confidence">
            <a:extLst>
              <a:ext uri="{FF2B5EF4-FFF2-40B4-BE49-F238E27FC236}">
                <a16:creationId xmlns:a16="http://schemas.microsoft.com/office/drawing/2014/main" id="{83428F9B-D342-43E8-877D-FDE4728F417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5974" r="5974"/>
          <a:stretch>
            <a:fillRect/>
          </a:stretch>
        </p:blipFill>
        <p:spPr/>
      </p:pic>
    </p:spTree>
    <p:extLst>
      <p:ext uri="{BB962C8B-B14F-4D97-AF65-F5344CB8AC3E}">
        <p14:creationId xmlns:p14="http://schemas.microsoft.com/office/powerpoint/2010/main" val="183749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95762" y="2817815"/>
            <a:ext cx="4352475" cy="646331"/>
          </a:xfrm>
          <a:prstGeom prst="rect">
            <a:avLst/>
          </a:prstGeom>
          <a:noFill/>
        </p:spPr>
        <p:txBody>
          <a:bodyPr wrap="none" rtlCol="0">
            <a:spAutoFit/>
          </a:bodyPr>
          <a:lstStyle/>
          <a:p>
            <a:pPr algn="ctr"/>
            <a:r>
              <a:rPr lang="en-US" sz="3600" b="1" spc="225" dirty="0">
                <a:ln w="25400">
                  <a:solidFill>
                    <a:srgbClr val="00FF00"/>
                  </a:solidFill>
                </a:ln>
                <a:solidFill>
                  <a:srgbClr val="020006"/>
                </a:solidFill>
                <a:latin typeface="Montserrat Bold" charset="0"/>
                <a:ea typeface="Montserrat Bold" charset="0"/>
                <a:cs typeface="Montserrat Bold" charset="0"/>
              </a:rPr>
              <a:t>INTRODUCTION</a:t>
            </a:r>
          </a:p>
        </p:txBody>
      </p:sp>
      <p:sp>
        <p:nvSpPr>
          <p:cNvPr id="3" name="Hexagon 2"/>
          <p:cNvSpPr/>
          <p:nvPr/>
        </p:nvSpPr>
        <p:spPr>
          <a:xfrm rot="5400000">
            <a:off x="3765865" y="1207008"/>
            <a:ext cx="1612270" cy="1389888"/>
          </a:xfrm>
          <a:prstGeom prst="hexagon">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08759" y="1317176"/>
            <a:ext cx="726482" cy="1169551"/>
          </a:xfrm>
          <a:prstGeom prst="rect">
            <a:avLst/>
          </a:prstGeom>
          <a:noFill/>
        </p:spPr>
        <p:txBody>
          <a:bodyPr wrap="none" rtlCol="0">
            <a:spAutoFit/>
          </a:bodyPr>
          <a:lstStyle/>
          <a:p>
            <a:pPr algn="ctr"/>
            <a:r>
              <a:rPr lang="en-US" sz="7000" b="1" spc="225" dirty="0">
                <a:ln w="25400">
                  <a:solidFill>
                    <a:srgbClr val="00FF00"/>
                  </a:solidFill>
                </a:ln>
                <a:solidFill>
                  <a:srgbClr val="020006"/>
                </a:solidFill>
                <a:latin typeface="Open Sans" charset="0"/>
                <a:ea typeface="Open Sans" charset="0"/>
                <a:cs typeface="Open Sans" charset="0"/>
              </a:rPr>
              <a:t>1</a:t>
            </a:r>
          </a:p>
        </p:txBody>
      </p:sp>
    </p:spTree>
    <p:extLst>
      <p:ext uri="{BB962C8B-B14F-4D97-AF65-F5344CB8AC3E}">
        <p14:creationId xmlns:p14="http://schemas.microsoft.com/office/powerpoint/2010/main" val="20235380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729498" flipH="1">
            <a:off x="4224149" y="927956"/>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 name="TextBox 9"/>
          <p:cNvSpPr txBox="1"/>
          <p:nvPr/>
        </p:nvSpPr>
        <p:spPr>
          <a:xfrm>
            <a:off x="1044341" y="1125143"/>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 Open Web Application Security Project </a:t>
            </a:r>
            <a:r>
              <a:rPr lang="en-US" sz="1400" i="1" dirty="0">
                <a:latin typeface="Open Sans" panose="020B0606030504020204" pitchFamily="34" charset="0"/>
                <a:ea typeface="Open Sans" panose="020B0606030504020204" pitchFamily="34" charset="0"/>
                <a:cs typeface="Open Sans" panose="020B0606030504020204" pitchFamily="34" charset="0"/>
              </a:rPr>
              <a:t>(OWASP)</a:t>
            </a:r>
            <a:r>
              <a:rPr lang="en-US" sz="1400" dirty="0">
                <a:latin typeface="Open Sans" panose="020B0606030504020204" pitchFamily="34" charset="0"/>
                <a:ea typeface="Open Sans" panose="020B0606030504020204" pitchFamily="34" charset="0"/>
                <a:cs typeface="Open Sans" panose="020B0606030504020204" pitchFamily="34" charset="0"/>
              </a:rPr>
              <a:t> has listed </a:t>
            </a:r>
            <a:r>
              <a:rPr lang="en-US" sz="14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“Insecure Authentication”</a:t>
            </a:r>
            <a:r>
              <a:rPr lang="en-US" sz="1400" dirty="0">
                <a:ln>
                  <a:solidFill>
                    <a:srgbClr val="DAF8FE"/>
                  </a:solidFill>
                </a:ln>
                <a:solidFill>
                  <a:schemeClr val="accent5">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rPr>
              <a:t>as the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4</a:t>
            </a:r>
            <a:r>
              <a:rPr lang="en-US" sz="1400" baseline="30000" dirty="0">
                <a:solidFill>
                  <a:srgbClr val="FF0000"/>
                </a:solidFill>
                <a:latin typeface="Open Sans" panose="020B0606030504020204" pitchFamily="34" charset="0"/>
                <a:ea typeface="Open Sans" panose="020B0606030504020204" pitchFamily="34" charset="0"/>
                <a:cs typeface="Open Sans" panose="020B0606030504020204" pitchFamily="34" charset="0"/>
              </a:rPr>
              <a:t>th</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 most exploited risk</a:t>
            </a:r>
            <a:r>
              <a:rPr lang="en-US" sz="1400" dirty="0">
                <a:latin typeface="Open Sans" panose="020B0606030504020204" pitchFamily="34" charset="0"/>
                <a:ea typeface="Open Sans" panose="020B0606030504020204" pitchFamily="34" charset="0"/>
                <a:cs typeface="Open Sans" panose="020B0606030504020204" pitchFamily="34" charset="0"/>
              </a:rPr>
              <a:t> in mobile applications.</a:t>
            </a:r>
          </a:p>
        </p:txBody>
      </p:sp>
      <p:sp>
        <p:nvSpPr>
          <p:cNvPr id="11" name="Shape 2540"/>
          <p:cNvSpPr/>
          <p:nvPr/>
        </p:nvSpPr>
        <p:spPr>
          <a:xfrm>
            <a:off x="553992" y="1189672"/>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6" name="Rectangle 15"/>
          <p:cNvSpPr/>
          <p:nvPr/>
        </p:nvSpPr>
        <p:spPr>
          <a:xfrm rot="2729498">
            <a:off x="4545760" y="927681"/>
            <a:ext cx="65568" cy="655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7" name="Rectangle 16"/>
          <p:cNvSpPr/>
          <p:nvPr/>
        </p:nvSpPr>
        <p:spPr>
          <a:xfrm rot="2729498" flipH="1">
            <a:off x="4848324" y="927957"/>
            <a:ext cx="65016" cy="6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5" name="TextBox 14">
            <a:extLst>
              <a:ext uri="{FF2B5EF4-FFF2-40B4-BE49-F238E27FC236}">
                <a16:creationId xmlns:a16="http://schemas.microsoft.com/office/drawing/2014/main" id="{5FCF4E0D-2199-4F63-B54D-1A887ECD9E70}"/>
              </a:ext>
            </a:extLst>
          </p:cNvPr>
          <p:cNvSpPr txBox="1"/>
          <p:nvPr/>
        </p:nvSpPr>
        <p:spPr>
          <a:xfrm>
            <a:off x="1044341" y="1924406"/>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Basically, Insecure Authentication is done by exploiting the vulnerable authentication schemes by tricking or bypassing the authentication mechanism.</a:t>
            </a:r>
          </a:p>
        </p:txBody>
      </p:sp>
      <p:sp>
        <p:nvSpPr>
          <p:cNvPr id="18" name="Shape 2540">
            <a:extLst>
              <a:ext uri="{FF2B5EF4-FFF2-40B4-BE49-F238E27FC236}">
                <a16:creationId xmlns:a16="http://schemas.microsoft.com/office/drawing/2014/main" id="{91A4BFF6-1FEB-47AA-BF93-BA6418FA74BC}"/>
              </a:ext>
            </a:extLst>
          </p:cNvPr>
          <p:cNvSpPr/>
          <p:nvPr/>
        </p:nvSpPr>
        <p:spPr>
          <a:xfrm>
            <a:off x="553992" y="1988935"/>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9" name="TextBox 18">
            <a:extLst>
              <a:ext uri="{FF2B5EF4-FFF2-40B4-BE49-F238E27FC236}">
                <a16:creationId xmlns:a16="http://schemas.microsoft.com/office/drawing/2014/main" id="{8B6632DB-E105-4B34-BCF3-41C5E75BFB5C}"/>
              </a:ext>
            </a:extLst>
          </p:cNvPr>
          <p:cNvSpPr txBox="1"/>
          <p:nvPr/>
        </p:nvSpPr>
        <p:spPr>
          <a:xfrm>
            <a:off x="1044341" y="2627337"/>
            <a:ext cx="7723975" cy="954107"/>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An attacker performs this by submitting service requests to the mobile app’s backend server. So that the attacker get the opportunity to bypass any direct interaction with the mobile app.</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Shape 2540">
            <a:extLst>
              <a:ext uri="{FF2B5EF4-FFF2-40B4-BE49-F238E27FC236}">
                <a16:creationId xmlns:a16="http://schemas.microsoft.com/office/drawing/2014/main" id="{A3D0F0E3-88AB-4A5D-A3EC-BAEFB3D546D6}"/>
              </a:ext>
            </a:extLst>
          </p:cNvPr>
          <p:cNvSpPr/>
          <p:nvPr/>
        </p:nvSpPr>
        <p:spPr>
          <a:xfrm>
            <a:off x="553992" y="269186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21" name="TextBox 20">
            <a:extLst>
              <a:ext uri="{FF2B5EF4-FFF2-40B4-BE49-F238E27FC236}">
                <a16:creationId xmlns:a16="http://schemas.microsoft.com/office/drawing/2014/main" id="{73E66841-2945-4584-9D99-37AB4822B782}"/>
              </a:ext>
            </a:extLst>
          </p:cNvPr>
          <p:cNvSpPr txBox="1"/>
          <p:nvPr/>
        </p:nvSpPr>
        <p:spPr>
          <a:xfrm>
            <a:off x="1044341" y="3554574"/>
            <a:ext cx="772397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An attacker carries out this process via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mobile malware within the device</a:t>
            </a:r>
            <a:r>
              <a:rPr lang="en-US" sz="1400" dirty="0">
                <a:latin typeface="Open Sans" panose="020B0606030504020204" pitchFamily="34" charset="0"/>
                <a:ea typeface="Open Sans" panose="020B0606030504020204" pitchFamily="34" charset="0"/>
                <a:cs typeface="Open Sans" panose="020B0606030504020204" pitchFamily="34" charset="0"/>
              </a:rPr>
              <a:t> or by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releasing botnets.</a:t>
            </a:r>
            <a:r>
              <a:rPr lang="en-US" sz="1400" dirty="0">
                <a:latin typeface="Open Sans" panose="020B0606030504020204" pitchFamily="34" charset="0"/>
                <a:ea typeface="Open Sans" panose="020B0606030504020204" pitchFamily="34" charset="0"/>
                <a:cs typeface="Open Sans" panose="020B0606030504020204" pitchFamily="34" charset="0"/>
              </a:rPr>
              <a:t> </a:t>
            </a:r>
          </a:p>
        </p:txBody>
      </p:sp>
      <p:sp>
        <p:nvSpPr>
          <p:cNvPr id="22" name="Shape 2540">
            <a:extLst>
              <a:ext uri="{FF2B5EF4-FFF2-40B4-BE49-F238E27FC236}">
                <a16:creationId xmlns:a16="http://schemas.microsoft.com/office/drawing/2014/main" id="{804F561F-D97C-4AEB-AE01-4C4507C17D4C}"/>
              </a:ext>
            </a:extLst>
          </p:cNvPr>
          <p:cNvSpPr/>
          <p:nvPr/>
        </p:nvSpPr>
        <p:spPr>
          <a:xfrm>
            <a:off x="553992" y="3619103"/>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Tree>
    <p:extLst>
      <p:ext uri="{BB962C8B-B14F-4D97-AF65-F5344CB8AC3E}">
        <p14:creationId xmlns:p14="http://schemas.microsoft.com/office/powerpoint/2010/main" val="4807684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P spid="18" grpId="0" animBg="1"/>
      <p:bldP spid="19" grpId="0"/>
      <p:bldP spid="20" grpId="0" animBg="1"/>
      <p:bldP spid="21"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65919" y="2817815"/>
            <a:ext cx="4612160" cy="646331"/>
          </a:xfrm>
          <a:prstGeom prst="rect">
            <a:avLst/>
          </a:prstGeom>
          <a:noFill/>
        </p:spPr>
        <p:txBody>
          <a:bodyPr wrap="none" rtlCol="0">
            <a:spAutoFit/>
          </a:bodyPr>
          <a:lstStyle/>
          <a:p>
            <a:pPr algn="ctr"/>
            <a:r>
              <a:rPr lang="en-US" sz="3600" b="1" spc="225" dirty="0">
                <a:ln w="25400">
                  <a:solidFill>
                    <a:srgbClr val="00FF00"/>
                  </a:solidFill>
                </a:ln>
                <a:solidFill>
                  <a:srgbClr val="020006"/>
                </a:solidFill>
                <a:latin typeface="Montserrat Bold" charset="0"/>
                <a:ea typeface="Montserrat Bold" charset="0"/>
                <a:cs typeface="Montserrat Bold" charset="0"/>
              </a:rPr>
              <a:t>THREAT AGENTS</a:t>
            </a:r>
          </a:p>
        </p:txBody>
      </p:sp>
      <p:sp>
        <p:nvSpPr>
          <p:cNvPr id="3" name="Hexagon 2"/>
          <p:cNvSpPr/>
          <p:nvPr/>
        </p:nvSpPr>
        <p:spPr>
          <a:xfrm rot="5400000">
            <a:off x="3765865" y="1207008"/>
            <a:ext cx="1612270" cy="1389888"/>
          </a:xfrm>
          <a:prstGeom prst="hexagon">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08760" y="1317176"/>
            <a:ext cx="726481" cy="1169551"/>
          </a:xfrm>
          <a:prstGeom prst="rect">
            <a:avLst/>
          </a:prstGeom>
          <a:noFill/>
        </p:spPr>
        <p:txBody>
          <a:bodyPr wrap="none" rtlCol="0">
            <a:spAutoFit/>
          </a:bodyPr>
          <a:lstStyle/>
          <a:p>
            <a:pPr algn="ctr"/>
            <a:r>
              <a:rPr lang="en-US" sz="7000" b="1" spc="225" dirty="0">
                <a:ln w="25400">
                  <a:solidFill>
                    <a:srgbClr val="00FF00"/>
                  </a:solidFill>
                </a:ln>
                <a:solidFill>
                  <a:srgbClr val="020006"/>
                </a:solidFill>
                <a:latin typeface="Open Sans" charset="0"/>
                <a:ea typeface="Open Sans" charset="0"/>
                <a:cs typeface="Open Sans" charset="0"/>
              </a:rPr>
              <a:t>2</a:t>
            </a:r>
          </a:p>
        </p:txBody>
      </p:sp>
    </p:spTree>
    <p:extLst>
      <p:ext uri="{BB962C8B-B14F-4D97-AF65-F5344CB8AC3E}">
        <p14:creationId xmlns:p14="http://schemas.microsoft.com/office/powerpoint/2010/main" val="15130124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hone6_mockup_front_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10064" y="594008"/>
            <a:ext cx="2662154" cy="4164098"/>
          </a:xfrm>
          <a:prstGeom prst="rect">
            <a:avLst/>
          </a:prstGeom>
        </p:spPr>
      </p:pic>
      <p:sp>
        <p:nvSpPr>
          <p:cNvPr id="10" name="TextBox 9">
            <a:extLst>
              <a:ext uri="{FF2B5EF4-FFF2-40B4-BE49-F238E27FC236}">
                <a16:creationId xmlns:a16="http://schemas.microsoft.com/office/drawing/2014/main" id="{C68B4A83-192C-4BE1-8506-672F5894F379}"/>
              </a:ext>
            </a:extLst>
          </p:cNvPr>
          <p:cNvSpPr txBox="1"/>
          <p:nvPr/>
        </p:nvSpPr>
        <p:spPr>
          <a:xfrm>
            <a:off x="1044340" y="478594"/>
            <a:ext cx="5547845" cy="523220"/>
          </a:xfrm>
          <a:prstGeom prst="rect">
            <a:avLst/>
          </a:prstGeom>
          <a:noFill/>
        </p:spPr>
        <p:txBody>
          <a:bodyPr wrap="square" rtlCol="0">
            <a:spAutoFit/>
          </a:bodyPr>
          <a:lstStyle/>
          <a:p>
            <a:r>
              <a:rPr lang="en-US" sz="14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“Threat Agent”</a:t>
            </a:r>
            <a:r>
              <a:rPr lang="en-US" sz="1400" b="1" dirty="0">
                <a:ln w="0">
                  <a:solidFill>
                    <a:srgbClr val="00FF00"/>
                  </a:solidFill>
                </a:ln>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rPr>
              <a:t>or a Threat Actor is a party, that is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responsible for bringing harm to a particular system.</a:t>
            </a:r>
          </a:p>
        </p:txBody>
      </p:sp>
      <p:sp>
        <p:nvSpPr>
          <p:cNvPr id="11" name="Shape 2540">
            <a:extLst>
              <a:ext uri="{FF2B5EF4-FFF2-40B4-BE49-F238E27FC236}">
                <a16:creationId xmlns:a16="http://schemas.microsoft.com/office/drawing/2014/main" id="{7E694412-FB11-47FD-9F44-A3C42ECAD618}"/>
              </a:ext>
            </a:extLst>
          </p:cNvPr>
          <p:cNvSpPr/>
          <p:nvPr/>
        </p:nvSpPr>
        <p:spPr>
          <a:xfrm>
            <a:off x="553992" y="509060"/>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2" name="TextBox 11">
            <a:extLst>
              <a:ext uri="{FF2B5EF4-FFF2-40B4-BE49-F238E27FC236}">
                <a16:creationId xmlns:a16="http://schemas.microsoft.com/office/drawing/2014/main" id="{A89A8600-429B-4647-885E-7D4B0F9FACC7}"/>
              </a:ext>
            </a:extLst>
          </p:cNvPr>
          <p:cNvSpPr txBox="1"/>
          <p:nvPr/>
        </p:nvSpPr>
        <p:spPr>
          <a:xfrm>
            <a:off x="1044337" y="1074560"/>
            <a:ext cx="5547845"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Threat Agents can be either internal, external or partners in relation to their target.</a:t>
            </a:r>
          </a:p>
        </p:txBody>
      </p:sp>
      <p:sp>
        <p:nvSpPr>
          <p:cNvPr id="13" name="Shape 2540">
            <a:extLst>
              <a:ext uri="{FF2B5EF4-FFF2-40B4-BE49-F238E27FC236}">
                <a16:creationId xmlns:a16="http://schemas.microsoft.com/office/drawing/2014/main" id="{E8529CA1-8529-4ADD-A639-5144CF54A2DA}"/>
              </a:ext>
            </a:extLst>
          </p:cNvPr>
          <p:cNvSpPr/>
          <p:nvPr/>
        </p:nvSpPr>
        <p:spPr>
          <a:xfrm>
            <a:off x="553992" y="1134097"/>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4" name="TextBox 13">
            <a:extLst>
              <a:ext uri="{FF2B5EF4-FFF2-40B4-BE49-F238E27FC236}">
                <a16:creationId xmlns:a16="http://schemas.microsoft.com/office/drawing/2014/main" id="{7AEF4F01-5F07-4C9C-8C23-FE52096E73FF}"/>
              </a:ext>
            </a:extLst>
          </p:cNvPr>
          <p:cNvSpPr txBox="1"/>
          <p:nvPr/>
        </p:nvSpPr>
        <p:spPr>
          <a:xfrm>
            <a:off x="1044338" y="1713194"/>
            <a:ext cx="5547845" cy="738664"/>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Currently, the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External Threat Actors</a:t>
            </a:r>
            <a:r>
              <a:rPr lang="en-US" sz="1400" dirty="0">
                <a:latin typeface="Open Sans" panose="020B0606030504020204" pitchFamily="34" charset="0"/>
                <a:ea typeface="Open Sans" panose="020B0606030504020204" pitchFamily="34" charset="0"/>
                <a:cs typeface="Open Sans" panose="020B0606030504020204" pitchFamily="34" charset="0"/>
              </a:rPr>
              <a:t> are the most common and the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most serious</a:t>
            </a:r>
            <a:r>
              <a:rPr lang="en-US" sz="1400" dirty="0">
                <a:latin typeface="Open Sans" panose="020B0606030504020204" pitchFamily="34" charset="0"/>
                <a:ea typeface="Open Sans" panose="020B0606030504020204" pitchFamily="34" charset="0"/>
                <a:cs typeface="Open Sans" panose="020B0606030504020204" pitchFamily="34" charset="0"/>
              </a:rPr>
              <a:t> because the security incidents they bring about are intentional in most of the times.</a:t>
            </a:r>
          </a:p>
        </p:txBody>
      </p:sp>
      <p:sp>
        <p:nvSpPr>
          <p:cNvPr id="16" name="Shape 2540">
            <a:extLst>
              <a:ext uri="{FF2B5EF4-FFF2-40B4-BE49-F238E27FC236}">
                <a16:creationId xmlns:a16="http://schemas.microsoft.com/office/drawing/2014/main" id="{DEDFA0DD-3943-4631-B322-3251622EA73F}"/>
              </a:ext>
            </a:extLst>
          </p:cNvPr>
          <p:cNvSpPr/>
          <p:nvPr/>
        </p:nvSpPr>
        <p:spPr>
          <a:xfrm>
            <a:off x="551614" y="1754430"/>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7" name="TextBox 16">
            <a:extLst>
              <a:ext uri="{FF2B5EF4-FFF2-40B4-BE49-F238E27FC236}">
                <a16:creationId xmlns:a16="http://schemas.microsoft.com/office/drawing/2014/main" id="{96962EE9-3F20-40C8-954F-EA42F7F35FE8}"/>
              </a:ext>
            </a:extLst>
          </p:cNvPr>
          <p:cNvSpPr txBox="1"/>
          <p:nvPr/>
        </p:nvSpPr>
        <p:spPr>
          <a:xfrm>
            <a:off x="1041958" y="2567272"/>
            <a:ext cx="5547845" cy="738664"/>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Those threat agents usually exploit authentication vulnerabilities through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automated attacks</a:t>
            </a:r>
            <a:r>
              <a:rPr lang="en-US" sz="1400" dirty="0">
                <a:latin typeface="Open Sans" panose="020B0606030504020204" pitchFamily="34" charset="0"/>
                <a:ea typeface="Open Sans" panose="020B0606030504020204" pitchFamily="34" charset="0"/>
                <a:cs typeface="Open Sans" panose="020B0606030504020204" pitchFamily="34" charset="0"/>
              </a:rPr>
              <a:t> which use available or custom-built tools.</a:t>
            </a:r>
          </a:p>
        </p:txBody>
      </p:sp>
      <p:sp>
        <p:nvSpPr>
          <p:cNvPr id="18" name="Shape 2540">
            <a:extLst>
              <a:ext uri="{FF2B5EF4-FFF2-40B4-BE49-F238E27FC236}">
                <a16:creationId xmlns:a16="http://schemas.microsoft.com/office/drawing/2014/main" id="{B66BF20B-7990-4671-8D7C-2E956D87241A}"/>
              </a:ext>
            </a:extLst>
          </p:cNvPr>
          <p:cNvSpPr/>
          <p:nvPr/>
        </p:nvSpPr>
        <p:spPr>
          <a:xfrm>
            <a:off x="551614" y="2619386"/>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pic>
        <p:nvPicPr>
          <p:cNvPr id="31" name="Picture Placeholder 30" descr="Graphical user interface&#10;&#10;Description automatically generated">
            <a:extLst>
              <a:ext uri="{FF2B5EF4-FFF2-40B4-BE49-F238E27FC236}">
                <a16:creationId xmlns:a16="http://schemas.microsoft.com/office/drawing/2014/main" id="{ED9B4625-0681-4901-8F3F-1D8C9FB7E0B2}"/>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val="0"/>
              </a:ext>
            </a:extLst>
          </a:blip>
          <a:srcRect l="17037" r="17037" b="6783"/>
          <a:stretch/>
        </p:blipFill>
        <p:spPr>
          <a:xfrm>
            <a:off x="6922810" y="1266613"/>
            <a:ext cx="1577724" cy="2804159"/>
          </a:xfrm>
        </p:spPr>
      </p:pic>
      <p:sp>
        <p:nvSpPr>
          <p:cNvPr id="32" name="TextBox 31">
            <a:extLst>
              <a:ext uri="{FF2B5EF4-FFF2-40B4-BE49-F238E27FC236}">
                <a16:creationId xmlns:a16="http://schemas.microsoft.com/office/drawing/2014/main" id="{780A97AF-686B-4074-B2D2-EA09AC8E8F84}"/>
              </a:ext>
            </a:extLst>
          </p:cNvPr>
          <p:cNvSpPr txBox="1"/>
          <p:nvPr/>
        </p:nvSpPr>
        <p:spPr>
          <a:xfrm>
            <a:off x="1038851" y="3492360"/>
            <a:ext cx="4401912" cy="1169551"/>
          </a:xfrm>
          <a:prstGeom prst="rect">
            <a:avLst/>
          </a:prstGeom>
          <a:noFill/>
        </p:spPr>
        <p:txBody>
          <a:bodyPr wrap="square" rtlCol="0">
            <a:spAutoFit/>
          </a:bodyPr>
          <a:lstStyle/>
          <a:p>
            <a:r>
              <a:rPr lang="en-US" sz="14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Examples for Threat Agents :</a:t>
            </a:r>
          </a:p>
          <a:p>
            <a:endParaRPr lang="en-US" sz="1400" b="1" dirty="0">
              <a:ln w="0">
                <a:solidFill>
                  <a:srgbClr val="00FF00"/>
                </a:solidFill>
              </a:ln>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1) Sentient adversaries   </a:t>
            </a:r>
            <a:r>
              <a:rPr lang="en-US" sz="1400" i="1" dirty="0">
                <a:latin typeface="Open Sans" panose="020B0606030504020204" pitchFamily="34" charset="0"/>
                <a:ea typeface="Open Sans" panose="020B0606030504020204" pitchFamily="34" charset="0"/>
                <a:cs typeface="Open Sans" panose="020B0606030504020204" pitchFamily="34" charset="0"/>
              </a:rPr>
              <a:t>(potential attackers)</a:t>
            </a:r>
          </a:p>
          <a:p>
            <a:r>
              <a:rPr lang="en-US" sz="1400" dirty="0">
                <a:latin typeface="Open Sans" panose="020B0606030504020204" pitchFamily="34" charset="0"/>
                <a:ea typeface="Open Sans" panose="020B0606030504020204" pitchFamily="34" charset="0"/>
                <a:cs typeface="Open Sans" panose="020B0606030504020204" pitchFamily="34" charset="0"/>
              </a:rPr>
              <a:t>2) Honest Users   </a:t>
            </a:r>
            <a:r>
              <a:rPr lang="en-US" sz="1400" i="1" dirty="0">
                <a:latin typeface="Open Sans" panose="020B0606030504020204" pitchFamily="34" charset="0"/>
                <a:ea typeface="Open Sans" panose="020B0606030504020204" pitchFamily="34" charset="0"/>
                <a:cs typeface="Open Sans" panose="020B0606030504020204" pitchFamily="34" charset="0"/>
              </a:rPr>
              <a:t>(making mistakes)</a:t>
            </a:r>
          </a:p>
          <a:p>
            <a:r>
              <a:rPr lang="en-US" sz="1400" dirty="0">
                <a:latin typeface="Open Sans" panose="020B0606030504020204" pitchFamily="34" charset="0"/>
                <a:ea typeface="Open Sans" panose="020B0606030504020204" pitchFamily="34" charset="0"/>
                <a:cs typeface="Open Sans" panose="020B0606030504020204" pitchFamily="34" charset="0"/>
              </a:rPr>
              <a:t>3) Nature &amp; random events </a:t>
            </a:r>
            <a:endParaRPr lang="en-US" sz="14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6294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4" grpId="0"/>
      <p:bldP spid="16" grpId="0" animBg="1"/>
      <p:bldP spid="17" grpId="0"/>
      <p:bldP spid="18"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75111" y="2817815"/>
            <a:ext cx="4193777" cy="646331"/>
          </a:xfrm>
          <a:prstGeom prst="rect">
            <a:avLst/>
          </a:prstGeom>
          <a:noFill/>
        </p:spPr>
        <p:txBody>
          <a:bodyPr wrap="none" rtlCol="0">
            <a:spAutoFit/>
          </a:bodyPr>
          <a:lstStyle/>
          <a:p>
            <a:pPr algn="ctr"/>
            <a:r>
              <a:rPr lang="en-US" sz="3600" b="1" spc="225" dirty="0">
                <a:ln w="25400">
                  <a:solidFill>
                    <a:srgbClr val="00FF00"/>
                  </a:solidFill>
                </a:ln>
                <a:solidFill>
                  <a:srgbClr val="020006"/>
                </a:solidFill>
                <a:latin typeface="Montserrat Bold" charset="0"/>
                <a:ea typeface="Montserrat Bold" charset="0"/>
                <a:cs typeface="Montserrat Bold" charset="0"/>
              </a:rPr>
              <a:t>Attack Vectors</a:t>
            </a:r>
          </a:p>
        </p:txBody>
      </p:sp>
      <p:sp>
        <p:nvSpPr>
          <p:cNvPr id="3" name="Hexagon 2"/>
          <p:cNvSpPr/>
          <p:nvPr/>
        </p:nvSpPr>
        <p:spPr>
          <a:xfrm rot="5400000">
            <a:off x="3765865" y="1207008"/>
            <a:ext cx="1612270" cy="1389888"/>
          </a:xfrm>
          <a:prstGeom prst="hexagon">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08760" y="1317176"/>
            <a:ext cx="726481" cy="1169551"/>
          </a:xfrm>
          <a:prstGeom prst="rect">
            <a:avLst/>
          </a:prstGeom>
          <a:noFill/>
        </p:spPr>
        <p:txBody>
          <a:bodyPr wrap="none" rtlCol="0">
            <a:spAutoFit/>
          </a:bodyPr>
          <a:lstStyle/>
          <a:p>
            <a:pPr algn="ctr"/>
            <a:r>
              <a:rPr lang="en-US" sz="7000" b="1" spc="225" dirty="0">
                <a:ln w="25400">
                  <a:solidFill>
                    <a:srgbClr val="00FF00"/>
                  </a:solidFill>
                </a:ln>
                <a:solidFill>
                  <a:srgbClr val="020006"/>
                </a:solidFill>
                <a:latin typeface="Open Sans" charset="0"/>
                <a:ea typeface="Open Sans" charset="0"/>
                <a:cs typeface="Open Sans" charset="0"/>
              </a:rPr>
              <a:t>3</a:t>
            </a:r>
          </a:p>
        </p:txBody>
      </p:sp>
    </p:spTree>
    <p:extLst>
      <p:ext uri="{BB962C8B-B14F-4D97-AF65-F5344CB8AC3E}">
        <p14:creationId xmlns:p14="http://schemas.microsoft.com/office/powerpoint/2010/main" val="42744054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68B4A83-192C-4BE1-8506-672F5894F379}"/>
              </a:ext>
            </a:extLst>
          </p:cNvPr>
          <p:cNvSpPr txBox="1"/>
          <p:nvPr/>
        </p:nvSpPr>
        <p:spPr>
          <a:xfrm>
            <a:off x="1010124" y="2228034"/>
            <a:ext cx="5243048" cy="1169551"/>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When an attacker understands how the authentication scheme is vulnerable, he is going to bypass the authentication mechanism by submitting  service requests to the mobile app’s backend server and bypass any direct interaction with the mobile app.</a:t>
            </a:r>
            <a:endPar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2540">
            <a:extLst>
              <a:ext uri="{FF2B5EF4-FFF2-40B4-BE49-F238E27FC236}">
                <a16:creationId xmlns:a16="http://schemas.microsoft.com/office/drawing/2014/main" id="{7E694412-FB11-47FD-9F44-A3C42ECAD618}"/>
              </a:ext>
            </a:extLst>
          </p:cNvPr>
          <p:cNvSpPr/>
          <p:nvPr/>
        </p:nvSpPr>
        <p:spPr>
          <a:xfrm>
            <a:off x="553992" y="734319"/>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4" name="TextBox 13">
            <a:extLst>
              <a:ext uri="{FF2B5EF4-FFF2-40B4-BE49-F238E27FC236}">
                <a16:creationId xmlns:a16="http://schemas.microsoft.com/office/drawing/2014/main" id="{7AEF4F01-5F07-4C9C-8C23-FE52096E73FF}"/>
              </a:ext>
            </a:extLst>
          </p:cNvPr>
          <p:cNvSpPr txBox="1"/>
          <p:nvPr/>
        </p:nvSpPr>
        <p:spPr>
          <a:xfrm>
            <a:off x="1010124" y="3596195"/>
            <a:ext cx="5243048" cy="738664"/>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Most of the time, this particular submission process is done via mobile malware within the device or botnets owned by the attacker.</a:t>
            </a:r>
          </a:p>
        </p:txBody>
      </p:sp>
      <p:sp>
        <p:nvSpPr>
          <p:cNvPr id="16" name="Shape 2540">
            <a:extLst>
              <a:ext uri="{FF2B5EF4-FFF2-40B4-BE49-F238E27FC236}">
                <a16:creationId xmlns:a16="http://schemas.microsoft.com/office/drawing/2014/main" id="{DEDFA0DD-3943-4631-B322-3251622EA73F}"/>
              </a:ext>
            </a:extLst>
          </p:cNvPr>
          <p:cNvSpPr/>
          <p:nvPr/>
        </p:nvSpPr>
        <p:spPr>
          <a:xfrm>
            <a:off x="553992" y="2243004"/>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
        <p:nvSpPr>
          <p:cNvPr id="17" name="TextBox 16">
            <a:extLst>
              <a:ext uri="{FF2B5EF4-FFF2-40B4-BE49-F238E27FC236}">
                <a16:creationId xmlns:a16="http://schemas.microsoft.com/office/drawing/2014/main" id="{96962EE9-3F20-40C8-954F-EA42F7F35FE8}"/>
              </a:ext>
            </a:extLst>
          </p:cNvPr>
          <p:cNvSpPr txBox="1"/>
          <p:nvPr/>
        </p:nvSpPr>
        <p:spPr>
          <a:xfrm>
            <a:off x="1010124" y="717536"/>
            <a:ext cx="5277262"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An </a:t>
            </a:r>
            <a:r>
              <a:rPr lang="en-US" sz="1400" b="1" dirty="0">
                <a:ln w="0">
                  <a:solidFill>
                    <a:srgbClr val="FC7608"/>
                  </a:solidFill>
                </a:ln>
                <a:solidFill>
                  <a:srgbClr val="FFFF00"/>
                </a:solidFill>
                <a:latin typeface="Open Sans" panose="020B0606030504020204" pitchFamily="34" charset="0"/>
                <a:ea typeface="Open Sans" panose="020B0606030504020204" pitchFamily="34" charset="0"/>
                <a:cs typeface="Open Sans" panose="020B0606030504020204" pitchFamily="34" charset="0"/>
              </a:rPr>
              <a:t>“Attack Vector” </a:t>
            </a:r>
            <a:r>
              <a:rPr lang="en-US" sz="1400" dirty="0">
                <a:latin typeface="Open Sans" panose="020B0606030504020204" pitchFamily="34" charset="0"/>
                <a:ea typeface="Open Sans" panose="020B0606030504020204" pitchFamily="34" charset="0"/>
                <a:cs typeface="Open Sans" panose="020B0606030504020204" pitchFamily="34" charset="0"/>
              </a:rPr>
              <a:t>is a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method or technique</a:t>
            </a:r>
            <a:r>
              <a:rPr lang="en-US" sz="1400" dirty="0">
                <a:latin typeface="Open Sans" panose="020B0606030504020204" pitchFamily="34" charset="0"/>
                <a:ea typeface="Open Sans" panose="020B0606030504020204" pitchFamily="34" charset="0"/>
                <a:cs typeface="Open Sans" panose="020B0606030504020204" pitchFamily="34" charset="0"/>
              </a:rPr>
              <a:t> that a hacker uses to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gain access to another computing device or network</a:t>
            </a:r>
            <a:r>
              <a:rPr lang="en-US" sz="14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8" name="Shape 2540">
            <a:extLst>
              <a:ext uri="{FF2B5EF4-FFF2-40B4-BE49-F238E27FC236}">
                <a16:creationId xmlns:a16="http://schemas.microsoft.com/office/drawing/2014/main" id="{B66BF20B-7990-4671-8D7C-2E956D87241A}"/>
              </a:ext>
            </a:extLst>
          </p:cNvPr>
          <p:cNvSpPr/>
          <p:nvPr/>
        </p:nvSpPr>
        <p:spPr>
          <a:xfrm>
            <a:off x="553992" y="3629242"/>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grpSp>
        <p:nvGrpSpPr>
          <p:cNvPr id="15" name="Group 14">
            <a:extLst>
              <a:ext uri="{FF2B5EF4-FFF2-40B4-BE49-F238E27FC236}">
                <a16:creationId xmlns:a16="http://schemas.microsoft.com/office/drawing/2014/main" id="{2FDF133F-2B43-4513-95DC-081A81AAA42A}"/>
              </a:ext>
            </a:extLst>
          </p:cNvPr>
          <p:cNvGrpSpPr>
            <a:grpSpLocks noChangeAspect="1"/>
          </p:cNvGrpSpPr>
          <p:nvPr/>
        </p:nvGrpSpPr>
        <p:grpSpPr>
          <a:xfrm>
            <a:off x="6454671" y="979146"/>
            <a:ext cx="2427149" cy="1973263"/>
            <a:chOff x="4300539" y="1984376"/>
            <a:chExt cx="3589338" cy="2890838"/>
          </a:xfrm>
        </p:grpSpPr>
        <p:sp>
          <p:nvSpPr>
            <p:cNvPr id="19" name="Freeform 5">
              <a:extLst>
                <a:ext uri="{FF2B5EF4-FFF2-40B4-BE49-F238E27FC236}">
                  <a16:creationId xmlns:a16="http://schemas.microsoft.com/office/drawing/2014/main" id="{7F5C4148-438E-42BB-B3BE-9BC77CE19EC8}"/>
                </a:ext>
              </a:extLst>
            </p:cNvPr>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0" name="Freeform 6">
              <a:extLst>
                <a:ext uri="{FF2B5EF4-FFF2-40B4-BE49-F238E27FC236}">
                  <a16:creationId xmlns:a16="http://schemas.microsoft.com/office/drawing/2014/main" id="{99F38241-CEC2-40FD-886A-BE2E9B318B22}"/>
                </a:ext>
              </a:extLst>
            </p:cNvPr>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1" name="Freeform 7">
              <a:extLst>
                <a:ext uri="{FF2B5EF4-FFF2-40B4-BE49-F238E27FC236}">
                  <a16:creationId xmlns:a16="http://schemas.microsoft.com/office/drawing/2014/main" id="{88B47DE5-ACEE-4828-98C4-C4C632F3B3EA}"/>
                </a:ext>
              </a:extLst>
            </p:cNvPr>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2" name="Rectangle 21">
              <a:extLst>
                <a:ext uri="{FF2B5EF4-FFF2-40B4-BE49-F238E27FC236}">
                  <a16:creationId xmlns:a16="http://schemas.microsoft.com/office/drawing/2014/main" id="{94FC6861-D09C-4779-A5D6-5C4732A335F3}"/>
                </a:ext>
              </a:extLst>
            </p:cNvPr>
            <p:cNvSpPr>
              <a:spLocks noChangeArrowheads="1"/>
            </p:cNvSpPr>
            <p:nvPr/>
          </p:nvSpPr>
          <p:spPr bwMode="auto">
            <a:xfrm>
              <a:off x="4456114" y="2147889"/>
              <a:ext cx="3278188" cy="1841500"/>
            </a:xfrm>
            <a:prstGeom prst="rect">
              <a:avLst/>
            </a:prstGeom>
            <a:solidFill>
              <a:srgbClr val="7E7E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3" name="Freeform 9">
              <a:extLst>
                <a:ext uri="{FF2B5EF4-FFF2-40B4-BE49-F238E27FC236}">
                  <a16:creationId xmlns:a16="http://schemas.microsoft.com/office/drawing/2014/main" id="{0DE02A45-D482-4DBD-BA2E-A90C966A6A62}"/>
                </a:ext>
              </a:extLst>
            </p:cNvPr>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4" name="Freeform 10">
              <a:extLst>
                <a:ext uri="{FF2B5EF4-FFF2-40B4-BE49-F238E27FC236}">
                  <a16:creationId xmlns:a16="http://schemas.microsoft.com/office/drawing/2014/main" id="{08510322-486C-4C30-A72B-00E75310826D}"/>
                </a:ext>
              </a:extLst>
            </p:cNvPr>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5" name="Oval 11">
              <a:extLst>
                <a:ext uri="{FF2B5EF4-FFF2-40B4-BE49-F238E27FC236}">
                  <a16:creationId xmlns:a16="http://schemas.microsoft.com/office/drawing/2014/main" id="{52E6BAEC-969E-42CA-8E51-87461D31B9E0}"/>
                </a:ext>
              </a:extLst>
            </p:cNvPr>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6" name="Oval 12">
              <a:extLst>
                <a:ext uri="{FF2B5EF4-FFF2-40B4-BE49-F238E27FC236}">
                  <a16:creationId xmlns:a16="http://schemas.microsoft.com/office/drawing/2014/main" id="{8CE6E524-F65B-433E-A03E-0BA9754F9D35}"/>
                </a:ext>
              </a:extLst>
            </p:cNvPr>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7" name="Oval 13">
              <a:extLst>
                <a:ext uri="{FF2B5EF4-FFF2-40B4-BE49-F238E27FC236}">
                  <a16:creationId xmlns:a16="http://schemas.microsoft.com/office/drawing/2014/main" id="{201EA521-1702-4485-BE7D-D40B5C02851A}"/>
                </a:ext>
              </a:extLst>
            </p:cNvPr>
            <p:cNvSpPr>
              <a:spLocks noChangeArrowheads="1"/>
            </p:cNvSpPr>
            <p:nvPr/>
          </p:nvSpPr>
          <p:spPr bwMode="auto">
            <a:xfrm>
              <a:off x="6078539" y="2049464"/>
              <a:ext cx="33338" cy="317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8" name="Oval 14">
              <a:extLst>
                <a:ext uri="{FF2B5EF4-FFF2-40B4-BE49-F238E27FC236}">
                  <a16:creationId xmlns:a16="http://schemas.microsoft.com/office/drawing/2014/main" id="{12A18399-E4D8-4C53-A202-4CF639FF5F0F}"/>
                </a:ext>
              </a:extLst>
            </p:cNvPr>
            <p:cNvSpPr>
              <a:spLocks noChangeArrowheads="1"/>
            </p:cNvSpPr>
            <p:nvPr/>
          </p:nvSpPr>
          <p:spPr bwMode="auto">
            <a:xfrm>
              <a:off x="6088064" y="2055814"/>
              <a:ext cx="15875" cy="19050"/>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9" name="Oval 15">
              <a:extLst>
                <a:ext uri="{FF2B5EF4-FFF2-40B4-BE49-F238E27FC236}">
                  <a16:creationId xmlns:a16="http://schemas.microsoft.com/office/drawing/2014/main" id="{C8BA1FAC-6782-4CFE-979E-2991B6FB0B75}"/>
                </a:ext>
              </a:extLst>
            </p:cNvPr>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30" name="Freeform 16">
              <a:extLst>
                <a:ext uri="{FF2B5EF4-FFF2-40B4-BE49-F238E27FC236}">
                  <a16:creationId xmlns:a16="http://schemas.microsoft.com/office/drawing/2014/main" id="{4F56643B-B4F7-4A20-871A-D74998972576}"/>
                </a:ext>
              </a:extLst>
            </p:cNvPr>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33" name="Freeform 17">
              <a:extLst>
                <a:ext uri="{FF2B5EF4-FFF2-40B4-BE49-F238E27FC236}">
                  <a16:creationId xmlns:a16="http://schemas.microsoft.com/office/drawing/2014/main" id="{9E071A29-6F42-4225-B5C9-53CC0A49ED6F}"/>
                </a:ext>
              </a:extLst>
            </p:cNvPr>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grpSp>
      <p:pic>
        <p:nvPicPr>
          <p:cNvPr id="8" name="Picture Placeholder 7" descr="Graphical user interface&#10;&#10;Description automatically generated">
            <a:extLst>
              <a:ext uri="{FF2B5EF4-FFF2-40B4-BE49-F238E27FC236}">
                <a16:creationId xmlns:a16="http://schemas.microsoft.com/office/drawing/2014/main" id="{AA48B546-4F2B-4B1A-93DA-ED1956D9F0EB}"/>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val="0"/>
              </a:ext>
            </a:extLst>
          </a:blip>
          <a:srcRect l="4" r="254"/>
          <a:stretch/>
        </p:blipFill>
        <p:spPr>
          <a:xfrm>
            <a:off x="6553879" y="1079187"/>
            <a:ext cx="2233476" cy="1279401"/>
          </a:xfrm>
        </p:spPr>
      </p:pic>
      <p:sp>
        <p:nvSpPr>
          <p:cNvPr id="35" name="TextBox 34">
            <a:extLst>
              <a:ext uri="{FF2B5EF4-FFF2-40B4-BE49-F238E27FC236}">
                <a16:creationId xmlns:a16="http://schemas.microsoft.com/office/drawing/2014/main" id="{4396814A-4893-4EC1-B836-15F2396EA0FA}"/>
              </a:ext>
            </a:extLst>
          </p:cNvPr>
          <p:cNvSpPr txBox="1"/>
          <p:nvPr/>
        </p:nvSpPr>
        <p:spPr>
          <a:xfrm>
            <a:off x="1010124" y="1496804"/>
            <a:ext cx="5243048" cy="523220"/>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Then the hacker inject a “bad code” often called as </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“Payload” </a:t>
            </a:r>
            <a:r>
              <a:rPr lang="en-US" sz="1400" dirty="0">
                <a:latin typeface="Open Sans" panose="020B0606030504020204" pitchFamily="34" charset="0"/>
                <a:ea typeface="Open Sans" panose="020B0606030504020204" pitchFamily="34" charset="0"/>
                <a:cs typeface="Open Sans" panose="020B0606030504020204" pitchFamily="34" charset="0"/>
              </a:rPr>
              <a:t>to the target.  </a:t>
            </a:r>
          </a:p>
        </p:txBody>
      </p:sp>
      <p:sp>
        <p:nvSpPr>
          <p:cNvPr id="36" name="Shape 2540">
            <a:extLst>
              <a:ext uri="{FF2B5EF4-FFF2-40B4-BE49-F238E27FC236}">
                <a16:creationId xmlns:a16="http://schemas.microsoft.com/office/drawing/2014/main" id="{4B37C600-6FCF-48F7-80CE-CD38BBA765F7}"/>
              </a:ext>
            </a:extLst>
          </p:cNvPr>
          <p:cNvSpPr/>
          <p:nvPr/>
        </p:nvSpPr>
        <p:spPr>
          <a:xfrm>
            <a:off x="553992" y="1538040"/>
            <a:ext cx="208008"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00FF00"/>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n>
                <a:solidFill>
                  <a:srgbClr val="00FF00"/>
                </a:solidFill>
              </a:ln>
              <a:solidFill>
                <a:srgbClr val="0000FF"/>
              </a:solidFill>
              <a:latin typeface="Roboto Regular" charset="0"/>
              <a:ea typeface="Roboto Regular" charset="0"/>
              <a:cs typeface="Roboto Regular" charset="0"/>
            </a:endParaRPr>
          </a:p>
        </p:txBody>
      </p:sp>
    </p:spTree>
    <p:extLst>
      <p:ext uri="{BB962C8B-B14F-4D97-AF65-F5344CB8AC3E}">
        <p14:creationId xmlns:p14="http://schemas.microsoft.com/office/powerpoint/2010/main" val="190102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p:bldP spid="16" grpId="0" animBg="1"/>
      <p:bldP spid="17" grpId="0"/>
      <p:bldP spid="18" grpId="0" animBg="1"/>
      <p:bldP spid="35" grpId="0"/>
      <p:bldP spid="3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Mesh</Template>
  <TotalTime>29220</TotalTime>
  <Words>1148</Words>
  <Application>Microsoft Office PowerPoint</Application>
  <PresentationFormat>On-screen Show (16:9)</PresentationFormat>
  <Paragraphs>147</Paragraphs>
  <Slides>25</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Roboto Regular</vt:lpstr>
      <vt:lpstr>Arial</vt:lpstr>
      <vt:lpstr>Calibri Light</vt:lpstr>
      <vt:lpstr>Century Gothic</vt:lpstr>
      <vt:lpstr>Courier New</vt:lpstr>
      <vt:lpstr>Montserrat</vt:lpstr>
      <vt:lpstr>Montserrat Bold</vt:lpstr>
      <vt:lpstr>Open Sans</vt:lpstr>
      <vt:lpstr>Open Sans Light</vt:lpstr>
      <vt:lpstr>Wingdings</vt:lpstr>
      <vt:lpstr>Mesh</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Dilshan Eranda</dc:creator>
  <cp:keywords/>
  <dc:description/>
  <cp:lastModifiedBy>Eranda H.P.D it19029146</cp:lastModifiedBy>
  <cp:revision>5869</cp:revision>
  <dcterms:created xsi:type="dcterms:W3CDTF">2014-11-12T21:47:38Z</dcterms:created>
  <dcterms:modified xsi:type="dcterms:W3CDTF">2021-05-09T04:07:55Z</dcterms:modified>
  <cp:category/>
</cp:coreProperties>
</file>