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75" r:id="rId4"/>
    <p:sldId id="271" r:id="rId5"/>
    <p:sldId id="273" r:id="rId6"/>
    <p:sldId id="274" r:id="rId7"/>
    <p:sldId id="297" r:id="rId8"/>
    <p:sldId id="291" r:id="rId9"/>
    <p:sldId id="293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0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67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2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6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9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3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FBB4D2D-552E-4931-B950-2F187D2DB2B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5C43F7-65CD-4702-9332-4C9DE41A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3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70DFA81-207A-4400-B913-3DAD7EB1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768626"/>
            <a:ext cx="9440034" cy="1456673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Foundation Training </a:t>
            </a:r>
            <a:br>
              <a:rPr lang="en-US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(Batch 04)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341DDC3-F7B0-4ECB-B9AD-D620D7CB0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320" y="2914412"/>
            <a:ext cx="10823359" cy="2323093"/>
          </a:xfrm>
        </p:spPr>
        <p:txBody>
          <a:bodyPr>
            <a:noAutofit/>
          </a:bodyPr>
          <a:lstStyle/>
          <a:p>
            <a:r>
              <a:rPr lang="en-US" sz="5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Capstone Project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-Sign Classification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9E7F-98A2-4B16-A397-E2653C8D5D5E}"/>
              </a:ext>
            </a:extLst>
          </p:cNvPr>
          <p:cNvSpPr txBox="1"/>
          <p:nvPr/>
        </p:nvSpPr>
        <p:spPr>
          <a:xfrm>
            <a:off x="8950171" y="5218732"/>
            <a:ext cx="2652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Dilshan Gunarathna</a:t>
            </a:r>
          </a:p>
          <a:p>
            <a:r>
              <a:rPr lang="en-US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DSA_0388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5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AD84-CACE-4203-8A61-5DB5DE0C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6" y="581575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2DF6-2890-468F-B4E2-B7B2C5AA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SVM model developed using hyperparameter optimization, an accuracy of 99.95%.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accuracy of the CNN model is 94.67%, the validation accuracy is 98.67%.</a:t>
            </a:r>
          </a:p>
        </p:txBody>
      </p:sp>
    </p:spTree>
    <p:extLst>
      <p:ext uri="{BB962C8B-B14F-4D97-AF65-F5344CB8AC3E}">
        <p14:creationId xmlns:p14="http://schemas.microsoft.com/office/powerpoint/2010/main" val="1622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E0F2-FB69-4280-833E-9EB414F6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Research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17CF-2C54-4D2A-B1FA-032A3383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9800" indent="-342900">
              <a:buFont typeface="+mj-lt"/>
              <a:buAutoNum type="arabicPeriod"/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Downloaded a database for the sample images of Signs labelling the database accordingly.</a:t>
            </a:r>
          </a:p>
          <a:p>
            <a:pPr marL="379800" indent="-342900">
              <a:buFont typeface="+mj-lt"/>
              <a:buAutoNum type="arabicPeriod"/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Create a model to identify value of the Signs from a dataset consists of the images of various valued traffic sign.</a:t>
            </a:r>
          </a:p>
          <a:p>
            <a:pPr marL="379800" indent="-342900">
              <a:buFont typeface="+mj-lt"/>
              <a:buAutoNum type="arabicPeriod"/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 the performance of the model with regard to the following aspects:</a:t>
            </a:r>
          </a:p>
          <a:p>
            <a:pPr marL="1120050" lvl="2" indent="-400050">
              <a:buFont typeface="+mj-lt"/>
              <a:buAutoNum type="romanUcPeriod"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Accuracy of the output</a:t>
            </a:r>
          </a:p>
          <a:p>
            <a:pPr marL="1120050" lvl="2" indent="-400050">
              <a:buFont typeface="+mj-lt"/>
              <a:buAutoNum type="romanUcPeriod"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79800" indent="-342900">
              <a:buFont typeface="+mj-lt"/>
              <a:buAutoNum type="arabicPeriod"/>
            </a:pPr>
            <a:r>
              <a:rPr lang="en-GB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Investigate and decide suitable machine learning architectures for the problem.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EEDA8-8683-15CD-687F-5D81573D3122}"/>
              </a:ext>
            </a:extLst>
          </p:cNvPr>
          <p:cNvSpPr txBox="1"/>
          <p:nvPr/>
        </p:nvSpPr>
        <p:spPr>
          <a:xfrm>
            <a:off x="4961131" y="389522"/>
            <a:ext cx="3329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Sign classes</a:t>
            </a:r>
          </a:p>
          <a:p>
            <a:r>
              <a:rPr lang="en-US" sz="3200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41F2ED-9BED-6CE1-0630-DC5C60A2A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04" y="1500109"/>
            <a:ext cx="748747" cy="7837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02AD88-E2CC-EEE8-A21A-FF0568360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00" y="1495545"/>
            <a:ext cx="748748" cy="7837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194AFD-686E-9508-3107-57C16AA7F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97" y="1495545"/>
            <a:ext cx="748748" cy="783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AEF49B-7F2D-FA3C-2E69-4F52D6DCF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59752" y="3301159"/>
            <a:ext cx="748748" cy="7837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CA33C0-B78F-3D11-660E-932635F18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368104" y="3301159"/>
            <a:ext cx="748748" cy="783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AD6C6B-1111-0985-AC13-D0E5926D3F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545297" y="3301159"/>
            <a:ext cx="748748" cy="7837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B1C0EF-B068-8D5A-5A65-57241BBE4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104" y="5024634"/>
            <a:ext cx="748747" cy="7837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7C4B902-C301-8D1C-D8B2-3DA3DEBDA6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98" y="5024634"/>
            <a:ext cx="725555" cy="7837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2C1C07B-2FB0-65FD-7A6B-8D7A8BD679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298" y="5024634"/>
            <a:ext cx="748748" cy="78373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CE393F-F0AD-DF63-C71E-3D92822E1A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85" y="2096342"/>
            <a:ext cx="783730" cy="7837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145C748-400C-E910-11F4-EC741DB786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58" y="2096342"/>
            <a:ext cx="783730" cy="7837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3059BB-3EEE-BC1D-2C16-F165B25834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31" y="2096342"/>
            <a:ext cx="783730" cy="7837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D2B0DF-A391-8F60-900D-36E4614DA6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37" y="1495545"/>
            <a:ext cx="783730" cy="7837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CDD593-DD6B-F993-FB7B-BFBA0AFA97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6" y="1495545"/>
            <a:ext cx="783730" cy="7837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9560DE-9FE1-577C-2DCB-64B488FC10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692" y="1495545"/>
            <a:ext cx="783730" cy="78372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EDD1E1-2C78-36B8-93EB-292C9C2825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37" y="3233096"/>
            <a:ext cx="783731" cy="78373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144ED69-5BFB-9BFB-12ED-D3CE6121DB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5" y="3233096"/>
            <a:ext cx="783731" cy="7837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2BD15CE-C9ED-8845-0ACB-CA5166B59F9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693" y="3233095"/>
            <a:ext cx="783731" cy="7837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1A82BF8-6E4F-D27A-341D-9F8C8E6B018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537" y="5024634"/>
            <a:ext cx="783729" cy="7837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9FF279-CC01-A27B-6BAE-DE087031C3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17" y="5024634"/>
            <a:ext cx="783729" cy="7837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19B4780-95C0-BBBF-1738-F19DA3467EF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693" y="5024634"/>
            <a:ext cx="783729" cy="7837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B64E28D-F961-FB32-9044-6C545DDC44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59" y="3976513"/>
            <a:ext cx="783728" cy="78372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75B5CE9-103C-92F5-BCAB-2CFC1906CC9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33" y="3977656"/>
            <a:ext cx="783728" cy="78372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2A4D7F4-F7E3-D4A6-0CE8-844BDD7A182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86" y="3976513"/>
            <a:ext cx="783728" cy="78372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2F46D87-EF59-A19F-0502-C3EF2C82E145}"/>
              </a:ext>
            </a:extLst>
          </p:cNvPr>
          <p:cNvSpPr txBox="1"/>
          <p:nvPr/>
        </p:nvSpPr>
        <p:spPr>
          <a:xfrm>
            <a:off x="1166440" y="865525"/>
            <a:ext cx="33292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1 -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</a:p>
          <a:p>
            <a:r>
              <a:rPr lang="en-US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78EC62-17A6-7925-2F7F-9B648B7FE9E7}"/>
              </a:ext>
            </a:extLst>
          </p:cNvPr>
          <p:cNvSpPr txBox="1"/>
          <p:nvPr/>
        </p:nvSpPr>
        <p:spPr>
          <a:xfrm>
            <a:off x="1154670" y="2588770"/>
            <a:ext cx="33292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2 -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</a:p>
          <a:p>
            <a:r>
              <a:rPr lang="en-US" dirty="0"/>
              <a:t>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1BD50D-529B-6959-BF65-0142E18E4170}"/>
              </a:ext>
            </a:extLst>
          </p:cNvPr>
          <p:cNvSpPr txBox="1"/>
          <p:nvPr/>
        </p:nvSpPr>
        <p:spPr>
          <a:xfrm>
            <a:off x="1197648" y="4312015"/>
            <a:ext cx="33292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3 -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</a:p>
          <a:p>
            <a:r>
              <a:rPr lang="en-US" dirty="0"/>
              <a:t>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7E66FE-895B-F8F4-D743-50FA2BE65116}"/>
              </a:ext>
            </a:extLst>
          </p:cNvPr>
          <p:cNvSpPr txBox="1"/>
          <p:nvPr/>
        </p:nvSpPr>
        <p:spPr>
          <a:xfrm>
            <a:off x="4790676" y="1361426"/>
            <a:ext cx="33292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4 -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</a:p>
          <a:p>
            <a:r>
              <a:rPr lang="en-US" dirty="0"/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72397A-A832-D8B8-8D8F-8691B04115E9}"/>
              </a:ext>
            </a:extLst>
          </p:cNvPr>
          <p:cNvSpPr txBox="1"/>
          <p:nvPr/>
        </p:nvSpPr>
        <p:spPr>
          <a:xfrm>
            <a:off x="4775520" y="3179160"/>
            <a:ext cx="33292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5 -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</a:p>
          <a:p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F085D0-E1D1-7952-ACF7-9751F51425D1}"/>
              </a:ext>
            </a:extLst>
          </p:cNvPr>
          <p:cNvSpPr txBox="1"/>
          <p:nvPr/>
        </p:nvSpPr>
        <p:spPr>
          <a:xfrm>
            <a:off x="8561346" y="865525"/>
            <a:ext cx="33292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6 -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A6E362-A389-A085-F10C-D5B9E17AF2A1}"/>
              </a:ext>
            </a:extLst>
          </p:cNvPr>
          <p:cNvSpPr txBox="1"/>
          <p:nvPr/>
        </p:nvSpPr>
        <p:spPr>
          <a:xfrm>
            <a:off x="8444635" y="2592133"/>
            <a:ext cx="33292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7 -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</a:p>
          <a:p>
            <a:r>
              <a:rPr lang="en-US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138AE4-75A9-25FC-8808-40CB710FC480}"/>
              </a:ext>
            </a:extLst>
          </p:cNvPr>
          <p:cNvSpPr txBox="1"/>
          <p:nvPr/>
        </p:nvSpPr>
        <p:spPr>
          <a:xfrm>
            <a:off x="8589142" y="4315563"/>
            <a:ext cx="3329268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 8 -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</a:t>
            </a:r>
          </a:p>
          <a:p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62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1602-1618-43FB-BC5B-D4DEB3DC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6636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6C2A-066E-4437-99B0-F2C288A27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2301" y="2296397"/>
            <a:ext cx="7397922" cy="1838281"/>
          </a:xfrm>
        </p:spPr>
        <p:txBody>
          <a:bodyPr numCol="2">
            <a:normAutofit fontScale="62500" lnSpcReduction="20000"/>
          </a:bodyPr>
          <a:lstStyle/>
          <a:p>
            <a:pPr marL="1512900" lvl="3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 sign</a:t>
            </a:r>
          </a:p>
          <a:p>
            <a:pPr marL="1512900" lvl="3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30 sign</a:t>
            </a:r>
          </a:p>
          <a:p>
            <a:pPr marL="1512900" lvl="3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50 sign</a:t>
            </a:r>
          </a:p>
          <a:p>
            <a:pPr marL="1512900" lvl="3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60 sign</a:t>
            </a:r>
          </a:p>
          <a:p>
            <a:pPr marL="1512900" lvl="3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2900" lvl="3" indent="-342900">
              <a:buFont typeface="+mj-lt"/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2900" lvl="3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70 sign</a:t>
            </a:r>
          </a:p>
          <a:p>
            <a:pPr marL="1512900" lvl="3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80 sign</a:t>
            </a:r>
          </a:p>
          <a:p>
            <a:pPr marL="1512900" lvl="3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100 sign</a:t>
            </a:r>
          </a:p>
          <a:p>
            <a:pPr marL="1512900" lvl="3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120 sign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8C1D3-D0FC-DE06-0E77-9F92B126D2F0}"/>
              </a:ext>
            </a:extLst>
          </p:cNvPr>
          <p:cNvSpPr txBox="1"/>
          <p:nvPr/>
        </p:nvSpPr>
        <p:spPr>
          <a:xfrm>
            <a:off x="776962" y="1791258"/>
            <a:ext cx="102338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find which of the following categories does a given image belong to: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CFA6C-5B7A-0636-7FE9-A11EFCAE08F5}"/>
              </a:ext>
            </a:extLst>
          </p:cNvPr>
          <p:cNvSpPr txBox="1"/>
          <p:nvPr/>
        </p:nvSpPr>
        <p:spPr>
          <a:xfrm>
            <a:off x="1060175" y="886009"/>
            <a:ext cx="96674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 data set :</a:t>
            </a:r>
          </a:p>
          <a:p>
            <a:pPr marL="3690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There are 8 classes in the data set that we prepared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18C33-6C07-8475-1DD5-DF81DA82874C}"/>
              </a:ext>
            </a:extLst>
          </p:cNvPr>
          <p:cNvSpPr txBox="1">
            <a:spLocks/>
          </p:cNvSpPr>
          <p:nvPr/>
        </p:nvSpPr>
        <p:spPr>
          <a:xfrm>
            <a:off x="1480930" y="4133710"/>
            <a:ext cx="9230140" cy="18382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+mj-lt"/>
              <a:buAutoNum type="arabicPeriod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From traditional machine learning methods: </a:t>
            </a:r>
          </a:p>
          <a:p>
            <a:pPr marL="36900" indent="0">
              <a:buFont typeface="Wingdings 2" charset="2"/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							Support Vector Machines (SVM)</a:t>
            </a:r>
          </a:p>
          <a:p>
            <a:pPr marL="36900" indent="0">
              <a:buFont typeface="Wingdings 2" charset="2"/>
              <a:buNone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250" indent="-514350">
              <a:buFont typeface="+mj-lt"/>
              <a:buAutoNum type="arabicPeriod" startAt="2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From deep learning methods: </a:t>
            </a:r>
          </a:p>
          <a:p>
            <a:pPr marL="36900" indent="0">
              <a:buFont typeface="Wingdings 2" charset="2"/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								Convolutional Neural Networks (CNN)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524725-E140-F5B8-2097-FB9D37921FF3}"/>
              </a:ext>
            </a:extLst>
          </p:cNvPr>
          <p:cNvSpPr txBox="1">
            <a:spLocks/>
          </p:cNvSpPr>
          <p:nvPr/>
        </p:nvSpPr>
        <p:spPr>
          <a:xfrm>
            <a:off x="913795" y="323848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We took two approaches towards our classification problem.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5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1A03-5F88-4FB3-905D-65E6907D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What’s the difference?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A8B0-CD77-4F5C-A24B-D13644530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BDF93-B456-4C0B-A4FF-F1FDB503F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63C737B-05EC-4C14-A2D8-D5BFA6E35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Needs a lot of domain expertise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Suitable for a smaller data size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Break down the problem and then solve</a:t>
            </a:r>
          </a:p>
        </p:txBody>
      </p:sp>
      <p:pic>
        <p:nvPicPr>
          <p:cNvPr id="18" name="Content Placeholder 12">
            <a:extLst>
              <a:ext uri="{FF2B5EF4-FFF2-40B4-BE49-F238E27FC236}">
                <a16:creationId xmlns:a16="http://schemas.microsoft.com/office/drawing/2014/main" id="{D63DD1DC-A312-4F1F-A20B-0284EA9F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86" y="2495218"/>
            <a:ext cx="4875213" cy="93378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0E259D1-8FDB-44E5-AF55-82B6A3401C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domain expertise needed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Suitable for a large data size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to end approach in problem solving</a:t>
            </a:r>
          </a:p>
        </p:txBody>
      </p:sp>
      <p:pic>
        <p:nvPicPr>
          <p:cNvPr id="21" name="Content Placeholder 14">
            <a:extLst>
              <a:ext uri="{FF2B5EF4-FFF2-40B4-BE49-F238E27FC236}">
                <a16:creationId xmlns:a16="http://schemas.microsoft.com/office/drawing/2014/main" id="{85AC495B-9113-4E69-87D6-9C4A8B04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070" y="2513208"/>
            <a:ext cx="4902544" cy="89780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2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FF5017F8-DB64-42C4-89F8-3764C5047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33" y="1463248"/>
            <a:ext cx="6106816" cy="4059237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52A3909-43BA-4FEA-8F2E-764E68DB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38432"/>
            <a:ext cx="10353762" cy="9704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amount of data affects the performance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3B63C-7765-49BF-B27B-26C8B4313A7D}"/>
              </a:ext>
            </a:extLst>
          </p:cNvPr>
          <p:cNvSpPr/>
          <p:nvPr/>
        </p:nvSpPr>
        <p:spPr>
          <a:xfrm>
            <a:off x="4119494" y="3883105"/>
            <a:ext cx="1082822" cy="893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AD1311-64A4-444B-9E15-9D4B81C11DFE}"/>
              </a:ext>
            </a:extLst>
          </p:cNvPr>
          <p:cNvCxnSpPr>
            <a:cxnSpLocks/>
          </p:cNvCxnSpPr>
          <p:nvPr/>
        </p:nvCxnSpPr>
        <p:spPr>
          <a:xfrm>
            <a:off x="2735696" y="3883104"/>
            <a:ext cx="1383797" cy="617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B948F8-DC7E-4051-A168-917C2C325B71}"/>
              </a:ext>
            </a:extLst>
          </p:cNvPr>
          <p:cNvSpPr txBox="1"/>
          <p:nvPr/>
        </p:nvSpPr>
        <p:spPr>
          <a:xfrm>
            <a:off x="1337713" y="3269103"/>
            <a:ext cx="1838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classification problem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889948-00A0-4908-8D33-FDA778377254}"/>
              </a:ext>
            </a:extLst>
          </p:cNvPr>
          <p:cNvSpPr/>
          <p:nvPr/>
        </p:nvSpPr>
        <p:spPr>
          <a:xfrm>
            <a:off x="7679184" y="3244291"/>
            <a:ext cx="1777120" cy="2485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86239A-FD53-4338-AC4B-36F461DB179A}"/>
              </a:ext>
            </a:extLst>
          </p:cNvPr>
          <p:cNvSpPr/>
          <p:nvPr/>
        </p:nvSpPr>
        <p:spPr>
          <a:xfrm>
            <a:off x="7679184" y="4423131"/>
            <a:ext cx="2028165" cy="2485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55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2F12D6-76A6-4F4E-B664-0499018A87F2}"/>
              </a:ext>
            </a:extLst>
          </p:cNvPr>
          <p:cNvSpPr txBox="1">
            <a:spLocks/>
          </p:cNvSpPr>
          <p:nvPr/>
        </p:nvSpPr>
        <p:spPr>
          <a:xfrm>
            <a:off x="838017" y="445594"/>
            <a:ext cx="10515965" cy="6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obtained from models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E640E-4ADF-4F7F-2DFE-0EB833E3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766" y="1400957"/>
            <a:ext cx="3419474" cy="4286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596914-464C-B6B9-2AFB-13D173E7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35" y="1400956"/>
            <a:ext cx="5148148" cy="38884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5D884-688D-DD4C-638B-6101D3D67816}"/>
              </a:ext>
            </a:extLst>
          </p:cNvPr>
          <p:cNvSpPr txBox="1"/>
          <p:nvPr/>
        </p:nvSpPr>
        <p:spPr>
          <a:xfrm>
            <a:off x="3092535" y="5687206"/>
            <a:ext cx="14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13258-7991-7C57-9BB5-718A17654A47}"/>
              </a:ext>
            </a:extLst>
          </p:cNvPr>
          <p:cNvSpPr txBox="1"/>
          <p:nvPr/>
        </p:nvSpPr>
        <p:spPr>
          <a:xfrm>
            <a:off x="8290787" y="5982169"/>
            <a:ext cx="145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333812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DECC-C5F4-4F6A-9C1D-1BE73219BE13}"/>
              </a:ext>
            </a:extLst>
          </p:cNvPr>
          <p:cNvSpPr txBox="1">
            <a:spLocks/>
          </p:cNvSpPr>
          <p:nvPr/>
        </p:nvSpPr>
        <p:spPr>
          <a:xfrm>
            <a:off x="926655" y="209225"/>
            <a:ext cx="10102568" cy="83291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419AA8-6066-4487-B667-24BBF0477722}"/>
              </a:ext>
            </a:extLst>
          </p:cNvPr>
          <p:cNvSpPr txBox="1">
            <a:spLocks/>
          </p:cNvSpPr>
          <p:nvPr/>
        </p:nvSpPr>
        <p:spPr>
          <a:xfrm>
            <a:off x="956079" y="209225"/>
            <a:ext cx="10515965" cy="1214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CD1BF5-804B-12BF-3F29-490A1127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58" y="1423230"/>
            <a:ext cx="4091609" cy="3604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9C6EDE-3420-D01B-F11B-BD51CEC22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18" y="1443781"/>
            <a:ext cx="3728769" cy="35839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6C5372-FBE8-3E60-787C-DD92D2F68C31}"/>
              </a:ext>
            </a:extLst>
          </p:cNvPr>
          <p:cNvSpPr txBox="1"/>
          <p:nvPr/>
        </p:nvSpPr>
        <p:spPr>
          <a:xfrm>
            <a:off x="1328529" y="5190883"/>
            <a:ext cx="930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	       SVM Model 							CNN Model</a:t>
            </a:r>
          </a:p>
        </p:txBody>
      </p:sp>
    </p:spTree>
    <p:extLst>
      <p:ext uri="{BB962C8B-B14F-4D97-AF65-F5344CB8AC3E}">
        <p14:creationId xmlns:p14="http://schemas.microsoft.com/office/powerpoint/2010/main" val="254916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5C7D-5706-4684-B441-646463893EBB}"/>
              </a:ext>
            </a:extLst>
          </p:cNvPr>
          <p:cNvSpPr txBox="1">
            <a:spLocks/>
          </p:cNvSpPr>
          <p:nvPr/>
        </p:nvSpPr>
        <p:spPr>
          <a:xfrm>
            <a:off x="913774" y="616820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CNN Model - Prediction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BA9D7C-0758-95B1-BF66-8D588AF5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7" y="1884708"/>
            <a:ext cx="2606979" cy="1865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EEB89-F889-B965-E9BD-B7EEA0C8C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9" r="18004"/>
          <a:stretch/>
        </p:blipFill>
        <p:spPr>
          <a:xfrm>
            <a:off x="7690572" y="1884708"/>
            <a:ext cx="2606979" cy="1865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D54626-5D32-D3D3-D982-CE50253C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95" y="3429000"/>
            <a:ext cx="2606979" cy="18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69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|2.6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2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8099</TotalTime>
  <Words>346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Slate</vt:lpstr>
      <vt:lpstr>Machine Learning Foundation Training  (Batch 04)</vt:lpstr>
      <vt:lpstr>Research approach</vt:lpstr>
      <vt:lpstr>PowerPoint Presentation</vt:lpstr>
      <vt:lpstr>Objective</vt:lpstr>
      <vt:lpstr>What’s the difference?</vt:lpstr>
      <vt:lpstr>The amount of data affects the performance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Dilshan Gunarathna</cp:lastModifiedBy>
  <cp:revision>109</cp:revision>
  <dcterms:created xsi:type="dcterms:W3CDTF">2020-12-12T18:43:44Z</dcterms:created>
  <dcterms:modified xsi:type="dcterms:W3CDTF">2022-11-20T04:09:03Z</dcterms:modified>
</cp:coreProperties>
</file>