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05821-35F4-664A-BE0A-36B606CEC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9C990A-D120-874B-869D-CFC9142F3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F167F-CCC8-D14E-9E56-7F9CF5A3C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8A366-9273-3D48-9686-65310B124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2A0E4-0010-E64C-8208-CE75322C0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33218C-8009-2049-B631-D205DAEECC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80" r="22978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359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B9ED4-003B-9843-A921-CBE05D741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0C71EE-AD81-B744-A1D1-892957255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6B30F-D653-424D-9C4A-267B177C3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4EC22-1F42-AB47-AA03-5EAF26351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9BCB8-DB8E-F841-8DCF-13F8CF1A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04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96BE04-57B7-A44C-8FC9-6DC8239F3B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DADB3-2230-ED46-943D-2E0647D5C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082E3-3BBC-DC4C-BA70-C6EAD992B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4F7A4-5536-9E49-A688-1019E3B43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D37F6-32B8-FA49-910B-D965370EF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68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FAF3F-9017-194C-BB41-45EF7C16F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417B0-211C-3C48-A039-318B78705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8B343-F291-C944-98B2-1AB32AC09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EF896-3D61-D645-A725-F5CB162D0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0FA25-2DF3-9C43-8EB5-CB5E1D8D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42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73FE-C7E8-BE46-B425-87B3096D8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F0DB5-8443-5048-8A8D-07040FFE5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82036-30FF-C14E-9750-5E8F68FD4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B5F52-CD17-8244-B0E3-726371414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0CD00-93EC-5748-9BCC-8D6580DC4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05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250E7-4087-5840-B45E-B45CA898F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92118-0B42-F046-8C3B-80AF80080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0BE31C-AD3F-6D43-97F0-D48D44C1A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C5F74-AD6E-E54F-BDCA-0E74BB08F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834EC-1EAA-9747-9046-337F13DAE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49EDF-CC01-A349-8B0D-5E04A96FB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29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6C439-3EAD-2541-8127-BA42E4FF8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BF6F1-F894-B34C-9383-EBD511425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44F63-88A0-2B4A-A521-318729A88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FDF6BD-3EE5-774A-B085-2368AF7616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BF3BC1-5243-DE49-BF81-F362A91C5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8BFD2D-0AEF-444F-94B3-AC4244DF9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9C67D4-C528-0A47-AED8-61FACB384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31B15B-4BFD-D840-B897-F8600B27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4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F8C2F-C481-1042-B700-81359DC5B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096DB7-F90F-0048-9C26-A11D7641C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4B12FC-296F-F04C-A8C7-894A89D99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DAA3FD-2661-0F44-A182-28E75746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82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CD6A15-FE24-0349-A175-F31F580A0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00C140-CA1C-B14B-89A5-C59EAA27A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B53AD-3D4B-B845-8952-3A2748D54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29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7D21F-45A3-3741-86F9-8C1F98B5C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25CE2-C230-D94F-B755-25F4E857A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2832B-FA75-E04E-A04C-474EA7DF4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80683-2B59-D34B-B656-3B3B6A8C0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1A743-E9C2-DA40-9A59-B97FAD885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9FCB9-9405-2742-A1ED-4AB033417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2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DA031-CA56-BC40-A745-1BE83A7CE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E947D-161F-F249-B064-BB7EC06031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E07DB-E949-9240-B8ED-AD4D595B9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6E70A-6E62-204C-AA02-1E9EFBC5E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BF2EC-1744-3F46-82E8-50CCE0B66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4ECDD-6DA2-554A-9E8F-A4D3A86F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11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6709B1F-2989-D443-BC6D-A062541DDA42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228" r="30129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32CC0C3-FF49-BC49-9111-29CAF2D3E27B}"/>
              </a:ext>
            </a:extLst>
          </p:cNvPr>
          <p:cNvSpPr/>
          <p:nvPr/>
        </p:nvSpPr>
        <p:spPr>
          <a:xfrm>
            <a:off x="909828" y="4773168"/>
            <a:ext cx="7063740" cy="2084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3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0301D-CEA0-0C49-97FB-36F6BEABA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8193E-D0C5-1E45-8058-A9B101B131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2DF1C-F4F5-D541-8FD9-D7E0AE3216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F7B95E-4FAA-AB44-A95E-D6F5D4D36DD3}"/>
              </a:ext>
            </a:extLst>
          </p:cNvPr>
          <p:cNvSpPr/>
          <p:nvPr/>
        </p:nvSpPr>
        <p:spPr>
          <a:xfrm>
            <a:off x="0" y="0"/>
            <a:ext cx="706374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35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A9DD1C-6FEC-C24E-A774-219C9E04A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5398"/>
            <a:ext cx="7886700" cy="9333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8120E-55DD-D847-AC3E-EDBF1E4D1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41952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2366AC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8478" y="473226"/>
            <a:ext cx="7997767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rPr sz="6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Арнайы</a:t>
            </a:r>
            <a:r>
              <a:rPr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6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сандар</a:t>
            </a:r>
            <a:r>
              <a:rPr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6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курсы</a:t>
            </a:r>
            <a:endParaRPr sz="6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3951" y="1214568"/>
            <a:ext cx="726806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sz="4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2800">
                <a:solidFill>
                  <a:srgbClr val="FFFFFF"/>
                </a:solidFill>
              </a:defRPr>
            </a:pPr>
            <a:r>
              <a:rPr sz="4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курста</a:t>
            </a:r>
            <a:r>
              <a:rPr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арнайы</a:t>
            </a:r>
            <a:r>
              <a:rPr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сандардың</a:t>
            </a:r>
            <a:r>
              <a:rPr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түрлері</a:t>
            </a:r>
            <a:r>
              <a:rPr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мен</a:t>
            </a:r>
            <a:r>
              <a:rPr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олардың</a:t>
            </a:r>
            <a:r>
              <a:rPr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қасиеттерімен</a:t>
            </a:r>
            <a:r>
              <a:rPr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танысамыз</a:t>
            </a:r>
            <a:r>
              <a:rPr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97843" y="226839"/>
            <a:ext cx="4952446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 b="1">
                <a:solidFill>
                  <a:srgbClr val="FFFFFF"/>
                </a:solidFill>
              </a:defRPr>
            </a:pPr>
            <a:r>
              <a:rPr sz="6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Жай</a:t>
            </a:r>
            <a:r>
              <a:rPr sz="6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6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санд</a:t>
            </a:r>
            <a:r>
              <a:rPr lang="ru-RU" sz="6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 </a:t>
            </a:r>
            <a:endParaRPr sz="6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692398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sz="3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2800">
                <a:solidFill>
                  <a:srgbClr val="FFFFFF"/>
                </a:solidFill>
              </a:defRPr>
            </a:pPr>
            <a:r>
              <a:rPr sz="4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Есеп</a:t>
            </a:r>
            <a:r>
              <a:rPr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97 </a:t>
            </a:r>
            <a:r>
              <a:rPr sz="4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жай</a:t>
            </a:r>
            <a:r>
              <a:rPr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сан</a:t>
            </a:r>
            <a:r>
              <a:rPr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екенін</a:t>
            </a:r>
            <a:r>
              <a:rPr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дәлелде</a:t>
            </a:r>
            <a:r>
              <a:rPr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defRPr sz="2800">
                <a:solidFill>
                  <a:srgbClr val="FFFFFF"/>
                </a:solidFill>
              </a:defRPr>
            </a:pPr>
            <a:r>
              <a:rPr sz="4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Шешуі</a:t>
            </a:r>
            <a:r>
              <a:rPr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97 </a:t>
            </a:r>
            <a:r>
              <a:rPr sz="4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саны</a:t>
            </a:r>
            <a:r>
              <a:rPr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</a:t>
            </a:r>
            <a:r>
              <a:rPr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sz="4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97-ге </a:t>
            </a:r>
            <a:r>
              <a:rPr sz="4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ғана</a:t>
            </a:r>
            <a:r>
              <a:rPr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бөлінеді</a:t>
            </a:r>
            <a:r>
              <a:rPr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4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Басқа</a:t>
            </a:r>
            <a:r>
              <a:rPr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бөлгіші</a:t>
            </a:r>
            <a:r>
              <a:rPr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жоқ</a:t>
            </a:r>
            <a:r>
              <a:rPr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43112" y="142344"/>
            <a:ext cx="4764253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 b="1">
                <a:solidFill>
                  <a:srgbClr val="FFFFFF"/>
                </a:solidFill>
              </a:defRPr>
            </a:pPr>
            <a:r>
              <a:rPr sz="6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Фибоначчи</a:t>
            </a:r>
            <a:r>
              <a:rPr sz="6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5792965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sz="3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2800">
                <a:solidFill>
                  <a:srgbClr val="FFFFFF"/>
                </a:solidFill>
              </a:defRPr>
            </a:pPr>
            <a:r>
              <a:rPr sz="4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Есеп</a:t>
            </a:r>
            <a:r>
              <a:rPr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4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Фибоначчи</a:t>
            </a:r>
            <a:r>
              <a:rPr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қатарының</a:t>
            </a:r>
            <a:r>
              <a:rPr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10-шы </a:t>
            </a:r>
            <a:r>
              <a:rPr sz="4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мүшесін</a:t>
            </a:r>
            <a:r>
              <a:rPr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табу</a:t>
            </a:r>
            <a:r>
              <a:rPr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defRPr sz="2800">
                <a:solidFill>
                  <a:srgbClr val="FFFFFF"/>
                </a:solidFill>
              </a:defRPr>
            </a:pPr>
            <a:r>
              <a:rPr sz="4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Шешуі</a:t>
            </a:r>
            <a:r>
              <a:rPr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0, 1, 1, 2, 3, 5, 8, 13, 21, </a:t>
            </a:r>
            <a:endParaRPr lang="kk-KZ" sz="4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2800">
                <a:solidFill>
                  <a:srgbClr val="FFFFFF"/>
                </a:solidFill>
              </a:defRPr>
            </a:pPr>
            <a:r>
              <a:rPr lang="ru-RU" sz="4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Жауабы</a:t>
            </a:r>
            <a:r>
              <a:rPr lang="ru-RU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**34**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44308" y="170625"/>
            <a:ext cx="7255384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 b="1">
                <a:solidFill>
                  <a:srgbClr val="FFFFFF"/>
                </a:solidFill>
              </a:defRPr>
            </a:pPr>
            <a:r>
              <a:rPr sz="6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Мерсенн</a:t>
            </a:r>
            <a:r>
              <a:rPr sz="6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6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сандары</a:t>
            </a:r>
            <a:r>
              <a:rPr sz="6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8363" y="1371600"/>
            <a:ext cx="617154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sz="3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2800">
                <a:solidFill>
                  <a:srgbClr val="FFFFFF"/>
                </a:solidFill>
              </a:defRPr>
            </a:pPr>
            <a:r>
              <a:rPr sz="4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Есеп</a:t>
            </a:r>
            <a:r>
              <a:rPr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 = 5 </a:t>
            </a:r>
            <a:r>
              <a:rPr sz="4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болса</a:t>
            </a:r>
            <a:r>
              <a:rPr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4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Мерсенн</a:t>
            </a:r>
            <a:r>
              <a:rPr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санын</a:t>
            </a:r>
            <a:r>
              <a:rPr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табу</a:t>
            </a:r>
            <a:r>
              <a:rPr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defRPr sz="2800">
                <a:solidFill>
                  <a:srgbClr val="FFFFFF"/>
                </a:solidFill>
              </a:defRPr>
            </a:pPr>
            <a:r>
              <a:rPr sz="4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Шешуі</a:t>
            </a:r>
            <a:r>
              <a:rPr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2^5 - 1 = 32 - 1 = </a:t>
            </a:r>
            <a:endParaRPr lang="kk-KZ" sz="4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2800">
                <a:solidFill>
                  <a:srgbClr val="FFFFFF"/>
                </a:solidFill>
              </a:defRPr>
            </a:pPr>
            <a:r>
              <a:rPr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**31** </a:t>
            </a:r>
            <a:r>
              <a:rPr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sz="4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Мерсенн</a:t>
            </a:r>
            <a:r>
              <a:rPr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саны</a:t>
            </a:r>
            <a:r>
              <a:rPr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274320"/>
            <a:ext cx="7977120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 b="1">
                <a:solidFill>
                  <a:srgbClr val="FFFFFF"/>
                </a:solidFill>
              </a:defRPr>
            </a:pPr>
            <a:r>
              <a:rPr sz="6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Триангулды</a:t>
            </a:r>
            <a:r>
              <a:rPr sz="6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6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сандар</a:t>
            </a:r>
            <a:r>
              <a:rPr sz="6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2170" y="1537298"/>
            <a:ext cx="6306532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sz="3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2800">
                <a:solidFill>
                  <a:srgbClr val="FFFFFF"/>
                </a:solidFill>
              </a:defRPr>
            </a:pPr>
            <a:r>
              <a:rPr sz="4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Есеп</a:t>
            </a:r>
            <a:r>
              <a:rPr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7-ші </a:t>
            </a:r>
            <a:r>
              <a:rPr sz="4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триангулды</a:t>
            </a:r>
            <a:r>
              <a:rPr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санды</a:t>
            </a:r>
            <a:r>
              <a:rPr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табу</a:t>
            </a:r>
            <a:r>
              <a:rPr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defRPr sz="2800">
                <a:solidFill>
                  <a:srgbClr val="FFFFFF"/>
                </a:solidFill>
              </a:defRPr>
            </a:pPr>
            <a:r>
              <a:rPr sz="4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Формула</a:t>
            </a:r>
            <a:r>
              <a:rPr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Tₙ = n(n+1)/2</a:t>
            </a:r>
          </a:p>
          <a:p>
            <a:pPr>
              <a:defRPr sz="2800">
                <a:solidFill>
                  <a:srgbClr val="FFFFFF"/>
                </a:solidFill>
              </a:defRPr>
            </a:pPr>
            <a:r>
              <a:rPr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T₇ = 7×8/2 = </a:t>
            </a:r>
            <a:r>
              <a:rPr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**28**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01539" y="263604"/>
            <a:ext cx="4818307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 b="1">
                <a:solidFill>
                  <a:srgbClr val="FFFFFF"/>
                </a:solidFill>
              </a:defRPr>
            </a:pPr>
            <a:r>
              <a:rPr sz="6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Палиндром</a:t>
            </a:r>
            <a:r>
              <a:rPr sz="6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1" y="1371600"/>
            <a:ext cx="6429080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sz="3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2800">
                <a:solidFill>
                  <a:srgbClr val="FFFFFF"/>
                </a:solidFill>
              </a:defRPr>
            </a:pPr>
            <a:r>
              <a:rPr sz="4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Есеп</a:t>
            </a:r>
            <a:r>
              <a:rPr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101, 131, 151 </a:t>
            </a:r>
            <a:r>
              <a:rPr sz="4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сандары</a:t>
            </a:r>
            <a:r>
              <a:rPr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палиндром</a:t>
            </a:r>
            <a:r>
              <a:rPr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</a:t>
            </a:r>
            <a:r>
              <a:rPr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>
              <a:defRPr sz="2800">
                <a:solidFill>
                  <a:srgbClr val="FFFFFF"/>
                </a:solidFill>
              </a:defRPr>
            </a:pPr>
            <a:r>
              <a:rPr sz="4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Иә</a:t>
            </a:r>
            <a:r>
              <a:rPr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4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себебі</a:t>
            </a:r>
            <a:r>
              <a:rPr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кері</a:t>
            </a:r>
            <a:r>
              <a:rPr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оқығанда</a:t>
            </a:r>
            <a:r>
              <a:rPr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  <a:r>
              <a:rPr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дәл</a:t>
            </a:r>
            <a:r>
              <a:rPr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сондай</a:t>
            </a:r>
            <a:r>
              <a:rPr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97843" y="259833"/>
            <a:ext cx="4740850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 b="1">
                <a:solidFill>
                  <a:srgbClr val="FFFFFF"/>
                </a:solidFill>
              </a:defRPr>
            </a:pPr>
            <a:r>
              <a:rPr sz="6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Жай</a:t>
            </a:r>
            <a:r>
              <a:rPr sz="6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6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сандар</a:t>
            </a:r>
            <a:endParaRPr sz="6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395167"/>
            <a:ext cx="6282965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sz="3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2800">
                <a:solidFill>
                  <a:srgbClr val="FFFFFF"/>
                </a:solidFill>
              </a:defRPr>
            </a:pPr>
            <a:r>
              <a:rPr sz="4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Жай</a:t>
            </a:r>
            <a:r>
              <a:rPr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сан</a:t>
            </a:r>
            <a:r>
              <a:rPr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sz="4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</a:t>
            </a:r>
            <a:r>
              <a:rPr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sz="4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мен</a:t>
            </a:r>
            <a:r>
              <a:rPr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өзіне</a:t>
            </a:r>
            <a:r>
              <a:rPr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ғана</a:t>
            </a:r>
            <a:r>
              <a:rPr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бөлінетін</a:t>
            </a:r>
            <a:r>
              <a:rPr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натурал</a:t>
            </a:r>
            <a:r>
              <a:rPr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сан</a:t>
            </a:r>
            <a:r>
              <a:rPr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defRPr sz="2800">
                <a:solidFill>
                  <a:srgbClr val="FFFFFF"/>
                </a:solidFill>
              </a:defRPr>
            </a:pPr>
            <a:r>
              <a:rPr sz="4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Мысал</a:t>
            </a:r>
            <a:r>
              <a:rPr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2, 3, 5, 7, 11...</a:t>
            </a:r>
          </a:p>
          <a:p>
            <a:pPr>
              <a:defRPr sz="2800">
                <a:solidFill>
                  <a:srgbClr val="FFFFFF"/>
                </a:solidFill>
              </a:defRPr>
            </a:pPr>
            <a:r>
              <a:rPr sz="4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Формула</a:t>
            </a:r>
            <a:r>
              <a:rPr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 &gt; 1 </a:t>
            </a:r>
            <a:r>
              <a:rPr sz="4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бөлгіштері</a:t>
            </a:r>
            <a:r>
              <a:rPr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{1, n}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22809" y="274320"/>
            <a:ext cx="6618030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 b="1">
                <a:solidFill>
                  <a:srgbClr val="FFFFFF"/>
                </a:solidFill>
              </a:defRPr>
            </a:pPr>
            <a:r>
              <a:rPr sz="5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Фибоначчи</a:t>
            </a:r>
            <a:r>
              <a:rPr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5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сандары</a:t>
            </a:r>
            <a:endParaRPr sz="5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57200" y="1470580"/>
                <a:ext cx="7055963" cy="4401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0215"/>
                <a:r>
                  <a:rPr lang="kk-KZ" sz="2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Фибоначчи тізбегі келесі рекурренттік формула арқылы анықталады:</a:t>
                </a:r>
                <a:br>
                  <a:rPr lang="kk-KZ" sz="2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kk-KZ" sz="2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                    </m:t>
                        </m:r>
                        <m:r>
                          <a:rPr lang="kk-KZ" sz="28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kk-KZ" sz="2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kk-KZ" sz="2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n</m:t>
                        </m:r>
                      </m:sub>
                    </m:sSub>
                    <m:r>
                      <a:rPr lang="kk-KZ" sz="28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ru-RU" sz="2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k-KZ" sz="2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kk-KZ" sz="2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n</m:t>
                        </m:r>
                        <m:r>
                          <a:rPr lang="kk-KZ" sz="2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</m:t>
                        </m:r>
                        <m:r>
                          <a:rPr lang="kk-KZ" sz="2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kk-KZ" sz="28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ru-RU" sz="2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k-KZ" sz="2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kk-KZ" sz="2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n</m:t>
                        </m:r>
                        <m:r>
                          <a:rPr lang="kk-KZ" sz="2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</m:t>
                        </m:r>
                        <m:r>
                          <a:rPr lang="kk-KZ" sz="2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k-KZ" sz="2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мұнда</a:t>
                </a:r>
                <a:br>
                  <a:rPr lang="kk-KZ" sz="2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kk-KZ" sz="28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F</m:t>
                          </m:r>
                        </m:e>
                        <m:sub>
                          <m:r>
                            <a:rPr lang="kk-KZ" sz="28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kk-KZ" sz="28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=1,         </m:t>
                      </m:r>
                      <m:sSub>
                        <m:sSubPr>
                          <m:ctrlPr>
                            <a:rPr lang="ru-RU" sz="2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kk-KZ" sz="28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F</m:t>
                          </m:r>
                        </m:e>
                        <m:sub>
                          <m:r>
                            <a:rPr lang="kk-KZ" sz="28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kk-KZ" sz="28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kk-KZ" sz="2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0215"/>
                <a:r>
                  <a:rPr lang="kk-KZ" sz="2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Мысалы:   1,1,2,3,5,8,13,21,34,55,...</a:t>
                </a:r>
                <a:endParaRPr lang="ru-RU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0215"/>
                <a:r>
                  <a:rPr lang="kk-KZ" sz="2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Бұл сандар табиғатта жиі кездеседі (спиральді құрылымдар, алтын қима және т.б.), сондықтан оларды зерттеу математикалық шығармашылыққа үлкен мүмкіндік береді.</a:t>
                </a:r>
                <a:endParaRPr lang="ru-RU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470580"/>
                <a:ext cx="7055963" cy="4401205"/>
              </a:xfrm>
              <a:prstGeom prst="rect">
                <a:avLst/>
              </a:prstGeom>
              <a:blipFill>
                <a:blip r:embed="rId2"/>
                <a:stretch>
                  <a:fillRect l="-1729" t="-1385" b="-29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0709" y="126746"/>
            <a:ext cx="6382581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 b="1">
                <a:solidFill>
                  <a:srgbClr val="FFFFFF"/>
                </a:solidFill>
              </a:defRPr>
            </a:pPr>
            <a:r>
              <a:rPr sz="6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Перфект</a:t>
            </a:r>
            <a:r>
              <a:rPr sz="6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6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сандар</a:t>
            </a:r>
            <a:endParaRPr sz="6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37328" y="1431415"/>
                <a:ext cx="6872140" cy="45243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0215"/>
                <a:r>
                  <a:rPr lang="kk-KZ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Перфект сандар – өзінің барлық бөлгіштерінің қосындысына тең сандар.</a:t>
                </a:r>
                <a:br>
                  <a:rPr lang="kk-KZ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</a:br>
                <a:r>
                  <a:rPr lang="kk-KZ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Мысалы:</a:t>
                </a:r>
                <a14:m>
                  <m:oMath xmlns:m="http://schemas.openxmlformats.org/officeDocument/2006/math">
                    <m:r>
                      <a:rPr lang="kk-KZ" sz="3200" b="0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 </m:t>
                    </m:r>
                    <m:r>
                      <a:rPr lang="kk-KZ" sz="3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6=1+2+3,  28=1+2+4+7+14,      496,     8128,…</m:t>
                    </m:r>
                  </m:oMath>
                </a14:m>
                <a:endParaRPr lang="ru-RU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450215"/>
                <a:r>
                  <a:rPr lang="kk-KZ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Перфект сандар мен Евклид – Эйлер теориясы арасындағы байланыс математиктер үшін үлкен зерттеу алаңы болып табылады.</a:t>
                </a:r>
                <a:endParaRPr lang="ru-RU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28" y="1431415"/>
                <a:ext cx="6872140" cy="4524315"/>
              </a:xfrm>
              <a:prstGeom prst="rect">
                <a:avLst/>
              </a:prstGeom>
              <a:blipFill>
                <a:blip r:embed="rId2"/>
                <a:stretch>
                  <a:fillRect l="-2218" t="-1887" b="-33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255466"/>
            <a:ext cx="7043788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 b="1">
                <a:solidFill>
                  <a:srgbClr val="FFFFFF"/>
                </a:solidFill>
              </a:defRPr>
            </a:pPr>
            <a:r>
              <a:rPr sz="6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Мерсенн</a:t>
            </a:r>
            <a:r>
              <a:rPr sz="6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6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сандары</a:t>
            </a:r>
            <a:endParaRPr sz="6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62307" y="1376313"/>
                <a:ext cx="6911491" cy="45243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0215"/>
                <a:r>
                  <a:rPr lang="kk-KZ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Мерсенн сандары келесі формула арқылы анықталады:</a:t>
                </a:r>
                <a:br>
                  <a:rPr lang="kk-KZ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kk-KZ" sz="3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kk-KZ" sz="3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n</m:t>
                          </m:r>
                        </m:sub>
                      </m:sSub>
                      <m:r>
                        <a:rPr lang="kk-KZ" sz="3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kk-KZ" sz="3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kk-KZ" sz="3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n</m:t>
                          </m:r>
                        </m:sup>
                      </m:sSup>
                      <m:r>
                        <a:rPr lang="kk-KZ" sz="32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  <m:r>
                        <a:rPr lang="kk-KZ" sz="3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1,        </m:t>
                      </m:r>
                    </m:oMath>
                  </m:oMathPara>
                </a14:m>
                <a:endParaRPr lang="ru-RU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Егер</a:t>
                </a:r>
                <a:r>
                  <a:rPr lang="ru-RU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 sz="3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ru-RU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саны </a:t>
                </a:r>
                <a:r>
                  <a:rPr lang="ru-RU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жай</a:t>
                </a:r>
                <a:r>
                  <a:rPr lang="ru-RU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сан </a:t>
                </a:r>
                <a:r>
                  <a:rPr lang="ru-RU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болса</a:t>
                </a:r>
                <a:r>
                  <a:rPr lang="ru-RU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оны </a:t>
                </a:r>
                <a:r>
                  <a:rPr lang="ru-RU" sz="32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Мерсенн</a:t>
                </a:r>
                <a:r>
                  <a:rPr lang="ru-RU" sz="32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3200" b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жай</a:t>
                </a:r>
                <a:r>
                  <a:rPr lang="ru-RU" sz="32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саны</a:t>
                </a:r>
                <a:r>
                  <a:rPr lang="ru-RU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деп</a:t>
                </a:r>
                <a:r>
                  <a:rPr lang="ru-RU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атайды</a:t>
                </a:r>
                <a:r>
                  <a:rPr lang="ru-RU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br>
                  <a:rPr lang="ru-RU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ru-RU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Мысалы</a:t>
                </a:r>
                <a:r>
                  <a:rPr lang="ru-RU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    3,7,31,127,8191,... </a:t>
                </a:r>
                <a:br>
                  <a:rPr lang="ru-RU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ru-RU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Бұл</a:t>
                </a:r>
                <a:r>
                  <a:rPr lang="ru-RU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сандар</a:t>
                </a:r>
                <a:r>
                  <a:rPr lang="ru-RU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үлкен</a:t>
                </a:r>
                <a:r>
                  <a:rPr lang="ru-RU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жай</a:t>
                </a:r>
                <a:r>
                  <a:rPr lang="ru-RU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сандарды</a:t>
                </a:r>
                <a:r>
                  <a:rPr lang="ru-RU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іздеуде</a:t>
                </a:r>
                <a:r>
                  <a:rPr lang="ru-RU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және</a:t>
                </a:r>
                <a:r>
                  <a:rPr lang="ru-RU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шифрлау</a:t>
                </a:r>
                <a:r>
                  <a:rPr lang="ru-RU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жүйелерінде</a:t>
                </a:r>
                <a:r>
                  <a:rPr lang="ru-RU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қолданылады</a:t>
                </a:r>
                <a:r>
                  <a:rPr lang="ru-RU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sz="3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07" y="1376313"/>
                <a:ext cx="6911491" cy="4524315"/>
              </a:xfrm>
              <a:prstGeom prst="rect">
                <a:avLst/>
              </a:prstGeom>
              <a:blipFill>
                <a:blip r:embed="rId2"/>
                <a:stretch>
                  <a:fillRect l="-2205" t="-1887" b="-33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274320"/>
            <a:ext cx="7436716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 b="1">
                <a:solidFill>
                  <a:srgbClr val="FFFFFF"/>
                </a:solidFill>
              </a:defRPr>
            </a:pPr>
            <a:r>
              <a:rPr sz="6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Палиндром</a:t>
            </a:r>
            <a:r>
              <a:rPr sz="6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6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сандар</a:t>
            </a:r>
            <a:endParaRPr sz="6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4969" y="1776953"/>
            <a:ext cx="729163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Палиндром </a:t>
            </a:r>
            <a:r>
              <a:rPr lang="ru-RU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сандар</a:t>
            </a:r>
            <a:r>
              <a:rPr lang="ru-RU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оңнан</a:t>
            </a:r>
            <a:r>
              <a:rPr lang="ru-RU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солға</a:t>
            </a:r>
            <a:r>
              <a:rPr lang="ru-RU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және</a:t>
            </a:r>
            <a:r>
              <a:rPr lang="ru-RU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солдан</a:t>
            </a:r>
            <a:r>
              <a:rPr lang="ru-RU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оңға</a:t>
            </a:r>
            <a:r>
              <a:rPr lang="ru-RU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оқығанда</a:t>
            </a:r>
            <a:r>
              <a:rPr lang="ru-RU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бірдей</a:t>
            </a:r>
            <a:r>
              <a:rPr lang="ru-RU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болып</a:t>
            </a:r>
            <a:r>
              <a:rPr lang="ru-RU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қалатын</a:t>
            </a:r>
            <a:r>
              <a:rPr lang="ru-RU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сандар</a:t>
            </a:r>
            <a:r>
              <a:rPr lang="ru-RU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ru-RU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Мысалы</a:t>
            </a:r>
            <a:r>
              <a:rPr lang="ru-RU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    121,1331,12321,45654,... </a:t>
            </a:r>
            <a:br>
              <a:rPr lang="ru-RU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Палиндром </a:t>
            </a:r>
            <a:r>
              <a:rPr lang="ru-RU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сандарды</a:t>
            </a:r>
            <a:r>
              <a:rPr lang="ru-RU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зерттеу</a:t>
            </a:r>
            <a:r>
              <a:rPr lang="ru-RU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оқушылардың</a:t>
            </a:r>
            <a:r>
              <a:rPr lang="ru-RU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логикалық</a:t>
            </a:r>
            <a:r>
              <a:rPr lang="ru-RU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ойлау</a:t>
            </a:r>
            <a:r>
              <a:rPr lang="ru-RU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қабілетін</a:t>
            </a:r>
            <a:r>
              <a:rPr lang="ru-RU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дамытуға</a:t>
            </a:r>
            <a:r>
              <a:rPr lang="ru-RU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ықпал</a:t>
            </a:r>
            <a:r>
              <a:rPr lang="ru-RU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етеді</a:t>
            </a:r>
            <a:r>
              <a:rPr lang="ru-RU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sz="3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2358" y="19796"/>
            <a:ext cx="7765524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 b="1">
                <a:solidFill>
                  <a:srgbClr val="FFFFFF"/>
                </a:solidFill>
              </a:defRPr>
            </a:pPr>
            <a:r>
              <a:rPr sz="6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Триангулды</a:t>
            </a:r>
            <a:r>
              <a:rPr sz="6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6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сандар</a:t>
            </a:r>
            <a:endParaRPr sz="6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-1" y="1371600"/>
                <a:ext cx="7550871" cy="4966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0215"/>
                <a:r>
                  <a:rPr lang="ru-RU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Триангулды </a:t>
                </a:r>
                <a:r>
                  <a:rPr lang="ru-RU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сандар</a:t>
                </a:r>
                <a:r>
                  <a:rPr lang="ru-RU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үшбұрыш</a:t>
                </a:r>
                <a:r>
                  <a:rPr lang="ru-RU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түрінде</a:t>
                </a:r>
                <a:r>
                  <a:rPr lang="ru-RU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орналасқан</a:t>
                </a:r>
                <a:r>
                  <a:rPr lang="ru-RU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нүктелер</a:t>
                </a:r>
                <a:r>
                  <a:rPr lang="ru-RU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санына</a:t>
                </a:r>
                <a:r>
                  <a:rPr lang="ru-RU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сәйкес</a:t>
                </a:r>
                <a:r>
                  <a:rPr lang="ru-RU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келеді</a:t>
                </a:r>
                <a:r>
                  <a:rPr lang="ru-RU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ru-RU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Олар</a:t>
                </a:r>
                <a:r>
                  <a:rPr lang="ru-RU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келесі</a:t>
                </a:r>
                <a:r>
                  <a:rPr lang="ru-RU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формуламен</a:t>
                </a:r>
                <a:r>
                  <a:rPr lang="ru-RU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анықталады</a:t>
                </a:r>
                <a:r>
                  <a:rPr lang="ru-RU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021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sz="3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n</m:t>
                          </m:r>
                        </m:sub>
                      </m:sSub>
                      <m:r>
                        <a:rPr lang="ru-RU" sz="3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ru-RU" sz="3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n</m:t>
                          </m:r>
                          <m:r>
                            <a:rPr lang="ru-RU" sz="3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ru-RU" sz="3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n</m:t>
                          </m:r>
                          <m:r>
                            <a:rPr lang="ru-RU" sz="3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ru-RU" sz="3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kk-KZ" sz="3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50215"/>
                <a:r>
                  <a:rPr lang="ru-RU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Мысалы</a:t>
                </a:r>
                <a:r>
                  <a:rPr lang="ru-RU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   1,3,6,10,15,21,... </a:t>
                </a:r>
                <a:br>
                  <a:rPr lang="ru-RU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ru-RU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Оларды</a:t>
                </a:r>
                <a:r>
                  <a:rPr lang="ru-RU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зерттеу</a:t>
                </a:r>
                <a:r>
                  <a:rPr lang="ru-RU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оқушыларға</a:t>
                </a:r>
                <a:r>
                  <a:rPr lang="ru-RU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геометрия мен </a:t>
                </a:r>
                <a:r>
                  <a:rPr lang="ru-RU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арифметиканың</a:t>
                </a:r>
                <a:r>
                  <a:rPr lang="ru-RU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байланысын</a:t>
                </a:r>
                <a:r>
                  <a:rPr lang="ru-RU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түсінуге</a:t>
                </a:r>
                <a:r>
                  <a:rPr lang="ru-RU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32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көмектеседі</a:t>
                </a:r>
                <a:r>
                  <a:rPr lang="ru-RU" sz="3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371600"/>
                <a:ext cx="7550871" cy="4966681"/>
              </a:xfrm>
              <a:prstGeom prst="rect">
                <a:avLst/>
              </a:prstGeom>
              <a:blipFill>
                <a:blip r:embed="rId2"/>
                <a:stretch>
                  <a:fillRect l="-2018" t="-1718" r="-1372" b="-29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14021" y="263604"/>
            <a:ext cx="5004896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 b="1">
                <a:solidFill>
                  <a:srgbClr val="FFFFFF"/>
                </a:solidFill>
              </a:defRPr>
            </a:pPr>
            <a:r>
              <a:rPr sz="6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Қорытынды</a:t>
            </a:r>
            <a:endParaRPr sz="6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6815579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2800">
                <a:solidFill>
                  <a:srgbClr val="FFFFFF"/>
                </a:solidFill>
              </a:defRPr>
            </a:pPr>
            <a:r>
              <a:rPr sz="4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Біз</a:t>
            </a:r>
            <a:r>
              <a:rPr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арнайы</a:t>
            </a:r>
            <a:r>
              <a:rPr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сандардың</a:t>
            </a:r>
            <a:r>
              <a:rPr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алты</a:t>
            </a:r>
            <a:r>
              <a:rPr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түрін</a:t>
            </a:r>
            <a:r>
              <a:rPr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қарастырдық</a:t>
            </a:r>
            <a:r>
              <a:rPr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4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Енді</a:t>
            </a:r>
            <a:r>
              <a:rPr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оларды</a:t>
            </a:r>
            <a:r>
              <a:rPr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есептер</a:t>
            </a:r>
            <a:r>
              <a:rPr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арқылы</a:t>
            </a:r>
            <a:r>
              <a:rPr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бекітейік</a:t>
            </a:r>
            <a:r>
              <a:rPr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274320"/>
            <a:ext cx="77108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 b="1">
                <a:solidFill>
                  <a:srgbClr val="FFFFFF"/>
                </a:solidFill>
              </a:defRPr>
            </a:pPr>
            <a:r>
              <a:rPr sz="7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Қосымша</a:t>
            </a:r>
            <a:r>
              <a:rPr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7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есептер</a:t>
            </a:r>
            <a:endParaRPr sz="7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8157" y="1635550"/>
            <a:ext cx="6768445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2800">
                <a:solidFill>
                  <a:srgbClr val="FFFFFF"/>
                </a:solidFill>
              </a:defRPr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100-ге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дейінгі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барлық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жай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сандарды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табыңдар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defRPr sz="2800">
                <a:solidFill>
                  <a:srgbClr val="FFFFFF"/>
                </a:solidFill>
              </a:defRPr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Фибоначчи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қатарының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алғашқы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мүшесін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жазыңдар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defRPr sz="2800">
                <a:solidFill>
                  <a:srgbClr val="FFFFFF"/>
                </a:solidFill>
              </a:defRPr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6, 28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сандарының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бөлгіштерін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тексеріңдер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defRPr sz="2800">
                <a:solidFill>
                  <a:srgbClr val="FFFFFF"/>
                </a:solidFill>
              </a:defRPr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Палиндром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болып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табылатын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таңбалы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сандарды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табыңдар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лко  през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Телко  през</Template>
  <TotalTime>25</TotalTime>
  <Words>454</Words>
  <Application>Microsoft Office PowerPoint</Application>
  <PresentationFormat>Экран (4:3)</PresentationFormat>
  <Paragraphs>56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Телко  през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User</dc:creator>
  <cp:keywords/>
  <dc:description>generated using python-pptx</dc:description>
  <cp:lastModifiedBy>User</cp:lastModifiedBy>
  <cp:revision>4</cp:revision>
  <dcterms:created xsi:type="dcterms:W3CDTF">2013-01-27T09:14:16Z</dcterms:created>
  <dcterms:modified xsi:type="dcterms:W3CDTF">2025-04-03T21:44:17Z</dcterms:modified>
  <cp:category/>
</cp:coreProperties>
</file>