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447" r:id="rId3"/>
    <p:sldId id="450" r:id="rId4"/>
    <p:sldId id="448" r:id="rId5"/>
    <p:sldId id="454" r:id="rId6"/>
    <p:sldId id="455" r:id="rId7"/>
    <p:sldId id="457" r:id="rId8"/>
    <p:sldId id="458" r:id="rId9"/>
    <p:sldId id="459" r:id="rId10"/>
    <p:sldId id="460" r:id="rId11"/>
    <p:sldId id="462" r:id="rId12"/>
    <p:sldId id="463" r:id="rId13"/>
    <p:sldId id="449" r:id="rId14"/>
    <p:sldId id="464" r:id="rId15"/>
    <p:sldId id="468" r:id="rId16"/>
    <p:sldId id="466" r:id="rId17"/>
    <p:sldId id="45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Dilthey" initials="AD" lastIdx="1" clrIdx="0">
    <p:extLst>
      <p:ext uri="{19B8F6BF-5375-455C-9EA6-DF929625EA0E}">
        <p15:presenceInfo xmlns:p15="http://schemas.microsoft.com/office/powerpoint/2012/main" userId="cadd6cff300e6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3" autoAdjust="0"/>
    <p:restoredTop sz="87578" autoAdjust="0"/>
  </p:normalViewPr>
  <p:slideViewPr>
    <p:cSldViewPr snapToGrid="0">
      <p:cViewPr varScale="1">
        <p:scale>
          <a:sx n="48" d="100"/>
          <a:sy n="48" d="100"/>
        </p:scale>
        <p:origin x="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3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5487-2951-412F-BF00-0F1F8A87B75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E9089-A251-47A3-91D1-6D5A5E89A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7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Zufällige Mutationen!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95C8C-49C8-4E50-B745-1B081261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E9CE8-D5D0-4186-9B4F-54EEA232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utura Lt BT" panose="020B04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4E9C1-E388-4D27-8422-1CC6296A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72659-87C4-471F-A7C2-924D3AF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4EF4-5E1C-46ED-8487-566D51C1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D019F-09E7-43A7-B2FE-D895917A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3EC0-AE26-46ED-BC12-9C208FE9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6C3EC-7997-4924-86DB-9988EFE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F360D-C602-4676-893A-A9FB49F5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4D185-E89B-4DDB-B4E1-9587188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DABEF1-AA63-40E4-ABFF-FB4CF5B2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D71161-C6ED-448F-A01B-48A62465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246A1-E185-4331-AF0E-15EB2BBF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2E76C-D8E7-4B95-971E-96F1449F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B6EB4-C03D-4F3F-BD00-D73E535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586B7-45F6-4835-B328-C2AAB2C9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1511E-B870-4BF2-9249-F5B36FDA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74A3B-6A97-49B1-A968-CFF75A8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2CD66-4D89-417C-9927-C4616A0A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C895E-DCAE-429F-861F-5A1709B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AB19-49C4-4D78-8A78-75E6440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D7A377-DC88-42CB-ADC0-1223395A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E8A11-A3AA-4267-A7DF-46E22A6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68EC0-2B7A-44C8-A1F8-72FAD66D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C2476-B2C8-43F7-ACF5-66074A8C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658A8-4AD8-4238-A466-75B46F85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CBCF4-0B44-4CD9-916F-CF4F165D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F07127-99D0-4595-8A3D-24D9C9A3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8A360-17AB-4015-95FB-6097967F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BFCB1-9751-4A58-ADB9-258B2B25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BEE83-A385-4691-BCD1-DE6328E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E78FB-6FB2-4A34-85ED-8CE73B79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944FA-041D-413B-B825-E458A491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873DA-342A-4431-99AE-1BF12C86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2C1C6B-50CD-4F8A-B710-E09B3365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543CE-A865-4A0A-9557-8EE51E695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CFE44D-51D9-416A-AC5F-91DA42B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C6DD1F-643F-4BF8-9F1B-1640EAB9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40733F-82EC-4E46-89D8-79DE814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1716-796F-4162-8769-58FE15E0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3B516D-BD3A-4F86-B5AB-07F514AF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5B0A24-328D-4F9D-B979-0B9F2AFD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C0CF-FB16-44EA-AE62-2A505D34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6AC843-73CE-448C-AF39-FC68A55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149715-7274-48B6-99AB-A7A2887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DD86D-0107-4BE4-9FCF-01E3DA06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9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EE6A-A789-42DF-BD8E-90AA832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F3FA-2F1D-49BA-8D69-D53025C8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E5731-9BEE-4A50-88F7-EF57B960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437D0-9C4E-4F8F-832A-867C9383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869DE-19C4-424E-8118-11F905DD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98CA9-BFB4-431E-AC2F-9A22187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3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0BB69-890D-4D50-96EE-D325AC9A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60232-4327-4560-87D2-0FA8E4AE2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07F8C8-73A1-493A-9459-33CFAFE4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D8B8C-0CB5-4F3A-B6B1-679AF7E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EDC20-987E-4871-A27E-BBC7281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AEAD1-7ED5-4B9E-961C-3A93DF5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FAD7C5-8D37-483B-BBF1-BA759BC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7FE36-827C-4844-A4B7-6A2D2BDC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1EA27-1791-4933-A125-CDB66E4D6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EC3F4-66A3-4D43-91D8-C95B3563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F4F71-A13B-49AE-A26C-BB8BB469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theyLab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615-E04B-4153-A33B-8519B9D6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3070"/>
            <a:ext cx="10668000" cy="4572000"/>
          </a:xfrm>
        </p:spPr>
        <p:txBody>
          <a:bodyPr anchor="t">
            <a:noAutofit/>
          </a:bodyPr>
          <a:lstStyle/>
          <a:p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de-DE" sz="4000" dirty="0"/>
              <a:t>Genomische Epidemiologie</a:t>
            </a:r>
            <a:br>
              <a:rPr lang="de-DE" sz="3600" dirty="0"/>
            </a:br>
            <a:br>
              <a:rPr lang="de-DE" sz="3600" dirty="0"/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en-US" sz="2400" dirty="0">
                <a:latin typeface="Futura Lt BT" panose="020B0402020204020303" pitchFamily="34" charset="0"/>
              </a:rPr>
              <a:t>Univ.-Prof. Alexander Dilthey (DPhil)</a:t>
            </a:r>
            <a:br>
              <a:rPr lang="en-US" sz="2400" dirty="0">
                <a:latin typeface="Futura Lt BT" panose="020B0402020204020303" pitchFamily="34" charset="0"/>
              </a:rPr>
            </a:br>
            <a:br>
              <a:rPr lang="en-US" sz="2800" dirty="0">
                <a:latin typeface="Futura Lt BT" panose="020B0402020204020303" pitchFamily="34" charset="0"/>
              </a:rPr>
            </a:br>
            <a:endParaRPr lang="en-US" sz="54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GTCTCGTGC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CTCGTGCGAGCTTC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GAGTCTCGTGCG CTTCGAGA CGATAT ATATAG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2337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Alignment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357568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 x 10</a:t>
            </a:r>
            <a:r>
              <a:rPr lang="de-DE" sz="1400" baseline="30000" dirty="0"/>
              <a:t>4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~3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TCTCGAGCGAGCTT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CGAGCGAGCTTCGAGAAA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CTCGAGCGAGC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C4BCEF3F-9F1E-48FF-9E15-2BBC20D94E6E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Vergleich</a:t>
            </a:r>
            <a:r>
              <a:rPr lang="en-US" sz="2400" dirty="0">
                <a:latin typeface="Futura Lt BT" panose="020B0402020204020303" pitchFamily="34" charset="0"/>
              </a:rPr>
              <a:t> der </a:t>
            </a:r>
            <a:r>
              <a:rPr lang="en-US" sz="2400" dirty="0" err="1">
                <a:latin typeface="Futura Lt BT" panose="020B0402020204020303" pitchFamily="34" charset="0"/>
              </a:rPr>
              <a:t>Sequenzierungs</a:t>
            </a:r>
            <a:r>
              <a:rPr lang="en-US" sz="2400" dirty="0">
                <a:latin typeface="Futura Lt BT" panose="020B0402020204020303" pitchFamily="34" charset="0"/>
              </a:rPr>
              <a:t>-Reads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dem </a:t>
            </a:r>
            <a:r>
              <a:rPr lang="en-US" sz="2400" dirty="0" err="1">
                <a:latin typeface="Futura Lt BT" panose="020B0402020204020303" pitchFamily="34" charset="0"/>
              </a:rPr>
              <a:t>Referenz-Genom</a:t>
            </a:r>
            <a:r>
              <a:rPr lang="en-US" sz="2400" dirty="0">
                <a:latin typeface="Futura Lt BT" panose="020B0402020204020303" pitchFamily="34" charset="0"/>
              </a:rPr>
              <a:t> (“Alignment”)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A4FA22-9DFA-4424-853D-3B53CF9C11BB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CTTCGAGAAAC</a:t>
            </a:r>
          </a:p>
        </p:txBody>
      </p:sp>
    </p:spTree>
    <p:extLst>
      <p:ext uri="{BB962C8B-B14F-4D97-AF65-F5344CB8AC3E}">
        <p14:creationId xmlns:p14="http://schemas.microsoft.com/office/powerpoint/2010/main" val="34998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/>
      <p:bldP spid="25" grpId="0"/>
      <p:bldP spid="31" grpId="0"/>
      <p:bldP spid="33" grpId="0"/>
      <p:bldP spid="35" grpId="0"/>
      <p:bldP spid="37" grpId="0"/>
      <p:bldP spid="4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Variant Calling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357568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 x 10</a:t>
            </a:r>
            <a:r>
              <a:rPr lang="de-DE" sz="1400" baseline="30000" dirty="0"/>
              <a:t>4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~3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 CTTCGAGA CGATAT ATATAG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88FE0B-C8E7-401C-9927-87CE9F6D4B9C}"/>
              </a:ext>
            </a:extLst>
          </p:cNvPr>
          <p:cNvSpPr/>
          <p:nvPr/>
        </p:nvSpPr>
        <p:spPr>
          <a:xfrm>
            <a:off x="6003235" y="1690688"/>
            <a:ext cx="178904" cy="4233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B07CABA-FBAF-4EE6-84A7-04E285EDB32F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Suchen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nach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Unterschieden</a:t>
            </a:r>
            <a:r>
              <a:rPr lang="en-US" sz="2400" dirty="0">
                <a:latin typeface="Futura Lt BT" panose="020B0402020204020303" pitchFamily="34" charset="0"/>
              </a:rPr>
              <a:t> (“Variant Calling”)</a:t>
            </a:r>
          </a:p>
        </p:txBody>
      </p:sp>
    </p:spTree>
    <p:extLst>
      <p:ext uri="{BB962C8B-B14F-4D97-AF65-F5344CB8AC3E}">
        <p14:creationId xmlns:p14="http://schemas.microsoft.com/office/powerpoint/2010/main" val="37316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Distanzmatrix</a:t>
            </a:r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EEFE2B87-8C57-4A3B-98C5-D5CDA9CF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58887"/>
              </p:ext>
            </p:extLst>
          </p:nvPr>
        </p:nvGraphicFramePr>
        <p:xfrm>
          <a:off x="2928000" y="2291764"/>
          <a:ext cx="633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1024419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684356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74419443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991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5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1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20296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7EC89413-0866-4F20-BC76-E4A950044D27}"/>
              </a:ext>
            </a:extLst>
          </p:cNvPr>
          <p:cNvSpPr/>
          <p:nvPr/>
        </p:nvSpPr>
        <p:spPr>
          <a:xfrm>
            <a:off x="559804" y="4559535"/>
            <a:ext cx="11788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Ein </a:t>
            </a:r>
            <a:r>
              <a:rPr lang="en-US" sz="2400" dirty="0" err="1">
                <a:latin typeface="Futura Lt BT" panose="020B0402020204020303" pitchFamily="34" charset="0"/>
              </a:rPr>
              <a:t>Unterschied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zählt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als</a:t>
            </a:r>
            <a:r>
              <a:rPr lang="en-US" sz="2400" dirty="0">
                <a:latin typeface="Futura Lt BT" panose="020B0402020204020303" pitchFamily="34" charset="0"/>
              </a:rPr>
              <a:t> 1 in der </a:t>
            </a:r>
            <a:r>
              <a:rPr lang="en-US" sz="2400" dirty="0" err="1">
                <a:latin typeface="Futura Lt BT" panose="020B0402020204020303" pitchFamily="34" charset="0"/>
              </a:rPr>
              <a:t>Distanzmatrix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Intuition: je </a:t>
            </a:r>
            <a:r>
              <a:rPr lang="en-US" sz="2400" dirty="0" err="1">
                <a:latin typeface="Futura Lt BT" panose="020B0402020204020303" pitchFamily="34" charset="0"/>
              </a:rPr>
              <a:t>kleiner</a:t>
            </a:r>
            <a:r>
              <a:rPr lang="en-US" sz="2400" dirty="0">
                <a:latin typeface="Futura Lt BT" panose="020B0402020204020303" pitchFamily="34" charset="0"/>
              </a:rPr>
              <a:t> die </a:t>
            </a:r>
            <a:r>
              <a:rPr lang="en-US" sz="2400" dirty="0" err="1">
                <a:latin typeface="Futura Lt BT" panose="020B0402020204020303" pitchFamily="34" charset="0"/>
              </a:rPr>
              <a:t>paarweise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Distanz</a:t>
            </a:r>
            <a:r>
              <a:rPr lang="en-US" sz="2400" dirty="0">
                <a:latin typeface="Futura Lt BT" panose="020B0402020204020303" pitchFamily="34" charset="0"/>
              </a:rPr>
              <a:t>, </a:t>
            </a:r>
            <a:r>
              <a:rPr lang="en-US" sz="2400" dirty="0" err="1">
                <a:latin typeface="Futura Lt BT" panose="020B0402020204020303" pitchFamily="34" charset="0"/>
              </a:rPr>
              <a:t>desto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genetisch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verwandter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sind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zwei</a:t>
            </a:r>
            <a:r>
              <a:rPr lang="en-US" sz="2400" dirty="0">
                <a:latin typeface="Futura Lt BT" panose="020B0402020204020303" pitchFamily="34" charset="0"/>
              </a:rPr>
              <a:t> Isolate.</a:t>
            </a:r>
          </a:p>
        </p:txBody>
      </p:sp>
    </p:spTree>
    <p:extLst>
      <p:ext uri="{BB962C8B-B14F-4D97-AF65-F5344CB8AC3E}">
        <p14:creationId xmlns:p14="http://schemas.microsoft.com/office/powerpoint/2010/main" val="33811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Visualisierung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F6AE92-C8C4-4979-9AD7-0E63180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105"/>
            <a:ext cx="10515600" cy="1712239"/>
          </a:xfrm>
        </p:spPr>
        <p:txBody>
          <a:bodyPr>
            <a:normAutofit/>
          </a:bodyPr>
          <a:lstStyle/>
          <a:p>
            <a:r>
              <a:rPr lang="de-DE" sz="2000" dirty="0"/>
              <a:t>Intuitiv: Rekonstruktion einer möglichen Infektionskette, in der der genetische Abstand zwischen Isolaten minimiert wird.</a:t>
            </a:r>
          </a:p>
          <a:p>
            <a:r>
              <a:rPr lang="de-DE" sz="2000" dirty="0"/>
              <a:t>Formal: Minimum </a:t>
            </a:r>
            <a:r>
              <a:rPr lang="de-DE" sz="2000" dirty="0" err="1"/>
              <a:t>Spanning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(MST).</a:t>
            </a:r>
          </a:p>
          <a:p>
            <a:r>
              <a:rPr lang="de-DE" sz="2000" dirty="0"/>
              <a:t>Achtung: </a:t>
            </a:r>
            <a:r>
              <a:rPr lang="de-DE" sz="2000" i="1" dirty="0"/>
              <a:t>mögliche</a:t>
            </a:r>
            <a:r>
              <a:rPr lang="de-DE" sz="2000" dirty="0"/>
              <a:t> Infektionskette, muss interpretiert werden!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24B847E-432A-4E7E-9362-76DC9C836518}"/>
              </a:ext>
            </a:extLst>
          </p:cNvPr>
          <p:cNvGrpSpPr/>
          <p:nvPr/>
        </p:nvGrpSpPr>
        <p:grpSpPr>
          <a:xfrm>
            <a:off x="838200" y="3541643"/>
            <a:ext cx="2616115" cy="1533445"/>
            <a:chOff x="838200" y="4456044"/>
            <a:chExt cx="2616115" cy="153344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87F1B22-BC75-4341-B12B-7BD67487E9F8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857F67-5077-49DC-AF99-CEBF97FA8BB3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A32C156-A9DA-48E9-A760-964EBEC80828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9E98409-79BC-402F-A6FD-6CDB64FC8A37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3269738-E4B4-44A4-85CA-A97487E8FB6F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B01AE9D-D319-4C83-9809-F7C8A056E823}"/>
                </a:ext>
              </a:extLst>
            </p:cNvPr>
            <p:cNvCxnSpPr>
              <a:stCxn id="8" idx="3"/>
              <a:endCxn id="6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E8E8FF6-75CE-476E-8D6E-D01A8B031DC6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1392E8E-BA2D-4E9F-8CEC-A7B16506DB80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1906A6A-8522-4A48-ADA6-A8B8E657956E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DE066CC-7DB0-41F6-9E18-5B69125D4BCD}"/>
              </a:ext>
            </a:extLst>
          </p:cNvPr>
          <p:cNvGrpSpPr/>
          <p:nvPr/>
        </p:nvGrpSpPr>
        <p:grpSpPr>
          <a:xfrm>
            <a:off x="8569973" y="3541643"/>
            <a:ext cx="2276048" cy="1533445"/>
            <a:chOff x="1178267" y="4456044"/>
            <a:chExt cx="2276048" cy="153344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389110D-9811-4A07-A496-6B7D85E428D3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81485BF-168E-46BB-A819-8D766FE25478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C501610-88EE-42FC-A459-09BA88045AC0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9406D4-E6B9-4261-8395-9860EDDDDE25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0560587-FC38-481A-B2D5-0A3D4552047A}"/>
                </a:ext>
              </a:extLst>
            </p:cNvPr>
            <p:cNvCxnSpPr>
              <a:stCxn id="44" idx="2"/>
              <a:endCxn id="4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8997EBF-78F4-44A3-9961-6268015E8CAB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44196B4E-B357-42F6-A089-64A6C0648D85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40B685-F96D-4640-BE36-79194A5A5CA3}"/>
              </a:ext>
            </a:extLst>
          </p:cNvPr>
          <p:cNvGrpSpPr/>
          <p:nvPr/>
        </p:nvGrpSpPr>
        <p:grpSpPr>
          <a:xfrm>
            <a:off x="4534053" y="3541643"/>
            <a:ext cx="2201998" cy="1533445"/>
            <a:chOff x="838200" y="4456044"/>
            <a:chExt cx="2201998" cy="1533445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EC01F39-1DAE-46E7-8169-84814691540F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345F37-E50E-4055-8295-535EA8AFC5BB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3FF3E70-B165-495E-ADDB-D985F8C85305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1B03F68-9769-4033-9796-41E996647214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BD9BF3FC-B254-4195-B6D1-837031677A50}"/>
                </a:ext>
              </a:extLst>
            </p:cNvPr>
            <p:cNvCxnSpPr>
              <a:stCxn id="53" idx="3"/>
              <a:endCxn id="52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9D16103C-5B30-42DD-ABB6-B19EAAD0DE92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5D095EA-B02E-41C7-9734-2CA0BAD60462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EE1B4AEE-D127-4EE9-8376-22AB49D121FF}"/>
              </a:ext>
            </a:extLst>
          </p:cNvPr>
          <p:cNvSpPr txBox="1"/>
          <p:nvPr/>
        </p:nvSpPr>
        <p:spPr>
          <a:xfrm>
            <a:off x="4565373" y="5203673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Valider MST</a:t>
            </a:r>
            <a:br>
              <a:rPr lang="de-DE" dirty="0"/>
            </a:br>
            <a:r>
              <a:rPr lang="de-DE" sz="1400" dirty="0"/>
              <a:t>Kumulierte paarweise Distanz: 1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D605DC9-4CA1-409F-BB4B-C45CCB3B770F}"/>
              </a:ext>
            </a:extLst>
          </p:cNvPr>
          <p:cNvSpPr txBox="1"/>
          <p:nvPr/>
        </p:nvSpPr>
        <p:spPr>
          <a:xfrm>
            <a:off x="8206321" y="5203673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 valider MST</a:t>
            </a:r>
            <a:br>
              <a:rPr lang="de-DE" dirty="0"/>
            </a:br>
            <a:r>
              <a:rPr lang="de-DE" sz="1400" dirty="0"/>
              <a:t>Kumulierte paarweise Distanz: 2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A768701-6CBE-4787-AF14-A40033D3DCA2}"/>
              </a:ext>
            </a:extLst>
          </p:cNvPr>
          <p:cNvSpPr txBox="1"/>
          <p:nvPr/>
        </p:nvSpPr>
        <p:spPr>
          <a:xfrm>
            <a:off x="422558" y="5874116"/>
            <a:ext cx="1169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Graph (im mathematische Sinne), in dem die sequenzierten Isolaten als „Knoten“ repräsentiert sind; wir suchen eine Art und Weise, die Knoten mit sog. „Kanten“ so zu verbinden, dass die paarweise Distanz der mit Kanten verbundenen Isolate minimal ist.</a:t>
            </a:r>
          </a:p>
        </p:txBody>
      </p:sp>
    </p:spTree>
    <p:extLst>
      <p:ext uri="{BB962C8B-B14F-4D97-AF65-F5344CB8AC3E}">
        <p14:creationId xmlns:p14="http://schemas.microsoft.com/office/powerpoint/2010/main" val="36142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Visualisierung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A2680BA-AF30-4ABB-8415-8B35C252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67" y="1690688"/>
            <a:ext cx="6469065" cy="4521295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2323ED90-0252-4C08-B953-F67FC06447B7}"/>
              </a:ext>
            </a:extLst>
          </p:cNvPr>
          <p:cNvSpPr/>
          <p:nvPr/>
        </p:nvSpPr>
        <p:spPr>
          <a:xfrm>
            <a:off x="238339" y="6204388"/>
            <a:ext cx="117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Kommerzielle</a:t>
            </a:r>
            <a:r>
              <a:rPr lang="en-US" sz="2400" dirty="0">
                <a:latin typeface="Futura Lt BT" panose="020B0402020204020303" pitchFamily="34" charset="0"/>
              </a:rPr>
              <a:t> Software-Packages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freie</a:t>
            </a:r>
            <a:r>
              <a:rPr lang="en-US" sz="2400" dirty="0">
                <a:latin typeface="Futura Lt BT" panose="020B0402020204020303" pitchFamily="34" charset="0"/>
              </a:rPr>
              <a:t> Open-Source-</a:t>
            </a:r>
            <a:r>
              <a:rPr lang="en-US" sz="2400" dirty="0" err="1">
                <a:latin typeface="Futura Lt BT" panose="020B0402020204020303" pitchFamily="34" charset="0"/>
              </a:rPr>
              <a:t>Alternativen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4DD151-7383-4167-8FE4-2307AA1F66D3}"/>
              </a:ext>
            </a:extLst>
          </p:cNvPr>
          <p:cNvSpPr txBox="1"/>
          <p:nvPr/>
        </p:nvSpPr>
        <p:spPr>
          <a:xfrm>
            <a:off x="6132343" y="395133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Quelle: Ridom.de</a:t>
            </a:r>
          </a:p>
        </p:txBody>
      </p:sp>
    </p:spTree>
    <p:extLst>
      <p:ext uri="{BB962C8B-B14F-4D97-AF65-F5344CB8AC3E}">
        <p14:creationId xmlns:p14="http://schemas.microsoft.com/office/powerpoint/2010/main" val="25399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5796284-B09D-4371-B8CA-EAFE01A4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69" y="2983465"/>
            <a:ext cx="2446728" cy="364414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5CAB6FD7-ABA7-4490-AD84-4C6355B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5. Interpretation 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4DEF01ED-63C2-4B9E-9681-7648597E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680"/>
          </a:xfrm>
        </p:spPr>
        <p:txBody>
          <a:bodyPr>
            <a:normAutofit/>
          </a:bodyPr>
          <a:lstStyle/>
          <a:p>
            <a:r>
              <a:rPr lang="de-DE" sz="2000" dirty="0"/>
              <a:t>Zusammenführung mit anderen Daten</a:t>
            </a:r>
          </a:p>
          <a:p>
            <a:r>
              <a:rPr lang="de-DE" sz="2000" dirty="0"/>
              <a:t>Z.B. Sampling-Datum, -Station, Patienten-Verlegungsprofile etc.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764189-11FA-4E52-950E-119926C2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11" y="3429000"/>
            <a:ext cx="4112485" cy="1952463"/>
          </a:xfrm>
          <a:prstGeom prst="rect">
            <a:avLst/>
          </a:prstGeom>
        </p:spPr>
      </p:pic>
      <p:sp>
        <p:nvSpPr>
          <p:cNvPr id="8" name="TextBox 39">
            <a:extLst>
              <a:ext uri="{FF2B5EF4-FFF2-40B4-BE49-F238E27FC236}">
                <a16:creationId xmlns:a16="http://schemas.microsoft.com/office/drawing/2014/main" id="{31FAD31C-AA53-4271-882A-06F585BAF3EC}"/>
              </a:ext>
            </a:extLst>
          </p:cNvPr>
          <p:cNvSpPr txBox="1"/>
          <p:nvPr/>
        </p:nvSpPr>
        <p:spPr>
          <a:xfrm>
            <a:off x="530292" y="1974038"/>
            <a:ext cx="10681197" cy="3950181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utura Lt BT" panose="020B0402020204020303" pitchFamily="34" charset="0"/>
              </a:rPr>
              <a:t>Achtung: MSTs </a:t>
            </a:r>
            <a:r>
              <a:rPr lang="en-US" sz="2400" dirty="0" err="1">
                <a:latin typeface="Futura Lt BT" panose="020B0402020204020303" pitchFamily="34" charset="0"/>
              </a:rPr>
              <a:t>visualisieren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genetische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Verwandtschaft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zwischen</a:t>
            </a:r>
            <a:r>
              <a:rPr lang="en-US" sz="2400" dirty="0">
                <a:latin typeface="Futura Lt BT" panose="020B0402020204020303" pitchFamily="34" charset="0"/>
              </a:rPr>
              <a:t> Samples; </a:t>
            </a:r>
            <a:r>
              <a:rPr lang="en-US" sz="2400" dirty="0" err="1">
                <a:latin typeface="Futura Lt BT" panose="020B0402020204020303" pitchFamily="34" charset="0"/>
              </a:rPr>
              <a:t>keine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Garantie</a:t>
            </a:r>
            <a:r>
              <a:rPr lang="en-US" sz="2400" dirty="0">
                <a:latin typeface="Futura Lt BT" panose="020B0402020204020303" pitchFamily="34" charset="0"/>
              </a:rPr>
              <a:t>, </a:t>
            </a:r>
            <a:r>
              <a:rPr lang="en-US" sz="2400" dirty="0" err="1">
                <a:latin typeface="Futura Lt BT" panose="020B0402020204020303" pitchFamily="34" charset="0"/>
              </a:rPr>
              <a:t>dass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sie</a:t>
            </a:r>
            <a:r>
              <a:rPr lang="en-US" sz="2400" dirty="0">
                <a:latin typeface="Futura Lt BT" panose="020B0402020204020303" pitchFamily="34" charset="0"/>
              </a:rPr>
              <a:t> die </a:t>
            </a:r>
            <a:r>
              <a:rPr lang="en-US" sz="2400" dirty="0" err="1">
                <a:latin typeface="Futura Lt BT" panose="020B0402020204020303" pitchFamily="34" charset="0"/>
              </a:rPr>
              <a:t>echte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Transmissionskette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abbilden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Futura Lt BT" panose="020B04020202040203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Kombination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orthogonalen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empidemiologischen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Daten</a:t>
            </a:r>
            <a:r>
              <a:rPr lang="en-US" sz="2400" dirty="0">
                <a:latin typeface="Futura Lt BT" panose="020B0402020204020303" pitchFamily="34" charset="0"/>
              </a:rPr>
              <a:t>: </a:t>
            </a:r>
            <a:r>
              <a:rPr lang="en-US" sz="2400" dirty="0" err="1">
                <a:latin typeface="Futura Lt BT" panose="020B0402020204020303" pitchFamily="34" charset="0"/>
              </a:rPr>
              <a:t>z.B</a:t>
            </a:r>
            <a:r>
              <a:rPr lang="en-US" sz="2400" dirty="0">
                <a:latin typeface="Futura Lt BT" panose="020B0402020204020303" pitchFamily="34" charset="0"/>
              </a:rPr>
              <a:t>. Sampling-Ort und –Zeit; </a:t>
            </a:r>
            <a:r>
              <a:rPr lang="en-US" sz="2400" dirty="0" err="1">
                <a:latin typeface="Futura Lt BT" panose="020B0402020204020303" pitchFamily="34" charset="0"/>
              </a:rPr>
              <a:t>wer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hatte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wem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Kontakt</a:t>
            </a:r>
            <a:r>
              <a:rPr lang="en-US" sz="2400" dirty="0">
                <a:latin typeface="Futura Lt BT" panose="020B0402020204020303" pitchFamily="34" charset="0"/>
              </a:rPr>
              <a:t>? Wie </a:t>
            </a:r>
            <a:r>
              <a:rPr lang="en-US" sz="2400" dirty="0" err="1">
                <a:latin typeface="Futura Lt BT" panose="020B0402020204020303" pitchFamily="34" charset="0"/>
              </a:rPr>
              <a:t>wurden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Patienten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verlegt</a:t>
            </a:r>
            <a:r>
              <a:rPr lang="en-US" sz="2400" dirty="0">
                <a:latin typeface="Futura Lt BT" panose="020B0402020204020303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Futura Lt BT" panose="020B04020202040203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Anwendungen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z.B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Aufdecken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nosokomialer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Infektionsketten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Insbesondere</a:t>
            </a:r>
            <a:r>
              <a:rPr lang="en-US" sz="2400" dirty="0">
                <a:latin typeface="Futura Lt BT" panose="020B0402020204020303" pitchFamily="34" charset="0"/>
              </a:rPr>
              <a:t>: “</a:t>
            </a:r>
            <a:r>
              <a:rPr lang="en-US" sz="2400" dirty="0" err="1">
                <a:latin typeface="Futura Lt BT" panose="020B0402020204020303" pitchFamily="34" charset="0"/>
              </a:rPr>
              <a:t>kryptische</a:t>
            </a:r>
            <a:r>
              <a:rPr lang="en-US" sz="2400" dirty="0">
                <a:latin typeface="Futura Lt BT" panose="020B0402020204020303" pitchFamily="34" charset="0"/>
              </a:rPr>
              <a:t>” </a:t>
            </a:r>
            <a:r>
              <a:rPr lang="en-US" sz="2400" dirty="0" err="1">
                <a:latin typeface="Futura Lt BT" panose="020B0402020204020303" pitchFamily="34" charset="0"/>
              </a:rPr>
              <a:t>Ausbrüche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multiresistenter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Keime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Infektionsketten-Untersuchung</a:t>
            </a:r>
            <a:r>
              <a:rPr lang="en-US" sz="2400" dirty="0">
                <a:latin typeface="Futura Lt BT" panose="020B0402020204020303" pitchFamily="34" charset="0"/>
              </a:rPr>
              <a:t> in </a:t>
            </a:r>
            <a:r>
              <a:rPr lang="en-US" sz="2400" dirty="0" err="1">
                <a:latin typeface="Futura Lt BT" panose="020B0402020204020303" pitchFamily="34" charset="0"/>
              </a:rPr>
              <a:t>pandemischen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Situationen</a:t>
            </a:r>
            <a:endParaRPr lang="en-US" sz="24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 in Action: Global Data Sharing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FB08B-2474-42E5-8B6D-FCF4F4F3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25" y="1741213"/>
            <a:ext cx="7432551" cy="42845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9ECA63-E970-47DC-BC45-FB3014F9731D}"/>
              </a:ext>
            </a:extLst>
          </p:cNvPr>
          <p:cNvSpPr txBox="1"/>
          <p:nvPr/>
        </p:nvSpPr>
        <p:spPr>
          <a:xfrm>
            <a:off x="4956105" y="619254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Nextstrain.org</a:t>
            </a:r>
          </a:p>
        </p:txBody>
      </p:sp>
    </p:spTree>
    <p:extLst>
      <p:ext uri="{BB962C8B-B14F-4D97-AF65-F5344CB8AC3E}">
        <p14:creationId xmlns:p14="http://schemas.microsoft.com/office/powerpoint/2010/main" val="152581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2ABE-C825-44B1-837B-74323E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D4CE8-E483-470D-898C-8DE0D280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349"/>
            <a:ext cx="10515600" cy="4351338"/>
          </a:xfrm>
        </p:spPr>
        <p:txBody>
          <a:bodyPr>
            <a:noAutofit/>
          </a:bodyPr>
          <a:lstStyle/>
          <a:p>
            <a:r>
              <a:rPr lang="de-DE" sz="1800" dirty="0"/>
              <a:t>Genomische Epidemiologie hilft, die Übertragungswege und Epidemiologie von Infektionskrankheiten besser zu verstehen</a:t>
            </a:r>
            <a:endParaRPr lang="de-DE" sz="1600" dirty="0"/>
          </a:p>
          <a:p>
            <a:pPr lvl="1"/>
            <a:r>
              <a:rPr lang="de-DE" sz="1600" dirty="0"/>
              <a:t>Ausbruchs-Diagnostik, </a:t>
            </a:r>
            <a:r>
              <a:rPr lang="de-DE" sz="1600" dirty="0" err="1"/>
              <a:t>wchtiges</a:t>
            </a:r>
            <a:r>
              <a:rPr lang="de-DE" sz="1600" dirty="0"/>
              <a:t> Tool der Krankenhaus-Hygiene</a:t>
            </a:r>
          </a:p>
          <a:p>
            <a:pPr lvl="1"/>
            <a:r>
              <a:rPr lang="de-DE" sz="1600" dirty="0"/>
              <a:t>Nosokomiale Infektionen, insb. multiresistente Keime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800" dirty="0"/>
              <a:t>Vorgehensweise: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Extraktion und ggf. Amplifikation von Nukleinsäuren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Sequenzierung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Vergleich der sequenzierten Isolat-Genome: Alignment, Variant Calling, Distanzmatrix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Analyse der Isolat-Distanzmatrix, z.B. mit einem Minimum </a:t>
            </a:r>
            <a:r>
              <a:rPr lang="de-DE" sz="1600" dirty="0" err="1"/>
              <a:t>Spanning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Interpretation und Kombination mit klassisch-epidemiologischen Daten</a:t>
            </a:r>
          </a:p>
          <a:p>
            <a:pPr lvl="1"/>
            <a:endParaRPr lang="de-DE" sz="1600" dirty="0"/>
          </a:p>
          <a:p>
            <a:r>
              <a:rPr lang="de-DE" sz="1800" dirty="0"/>
              <a:t>Im 21. Jahrhundert: Sequenz-Vergleich über internationale Cloud-Datenbanken.</a:t>
            </a:r>
          </a:p>
          <a:p>
            <a:r>
              <a:rPr lang="de-DE" sz="1800" dirty="0"/>
              <a:t>Pathogen-Sequenzdaten sind eine reiche Datenquelle für weitergehende Analysen.</a:t>
            </a:r>
            <a:br>
              <a:rPr lang="de-DE" sz="1800" dirty="0"/>
            </a:br>
            <a:endParaRPr lang="de-DE" sz="1800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https://github.com/DiltheyLab/Teaching</a:t>
            </a:r>
            <a:endParaRPr lang="de-DE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856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AEA9B-DBEB-445A-889F-7AFDFDF2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484D2-4FFF-4887-8299-8A2FD06A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„genomische Epidemiologie“?</a:t>
            </a:r>
          </a:p>
          <a:p>
            <a:endParaRPr lang="de-DE" dirty="0"/>
          </a:p>
          <a:p>
            <a:r>
              <a:rPr lang="de-DE" dirty="0"/>
              <a:t>Was sind die wesentlichen Schritte einer mit Methoden der genomischen Epidemiologie durchgeführten Analyse?</a:t>
            </a:r>
          </a:p>
          <a:p>
            <a:endParaRPr lang="de-DE" dirty="0"/>
          </a:p>
          <a:p>
            <a:r>
              <a:rPr lang="de-DE" dirty="0"/>
              <a:t>Welcher Zusatznutzen ergibt sich aus der genomischen Epidemiologie?</a:t>
            </a:r>
          </a:p>
        </p:txBody>
      </p:sp>
    </p:spTree>
    <p:extLst>
      <p:ext uri="{BB962C8B-B14F-4D97-AF65-F5344CB8AC3E}">
        <p14:creationId xmlns:p14="http://schemas.microsoft.com/office/powerpoint/2010/main" val="27097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4046993-470D-4369-8117-52097772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7E55C6A-DCEB-458A-A743-F6084D8B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58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708DAC2E-E42C-4AD7-A215-E4311118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3F93C8-A685-45D9-A4A8-62C90668D712}"/>
              </a:ext>
            </a:extLst>
          </p:cNvPr>
          <p:cNvGrpSpPr/>
          <p:nvPr/>
        </p:nvGrpSpPr>
        <p:grpSpPr>
          <a:xfrm>
            <a:off x="6846748" y="1743206"/>
            <a:ext cx="445317" cy="2800867"/>
            <a:chOff x="5568099" y="1743206"/>
            <a:chExt cx="445317" cy="2800867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A282FE53-1955-4B48-AD21-1E0113BC1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1743206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49E55413-CF79-405F-A3BC-0E25E720C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3402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22BCDA4-7FBB-4764-BFC0-322C66AC7656}"/>
              </a:ext>
            </a:extLst>
          </p:cNvPr>
          <p:cNvGrpSpPr/>
          <p:nvPr/>
        </p:nvGrpSpPr>
        <p:grpSpPr>
          <a:xfrm>
            <a:off x="8793143" y="2855216"/>
            <a:ext cx="445317" cy="2639073"/>
            <a:chOff x="6391058" y="3429000"/>
            <a:chExt cx="445317" cy="2639073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14BEFA70-C64C-4C06-92BD-5ED30C476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4926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4B5702FA-B134-4AD0-B15E-3917A0BC1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3429000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BB588BE-9E6F-4A63-9524-3D6A2EE7743E}"/>
              </a:ext>
            </a:extLst>
          </p:cNvPr>
          <p:cNvGrpSpPr/>
          <p:nvPr/>
        </p:nvGrpSpPr>
        <p:grpSpPr>
          <a:xfrm>
            <a:off x="10739538" y="2545080"/>
            <a:ext cx="346830" cy="3259345"/>
            <a:chOff x="9052978" y="3429000"/>
            <a:chExt cx="346830" cy="3259345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id="{DAE25690-AFC8-438A-84F9-C7FCEB8B3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3429000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9C433473-EA06-413B-AFEF-8F4F8B9BB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4608351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>
              <a:extLst>
                <a:ext uri="{FF2B5EF4-FFF2-40B4-BE49-F238E27FC236}">
                  <a16:creationId xmlns:a16="http://schemas.microsoft.com/office/drawing/2014/main" id="{4A60C611-65FC-4B0B-B7CC-80C82670B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5799345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762357-0958-46B1-9B7A-24ED7BFA4DE7}"/>
              </a:ext>
            </a:extLst>
          </p:cNvPr>
          <p:cNvCxnSpPr/>
          <p:nvPr/>
        </p:nvCxnSpPr>
        <p:spPr>
          <a:xfrm>
            <a:off x="170688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28F56E5-BB98-4446-BAC5-3E43AA1B41B7}"/>
              </a:ext>
            </a:extLst>
          </p:cNvPr>
          <p:cNvCxnSpPr/>
          <p:nvPr/>
        </p:nvCxnSpPr>
        <p:spPr>
          <a:xfrm>
            <a:off x="366776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813C8A6-39B2-4C8A-889D-B7A03E4B21F6}"/>
              </a:ext>
            </a:extLst>
          </p:cNvPr>
          <p:cNvCxnSpPr>
            <a:cxnSpLocks/>
          </p:cNvCxnSpPr>
          <p:nvPr/>
        </p:nvCxnSpPr>
        <p:spPr>
          <a:xfrm rot="2700000">
            <a:off x="5628640" y="3642878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6C2169-BE1D-4EA0-A66F-BFFD6BF0B5F8}"/>
              </a:ext>
            </a:extLst>
          </p:cNvPr>
          <p:cNvCxnSpPr>
            <a:cxnSpLocks/>
          </p:cNvCxnSpPr>
          <p:nvPr/>
        </p:nvCxnSpPr>
        <p:spPr>
          <a:xfrm rot="-2700000">
            <a:off x="5628641" y="2697986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48A351-F725-48A5-A873-50B7FAB15DB6}"/>
              </a:ext>
            </a:extLst>
          </p:cNvPr>
          <p:cNvCxnSpPr>
            <a:cxnSpLocks/>
          </p:cNvCxnSpPr>
          <p:nvPr/>
        </p:nvCxnSpPr>
        <p:spPr>
          <a:xfrm rot="2700000">
            <a:off x="7575244" y="4613431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5A66E3B-4C51-41C0-96B3-BE617C336420}"/>
              </a:ext>
            </a:extLst>
          </p:cNvPr>
          <p:cNvCxnSpPr>
            <a:cxnSpLocks/>
          </p:cNvCxnSpPr>
          <p:nvPr/>
        </p:nvCxnSpPr>
        <p:spPr>
          <a:xfrm rot="-2700000">
            <a:off x="7575035" y="3642877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7C885D7-17B6-40EB-89E2-39027F11AEC4}"/>
              </a:ext>
            </a:extLst>
          </p:cNvPr>
          <p:cNvCxnSpPr>
            <a:cxnSpLocks/>
          </p:cNvCxnSpPr>
          <p:nvPr/>
        </p:nvCxnSpPr>
        <p:spPr>
          <a:xfrm>
            <a:off x="9469811" y="5084111"/>
            <a:ext cx="1127069" cy="199089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28212F2-3E0E-4302-BF94-6B3490BAA04E}"/>
              </a:ext>
            </a:extLst>
          </p:cNvPr>
          <p:cNvCxnSpPr>
            <a:cxnSpLocks/>
          </p:cNvCxnSpPr>
          <p:nvPr/>
        </p:nvCxnSpPr>
        <p:spPr>
          <a:xfrm flipV="1">
            <a:off x="9482718" y="4435899"/>
            <a:ext cx="1207576" cy="358798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138CF92-5E61-465F-90E0-DA2BB58CC88D}"/>
              </a:ext>
            </a:extLst>
          </p:cNvPr>
          <p:cNvCxnSpPr>
            <a:cxnSpLocks/>
          </p:cNvCxnSpPr>
          <p:nvPr/>
        </p:nvCxnSpPr>
        <p:spPr>
          <a:xfrm flipV="1">
            <a:off x="9482718" y="3143639"/>
            <a:ext cx="1012562" cy="1304332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330A8D6-B49F-4E45-AA1F-69080F13E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737" y="2545080"/>
            <a:ext cx="522464" cy="52246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DEB2C0BA-0B2A-4951-80C6-CEA06154C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279" y="2545080"/>
            <a:ext cx="522464" cy="52246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B04A1F-3797-4F4D-A462-A0CB6B674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2438888"/>
            <a:ext cx="252770" cy="25277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CE1C2EE-A06D-40DB-8173-DD842DD6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3587976"/>
            <a:ext cx="252770" cy="25277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2897846A-0628-48DD-A3B3-02ABDDBF7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3402629"/>
            <a:ext cx="252770" cy="2527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3242C249-79DD-493F-8FF9-581AA8922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4613431"/>
            <a:ext cx="252770" cy="252770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A1C29783-E593-4AE9-B52B-289B72549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3434080"/>
            <a:ext cx="252770" cy="25277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AD73039E-92C1-41D8-BE0C-4F2D87E29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904" y="4326426"/>
            <a:ext cx="252770" cy="25277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3599E04C-1C20-4839-8AA0-FD93C638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5262857"/>
            <a:ext cx="252770" cy="252770"/>
          </a:xfrm>
          <a:prstGeom prst="rect">
            <a:avLst/>
          </a:prstGeom>
        </p:spPr>
      </p:pic>
      <p:pic>
        <p:nvPicPr>
          <p:cNvPr id="68" name="Picture 5">
            <a:extLst>
              <a:ext uri="{FF2B5EF4-FFF2-40B4-BE49-F238E27FC236}">
                <a16:creationId xmlns:a16="http://schemas.microsoft.com/office/drawing/2014/main" id="{FCD71114-7458-4418-8FC3-60C896AB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43" y="868844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>
            <a:extLst>
              <a:ext uri="{FF2B5EF4-FFF2-40B4-BE49-F238E27FC236}">
                <a16:creationId xmlns:a16="http://schemas.microsoft.com/office/drawing/2014/main" id="{586F4CC3-1549-4B9E-9C25-75294AEF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4" y="298122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E2CCC37-D0C6-49F0-8E65-CDCBE5881B2C}"/>
              </a:ext>
            </a:extLst>
          </p:cNvPr>
          <p:cNvCxnSpPr>
            <a:cxnSpLocks/>
          </p:cNvCxnSpPr>
          <p:nvPr/>
        </p:nvCxnSpPr>
        <p:spPr>
          <a:xfrm rot="-2700000">
            <a:off x="7548664" y="1902550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fik 71">
            <a:extLst>
              <a:ext uri="{FF2B5EF4-FFF2-40B4-BE49-F238E27FC236}">
                <a16:creationId xmlns:a16="http://schemas.microsoft.com/office/drawing/2014/main" id="{AE52EB95-B40B-445C-8451-EA040CCDF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3254" y="1662302"/>
            <a:ext cx="252770" cy="252770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614254C-D8E2-4F2F-B981-0122C5E09BC6}"/>
              </a:ext>
            </a:extLst>
          </p:cNvPr>
          <p:cNvCxnSpPr>
            <a:cxnSpLocks/>
          </p:cNvCxnSpPr>
          <p:nvPr/>
        </p:nvCxnSpPr>
        <p:spPr>
          <a:xfrm flipV="1">
            <a:off x="9442524" y="989904"/>
            <a:ext cx="1052756" cy="442517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fik 73">
            <a:extLst>
              <a:ext uri="{FF2B5EF4-FFF2-40B4-BE49-F238E27FC236}">
                <a16:creationId xmlns:a16="http://schemas.microsoft.com/office/drawing/2014/main" id="{1FD59A10-8018-499F-B66C-D0934A01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836404"/>
            <a:ext cx="252770" cy="25277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66339C6-CD24-4B47-B31A-936453706D34}"/>
              </a:ext>
            </a:extLst>
          </p:cNvPr>
          <p:cNvCxnSpPr>
            <a:cxnSpLocks/>
          </p:cNvCxnSpPr>
          <p:nvPr/>
        </p:nvCxnSpPr>
        <p:spPr>
          <a:xfrm>
            <a:off x="385922" y="6469645"/>
            <a:ext cx="1098028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B2CBB58-E0F6-41F1-9E8E-B8E046BB732A}"/>
              </a:ext>
            </a:extLst>
          </p:cNvPr>
          <p:cNvSpPr txBox="1"/>
          <p:nvPr/>
        </p:nvSpPr>
        <p:spPr>
          <a:xfrm>
            <a:off x="290225" y="64640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Zeit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597D08A-856B-46A7-9116-7408F278013B}"/>
              </a:ext>
            </a:extLst>
          </p:cNvPr>
          <p:cNvSpPr txBox="1"/>
          <p:nvPr/>
        </p:nvSpPr>
        <p:spPr>
          <a:xfrm>
            <a:off x="1803590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AA75D46-27B2-4F73-B16F-8B40A1DC8832}"/>
              </a:ext>
            </a:extLst>
          </p:cNvPr>
          <p:cNvSpPr txBox="1"/>
          <p:nvPr/>
        </p:nvSpPr>
        <p:spPr>
          <a:xfrm>
            <a:off x="5644378" y="215133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77EADC8-495B-42BF-989F-9B9341D2665E}"/>
              </a:ext>
            </a:extLst>
          </p:cNvPr>
          <p:cNvSpPr txBox="1"/>
          <p:nvPr/>
        </p:nvSpPr>
        <p:spPr>
          <a:xfrm>
            <a:off x="3783042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E54DF69-16BA-483C-A0BE-2DF7EEB18CF0}"/>
              </a:ext>
            </a:extLst>
          </p:cNvPr>
          <p:cNvSpPr txBox="1"/>
          <p:nvPr/>
        </p:nvSpPr>
        <p:spPr>
          <a:xfrm>
            <a:off x="5644378" y="382757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58883BD-008B-4918-B291-5CA9D4C27853}"/>
              </a:ext>
            </a:extLst>
          </p:cNvPr>
          <p:cNvSpPr txBox="1"/>
          <p:nvPr/>
        </p:nvSpPr>
        <p:spPr>
          <a:xfrm>
            <a:off x="7610556" y="137451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AFEA4D1-BE90-4AA2-BE2D-535B1F423FAD}"/>
              </a:ext>
            </a:extLst>
          </p:cNvPr>
          <p:cNvSpPr txBox="1"/>
          <p:nvPr/>
        </p:nvSpPr>
        <p:spPr>
          <a:xfrm>
            <a:off x="7636927" y="307757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061FFB8-B1C2-4BBC-918D-90C2DC09EB5B}"/>
              </a:ext>
            </a:extLst>
          </p:cNvPr>
          <p:cNvSpPr txBox="1"/>
          <p:nvPr/>
        </p:nvSpPr>
        <p:spPr>
          <a:xfrm>
            <a:off x="7607158" y="487821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E01632E-83E4-4F27-BE09-9EA737A7A99A}"/>
              </a:ext>
            </a:extLst>
          </p:cNvPr>
          <p:cNvSpPr txBox="1"/>
          <p:nvPr/>
        </p:nvSpPr>
        <p:spPr>
          <a:xfrm>
            <a:off x="9686659" y="58929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AE19FA8-C6F7-4814-BA36-74F62EA276F3}"/>
              </a:ext>
            </a:extLst>
          </p:cNvPr>
          <p:cNvSpPr txBox="1"/>
          <p:nvPr/>
        </p:nvSpPr>
        <p:spPr>
          <a:xfrm>
            <a:off x="9686659" y="3187100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14F8A2B-2D19-4E0A-B4E3-3C35A2B4F5CB}"/>
              </a:ext>
            </a:extLst>
          </p:cNvPr>
          <p:cNvSpPr txBox="1"/>
          <p:nvPr/>
        </p:nvSpPr>
        <p:spPr>
          <a:xfrm>
            <a:off x="9686659" y="416239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175AE3C-0506-43BE-8DEC-A1CE7582935D}"/>
              </a:ext>
            </a:extLst>
          </p:cNvPr>
          <p:cNvSpPr txBox="1"/>
          <p:nvPr/>
        </p:nvSpPr>
        <p:spPr>
          <a:xfrm>
            <a:off x="9686659" y="553148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DAA2B49-BA3F-4AF7-A182-04F900F90551}"/>
              </a:ext>
            </a:extLst>
          </p:cNvPr>
          <p:cNvSpPr txBox="1"/>
          <p:nvPr/>
        </p:nvSpPr>
        <p:spPr>
          <a:xfrm>
            <a:off x="7532618" y="1123661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422A7136-E668-4F03-A0D5-1F18D5BC9BDF}"/>
              </a:ext>
            </a:extLst>
          </p:cNvPr>
          <p:cNvSpPr txBox="1"/>
          <p:nvPr/>
        </p:nvSpPr>
        <p:spPr>
          <a:xfrm>
            <a:off x="9612120" y="380213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E2A3A17-E202-4B17-B001-9FC9DDB4882F}"/>
              </a:ext>
            </a:extLst>
          </p:cNvPr>
          <p:cNvSpPr txBox="1"/>
          <p:nvPr/>
        </p:nvSpPr>
        <p:spPr>
          <a:xfrm>
            <a:off x="7547044" y="5106195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7DDB5E1-0B04-405D-9648-C92D4E9811C1}"/>
              </a:ext>
            </a:extLst>
          </p:cNvPr>
          <p:cNvSpPr txBox="1"/>
          <p:nvPr/>
        </p:nvSpPr>
        <p:spPr>
          <a:xfrm>
            <a:off x="9626547" y="3007464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DE9EEAD-722E-4015-82E6-D81810B32442}"/>
              </a:ext>
            </a:extLst>
          </p:cNvPr>
          <p:cNvSpPr txBox="1"/>
          <p:nvPr/>
        </p:nvSpPr>
        <p:spPr>
          <a:xfrm>
            <a:off x="9626547" y="402587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CC843F9-A146-4CF9-BB3A-6131507D27E3}"/>
              </a:ext>
            </a:extLst>
          </p:cNvPr>
          <p:cNvSpPr txBox="1"/>
          <p:nvPr/>
        </p:nvSpPr>
        <p:spPr>
          <a:xfrm>
            <a:off x="9626547" y="5709118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6B41D94-7C93-4579-A103-715591822897}"/>
              </a:ext>
            </a:extLst>
          </p:cNvPr>
          <p:cNvSpPr/>
          <p:nvPr/>
        </p:nvSpPr>
        <p:spPr>
          <a:xfrm>
            <a:off x="9482718" y="2228825"/>
            <a:ext cx="1883487" cy="3954589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5F3B674-E1B0-419C-97C7-550758F62E7F}"/>
              </a:ext>
            </a:extLst>
          </p:cNvPr>
          <p:cNvSpPr/>
          <p:nvPr/>
        </p:nvSpPr>
        <p:spPr>
          <a:xfrm>
            <a:off x="9482717" y="112027"/>
            <a:ext cx="1883487" cy="1573846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17F17FD5-B4C1-4607-908C-F4373CF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988" y="2032844"/>
            <a:ext cx="5162849" cy="3418627"/>
          </a:xfrm>
        </p:spPr>
        <p:txBody>
          <a:bodyPr>
            <a:normAutofit/>
          </a:bodyPr>
          <a:lstStyle/>
          <a:p>
            <a:r>
              <a:rPr lang="de-DE" dirty="0"/>
              <a:t>Tool zur</a:t>
            </a:r>
            <a:br>
              <a:rPr lang="de-DE"/>
            </a:br>
            <a:r>
              <a:rPr lang="de-DE"/>
              <a:t>Ausbruchsdiagnostik</a:t>
            </a:r>
            <a:br>
              <a:rPr lang="de-DE" dirty="0"/>
            </a:br>
            <a:endParaRPr lang="de-DE" dirty="0"/>
          </a:p>
          <a:p>
            <a:r>
              <a:rPr lang="de-DE" dirty="0"/>
              <a:t>Nosokomiale Infektionsketten</a:t>
            </a:r>
            <a:br>
              <a:rPr lang="de-DE" dirty="0"/>
            </a:br>
            <a:r>
              <a:rPr lang="de-DE" dirty="0"/>
              <a:t>multiresistenter Keime</a:t>
            </a:r>
            <a:br>
              <a:rPr lang="de-DE" dirty="0"/>
            </a:br>
            <a:endParaRPr lang="de-DE" dirty="0"/>
          </a:p>
          <a:p>
            <a:r>
              <a:rPr lang="de-DE" dirty="0"/>
              <a:t>Transmissionsketten in einer</a:t>
            </a:r>
            <a:br>
              <a:rPr lang="de-DE" dirty="0"/>
            </a:br>
            <a:r>
              <a:rPr lang="de-DE" dirty="0"/>
              <a:t>Pandemie</a:t>
            </a:r>
          </a:p>
        </p:txBody>
      </p:sp>
    </p:spTree>
    <p:extLst>
      <p:ext uri="{BB962C8B-B14F-4D97-AF65-F5344CB8AC3E}">
        <p14:creationId xmlns:p14="http://schemas.microsoft.com/office/powerpoint/2010/main" val="42852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4" grpId="0"/>
      <p:bldP spid="84" grpId="1"/>
      <p:bldP spid="86" grpId="0"/>
      <p:bldP spid="86" grpId="1"/>
      <p:bldP spid="88" grpId="0"/>
      <p:bldP spid="88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8" grpId="0"/>
      <p:bldP spid="100" grpId="0"/>
      <p:bldP spid="102" grpId="0"/>
      <p:bldP spid="103" grpId="0"/>
      <p:bldP spid="103" grpId="1"/>
      <p:bldP spid="104" grpId="0"/>
      <p:bldP spid="105" grpId="0"/>
      <p:bldP spid="105" grpId="1"/>
      <p:bldP spid="106" grpId="0"/>
      <p:bldP spid="107" grpId="0"/>
      <p:bldP spid="108" grpId="0"/>
      <p:bldP spid="110" grpId="0" animBg="1"/>
      <p:bldP spid="112" grpId="0" animBg="1"/>
      <p:bldP spid="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424B-824D-47ED-B35D-9C7CAF5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Genomische Epidemiologie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40545-2226-459B-A9FF-DC857BD2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Genomic epidemiology: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“The use of genome sequencing to understand infectious disease transmission and epidemiology.”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Jennifer L. Gardy &amp; Nicholas J. Loman, </a:t>
            </a:r>
            <a:r>
              <a:rPr lang="en-US" sz="1800" i="1" dirty="0"/>
              <a:t>Nature Reviews Genetics</a:t>
            </a:r>
            <a:r>
              <a:rPr lang="en-US" sz="1800" dirty="0"/>
              <a:t> 19:9–20 (2018)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In </a:t>
            </a:r>
            <a:r>
              <a:rPr lang="en-US" sz="1800" dirty="0" err="1"/>
              <a:t>diesem</a:t>
            </a:r>
            <a:r>
              <a:rPr lang="en-US" sz="1800" dirty="0"/>
              <a:t> </a:t>
            </a:r>
            <a:r>
              <a:rPr lang="en-US" sz="1800" dirty="0" err="1"/>
              <a:t>Kontext</a:t>
            </a:r>
            <a:r>
              <a:rPr lang="en-US" sz="1800" dirty="0"/>
              <a:t> </a:t>
            </a:r>
            <a:r>
              <a:rPr lang="en-US" sz="1800" dirty="0" err="1"/>
              <a:t>abzugrenzen</a:t>
            </a:r>
            <a:r>
              <a:rPr lang="en-US" sz="1800" dirty="0"/>
              <a:t> </a:t>
            </a: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Einsatz</a:t>
            </a:r>
            <a:r>
              <a:rPr lang="en-US" sz="1800" dirty="0"/>
              <a:t> </a:t>
            </a:r>
            <a:r>
              <a:rPr lang="en-US" sz="1800" dirty="0" err="1"/>
              <a:t>genomischer</a:t>
            </a:r>
            <a:r>
              <a:rPr lang="en-US" sz="1800" dirty="0"/>
              <a:t> </a:t>
            </a:r>
            <a:r>
              <a:rPr lang="en-US" sz="1800" dirty="0" err="1"/>
              <a:t>Technologien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</a:t>
            </a:r>
            <a:r>
              <a:rPr lang="en-US" sz="1800" dirty="0" err="1"/>
              <a:t>Aufklärung</a:t>
            </a:r>
            <a:r>
              <a:rPr lang="en-US" sz="1800" dirty="0"/>
              <a:t> der </a:t>
            </a:r>
            <a:r>
              <a:rPr lang="en-US" sz="1800" dirty="0" err="1"/>
              <a:t>Epidemiologie</a:t>
            </a:r>
            <a:r>
              <a:rPr lang="en-US" sz="1800" dirty="0"/>
              <a:t> von </a:t>
            </a:r>
            <a:r>
              <a:rPr lang="en-US" sz="1800" dirty="0" err="1"/>
              <a:t>Nicht-Infektionskrankheiten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Genomische Epidemiologie in 5 Schritten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46BDA-0697-47D5-BE27-ECCE4591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Vorweg: Definition der Pathogen-Proben, die mit genomischer Epidemiologie untersucht werden sollen.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Extraktion und ggf. Amplifikation von Nukleinsäuren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Sequenzierung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Vergleich der sequenzierten Isolat-Genome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Visualisierung des Isolat-Vergleichs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Interpretation und Kombination mit klassisch-epidemiologischen Daten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08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DNA/RNA-Extraktion und ggf. Amplifikation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95F6C-53E1-4B6F-8523-76B58C18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6"/>
          <a:stretch/>
        </p:blipFill>
        <p:spPr>
          <a:xfrm flipH="1">
            <a:off x="2836482" y="1921788"/>
            <a:ext cx="1057448" cy="1507212"/>
          </a:xfrm>
          <a:prstGeom prst="rect">
            <a:avLst/>
          </a:prstGeom>
        </p:spPr>
      </p:pic>
      <p:pic>
        <p:nvPicPr>
          <p:cNvPr id="7" name="Bild 9" descr="Bildschirmfoto 2017-05-14 um 21.23.54.png">
            <a:extLst>
              <a:ext uri="{FF2B5EF4-FFF2-40B4-BE49-F238E27FC236}">
                <a16:creationId xmlns:a16="http://schemas.microsoft.com/office/drawing/2014/main" id="{607E12B2-A7E6-41D7-B8BA-147E431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802" y="2245526"/>
            <a:ext cx="1240752" cy="1150720"/>
          </a:xfrm>
          <a:prstGeom prst="rect">
            <a:avLst/>
          </a:prstGeom>
        </p:spPr>
      </p:pic>
      <p:pic>
        <p:nvPicPr>
          <p:cNvPr id="9" name="Grafik 8" descr="Ein Bild, das sitzend, Skifahren, Mann, Tisch enthält.&#10;&#10;Automatisch generierte Beschreibung">
            <a:extLst>
              <a:ext uri="{FF2B5EF4-FFF2-40B4-BE49-F238E27FC236}">
                <a16:creationId xmlns:a16="http://schemas.microsoft.com/office/drawing/2014/main" id="{830C69B9-6B04-4566-B848-7B16889D2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7" y="4790406"/>
            <a:ext cx="1521437" cy="1325563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F3CB529F-7E3D-46C2-BDAF-EFE40908B7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12" y="4987992"/>
            <a:ext cx="1531030" cy="92045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2D2389-A5D2-4662-838C-369D5340C370}"/>
              </a:ext>
            </a:extLst>
          </p:cNvPr>
          <p:cNvSpPr txBox="1"/>
          <p:nvPr/>
        </p:nvSpPr>
        <p:spPr>
          <a:xfrm>
            <a:off x="2342875" y="3537783"/>
            <a:ext cx="7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Kultur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97AC7D-AA3D-4DCE-8BF8-3F62F327FCCA}"/>
              </a:ext>
            </a:extLst>
          </p:cNvPr>
          <p:cNvSpPr txBox="1"/>
          <p:nvPr/>
        </p:nvSpPr>
        <p:spPr>
          <a:xfrm>
            <a:off x="1148154" y="612354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Patienten-Primärmaterialien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9E7992-2378-46DE-9234-8573874629FA}"/>
              </a:ext>
            </a:extLst>
          </p:cNvPr>
          <p:cNvCxnSpPr>
            <a:cxnSpLocks/>
          </p:cNvCxnSpPr>
          <p:nvPr/>
        </p:nvCxnSpPr>
        <p:spPr>
          <a:xfrm>
            <a:off x="4500880" y="28208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CD35FD8-8D1E-4DF5-BFF1-AFD24A8328E8}"/>
              </a:ext>
            </a:extLst>
          </p:cNvPr>
          <p:cNvSpPr txBox="1"/>
          <p:nvPr/>
        </p:nvSpPr>
        <p:spPr>
          <a:xfrm>
            <a:off x="6764328" y="2599149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Direkte Extraktion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B904171-1DD3-41B0-A92B-6260AAD4F292}"/>
              </a:ext>
            </a:extLst>
          </p:cNvPr>
          <p:cNvCxnSpPr>
            <a:cxnSpLocks/>
          </p:cNvCxnSpPr>
          <p:nvPr/>
        </p:nvCxnSpPr>
        <p:spPr>
          <a:xfrm>
            <a:off x="4500880" y="55014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BB119C7-20F7-4F8B-83F5-BBE3140494C1}"/>
              </a:ext>
            </a:extLst>
          </p:cNvPr>
          <p:cNvSpPr txBox="1"/>
          <p:nvPr/>
        </p:nvSpPr>
        <p:spPr>
          <a:xfrm>
            <a:off x="6512560" y="5176368"/>
            <a:ext cx="254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(Reverse Transkription)</a:t>
            </a:r>
            <a:br>
              <a:rPr lang="de-DE" sz="2000" dirty="0"/>
            </a:br>
            <a:r>
              <a:rPr lang="de-DE" sz="2000" dirty="0"/>
              <a:t>(Whole-genome) PCR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C88E9F7-252A-49C4-9995-1AF1D029D1F4}"/>
              </a:ext>
            </a:extLst>
          </p:cNvPr>
          <p:cNvSpPr txBox="1"/>
          <p:nvPr/>
        </p:nvSpPr>
        <p:spPr>
          <a:xfrm>
            <a:off x="9979958" y="2599149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Bakterien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7DCCDF-8069-44B2-9FBD-3AC644E96605}"/>
              </a:ext>
            </a:extLst>
          </p:cNvPr>
          <p:cNvSpPr txBox="1"/>
          <p:nvPr/>
        </p:nvSpPr>
        <p:spPr>
          <a:xfrm>
            <a:off x="10205180" y="523648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Viren</a:t>
            </a:r>
          </a:p>
        </p:txBody>
      </p:sp>
    </p:spTree>
    <p:extLst>
      <p:ext uri="{BB962C8B-B14F-4D97-AF65-F5344CB8AC3E}">
        <p14:creationId xmlns:p14="http://schemas.microsoft.com/office/powerpoint/2010/main" val="14637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E22D92E-3A62-4F25-BD05-C6B3C3296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6" y="2138340"/>
            <a:ext cx="3826426" cy="2581319"/>
          </a:xfrm>
          <a:prstGeom prst="rect">
            <a:avLst/>
          </a:pr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07B8E1D8-B180-45B7-BF51-CEFE864D866E}"/>
              </a:ext>
            </a:extLst>
          </p:cNvPr>
          <p:cNvSpPr/>
          <p:nvPr/>
        </p:nvSpPr>
        <p:spPr>
          <a:xfrm>
            <a:off x="374485" y="4844143"/>
            <a:ext cx="364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Futura Lt BT" panose="020B0402020204020303" pitchFamily="34" charset="0"/>
              </a:rPr>
              <a:t>Damals</a:t>
            </a:r>
            <a:r>
              <a:rPr lang="en-US" dirty="0">
                <a:latin typeface="Futura Lt BT" panose="020B0402020204020303" pitchFamily="34" charset="0"/>
              </a:rPr>
              <a:t> (1994)</a:t>
            </a:r>
          </a:p>
          <a:p>
            <a:pPr algn="ctr"/>
            <a:r>
              <a:rPr lang="en-US" dirty="0">
                <a:latin typeface="Futura Lt BT" panose="020B0402020204020303" pitchFamily="34" charset="0"/>
              </a:rPr>
              <a:t>TIGR USA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5FFB903-22A8-4F6C-937C-16B133C47D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4" b="28566"/>
          <a:stretch/>
        </p:blipFill>
        <p:spPr>
          <a:xfrm>
            <a:off x="4885863" y="2138339"/>
            <a:ext cx="3441758" cy="25813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6B7CD89-F0AF-4308-B7EC-F9A0D778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25302"/>
          <a:stretch/>
        </p:blipFill>
        <p:spPr>
          <a:xfrm>
            <a:off x="8576732" y="2138339"/>
            <a:ext cx="3447996" cy="258131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09C77AE-39C8-4DAF-A467-D324FFFB63D0}"/>
              </a:ext>
            </a:extLst>
          </p:cNvPr>
          <p:cNvSpPr/>
          <p:nvPr/>
        </p:nvSpPr>
        <p:spPr>
          <a:xfrm>
            <a:off x="4390263" y="4844143"/>
            <a:ext cx="812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utura Lt BT" panose="020B0402020204020303" pitchFamily="34" charset="0"/>
              </a:rPr>
              <a:t>Heute (2020)</a:t>
            </a:r>
          </a:p>
          <a:p>
            <a:pPr algn="ctr"/>
            <a:r>
              <a:rPr lang="en-US" dirty="0" err="1">
                <a:latin typeface="Futura Lt BT" panose="020B0402020204020303" pitchFamily="34" charset="0"/>
              </a:rPr>
              <a:t>Institut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für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medizinische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Mikrobiologie</a:t>
            </a:r>
            <a:r>
              <a:rPr lang="en-US" dirty="0">
                <a:latin typeface="Futura Lt BT" panose="020B0402020204020303" pitchFamily="34" charset="0"/>
              </a:rPr>
              <a:t> und </a:t>
            </a:r>
            <a:r>
              <a:rPr lang="en-US" dirty="0" err="1">
                <a:latin typeface="Futura Lt BT" panose="020B0402020204020303" pitchFamily="34" charset="0"/>
              </a:rPr>
              <a:t>Krankenhaushygiene</a:t>
            </a:r>
            <a:endParaRPr lang="en-US" dirty="0">
              <a:latin typeface="Futura Lt BT" panose="020B0402020204020303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F86998E-9647-48DF-A3F6-44DC07648454}"/>
              </a:ext>
            </a:extLst>
          </p:cNvPr>
          <p:cNvSpPr/>
          <p:nvPr/>
        </p:nvSpPr>
        <p:spPr>
          <a:xfrm>
            <a:off x="284596" y="5818441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“Whole-Genome”-</a:t>
            </a:r>
            <a:r>
              <a:rPr lang="en-US" sz="2400" dirty="0" err="1">
                <a:latin typeface="Futura Lt BT" panose="020B0402020204020303" pitchFamily="34" charset="0"/>
              </a:rPr>
              <a:t>Sequenzierung</a:t>
            </a:r>
            <a:r>
              <a:rPr lang="en-US" sz="2400" dirty="0">
                <a:latin typeface="Futura Lt BT" panose="020B0402020204020303" pitchFamily="34" charset="0"/>
              </a:rPr>
              <a:t> (Shotgun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Whole-Genome-Amplification)</a:t>
            </a:r>
          </a:p>
        </p:txBody>
      </p:sp>
    </p:spTree>
    <p:extLst>
      <p:ext uri="{BB962C8B-B14F-4D97-AF65-F5344CB8AC3E}">
        <p14:creationId xmlns:p14="http://schemas.microsoft.com/office/powerpoint/2010/main" val="42106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E314D5-59C2-4A33-91B6-A7DAD735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7" y="2543537"/>
            <a:ext cx="3676324" cy="233480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174F0FD-5D78-46AF-8C49-4BB7E3070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53" y="2685437"/>
            <a:ext cx="6588924" cy="23563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075A9DB-587E-4E5D-81B5-5B7FCD1FC1F4}"/>
              </a:ext>
            </a:extLst>
          </p:cNvPr>
          <p:cNvSpPr txBox="1">
            <a:spLocks/>
          </p:cNvSpPr>
          <p:nvPr/>
        </p:nvSpPr>
        <p:spPr>
          <a:xfrm>
            <a:off x="531989" y="1644968"/>
            <a:ext cx="45661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Eine </a:t>
            </a:r>
            <a:r>
              <a:rPr lang="en-US" sz="2000" dirty="0" err="1"/>
              <a:t>Elektrode</a:t>
            </a:r>
            <a:r>
              <a:rPr lang="en-US" sz="2000" dirty="0"/>
              <a:t> </a:t>
            </a:r>
            <a:r>
              <a:rPr lang="en-US" sz="2000" dirty="0" err="1"/>
              <a:t>erzeugt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Spannung</a:t>
            </a:r>
            <a:r>
              <a:rPr lang="en-US" sz="2000" dirty="0"/>
              <a:t>, die von </a:t>
            </a:r>
            <a:r>
              <a:rPr lang="en-US" sz="2000" dirty="0" err="1"/>
              <a:t>einem</a:t>
            </a:r>
            <a:r>
              <a:rPr lang="en-US" sz="2000" dirty="0"/>
              <a:t> ASIC </a:t>
            </a:r>
            <a:r>
              <a:rPr lang="en-US" sz="2000" dirty="0" err="1"/>
              <a:t>gemessen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37E7E-D39B-4569-8B7B-1AAA66BE3A58}"/>
              </a:ext>
            </a:extLst>
          </p:cNvPr>
          <p:cNvSpPr txBox="1">
            <a:spLocks/>
          </p:cNvSpPr>
          <p:nvPr/>
        </p:nvSpPr>
        <p:spPr>
          <a:xfrm>
            <a:off x="5124771" y="1644968"/>
            <a:ext cx="672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/>
              <a:t>Translokation</a:t>
            </a:r>
            <a:r>
              <a:rPr lang="en-US" sz="2000" dirty="0"/>
              <a:t> von </a:t>
            </a:r>
            <a:r>
              <a:rPr lang="en-US" sz="2000" dirty="0" err="1"/>
              <a:t>Objekten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die Pore </a:t>
            </a:r>
            <a:r>
              <a:rPr lang="en-US" sz="2000" dirty="0" err="1"/>
              <a:t>führt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Spannungs-Änderungen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7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Grafik 10">
            <a:extLst>
              <a:ext uri="{FF2B5EF4-FFF2-40B4-BE49-F238E27FC236}">
                <a16:creationId xmlns:a16="http://schemas.microsoft.com/office/drawing/2014/main" id="{CD74E18F-5785-459C-AC81-C99BB97F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4" y="1861860"/>
            <a:ext cx="5962126" cy="2616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4">
            <a:extLst>
              <a:ext uri="{FF2B5EF4-FFF2-40B4-BE49-F238E27FC236}">
                <a16:creationId xmlns:a16="http://schemas.microsoft.com/office/drawing/2014/main" id="{8FCEFE1F-D3CF-4E64-AA96-07DB311D0777}"/>
              </a:ext>
            </a:extLst>
          </p:cNvPr>
          <p:cNvSpPr txBox="1"/>
          <p:nvPr/>
        </p:nvSpPr>
        <p:spPr>
          <a:xfrm>
            <a:off x="1521451" y="4591496"/>
            <a:ext cx="3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450 Bases/</a:t>
            </a:r>
            <a:r>
              <a:rPr lang="en-US" sz="2000" dirty="0" err="1"/>
              <a:t>Sekunde</a:t>
            </a:r>
            <a:r>
              <a:rPr lang="en-US" sz="2000" dirty="0"/>
              <a:t> pro Pore</a:t>
            </a:r>
            <a:br>
              <a:rPr lang="en-US" sz="2000" dirty="0"/>
            </a:br>
            <a:r>
              <a:rPr lang="en-US" sz="2000" dirty="0"/>
              <a:t>512 </a:t>
            </a:r>
            <a:r>
              <a:rPr lang="en-US" sz="2000" dirty="0" err="1"/>
              <a:t>Poren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Parallelbetrieb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FEE2475-82ED-4B4D-AA43-ADF6B3B6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17050"/>
              </p:ext>
            </p:extLst>
          </p:nvPr>
        </p:nvGraphicFramePr>
        <p:xfrm>
          <a:off x="8060241" y="4172841"/>
          <a:ext cx="2779921" cy="16584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9280">
                  <a:extLst>
                    <a:ext uri="{9D8B030D-6E8A-4147-A177-3AD203B41FA5}">
                      <a16:colId xmlns:a16="http://schemas.microsoft.com/office/drawing/2014/main" val="2079919016"/>
                    </a:ext>
                  </a:extLst>
                </a:gridCol>
                <a:gridCol w="758160">
                  <a:extLst>
                    <a:ext uri="{9D8B030D-6E8A-4147-A177-3AD203B41FA5}">
                      <a16:colId xmlns:a16="http://schemas.microsoft.com/office/drawing/2014/main" val="2231726469"/>
                    </a:ext>
                  </a:extLst>
                </a:gridCol>
                <a:gridCol w="1302481">
                  <a:extLst>
                    <a:ext uri="{9D8B030D-6E8A-4147-A177-3AD203B41FA5}">
                      <a16:colId xmlns:a16="http://schemas.microsoft.com/office/drawing/2014/main" val="1660168555"/>
                    </a:ext>
                  </a:extLst>
                </a:gridCol>
              </a:tblGrid>
              <a:tr h="219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kmer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range (1</a:t>
                      </a:r>
                      <a:r>
                        <a:rPr lang="el-GR" sz="1300" u="none" strike="noStrike">
                          <a:effectLst/>
                        </a:rPr>
                        <a:t>σ)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335838720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974554281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AAAAA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70.2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69.3 - 71.2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41397876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AAAAC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66.1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65.4 - 66.9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30656177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AAACG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62.8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62.0 - 63.6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029233235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AACGT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67.6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66.3 - 68.9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283255919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ACGTC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56.6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54.5 - 58.7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443273542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CGTCC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49.9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49.1 - 50.7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080687586"/>
                  </a:ext>
                </a:extLst>
              </a:tr>
            </a:tbl>
          </a:graphicData>
        </a:graphic>
      </p:graphicFrame>
      <p:pic>
        <p:nvPicPr>
          <p:cNvPr id="14" name="Picture 6">
            <a:extLst>
              <a:ext uri="{FF2B5EF4-FFF2-40B4-BE49-F238E27FC236}">
                <a16:creationId xmlns:a16="http://schemas.microsoft.com/office/drawing/2014/main" id="{AEB36923-47CB-42A0-8E6A-11A741D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22" y="1831380"/>
            <a:ext cx="3865599" cy="2200769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EAB1A5B-3A7C-45D0-A5F6-9727F0108EA0}"/>
              </a:ext>
            </a:extLst>
          </p:cNvPr>
          <p:cNvSpPr/>
          <p:nvPr/>
        </p:nvSpPr>
        <p:spPr>
          <a:xfrm>
            <a:off x="284596" y="5864161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Translation von </a:t>
            </a:r>
            <a:r>
              <a:rPr lang="en-US" sz="2400" dirty="0" err="1">
                <a:latin typeface="Futura Lt BT" panose="020B0402020204020303" pitchFamily="34" charset="0"/>
              </a:rPr>
              <a:t>Signaldaten</a:t>
            </a:r>
            <a:r>
              <a:rPr lang="en-US" sz="2400" dirty="0">
                <a:latin typeface="Futura Lt BT" panose="020B0402020204020303" pitchFamily="34" charset="0"/>
              </a:rPr>
              <a:t> in </a:t>
            </a:r>
            <a:r>
              <a:rPr lang="en-US" sz="2400" dirty="0" err="1">
                <a:latin typeface="Futura Lt BT" panose="020B0402020204020303" pitchFamily="34" charset="0"/>
              </a:rPr>
              <a:t>Basen</a:t>
            </a:r>
            <a:endParaRPr lang="en-US" sz="2400" dirty="0">
              <a:latin typeface="Futura Lt BT" panose="020B0402020204020303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E9380AF7-718E-4388-8C62-5A250BE47A7A}"/>
              </a:ext>
            </a:extLst>
          </p:cNvPr>
          <p:cNvSpPr txBox="1"/>
          <p:nvPr/>
        </p:nvSpPr>
        <p:spPr>
          <a:xfrm>
            <a:off x="7466925" y="1461750"/>
            <a:ext cx="36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Signaldaten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2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Futura Lt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1016</Words>
  <Application>Microsoft Office PowerPoint</Application>
  <PresentationFormat>Breitbild</PresentationFormat>
  <Paragraphs>195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Futura Lt BT</vt:lpstr>
      <vt:lpstr>Office</vt:lpstr>
      <vt:lpstr>   Genomische Epidemiologie   Univ.-Prof. Alexander Dilthey (DPhil)  </vt:lpstr>
      <vt:lpstr>Lernziele</vt:lpstr>
      <vt:lpstr>Genomische Epidemiologie</vt:lpstr>
      <vt:lpstr>Genomische Epidemiologie</vt:lpstr>
      <vt:lpstr>Genomische Epidemiologie in 5 Schritten</vt:lpstr>
      <vt:lpstr>1. DNA/RNA-Extraktion und ggf. Amplifikation</vt:lpstr>
      <vt:lpstr>2. Sequenzierung</vt:lpstr>
      <vt:lpstr>2. Sequenzierung</vt:lpstr>
      <vt:lpstr>2. Sequenzierung</vt:lpstr>
      <vt:lpstr>3. Vergleich der sequenzierten Isolate: Alignment</vt:lpstr>
      <vt:lpstr>3. Vergleich der sequenzierten Isolate: Variant Calling</vt:lpstr>
      <vt:lpstr>3. Vergleich der sequenzierten Isolate: Distanzmatrix</vt:lpstr>
      <vt:lpstr>4. Visualisierung</vt:lpstr>
      <vt:lpstr>4. Visualisierung</vt:lpstr>
      <vt:lpstr>5. Interpretation </vt:lpstr>
      <vt:lpstr>Genomische Epidemiologie in Action: Global Data Sharing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Graph-based inference of complete human genomes   Alexander Dilthey (DPhil)  Heinrich Heine University Düsseldorf</dc:title>
  <dc:creator>Alexander Dilthey</dc:creator>
  <cp:lastModifiedBy>Alexander Dilthey</cp:lastModifiedBy>
  <cp:revision>803</cp:revision>
  <dcterms:created xsi:type="dcterms:W3CDTF">2019-10-08T11:27:47Z</dcterms:created>
  <dcterms:modified xsi:type="dcterms:W3CDTF">2020-06-30T11:22:23Z</dcterms:modified>
</cp:coreProperties>
</file>