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0" r:id="rId2"/>
    <p:sldId id="447" r:id="rId3"/>
    <p:sldId id="448" r:id="rId4"/>
    <p:sldId id="450" r:id="rId5"/>
    <p:sldId id="454" r:id="rId6"/>
    <p:sldId id="455" r:id="rId7"/>
    <p:sldId id="457" r:id="rId8"/>
    <p:sldId id="458" r:id="rId9"/>
    <p:sldId id="459" r:id="rId10"/>
    <p:sldId id="461" r:id="rId11"/>
    <p:sldId id="460" r:id="rId12"/>
    <p:sldId id="462" r:id="rId13"/>
    <p:sldId id="463" r:id="rId14"/>
    <p:sldId id="449" r:id="rId15"/>
    <p:sldId id="464" r:id="rId16"/>
    <p:sldId id="465" r:id="rId17"/>
    <p:sldId id="456" r:id="rId18"/>
    <p:sldId id="467" r:id="rId19"/>
    <p:sldId id="466" r:id="rId20"/>
    <p:sldId id="453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Dilthey" initials="AD" lastIdx="1" clrIdx="0">
    <p:extLst>
      <p:ext uri="{19B8F6BF-5375-455C-9EA6-DF929625EA0E}">
        <p15:presenceInfo xmlns:p15="http://schemas.microsoft.com/office/powerpoint/2012/main" userId="cadd6cff300e6e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23" autoAdjust="0"/>
    <p:restoredTop sz="87578" autoAdjust="0"/>
  </p:normalViewPr>
  <p:slideViewPr>
    <p:cSldViewPr snapToGrid="0">
      <p:cViewPr varScale="1">
        <p:scale>
          <a:sx n="63" d="100"/>
          <a:sy n="63" d="100"/>
        </p:scale>
        <p:origin x="2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1" d="100"/>
        <a:sy n="71" d="100"/>
      </p:scale>
      <p:origin x="0" y="-34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5487-2951-412F-BF00-0F1F8A87B753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E9089-A251-47A3-91D1-6D5A5E89A3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675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8FC04-F8EB-4217-9FCB-6C37E5AA25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34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E9089-A251-47A3-91D1-6D5A5E89A3F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224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Annahme: plausible Transmissionskette ist eine, bei der es zu wenig Mutationen gekommen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E9089-A251-47A3-91D1-6D5A5E89A3F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398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Annahme: plausible Transmissionskette ist eine, bei der es zu wenig Mutationen gekommen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E9089-A251-47A3-91D1-6D5A5E89A3F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398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Annahme: plausible Transmissionskette ist eine, bei der es zu wenig Mutationen gekommen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E9089-A251-47A3-91D1-6D5A5E89A3F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398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766F1-F53B-466F-9EE6-EF041DF1470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149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766F1-F53B-466F-9EE6-EF041DF1470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149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766F1-F53B-466F-9EE6-EF041DF14708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149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Zufällige Mutationen!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766F1-F53B-466F-9EE6-EF041DF1470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149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E9089-A251-47A3-91D1-6D5A5E89A3F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224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E9089-A251-47A3-91D1-6D5A5E89A3F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224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E9089-A251-47A3-91D1-6D5A5E89A3F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224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E9089-A251-47A3-91D1-6D5A5E89A3F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224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können nicht ein komplett zirkuläres Genom fehlerfrei sequenzieren</a:t>
            </a:r>
          </a:p>
          <a:p>
            <a:r>
              <a:rPr lang="de-DE" dirty="0"/>
              <a:t>Alternative PCR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E9089-A251-47A3-91D1-6D5A5E89A3F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224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E9089-A251-47A3-91D1-6D5A5E89A3F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224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E9089-A251-47A3-91D1-6D5A5E89A3F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224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695C8C-49C8-4E50-B745-1B0812612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utura Lt BT" panose="020B0402020204020303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5E9CE8-D5D0-4186-9B4F-54EEA2321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Futura Lt BT" panose="020B04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74E9C1-E388-4D27-8422-1CC6296A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utura Lt BT" panose="020B0402020204020303" pitchFamily="34" charset="0"/>
              </a:defRPr>
            </a:lvl1pPr>
          </a:lstStyle>
          <a:p>
            <a:fld id="{7332F416-639E-497D-B5FD-696A85E596F7}" type="datetimeFigureOut">
              <a:rPr lang="de-DE" smtClean="0"/>
              <a:pPr/>
              <a:t>17.06.2020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272659-87C4-471F-A7C2-924D3AF2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Futura Lt BT" panose="020B0402020204020303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6D4EF4-5E1C-46ED-8487-566D51C1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utura Lt BT" panose="020B0402020204020303" pitchFamily="34" charset="0"/>
              </a:defRPr>
            </a:lvl1pPr>
          </a:lstStyle>
          <a:p>
            <a:fld id="{E1EFD029-1A9C-4FC2-81C5-59F09519CB9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54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D019F-09E7-43A7-B2FE-D895917A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743EC0-AE26-46ED-BC12-9C208FE94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D6C3EC-7997-4924-86DB-9988EFE7E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F416-639E-497D-B5FD-696A85E596F7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BF360D-C602-4676-893A-A9FB49F5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F4D185-E89B-4DDB-B4E1-9587188A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D029-1A9C-4FC2-81C5-59F09519C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36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6DABEF1-AA63-40E4-ABFF-FB4CF5B23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D71161-C6ED-448F-A01B-48A62465F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9246A1-E185-4331-AF0E-15EB2BBFA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F416-639E-497D-B5FD-696A85E596F7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B2E76C-D8E7-4B95-971E-96F1449F2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0B6EB4-C03D-4F3F-BD00-D73E5355F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D029-1A9C-4FC2-81C5-59F09519C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48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586B7-45F6-4835-B328-C2AAB2C9A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utura Lt BT" panose="020B0402020204020303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61511E-B870-4BF2-9249-F5B36FDA9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utura Lt BT" panose="020B0402020204020303" pitchFamily="34" charset="0"/>
              </a:defRPr>
            </a:lvl1pPr>
            <a:lvl2pPr>
              <a:defRPr>
                <a:latin typeface="Futura Lt BT" panose="020B0402020204020303" pitchFamily="34" charset="0"/>
              </a:defRPr>
            </a:lvl2pPr>
            <a:lvl3pPr>
              <a:defRPr>
                <a:latin typeface="Futura Lt BT" panose="020B0402020204020303" pitchFamily="34" charset="0"/>
              </a:defRPr>
            </a:lvl3pPr>
            <a:lvl4pPr>
              <a:defRPr>
                <a:latin typeface="Futura Lt BT" panose="020B0402020204020303" pitchFamily="34" charset="0"/>
              </a:defRPr>
            </a:lvl4pPr>
            <a:lvl5pPr>
              <a:defRPr>
                <a:latin typeface="Futura Lt BT" panose="020B0402020204020303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E74A3B-6A97-49B1-A968-CFF75A84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utura Lt BT" panose="020B0402020204020303" pitchFamily="34" charset="0"/>
              </a:defRPr>
            </a:lvl1pPr>
          </a:lstStyle>
          <a:p>
            <a:fld id="{7332F416-639E-497D-B5FD-696A85E596F7}" type="datetimeFigureOut">
              <a:rPr lang="de-DE" smtClean="0"/>
              <a:pPr/>
              <a:t>17.06.2020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52CD66-4D89-417C-9927-C4616A0AA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Futura Lt BT" panose="020B0402020204020303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3C895E-DCAE-429F-861F-5A1709B9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utura Lt BT" panose="020B0402020204020303" pitchFamily="34" charset="0"/>
              </a:defRPr>
            </a:lvl1pPr>
          </a:lstStyle>
          <a:p>
            <a:fld id="{E1EFD029-1A9C-4FC2-81C5-59F09519CB9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97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CAB19-49C4-4D78-8A78-75E644099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D7A377-DC88-42CB-ADC0-1223395A8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4E8A11-A3AA-4267-A7DF-46E22A6D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F416-639E-497D-B5FD-696A85E596F7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968EC0-2B7A-44C8-A1F8-72FAD66D3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CC2476-B2C8-43F7-ACF5-66074A8C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D029-1A9C-4FC2-81C5-59F09519C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81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658A8-4AD8-4238-A466-75B46F85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CCBCF4-0B44-4CD9-916F-CF4F165DF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F07127-99D0-4595-8A3D-24D9C9A3E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E8A360-17AB-4015-95FB-6097967F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F416-639E-497D-B5FD-696A85E596F7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2BFCB1-9751-4A58-ADB9-258B2B25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ABEE83-A385-4691-BCD1-DE6328EE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D029-1A9C-4FC2-81C5-59F09519C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36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AE78FB-6FB2-4A34-85ED-8CE73B79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7944FA-041D-413B-B825-E458A4917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C873DA-342A-4431-99AE-1BF12C860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52C1C6B-50CD-4F8A-B710-E09B3365D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6B543CE-A865-4A0A-9557-8EE51E695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ACFE44D-51D9-416A-AC5F-91DA42B2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F416-639E-497D-B5FD-696A85E596F7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EC6DD1F-643F-4BF8-9F1B-1640EAB9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140733F-82EC-4E46-89D8-79DE81461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D029-1A9C-4FC2-81C5-59F09519C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43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371716-796F-4162-8769-58FE15E0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3B516D-BD3A-4F86-B5AB-07F514AF6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F416-639E-497D-B5FD-696A85E596F7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5B0A24-328D-4F9D-B979-0B9F2AFD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FDC0CF-FB16-44EA-AE62-2A505D34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D029-1A9C-4FC2-81C5-59F09519C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92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D6AC843-73CE-448C-AF39-FC68A553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F416-639E-497D-B5FD-696A85E596F7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149715-7274-48B6-99AB-A7A28873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CDD86D-0107-4BE4-9FCF-01E3DA06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D029-1A9C-4FC2-81C5-59F09519C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92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4EE6A-A789-42DF-BD8E-90AA8328A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54F3FA-2F1D-49BA-8D69-D53025C87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7E5731-9BEE-4A50-88F7-EF57B9602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B437D0-9C4E-4F8F-832A-867C9383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F416-639E-497D-B5FD-696A85E596F7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5869DE-19C4-424E-8118-11F905DD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498CA9-BFB4-431E-AC2F-9A22187C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D029-1A9C-4FC2-81C5-59F09519C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053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0BB69-890D-4D50-96EE-D325AC9A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9660232-4327-4560-87D2-0FA8E4AE26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07F8C8-73A1-493A-9459-33CFAFE40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4D8B8C-0CB5-4F3A-B6B1-679AF7E7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F416-639E-497D-B5FD-696A85E596F7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5EDC20-987E-4871-A27E-BBC728154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BAEAD1-7ED5-4B9E-961C-3A93DF58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D029-1A9C-4FC2-81C5-59F09519C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08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CFAD7C5-8D37-483B-BBF1-BA759BC8A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B7FE36-827C-4844-A4B7-6A2D2BDC7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E1EA27-1791-4933-A125-CDB66E4D6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2F416-639E-497D-B5FD-696A85E596F7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7EC3F4-66A3-4D43-91D8-C95B35637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AF4F71-A13B-49AE-A26C-BB8BB4693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FD029-1A9C-4FC2-81C5-59F09519C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70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F615-E04B-4153-A33B-8519B9D67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853070"/>
            <a:ext cx="10668000" cy="4572000"/>
          </a:xfrm>
        </p:spPr>
        <p:txBody>
          <a:bodyPr anchor="t">
            <a:noAutofit/>
          </a:bodyPr>
          <a:lstStyle/>
          <a:p>
            <a:br>
              <a:rPr lang="en-US" sz="3600" i="1" dirty="0">
                <a:latin typeface="Futura Lt BT" panose="020B0402020204020303" pitchFamily="34" charset="0"/>
              </a:rPr>
            </a:br>
            <a:br>
              <a:rPr lang="en-US" sz="3600" i="1" dirty="0">
                <a:latin typeface="Futura Lt BT" panose="020B0402020204020303" pitchFamily="34" charset="0"/>
              </a:rPr>
            </a:br>
            <a:br>
              <a:rPr lang="en-US" sz="3600" i="1" dirty="0">
                <a:latin typeface="Futura Lt BT" panose="020B0402020204020303" pitchFamily="34" charset="0"/>
              </a:rPr>
            </a:br>
            <a:r>
              <a:rPr lang="de-DE" sz="4000" dirty="0"/>
              <a:t>Genomische Epidemiologie</a:t>
            </a:r>
            <a:br>
              <a:rPr lang="de-DE" sz="3600" dirty="0"/>
            </a:br>
            <a:br>
              <a:rPr lang="de-DE" sz="3600" dirty="0"/>
            </a:br>
            <a:br>
              <a:rPr lang="en-US" sz="3600" i="1" dirty="0">
                <a:latin typeface="Futura Lt BT" panose="020B0402020204020303" pitchFamily="34" charset="0"/>
              </a:rPr>
            </a:br>
            <a:r>
              <a:rPr lang="en-US" sz="2400" dirty="0">
                <a:latin typeface="Futura Lt BT" panose="020B0402020204020303" pitchFamily="34" charset="0"/>
              </a:rPr>
              <a:t>Univ.-Prof. Alexander Dilthey (DPhil)</a:t>
            </a:r>
            <a:br>
              <a:rPr lang="en-US" sz="2400" dirty="0">
                <a:latin typeface="Futura Lt BT" panose="020B0402020204020303" pitchFamily="34" charset="0"/>
              </a:rPr>
            </a:br>
            <a:br>
              <a:rPr lang="en-US" sz="2800" dirty="0">
                <a:latin typeface="Futura Lt BT" panose="020B0402020204020303" pitchFamily="34" charset="0"/>
              </a:rPr>
            </a:br>
            <a:endParaRPr lang="en-US" sz="5400" dirty="0">
              <a:latin typeface="Futura Lt BT" panose="020B04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261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E88C7-DF8C-431E-8EBD-4C3F7AA0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2. Sequenzierung</a:t>
            </a:r>
          </a:p>
        </p:txBody>
      </p: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F49225F3-A646-4356-A4F9-866F664BDBDD}"/>
              </a:ext>
            </a:extLst>
          </p:cNvPr>
          <p:cNvGrpSpPr/>
          <p:nvPr/>
        </p:nvGrpSpPr>
        <p:grpSpPr>
          <a:xfrm>
            <a:off x="4979352" y="4404605"/>
            <a:ext cx="2165547" cy="866023"/>
            <a:chOff x="4393094" y="4085357"/>
            <a:chExt cx="2165547" cy="866023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F3337F2-8DE0-4131-BA52-D9EDA06ABF50}"/>
                </a:ext>
              </a:extLst>
            </p:cNvPr>
            <p:cNvCxnSpPr/>
            <p:nvPr/>
          </p:nvCxnSpPr>
          <p:spPr>
            <a:xfrm>
              <a:off x="5046686" y="4085357"/>
              <a:ext cx="697584" cy="0"/>
            </a:xfrm>
            <a:prstGeom prst="line">
              <a:avLst/>
            </a:prstGeom>
            <a:ln w="508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D24EA584-930E-41FA-B313-3656BF5FC979}"/>
                </a:ext>
              </a:extLst>
            </p:cNvPr>
            <p:cNvCxnSpPr/>
            <p:nvPr/>
          </p:nvCxnSpPr>
          <p:spPr>
            <a:xfrm>
              <a:off x="5556257" y="4334477"/>
              <a:ext cx="697584" cy="0"/>
            </a:xfrm>
            <a:prstGeom prst="line">
              <a:avLst/>
            </a:prstGeom>
            <a:ln w="508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1A2AF922-5CCD-4C9F-9C95-3D2029C7C62B}"/>
                </a:ext>
              </a:extLst>
            </p:cNvPr>
            <p:cNvCxnSpPr>
              <a:cxnSpLocks/>
            </p:cNvCxnSpPr>
            <p:nvPr/>
          </p:nvCxnSpPr>
          <p:spPr>
            <a:xfrm>
              <a:off x="4393094" y="4417517"/>
              <a:ext cx="1002384" cy="0"/>
            </a:xfrm>
            <a:prstGeom prst="line">
              <a:avLst/>
            </a:prstGeom>
            <a:ln w="508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9653171C-34C3-4655-959F-E8E9549351AF}"/>
                </a:ext>
              </a:extLst>
            </p:cNvPr>
            <p:cNvCxnSpPr>
              <a:cxnSpLocks/>
            </p:cNvCxnSpPr>
            <p:nvPr/>
          </p:nvCxnSpPr>
          <p:spPr>
            <a:xfrm>
              <a:off x="5180622" y="4694389"/>
              <a:ext cx="550421" cy="0"/>
            </a:xfrm>
            <a:prstGeom prst="line">
              <a:avLst/>
            </a:prstGeom>
            <a:ln w="508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2B35AAB4-F44B-4FEA-92AA-E84700874E9E}"/>
                </a:ext>
              </a:extLst>
            </p:cNvPr>
            <p:cNvCxnSpPr/>
            <p:nvPr/>
          </p:nvCxnSpPr>
          <p:spPr>
            <a:xfrm>
              <a:off x="4758249" y="4199978"/>
              <a:ext cx="697584" cy="0"/>
            </a:xfrm>
            <a:prstGeom prst="line">
              <a:avLst/>
            </a:prstGeom>
            <a:ln w="50800">
              <a:solidFill>
                <a:srgbClr val="70AD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5CCB7938-954C-4E4F-913C-116223455ADB}"/>
                </a:ext>
              </a:extLst>
            </p:cNvPr>
            <p:cNvCxnSpPr>
              <a:cxnSpLocks/>
            </p:cNvCxnSpPr>
            <p:nvPr/>
          </p:nvCxnSpPr>
          <p:spPr>
            <a:xfrm>
              <a:off x="4845574" y="4951380"/>
              <a:ext cx="476053" cy="0"/>
            </a:xfrm>
            <a:prstGeom prst="line">
              <a:avLst/>
            </a:prstGeom>
            <a:ln w="50800">
              <a:solidFill>
                <a:srgbClr val="70AD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40ACCC26-8DB7-4FF9-966A-BA8FC2A746DE}"/>
                </a:ext>
              </a:extLst>
            </p:cNvPr>
            <p:cNvCxnSpPr>
              <a:cxnSpLocks/>
            </p:cNvCxnSpPr>
            <p:nvPr/>
          </p:nvCxnSpPr>
          <p:spPr>
            <a:xfrm>
              <a:off x="4582409" y="4829583"/>
              <a:ext cx="1002384" cy="0"/>
            </a:xfrm>
            <a:prstGeom prst="line">
              <a:avLst/>
            </a:prstGeom>
            <a:ln w="50800">
              <a:solidFill>
                <a:srgbClr val="70AD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894B16CA-4899-4D0E-848B-13657F431579}"/>
                </a:ext>
              </a:extLst>
            </p:cNvPr>
            <p:cNvCxnSpPr/>
            <p:nvPr/>
          </p:nvCxnSpPr>
          <p:spPr>
            <a:xfrm>
              <a:off x="4697894" y="4563526"/>
              <a:ext cx="697584" cy="0"/>
            </a:xfrm>
            <a:prstGeom prst="line">
              <a:avLst/>
            </a:prstGeom>
            <a:ln w="5080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8718DE6F-7E5D-4630-9205-038046EABE5D}"/>
                </a:ext>
              </a:extLst>
            </p:cNvPr>
            <p:cNvCxnSpPr>
              <a:cxnSpLocks/>
            </p:cNvCxnSpPr>
            <p:nvPr/>
          </p:nvCxnSpPr>
          <p:spPr>
            <a:xfrm>
              <a:off x="5556257" y="4199978"/>
              <a:ext cx="1002384" cy="0"/>
            </a:xfrm>
            <a:prstGeom prst="line">
              <a:avLst/>
            </a:prstGeom>
            <a:ln w="5080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Inhaltsplatzhalter 2">
            <a:extLst>
              <a:ext uri="{FF2B5EF4-FFF2-40B4-BE49-F238E27FC236}">
                <a16:creationId xmlns:a16="http://schemas.microsoft.com/office/drawing/2014/main" id="{BD2B543B-6697-4540-A630-D07975677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907"/>
            <a:ext cx="10515600" cy="1523609"/>
          </a:xfrm>
        </p:spPr>
        <p:txBody>
          <a:bodyPr>
            <a:normAutofit/>
          </a:bodyPr>
          <a:lstStyle/>
          <a:p>
            <a:r>
              <a:rPr lang="de-DE" sz="2400" dirty="0"/>
              <a:t>Der Prozess der DNA-Extraktion führt zu einer Fragmentierung der DNA</a:t>
            </a:r>
          </a:p>
          <a:p>
            <a:r>
              <a:rPr lang="de-DE" sz="2400" dirty="0"/>
              <a:t>DNA-Sequenzierung ist nicht fehlerfrei</a:t>
            </a:r>
          </a:p>
          <a:p>
            <a:r>
              <a:rPr lang="de-DE" sz="2400" dirty="0"/>
              <a:t>Lösung: das Pathogen-Genom wird mehrfach sequenziert</a:t>
            </a:r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EC473F65-2181-4F75-A50A-A70250FE1C90}"/>
              </a:ext>
            </a:extLst>
          </p:cNvPr>
          <p:cNvGrpSpPr/>
          <p:nvPr/>
        </p:nvGrpSpPr>
        <p:grpSpPr>
          <a:xfrm>
            <a:off x="862204" y="4380514"/>
            <a:ext cx="2459741" cy="914204"/>
            <a:chOff x="304267" y="4026694"/>
            <a:chExt cx="2459741" cy="914204"/>
          </a:xfrm>
        </p:grpSpPr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08175D12-3699-4F5D-8140-2C52F5E1BBE5}"/>
                </a:ext>
              </a:extLst>
            </p:cNvPr>
            <p:cNvGrpSpPr/>
            <p:nvPr/>
          </p:nvGrpSpPr>
          <p:grpSpPr>
            <a:xfrm rot="1261647" flipV="1">
              <a:off x="304267" y="4026694"/>
              <a:ext cx="1226593" cy="371415"/>
              <a:chOff x="1192202" y="2818318"/>
              <a:chExt cx="1988577" cy="602145"/>
            </a:xfrm>
          </p:grpSpPr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812DCFB4-1EFA-4653-A28A-14F35A625969}"/>
                  </a:ext>
                </a:extLst>
              </p:cNvPr>
              <p:cNvSpPr/>
              <p:nvPr/>
            </p:nvSpPr>
            <p:spPr>
              <a:xfrm>
                <a:off x="1192202" y="2818318"/>
                <a:ext cx="1988577" cy="602145"/>
              </a:xfrm>
              <a:prstGeom prst="roundRect">
                <a:avLst>
                  <a:gd name="adj" fmla="val 40102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Oval 8">
                <a:extLst>
                  <a:ext uri="{FF2B5EF4-FFF2-40B4-BE49-F238E27FC236}">
                    <a16:creationId xmlns:a16="http://schemas.microsoft.com/office/drawing/2014/main" id="{08BC0D97-1234-4260-BCE3-3081F12E83F5}"/>
                  </a:ext>
                </a:extLst>
              </p:cNvPr>
              <p:cNvSpPr/>
              <p:nvPr/>
            </p:nvSpPr>
            <p:spPr>
              <a:xfrm>
                <a:off x="1656995" y="2868432"/>
                <a:ext cx="488246" cy="488246"/>
              </a:xfrm>
              <a:prstGeom prst="ellipse">
                <a:avLst/>
              </a:prstGeom>
              <a:noFill/>
              <a:ln w="476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F5008444-9973-4929-BD37-A9B51F2A0A46}"/>
                </a:ext>
              </a:extLst>
            </p:cNvPr>
            <p:cNvGrpSpPr/>
            <p:nvPr/>
          </p:nvGrpSpPr>
          <p:grpSpPr>
            <a:xfrm flipV="1">
              <a:off x="641105" y="4569483"/>
              <a:ext cx="1226593" cy="371415"/>
              <a:chOff x="1247867" y="4345525"/>
              <a:chExt cx="1988577" cy="602145"/>
            </a:xfrm>
          </p:grpSpPr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60899B00-65C6-4499-A872-4687082649BC}"/>
                  </a:ext>
                </a:extLst>
              </p:cNvPr>
              <p:cNvSpPr/>
              <p:nvPr/>
            </p:nvSpPr>
            <p:spPr>
              <a:xfrm>
                <a:off x="1247867" y="4345525"/>
                <a:ext cx="1988577" cy="602145"/>
              </a:xfrm>
              <a:prstGeom prst="roundRect">
                <a:avLst>
                  <a:gd name="adj" fmla="val 40102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Oval 13">
                <a:extLst>
                  <a:ext uri="{FF2B5EF4-FFF2-40B4-BE49-F238E27FC236}">
                    <a16:creationId xmlns:a16="http://schemas.microsoft.com/office/drawing/2014/main" id="{E9AEF865-1AEB-4EB1-8F5F-48ACBFF7D0A1}"/>
                  </a:ext>
                </a:extLst>
              </p:cNvPr>
              <p:cNvSpPr/>
              <p:nvPr/>
            </p:nvSpPr>
            <p:spPr>
              <a:xfrm>
                <a:off x="1453877" y="4404406"/>
                <a:ext cx="484382" cy="484382"/>
              </a:xfrm>
              <a:prstGeom prst="ellipse">
                <a:avLst/>
              </a:prstGeom>
              <a:noFill/>
              <a:ln w="4762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FBEF8F8D-A5F2-46A4-A2E8-BEE0D7E7FCF3}"/>
                </a:ext>
              </a:extLst>
            </p:cNvPr>
            <p:cNvGrpSpPr/>
            <p:nvPr/>
          </p:nvGrpSpPr>
          <p:grpSpPr>
            <a:xfrm rot="20789516" flipV="1">
              <a:off x="1537415" y="4059939"/>
              <a:ext cx="1226593" cy="371415"/>
              <a:chOff x="2859320" y="3892416"/>
              <a:chExt cx="1988577" cy="602145"/>
            </a:xfrm>
          </p:grpSpPr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FB0AADD2-25D3-4D02-A8C4-A8F7BB4B1CC7}"/>
                  </a:ext>
                </a:extLst>
              </p:cNvPr>
              <p:cNvSpPr/>
              <p:nvPr/>
            </p:nvSpPr>
            <p:spPr>
              <a:xfrm>
                <a:off x="2859320" y="3892416"/>
                <a:ext cx="1988577" cy="602145"/>
              </a:xfrm>
              <a:prstGeom prst="roundRect">
                <a:avLst>
                  <a:gd name="adj" fmla="val 40102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Oval 7">
                <a:extLst>
                  <a:ext uri="{FF2B5EF4-FFF2-40B4-BE49-F238E27FC236}">
                    <a16:creationId xmlns:a16="http://schemas.microsoft.com/office/drawing/2014/main" id="{C051058D-8B77-4E86-8C4C-EC2282A0D7EE}"/>
                  </a:ext>
                </a:extLst>
              </p:cNvPr>
              <p:cNvSpPr/>
              <p:nvPr/>
            </p:nvSpPr>
            <p:spPr>
              <a:xfrm>
                <a:off x="3513246" y="3953124"/>
                <a:ext cx="488246" cy="488246"/>
              </a:xfrm>
              <a:prstGeom prst="ellipse">
                <a:avLst/>
              </a:prstGeom>
              <a:noFill/>
              <a:ln w="476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0" name="Textfeld 49">
            <a:extLst>
              <a:ext uri="{FF2B5EF4-FFF2-40B4-BE49-F238E27FC236}">
                <a16:creationId xmlns:a16="http://schemas.microsoft.com/office/drawing/2014/main" id="{01C27964-056F-4A28-A9E7-5F1F0391D356}"/>
              </a:ext>
            </a:extLst>
          </p:cNvPr>
          <p:cNvSpPr txBox="1"/>
          <p:nvPr/>
        </p:nvSpPr>
        <p:spPr>
          <a:xfrm>
            <a:off x="987733" y="5634683"/>
            <a:ext cx="22086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/>
              <a:t>Klonale Kolonie</a:t>
            </a:r>
            <a:br>
              <a:rPr lang="de-DE" sz="2400" dirty="0"/>
            </a:br>
            <a:r>
              <a:rPr lang="de-DE" sz="2400" dirty="0"/>
              <a:t>(ein Isolat)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E1EBBC5-505E-43F1-A083-39A38291451A}"/>
              </a:ext>
            </a:extLst>
          </p:cNvPr>
          <p:cNvSpPr txBox="1"/>
          <p:nvPr/>
        </p:nvSpPr>
        <p:spPr>
          <a:xfrm>
            <a:off x="3573669" y="5109010"/>
            <a:ext cx="907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DNA-</a:t>
            </a:r>
            <a:br>
              <a:rPr lang="de-DE" sz="1400" dirty="0"/>
            </a:br>
            <a:r>
              <a:rPr lang="de-DE" sz="1400" dirty="0"/>
              <a:t>Extraktion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DB267D69-1F25-426F-88BB-EC883F355E9C}"/>
              </a:ext>
            </a:extLst>
          </p:cNvPr>
          <p:cNvSpPr txBox="1"/>
          <p:nvPr/>
        </p:nvSpPr>
        <p:spPr>
          <a:xfrm>
            <a:off x="5441995" y="5634683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DNA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F4760829-4720-4D3E-88BE-A69FAF761656}"/>
              </a:ext>
            </a:extLst>
          </p:cNvPr>
          <p:cNvSpPr txBox="1"/>
          <p:nvPr/>
        </p:nvSpPr>
        <p:spPr>
          <a:xfrm>
            <a:off x="7682574" y="5634683"/>
            <a:ext cx="2056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Sequenzierung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2C6E35C5-B344-4BEA-AF36-B9FB93A69F48}"/>
              </a:ext>
            </a:extLst>
          </p:cNvPr>
          <p:cNvSpPr txBox="1"/>
          <p:nvPr/>
        </p:nvSpPr>
        <p:spPr>
          <a:xfrm>
            <a:off x="10366982" y="5634683"/>
            <a:ext cx="943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Reads</a:t>
            </a:r>
          </a:p>
        </p:txBody>
      </p:sp>
      <p:pic>
        <p:nvPicPr>
          <p:cNvPr id="61" name="Picture 7">
            <a:extLst>
              <a:ext uri="{FF2B5EF4-FFF2-40B4-BE49-F238E27FC236}">
                <a16:creationId xmlns:a16="http://schemas.microsoft.com/office/drawing/2014/main" id="{750B9CAE-6711-44C6-B9DA-33164812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505" y="4312469"/>
            <a:ext cx="1121825" cy="105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feld 61">
            <a:extLst>
              <a:ext uri="{FF2B5EF4-FFF2-40B4-BE49-F238E27FC236}">
                <a16:creationId xmlns:a16="http://schemas.microsoft.com/office/drawing/2014/main" id="{B09ABF54-2C03-416A-8B05-AE7702BFCD30}"/>
              </a:ext>
            </a:extLst>
          </p:cNvPr>
          <p:cNvSpPr txBox="1"/>
          <p:nvPr/>
        </p:nvSpPr>
        <p:spPr>
          <a:xfrm>
            <a:off x="10286137" y="4237452"/>
            <a:ext cx="11496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ACGT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CGAGAGC</a:t>
            </a:r>
          </a:p>
          <a:p>
            <a:pPr algn="ctr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TACTAGA</a:t>
            </a:r>
          </a:p>
          <a:p>
            <a:pPr algn="ctr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….</a:t>
            </a:r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C4D201A5-0847-46F8-A8D0-EBF03F146A70}"/>
              </a:ext>
            </a:extLst>
          </p:cNvPr>
          <p:cNvCxnSpPr/>
          <p:nvPr/>
        </p:nvCxnSpPr>
        <p:spPr>
          <a:xfrm>
            <a:off x="3580154" y="4837616"/>
            <a:ext cx="894651" cy="0"/>
          </a:xfrm>
          <a:prstGeom prst="straightConnector1">
            <a:avLst/>
          </a:prstGeom>
          <a:ln w="793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9442D6D5-21AE-440C-8312-D621A6FA8477}"/>
              </a:ext>
            </a:extLst>
          </p:cNvPr>
          <p:cNvCxnSpPr>
            <a:cxnSpLocks/>
          </p:cNvCxnSpPr>
          <p:nvPr/>
        </p:nvCxnSpPr>
        <p:spPr>
          <a:xfrm>
            <a:off x="7436936" y="4837616"/>
            <a:ext cx="613875" cy="0"/>
          </a:xfrm>
          <a:prstGeom prst="straightConnector1">
            <a:avLst/>
          </a:prstGeom>
          <a:ln w="793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21EC23AE-9C8F-4C5F-B385-5FF9B28E6093}"/>
              </a:ext>
            </a:extLst>
          </p:cNvPr>
          <p:cNvCxnSpPr>
            <a:cxnSpLocks/>
          </p:cNvCxnSpPr>
          <p:nvPr/>
        </p:nvCxnSpPr>
        <p:spPr>
          <a:xfrm>
            <a:off x="9432609" y="4837616"/>
            <a:ext cx="613875" cy="0"/>
          </a:xfrm>
          <a:prstGeom prst="straightConnector1">
            <a:avLst/>
          </a:prstGeom>
          <a:ln w="793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05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/>
      <p:bldP spid="54" grpId="0"/>
      <p:bldP spid="56" grpId="0"/>
      <p:bldP spid="58" grpId="0"/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E88C7-DF8C-431E-8EBD-4C3F7AA0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3. Vergleich der sequenzierten Isolate: Alignment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F31C810-D532-4DEC-99A2-E408B9D11EF7}"/>
              </a:ext>
            </a:extLst>
          </p:cNvPr>
          <p:cNvSpPr txBox="1"/>
          <p:nvPr/>
        </p:nvSpPr>
        <p:spPr>
          <a:xfrm>
            <a:off x="3479974" y="1796332"/>
            <a:ext cx="7401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…ACGACGAGCGAGTCTCGAGCGAGCTTCGAGAAACGATATCGAGATATAG…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43CD5C-BA51-487B-8079-F169CDCDE91F}"/>
              </a:ext>
            </a:extLst>
          </p:cNvPr>
          <p:cNvSpPr txBox="1"/>
          <p:nvPr/>
        </p:nvSpPr>
        <p:spPr>
          <a:xfrm>
            <a:off x="238339" y="2196442"/>
            <a:ext cx="2357568" cy="666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SARS-CoV-2 ~3 x 10</a:t>
            </a:r>
            <a:r>
              <a:rPr lang="de-DE" sz="1400" baseline="30000" dirty="0"/>
              <a:t>3 </a:t>
            </a:r>
            <a:r>
              <a:rPr lang="de-DE" sz="1400" dirty="0"/>
              <a:t>Basen</a:t>
            </a:r>
            <a:br>
              <a:rPr lang="de-DE" sz="1400" dirty="0"/>
            </a:br>
            <a:r>
              <a:rPr lang="de-DE" sz="1400" dirty="0"/>
              <a:t>S. </a:t>
            </a:r>
            <a:r>
              <a:rPr lang="de-DE" sz="1400" dirty="0" err="1"/>
              <a:t>aureus</a:t>
            </a:r>
            <a:r>
              <a:rPr lang="de-DE" sz="1400" dirty="0"/>
              <a:t>    	 ~3 x 10</a:t>
            </a:r>
            <a:r>
              <a:rPr lang="de-DE" sz="1400" baseline="30000" dirty="0"/>
              <a:t>6 </a:t>
            </a:r>
            <a:r>
              <a:rPr lang="de-DE" sz="1400" dirty="0"/>
              <a:t>Basen</a:t>
            </a:r>
            <a:br>
              <a:rPr lang="de-DE" sz="1400" dirty="0"/>
            </a:br>
            <a:endParaRPr lang="de-DE" sz="1400" baseline="300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13A1894-6A89-4205-B7E1-20964E0EB714}"/>
              </a:ext>
            </a:extLst>
          </p:cNvPr>
          <p:cNvSpPr txBox="1"/>
          <p:nvPr/>
        </p:nvSpPr>
        <p:spPr>
          <a:xfrm>
            <a:off x="198120" y="1796332"/>
            <a:ext cx="24380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Referenzgenom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6836211-B399-4419-B736-DB63281F11F7}"/>
              </a:ext>
            </a:extLst>
          </p:cNvPr>
          <p:cNvSpPr txBox="1"/>
          <p:nvPr/>
        </p:nvSpPr>
        <p:spPr>
          <a:xfrm>
            <a:off x="3479974" y="2858606"/>
            <a:ext cx="7104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CGAGC  GTCTCGTGC   CTTCGAGAAAC  TATCGAGA ATAG 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ACGACG  CGAG CTCGTGCGAGCTTC  AAACGATATCG ATATAG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ACGAG GAGTCTCGTGCG CTTCGAGA CGATAT ATATAG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2446C53-CD9E-4E66-8369-ABEBDF191085}"/>
              </a:ext>
            </a:extLst>
          </p:cNvPr>
          <p:cNvSpPr txBox="1"/>
          <p:nvPr/>
        </p:nvSpPr>
        <p:spPr>
          <a:xfrm>
            <a:off x="3479975" y="3890468"/>
            <a:ext cx="7104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ACG  GAGCG  TCTCGAGCGAGCTT  GAAACGATAT GAGATATAG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CGACG    AGTC CGAGCGAGCTTCGAGAAA     TCGAG TATAG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CGAGCGAG CTCGAGCGAGC   GAGAAAC ATATCGAGAT    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745B4F5-3F72-4AF4-9DE4-3FF303293C98}"/>
              </a:ext>
            </a:extLst>
          </p:cNvPr>
          <p:cNvSpPr txBox="1"/>
          <p:nvPr/>
        </p:nvSpPr>
        <p:spPr>
          <a:xfrm>
            <a:off x="3479975" y="4914408"/>
            <a:ext cx="7104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GACGAG GAGTCT GAGCG GCTTCGA   ACGATAT  AGATA   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ACGAC  GCGAG CTCGAGCGAGC   GAGAAA  ATATCG  ATAT  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CGAGCGA   TCGAGCGAGC   GAGA ACGAT  CGAG TATAG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66C2AF4-5398-43DC-B22E-49230980DE8C}"/>
              </a:ext>
            </a:extLst>
          </p:cNvPr>
          <p:cNvSpPr txBox="1"/>
          <p:nvPr/>
        </p:nvSpPr>
        <p:spPr>
          <a:xfrm>
            <a:off x="198120" y="2997106"/>
            <a:ext cx="2337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Sequenzierungs-Reads</a:t>
            </a:r>
            <a:br>
              <a:rPr lang="de-DE" dirty="0"/>
            </a:br>
            <a:r>
              <a:rPr lang="de-DE" dirty="0"/>
              <a:t>Isolat 1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AEB15C5-DE83-4CBD-86F8-D21B30F5A34C}"/>
              </a:ext>
            </a:extLst>
          </p:cNvPr>
          <p:cNvSpPr txBox="1"/>
          <p:nvPr/>
        </p:nvSpPr>
        <p:spPr>
          <a:xfrm>
            <a:off x="198120" y="4028968"/>
            <a:ext cx="2337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Sequenzierungs-Reads</a:t>
            </a:r>
            <a:br>
              <a:rPr lang="de-DE" dirty="0"/>
            </a:br>
            <a:r>
              <a:rPr lang="de-DE" dirty="0"/>
              <a:t>Isolat 2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6730512-233A-4EC4-8BB4-2FFB58E94355}"/>
              </a:ext>
            </a:extLst>
          </p:cNvPr>
          <p:cNvSpPr txBox="1"/>
          <p:nvPr/>
        </p:nvSpPr>
        <p:spPr>
          <a:xfrm>
            <a:off x="198120" y="5052908"/>
            <a:ext cx="2337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Sequenzierungs-Reads</a:t>
            </a:r>
            <a:br>
              <a:rPr lang="de-DE" dirty="0"/>
            </a:br>
            <a:r>
              <a:rPr lang="de-DE" dirty="0"/>
              <a:t>Isolat 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A7380E2-80E8-4FE4-AE7C-2F8DAEE4F3A5}"/>
              </a:ext>
            </a:extLst>
          </p:cNvPr>
          <p:cNvSpPr txBox="1"/>
          <p:nvPr/>
        </p:nvSpPr>
        <p:spPr>
          <a:xfrm>
            <a:off x="3479974" y="2858606"/>
            <a:ext cx="7104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CGAGC</a:t>
            </a:r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C4BCEF3F-9F1E-48FF-9E15-2BBC20D94E6E}"/>
              </a:ext>
            </a:extLst>
          </p:cNvPr>
          <p:cNvSpPr/>
          <p:nvPr/>
        </p:nvSpPr>
        <p:spPr>
          <a:xfrm>
            <a:off x="238339" y="6149796"/>
            <a:ext cx="114039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alibri" panose="020F0502020204030204" pitchFamily="34" charset="0"/>
              <a:buChar char="→"/>
            </a:pPr>
            <a:r>
              <a:rPr lang="en-US" sz="2400" dirty="0" err="1">
                <a:latin typeface="Futura Lt BT" panose="020B0402020204020303" pitchFamily="34" charset="0"/>
              </a:rPr>
              <a:t>Vergleich</a:t>
            </a:r>
            <a:r>
              <a:rPr lang="en-US" sz="2400" dirty="0">
                <a:latin typeface="Futura Lt BT" panose="020B0402020204020303" pitchFamily="34" charset="0"/>
              </a:rPr>
              <a:t> der </a:t>
            </a:r>
            <a:r>
              <a:rPr lang="en-US" sz="2400" dirty="0" err="1">
                <a:latin typeface="Futura Lt BT" panose="020B0402020204020303" pitchFamily="34" charset="0"/>
              </a:rPr>
              <a:t>Sequenzierungs</a:t>
            </a:r>
            <a:r>
              <a:rPr lang="en-US" sz="2400" dirty="0">
                <a:latin typeface="Futura Lt BT" panose="020B0402020204020303" pitchFamily="34" charset="0"/>
              </a:rPr>
              <a:t>-Reads </a:t>
            </a:r>
            <a:r>
              <a:rPr lang="en-US" sz="2400" dirty="0" err="1">
                <a:latin typeface="Futura Lt BT" panose="020B0402020204020303" pitchFamily="34" charset="0"/>
              </a:rPr>
              <a:t>mit</a:t>
            </a:r>
            <a:r>
              <a:rPr lang="en-US" sz="2400" dirty="0">
                <a:latin typeface="Futura Lt BT" panose="020B0402020204020303" pitchFamily="34" charset="0"/>
              </a:rPr>
              <a:t> dem </a:t>
            </a:r>
            <a:r>
              <a:rPr lang="en-US" sz="2400" dirty="0" err="1">
                <a:latin typeface="Futura Lt BT" panose="020B0402020204020303" pitchFamily="34" charset="0"/>
              </a:rPr>
              <a:t>Referenz-Genom</a:t>
            </a:r>
            <a:r>
              <a:rPr lang="en-US" sz="2400" dirty="0">
                <a:latin typeface="Futura Lt BT" panose="020B0402020204020303" pitchFamily="34" charset="0"/>
              </a:rPr>
              <a:t> (“Alignment”)</a:t>
            </a:r>
          </a:p>
        </p:txBody>
      </p:sp>
    </p:spTree>
    <p:extLst>
      <p:ext uri="{BB962C8B-B14F-4D97-AF65-F5344CB8AC3E}">
        <p14:creationId xmlns:p14="http://schemas.microsoft.com/office/powerpoint/2010/main" val="349988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5" grpId="0"/>
      <p:bldP spid="31" grpId="0"/>
      <p:bldP spid="33" grpId="0"/>
      <p:bldP spid="35" grpId="0"/>
      <p:bldP spid="37" grpId="0"/>
      <p:bldP spid="39" grpId="0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E88C7-DF8C-431E-8EBD-4C3F7AA0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3. Vergleich der sequenzierten Isolate: Variant Calling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F31C810-D532-4DEC-99A2-E408B9D11EF7}"/>
              </a:ext>
            </a:extLst>
          </p:cNvPr>
          <p:cNvSpPr txBox="1"/>
          <p:nvPr/>
        </p:nvSpPr>
        <p:spPr>
          <a:xfrm>
            <a:off x="3479974" y="1796332"/>
            <a:ext cx="7401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…ACGACGAGCGAGTCTCGAGCGAGCTTCGAGAAACGATATCGAGATATAG…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43CD5C-BA51-487B-8079-F169CDCDE91F}"/>
              </a:ext>
            </a:extLst>
          </p:cNvPr>
          <p:cNvSpPr txBox="1"/>
          <p:nvPr/>
        </p:nvSpPr>
        <p:spPr>
          <a:xfrm>
            <a:off x="238339" y="2196442"/>
            <a:ext cx="2357568" cy="666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SARS-CoV-2 ~3 x 10</a:t>
            </a:r>
            <a:r>
              <a:rPr lang="de-DE" sz="1400" baseline="30000" dirty="0"/>
              <a:t>3 </a:t>
            </a:r>
            <a:r>
              <a:rPr lang="de-DE" sz="1400" dirty="0"/>
              <a:t>Basen</a:t>
            </a:r>
            <a:br>
              <a:rPr lang="de-DE" sz="1400" dirty="0"/>
            </a:br>
            <a:r>
              <a:rPr lang="de-DE" sz="1400" dirty="0"/>
              <a:t>S. </a:t>
            </a:r>
            <a:r>
              <a:rPr lang="de-DE" sz="1400" dirty="0" err="1"/>
              <a:t>aureus</a:t>
            </a:r>
            <a:r>
              <a:rPr lang="de-DE" sz="1400" dirty="0"/>
              <a:t>    	 ~3 x 10</a:t>
            </a:r>
            <a:r>
              <a:rPr lang="de-DE" sz="1400" baseline="30000" dirty="0"/>
              <a:t>6 </a:t>
            </a:r>
            <a:r>
              <a:rPr lang="de-DE" sz="1400" dirty="0"/>
              <a:t>Basen</a:t>
            </a:r>
            <a:br>
              <a:rPr lang="de-DE" sz="1400" dirty="0"/>
            </a:br>
            <a:endParaRPr lang="de-DE" sz="1400" baseline="300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13A1894-6A89-4205-B7E1-20964E0EB714}"/>
              </a:ext>
            </a:extLst>
          </p:cNvPr>
          <p:cNvSpPr txBox="1"/>
          <p:nvPr/>
        </p:nvSpPr>
        <p:spPr>
          <a:xfrm>
            <a:off x="198120" y="1796332"/>
            <a:ext cx="24380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Referenzgenom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6836211-B399-4419-B736-DB63281F11F7}"/>
              </a:ext>
            </a:extLst>
          </p:cNvPr>
          <p:cNvSpPr txBox="1"/>
          <p:nvPr/>
        </p:nvSpPr>
        <p:spPr>
          <a:xfrm>
            <a:off x="3479974" y="2858606"/>
            <a:ext cx="7104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CGAGC  GTCTCG</a:t>
            </a:r>
            <a:r>
              <a:rPr lang="de-D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GC   CTTCGAGAAAC  TATCGAGA ATAG 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ACGACG  CGAG CTCG</a:t>
            </a:r>
            <a:r>
              <a:rPr lang="de-D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GCGAGCTTC  AAACGATATCG ATATAG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ACGAG GAGTCTCG</a:t>
            </a:r>
            <a:r>
              <a:rPr lang="de-D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GCG CTTCGAGA CGATAT ATATAG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2446C53-CD9E-4E66-8369-ABEBDF191085}"/>
              </a:ext>
            </a:extLst>
          </p:cNvPr>
          <p:cNvSpPr txBox="1"/>
          <p:nvPr/>
        </p:nvSpPr>
        <p:spPr>
          <a:xfrm>
            <a:off x="3479975" y="3890468"/>
            <a:ext cx="7104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ACG  GAGCG  TCTCG</a:t>
            </a:r>
            <a:r>
              <a:rPr lang="de-D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GCGAGCTT  GAAACGATAT GAGATATAG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CGACG    AGTC CG</a:t>
            </a:r>
            <a:r>
              <a:rPr lang="de-D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GCGAGCTTCGAGAAA     TCGAG TATAG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CGAGCGAG CTCG</a:t>
            </a:r>
            <a:r>
              <a:rPr lang="de-D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GCGAGC   GAGAAAC ATATCGAGAT    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745B4F5-3F72-4AF4-9DE4-3FF303293C98}"/>
              </a:ext>
            </a:extLst>
          </p:cNvPr>
          <p:cNvSpPr txBox="1"/>
          <p:nvPr/>
        </p:nvSpPr>
        <p:spPr>
          <a:xfrm>
            <a:off x="3479975" y="4914408"/>
            <a:ext cx="7104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GACGAG GAGTCT GAGCG GCTTCGA   ACGATAT  AGATA   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ACGAC  GCGAG CTCGAGCGAGC   GAGAAA  ATATCG  ATAT  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CGAGCGA   TCGAGCGAGC   GAGA ACGAT  CGAG TATAG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66C2AF4-5398-43DC-B22E-49230980DE8C}"/>
              </a:ext>
            </a:extLst>
          </p:cNvPr>
          <p:cNvSpPr txBox="1"/>
          <p:nvPr/>
        </p:nvSpPr>
        <p:spPr>
          <a:xfrm>
            <a:off x="198120" y="2997106"/>
            <a:ext cx="2337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Sequenzierungs-Reads</a:t>
            </a:r>
            <a:br>
              <a:rPr lang="de-DE" dirty="0"/>
            </a:br>
            <a:r>
              <a:rPr lang="de-DE" dirty="0"/>
              <a:t>Isolat 1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AEB15C5-DE83-4CBD-86F8-D21B30F5A34C}"/>
              </a:ext>
            </a:extLst>
          </p:cNvPr>
          <p:cNvSpPr txBox="1"/>
          <p:nvPr/>
        </p:nvSpPr>
        <p:spPr>
          <a:xfrm>
            <a:off x="198120" y="4028968"/>
            <a:ext cx="2337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Sequenzierungs-Reads</a:t>
            </a:r>
            <a:br>
              <a:rPr lang="de-DE" dirty="0"/>
            </a:br>
            <a:r>
              <a:rPr lang="de-DE" dirty="0"/>
              <a:t>Isolat 2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6730512-233A-4EC4-8BB4-2FFB58E94355}"/>
              </a:ext>
            </a:extLst>
          </p:cNvPr>
          <p:cNvSpPr txBox="1"/>
          <p:nvPr/>
        </p:nvSpPr>
        <p:spPr>
          <a:xfrm>
            <a:off x="198120" y="5052908"/>
            <a:ext cx="2337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Sequenzierungs-Reads</a:t>
            </a:r>
            <a:br>
              <a:rPr lang="de-DE" dirty="0"/>
            </a:br>
            <a:r>
              <a:rPr lang="de-DE" dirty="0"/>
              <a:t>Isolat 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A7380E2-80E8-4FE4-AE7C-2F8DAEE4F3A5}"/>
              </a:ext>
            </a:extLst>
          </p:cNvPr>
          <p:cNvSpPr txBox="1"/>
          <p:nvPr/>
        </p:nvSpPr>
        <p:spPr>
          <a:xfrm>
            <a:off x="3479974" y="2858606"/>
            <a:ext cx="7104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CGAGC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788FE0B-C8E7-401C-9927-87CE9F6D4B9C}"/>
              </a:ext>
            </a:extLst>
          </p:cNvPr>
          <p:cNvSpPr/>
          <p:nvPr/>
        </p:nvSpPr>
        <p:spPr>
          <a:xfrm>
            <a:off x="6003235" y="1690688"/>
            <a:ext cx="178904" cy="4233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B07CABA-FBAF-4EE6-84A7-04E285EDB32F}"/>
              </a:ext>
            </a:extLst>
          </p:cNvPr>
          <p:cNvSpPr/>
          <p:nvPr/>
        </p:nvSpPr>
        <p:spPr>
          <a:xfrm>
            <a:off x="238339" y="6149796"/>
            <a:ext cx="114039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alibri" panose="020F0502020204030204" pitchFamily="34" charset="0"/>
              <a:buChar char="→"/>
            </a:pPr>
            <a:r>
              <a:rPr lang="en-US" sz="2400" dirty="0" err="1">
                <a:latin typeface="Futura Lt BT" panose="020B0402020204020303" pitchFamily="34" charset="0"/>
              </a:rPr>
              <a:t>Suchen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nach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Unterschieden</a:t>
            </a:r>
            <a:r>
              <a:rPr lang="en-US" sz="2400" dirty="0">
                <a:latin typeface="Futura Lt BT" panose="020B0402020204020303" pitchFamily="34" charset="0"/>
              </a:rPr>
              <a:t> (“Variant Calling”)</a:t>
            </a:r>
          </a:p>
        </p:txBody>
      </p:sp>
    </p:spTree>
    <p:extLst>
      <p:ext uri="{BB962C8B-B14F-4D97-AF65-F5344CB8AC3E}">
        <p14:creationId xmlns:p14="http://schemas.microsoft.com/office/powerpoint/2010/main" val="373163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E88C7-DF8C-431E-8EBD-4C3F7AA0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3. Vergleich der sequenzierten Isolate: Distanzmatrix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37B17B41-9697-4798-BB48-53B0354E3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sz="2000" dirty="0"/>
              <a:t>Nach dem Variant Calling wissen wir, welche Isolate wo von der Referenz abweichen – und welche nicht.</a:t>
            </a:r>
          </a:p>
          <a:p>
            <a:r>
              <a:rPr lang="de-DE" sz="2000" dirty="0"/>
              <a:t>Daraus ergibt sich eine Distanzmatrix, die die paarweisen Unterschiede für alle Isolate auflistet.</a:t>
            </a:r>
          </a:p>
          <a:p>
            <a:r>
              <a:rPr lang="de-DE" sz="2000" dirty="0"/>
              <a:t>Ein Unterschied zählt dabei als 1.</a:t>
            </a:r>
          </a:p>
          <a:p>
            <a:pPr marL="0" indent="0">
              <a:buNone/>
            </a:pPr>
            <a:endParaRPr lang="de-DE" sz="1800" dirty="0"/>
          </a:p>
        </p:txBody>
      </p:sp>
      <p:graphicFrame>
        <p:nvGraphicFramePr>
          <p:cNvPr id="5" name="Tabelle 6">
            <a:extLst>
              <a:ext uri="{FF2B5EF4-FFF2-40B4-BE49-F238E27FC236}">
                <a16:creationId xmlns:a16="http://schemas.microsoft.com/office/drawing/2014/main" id="{EEFE2B87-8C57-4A3B-98C5-D5CDA9CF9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082475"/>
              </p:ext>
            </p:extLst>
          </p:nvPr>
        </p:nvGraphicFramePr>
        <p:xfrm>
          <a:off x="1216991" y="4001294"/>
          <a:ext cx="6336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8000">
                  <a:extLst>
                    <a:ext uri="{9D8B030D-6E8A-4147-A177-3AD203B41FA5}">
                      <a16:colId xmlns:a16="http://schemas.microsoft.com/office/drawing/2014/main" val="2102441964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1966843567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1744194434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339916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Isolat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Isolat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Isolat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05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Isolat 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916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Isolat 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431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Isolat 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25320296"/>
                  </a:ext>
                </a:extLst>
              </a:tr>
            </a:tbl>
          </a:graphicData>
        </a:graphic>
      </p:graphicFrame>
      <p:sp>
        <p:nvSpPr>
          <p:cNvPr id="7" name="Rectangle 9">
            <a:extLst>
              <a:ext uri="{FF2B5EF4-FFF2-40B4-BE49-F238E27FC236}">
                <a16:creationId xmlns:a16="http://schemas.microsoft.com/office/drawing/2014/main" id="{7EC89413-0866-4F20-BC76-E4A950044D27}"/>
              </a:ext>
            </a:extLst>
          </p:cNvPr>
          <p:cNvSpPr/>
          <p:nvPr/>
        </p:nvSpPr>
        <p:spPr>
          <a:xfrm>
            <a:off x="238339" y="6149796"/>
            <a:ext cx="117880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alibri" panose="020F0502020204030204" pitchFamily="34" charset="0"/>
              <a:buChar char="→"/>
            </a:pPr>
            <a:r>
              <a:rPr lang="en-US" sz="2400" dirty="0">
                <a:latin typeface="Futura Lt BT" panose="020B0402020204020303" pitchFamily="34" charset="0"/>
              </a:rPr>
              <a:t>Intuition: je </a:t>
            </a:r>
            <a:r>
              <a:rPr lang="en-US" sz="2400" dirty="0" err="1">
                <a:latin typeface="Futura Lt BT" panose="020B0402020204020303" pitchFamily="34" charset="0"/>
              </a:rPr>
              <a:t>kleiner</a:t>
            </a:r>
            <a:r>
              <a:rPr lang="en-US" sz="2400" dirty="0">
                <a:latin typeface="Futura Lt BT" panose="020B0402020204020303" pitchFamily="34" charset="0"/>
              </a:rPr>
              <a:t> die </a:t>
            </a:r>
            <a:r>
              <a:rPr lang="en-US" sz="2400" dirty="0" err="1">
                <a:latin typeface="Futura Lt BT" panose="020B0402020204020303" pitchFamily="34" charset="0"/>
              </a:rPr>
              <a:t>paarweise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Distanz</a:t>
            </a:r>
            <a:r>
              <a:rPr lang="en-US" sz="2400" dirty="0">
                <a:latin typeface="Futura Lt BT" panose="020B0402020204020303" pitchFamily="34" charset="0"/>
              </a:rPr>
              <a:t>, </a:t>
            </a:r>
            <a:r>
              <a:rPr lang="en-US" sz="2400" dirty="0" err="1">
                <a:latin typeface="Futura Lt BT" panose="020B0402020204020303" pitchFamily="34" charset="0"/>
              </a:rPr>
              <a:t>desto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genetisch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verwandter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sind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zwei</a:t>
            </a:r>
            <a:r>
              <a:rPr lang="en-US" sz="2400" dirty="0">
                <a:latin typeface="Futura Lt BT" panose="020B0402020204020303" pitchFamily="34" charset="0"/>
              </a:rPr>
              <a:t> Isolate.</a:t>
            </a:r>
          </a:p>
        </p:txBody>
      </p:sp>
    </p:spTree>
    <p:extLst>
      <p:ext uri="{BB962C8B-B14F-4D97-AF65-F5344CB8AC3E}">
        <p14:creationId xmlns:p14="http://schemas.microsoft.com/office/powerpoint/2010/main" val="338114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0940A-474C-40E7-8468-55BCCD232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Visualisierung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6F6AE92-C8C4-4979-9AD7-0E631800E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15680"/>
          </a:xfrm>
        </p:spPr>
        <p:txBody>
          <a:bodyPr>
            <a:normAutofit/>
          </a:bodyPr>
          <a:lstStyle/>
          <a:p>
            <a:r>
              <a:rPr lang="de-DE" sz="2000" dirty="0"/>
              <a:t>Intuitiv: </a:t>
            </a:r>
            <a:r>
              <a:rPr lang="de-DE" sz="2000" b="1" dirty="0"/>
              <a:t>Annahme</a:t>
            </a:r>
            <a:r>
              <a:rPr lang="de-DE" sz="2000" dirty="0"/>
              <a:t>, dass alle Isolate durch direkte und unmittelbare Transmissions-Events verbunden sind; Rekonstruktion einer möglichen Infektionskette.</a:t>
            </a:r>
          </a:p>
          <a:p>
            <a:r>
              <a:rPr lang="de-DE" sz="2000" dirty="0"/>
              <a:t>Formal: Minimum </a:t>
            </a:r>
            <a:r>
              <a:rPr lang="de-DE" sz="2000" dirty="0" err="1"/>
              <a:t>Spanning</a:t>
            </a:r>
            <a:r>
              <a:rPr lang="de-DE" sz="2000" dirty="0"/>
              <a:t> </a:t>
            </a:r>
            <a:r>
              <a:rPr lang="de-DE" sz="2000" dirty="0" err="1"/>
              <a:t>Tree</a:t>
            </a:r>
            <a:r>
              <a:rPr lang="de-DE" sz="2000" dirty="0"/>
              <a:t> (MST).</a:t>
            </a:r>
          </a:p>
          <a:p>
            <a:r>
              <a:rPr lang="de-DE" sz="2000" dirty="0"/>
              <a:t>Graph (im mathematische Sinne), in dem die sequenzierten Isolaten als „Knoten“ repräsentiert sind; wir suchen eine Art und Weise, die Knoten mit sog. „Kanten“ so zu verbinden, dass die paarweise Distanz der mit Kanten verbundenen Isolate minimal ist.</a:t>
            </a:r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24B847E-432A-4E7E-9362-76DC9C836518}"/>
              </a:ext>
            </a:extLst>
          </p:cNvPr>
          <p:cNvGrpSpPr/>
          <p:nvPr/>
        </p:nvGrpSpPr>
        <p:grpSpPr>
          <a:xfrm>
            <a:off x="838200" y="4456044"/>
            <a:ext cx="2616115" cy="1533445"/>
            <a:chOff x="838200" y="4456044"/>
            <a:chExt cx="2616115" cy="1533445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387F1B22-BC75-4341-B12B-7BD67487E9F8}"/>
                </a:ext>
              </a:extLst>
            </p:cNvPr>
            <p:cNvSpPr/>
            <p:nvPr/>
          </p:nvSpPr>
          <p:spPr>
            <a:xfrm>
              <a:off x="1178267" y="5377069"/>
              <a:ext cx="467139" cy="46713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C857F67-5077-49DC-AF99-CEBF97FA8BB3}"/>
                </a:ext>
              </a:extLst>
            </p:cNvPr>
            <p:cNvSpPr/>
            <p:nvPr/>
          </p:nvSpPr>
          <p:spPr>
            <a:xfrm>
              <a:off x="1875663" y="4456044"/>
              <a:ext cx="467139" cy="46713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A32C156-A9DA-48E9-A760-964EBEC80828}"/>
                </a:ext>
              </a:extLst>
            </p:cNvPr>
            <p:cNvSpPr/>
            <p:nvPr/>
          </p:nvSpPr>
          <p:spPr>
            <a:xfrm>
              <a:off x="2573059" y="5377069"/>
              <a:ext cx="467139" cy="46713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79E98409-79BC-402F-A6FD-6CDB64FC8A37}"/>
                </a:ext>
              </a:extLst>
            </p:cNvPr>
            <p:cNvCxnSpPr>
              <a:stCxn id="8" idx="5"/>
              <a:endCxn id="10" idx="1"/>
            </p:cNvCxnSpPr>
            <p:nvPr/>
          </p:nvCxnSpPr>
          <p:spPr>
            <a:xfrm>
              <a:off x="2274391" y="4854772"/>
              <a:ext cx="367079" cy="59070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33269738-E4B4-44A4-85CA-A97487E8FB6F}"/>
                </a:ext>
              </a:extLst>
            </p:cNvPr>
            <p:cNvCxnSpPr>
              <a:stCxn id="10" idx="2"/>
              <a:endCxn id="6" idx="6"/>
            </p:cNvCxnSpPr>
            <p:nvPr/>
          </p:nvCxnSpPr>
          <p:spPr>
            <a:xfrm flipH="1">
              <a:off x="1645406" y="5610639"/>
              <a:ext cx="927653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1B01AE9D-D319-4C83-9809-F7C8A056E823}"/>
                </a:ext>
              </a:extLst>
            </p:cNvPr>
            <p:cNvCxnSpPr>
              <a:stCxn id="8" idx="3"/>
              <a:endCxn id="6" idx="7"/>
            </p:cNvCxnSpPr>
            <p:nvPr/>
          </p:nvCxnSpPr>
          <p:spPr>
            <a:xfrm flipH="1">
              <a:off x="1576995" y="4854772"/>
              <a:ext cx="367079" cy="59070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EE8E8FF6-75CE-476E-8D6E-D01A8B031DC6}"/>
                </a:ext>
              </a:extLst>
            </p:cNvPr>
            <p:cNvSpPr txBox="1"/>
            <p:nvPr/>
          </p:nvSpPr>
          <p:spPr>
            <a:xfrm>
              <a:off x="2416852" y="4917518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Distanz 1 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31392E8E-BA2D-4E9F-8CEC-A7B16506DB80}"/>
                </a:ext>
              </a:extLst>
            </p:cNvPr>
            <p:cNvSpPr txBox="1"/>
            <p:nvPr/>
          </p:nvSpPr>
          <p:spPr>
            <a:xfrm>
              <a:off x="1645406" y="5650935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Distanz 1 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21906A6A-8522-4A48-ADA6-A8B8E657956E}"/>
                </a:ext>
              </a:extLst>
            </p:cNvPr>
            <p:cNvSpPr txBox="1"/>
            <p:nvPr/>
          </p:nvSpPr>
          <p:spPr>
            <a:xfrm>
              <a:off x="838200" y="4861340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Distanz 0 </a:t>
              </a:r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1DE066CC-7DB0-41F6-9E18-5B69125D4BCD}"/>
              </a:ext>
            </a:extLst>
          </p:cNvPr>
          <p:cNvGrpSpPr/>
          <p:nvPr/>
        </p:nvGrpSpPr>
        <p:grpSpPr>
          <a:xfrm>
            <a:off x="8569973" y="4456044"/>
            <a:ext cx="2276048" cy="1533445"/>
            <a:chOff x="1178267" y="4456044"/>
            <a:chExt cx="2276048" cy="1533445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4389110D-9811-4A07-A496-6B7D85E428D3}"/>
                </a:ext>
              </a:extLst>
            </p:cNvPr>
            <p:cNvSpPr/>
            <p:nvPr/>
          </p:nvSpPr>
          <p:spPr>
            <a:xfrm>
              <a:off x="1178267" y="5377069"/>
              <a:ext cx="467139" cy="46713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D81485BF-168E-46BB-A819-8D766FE25478}"/>
                </a:ext>
              </a:extLst>
            </p:cNvPr>
            <p:cNvSpPr/>
            <p:nvPr/>
          </p:nvSpPr>
          <p:spPr>
            <a:xfrm>
              <a:off x="1875663" y="4456044"/>
              <a:ext cx="467139" cy="46713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5C501610-88EE-42FC-A459-09BA88045AC0}"/>
                </a:ext>
              </a:extLst>
            </p:cNvPr>
            <p:cNvSpPr/>
            <p:nvPr/>
          </p:nvSpPr>
          <p:spPr>
            <a:xfrm>
              <a:off x="2573059" y="5377069"/>
              <a:ext cx="467139" cy="46713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709406D4-E6B9-4261-8395-9860EDDDDE25}"/>
                </a:ext>
              </a:extLst>
            </p:cNvPr>
            <p:cNvCxnSpPr>
              <a:stCxn id="43" idx="5"/>
              <a:endCxn id="44" idx="1"/>
            </p:cNvCxnSpPr>
            <p:nvPr/>
          </p:nvCxnSpPr>
          <p:spPr>
            <a:xfrm>
              <a:off x="2274391" y="4854772"/>
              <a:ext cx="367079" cy="590708"/>
            </a:xfrm>
            <a:prstGeom prst="line">
              <a:avLst/>
            </a:prstGeom>
            <a:ln w="571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E0560587-FC38-481A-B2D5-0A3D4552047A}"/>
                </a:ext>
              </a:extLst>
            </p:cNvPr>
            <p:cNvCxnSpPr>
              <a:stCxn id="44" idx="2"/>
              <a:endCxn id="42" idx="6"/>
            </p:cNvCxnSpPr>
            <p:nvPr/>
          </p:nvCxnSpPr>
          <p:spPr>
            <a:xfrm flipH="1">
              <a:off x="1645406" y="5610639"/>
              <a:ext cx="927653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A8997EBF-78F4-44A3-9961-6268015E8CAB}"/>
                </a:ext>
              </a:extLst>
            </p:cNvPr>
            <p:cNvSpPr txBox="1"/>
            <p:nvPr/>
          </p:nvSpPr>
          <p:spPr>
            <a:xfrm>
              <a:off x="2416852" y="4917518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Distanz 1 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44196B4E-B357-42F6-A089-64A6C0648D85}"/>
                </a:ext>
              </a:extLst>
            </p:cNvPr>
            <p:cNvSpPr txBox="1"/>
            <p:nvPr/>
          </p:nvSpPr>
          <p:spPr>
            <a:xfrm>
              <a:off x="1645406" y="5650935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Distanz 1 </a:t>
              </a: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2940B685-F96D-4640-BE36-79194A5A5CA3}"/>
              </a:ext>
            </a:extLst>
          </p:cNvPr>
          <p:cNvGrpSpPr/>
          <p:nvPr/>
        </p:nvGrpSpPr>
        <p:grpSpPr>
          <a:xfrm>
            <a:off x="4534053" y="4456044"/>
            <a:ext cx="2201998" cy="1533445"/>
            <a:chOff x="838200" y="4456044"/>
            <a:chExt cx="2201998" cy="1533445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FEC01F39-1DAE-46E7-8169-84814691540F}"/>
                </a:ext>
              </a:extLst>
            </p:cNvPr>
            <p:cNvSpPr/>
            <p:nvPr/>
          </p:nvSpPr>
          <p:spPr>
            <a:xfrm>
              <a:off x="1178267" y="5377069"/>
              <a:ext cx="467139" cy="46713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8F345F37-E50E-4055-8295-535EA8AFC5BB}"/>
                </a:ext>
              </a:extLst>
            </p:cNvPr>
            <p:cNvSpPr/>
            <p:nvPr/>
          </p:nvSpPr>
          <p:spPr>
            <a:xfrm>
              <a:off x="1875663" y="4456044"/>
              <a:ext cx="467139" cy="46713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33FF3E70-B165-495E-ADDB-D985F8C85305}"/>
                </a:ext>
              </a:extLst>
            </p:cNvPr>
            <p:cNvSpPr/>
            <p:nvPr/>
          </p:nvSpPr>
          <p:spPr>
            <a:xfrm>
              <a:off x="2573059" y="5377069"/>
              <a:ext cx="467139" cy="46713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B1B03F68-9769-4033-9796-41E996647214}"/>
                </a:ext>
              </a:extLst>
            </p:cNvPr>
            <p:cNvCxnSpPr>
              <a:stCxn id="54" idx="2"/>
              <a:endCxn id="52" idx="6"/>
            </p:cNvCxnSpPr>
            <p:nvPr/>
          </p:nvCxnSpPr>
          <p:spPr>
            <a:xfrm flipH="1">
              <a:off x="1645406" y="5610639"/>
              <a:ext cx="927653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BD9BF3FC-B254-4195-B6D1-837031677A50}"/>
                </a:ext>
              </a:extLst>
            </p:cNvPr>
            <p:cNvCxnSpPr>
              <a:stCxn id="53" idx="3"/>
              <a:endCxn id="52" idx="7"/>
            </p:cNvCxnSpPr>
            <p:nvPr/>
          </p:nvCxnSpPr>
          <p:spPr>
            <a:xfrm flipH="1">
              <a:off x="1576995" y="4854772"/>
              <a:ext cx="367079" cy="590708"/>
            </a:xfrm>
            <a:prstGeom prst="line">
              <a:avLst/>
            </a:prstGeom>
            <a:ln w="5715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9D16103C-5B30-42DD-ABB6-B19EAAD0DE92}"/>
                </a:ext>
              </a:extLst>
            </p:cNvPr>
            <p:cNvSpPr txBox="1"/>
            <p:nvPr/>
          </p:nvSpPr>
          <p:spPr>
            <a:xfrm>
              <a:off x="1645406" y="5650935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Distanz 1 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75D095EA-B02E-41C7-9734-2CA0BAD60462}"/>
                </a:ext>
              </a:extLst>
            </p:cNvPr>
            <p:cNvSpPr txBox="1"/>
            <p:nvPr/>
          </p:nvSpPr>
          <p:spPr>
            <a:xfrm>
              <a:off x="838200" y="4861340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Distanz 0 </a:t>
              </a:r>
            </a:p>
          </p:txBody>
        </p:sp>
      </p:grpSp>
      <p:sp>
        <p:nvSpPr>
          <p:cNvPr id="61" name="Textfeld 60">
            <a:extLst>
              <a:ext uri="{FF2B5EF4-FFF2-40B4-BE49-F238E27FC236}">
                <a16:creationId xmlns:a16="http://schemas.microsoft.com/office/drawing/2014/main" id="{EE1B4AEE-D127-4EE9-8376-22AB49D121FF}"/>
              </a:ext>
            </a:extLst>
          </p:cNvPr>
          <p:cNvSpPr txBox="1"/>
          <p:nvPr/>
        </p:nvSpPr>
        <p:spPr>
          <a:xfrm>
            <a:off x="4565373" y="6118074"/>
            <a:ext cx="2589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Valider MST</a:t>
            </a:r>
            <a:br>
              <a:rPr lang="de-DE" dirty="0"/>
            </a:br>
            <a:r>
              <a:rPr lang="de-DE" sz="1400" dirty="0"/>
              <a:t>Kumulierte paarweise Distanz: 1</a:t>
            </a:r>
            <a:endParaRPr lang="de-DE" dirty="0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BD605DC9-4CA1-409F-BB4B-C45CCB3B770F}"/>
              </a:ext>
            </a:extLst>
          </p:cNvPr>
          <p:cNvSpPr txBox="1"/>
          <p:nvPr/>
        </p:nvSpPr>
        <p:spPr>
          <a:xfrm>
            <a:off x="8206321" y="6118074"/>
            <a:ext cx="2589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Kein valider MST</a:t>
            </a:r>
            <a:br>
              <a:rPr lang="de-DE" dirty="0"/>
            </a:br>
            <a:r>
              <a:rPr lang="de-DE" sz="1400" dirty="0"/>
              <a:t>Kumulierte paarweise Distanz: 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423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0940A-474C-40E7-8468-55BCCD232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4. Visualisierung</a:t>
            </a:r>
            <a:endParaRPr lang="de-DE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5A2680BA-AF30-4ABB-8415-8B35C252A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467" y="1690688"/>
            <a:ext cx="6469065" cy="4521295"/>
          </a:xfrm>
          <a:prstGeom prst="rect">
            <a:avLst/>
          </a:prstGeom>
        </p:spPr>
      </p:pic>
      <p:sp>
        <p:nvSpPr>
          <p:cNvPr id="47" name="Rectangle 9">
            <a:extLst>
              <a:ext uri="{FF2B5EF4-FFF2-40B4-BE49-F238E27FC236}">
                <a16:creationId xmlns:a16="http://schemas.microsoft.com/office/drawing/2014/main" id="{2323ED90-0252-4C08-B953-F67FC06447B7}"/>
              </a:ext>
            </a:extLst>
          </p:cNvPr>
          <p:cNvSpPr/>
          <p:nvPr/>
        </p:nvSpPr>
        <p:spPr>
          <a:xfrm>
            <a:off x="238339" y="6204388"/>
            <a:ext cx="117880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alibri" panose="020F0502020204030204" pitchFamily="34" charset="0"/>
              <a:buChar char="→"/>
            </a:pPr>
            <a:r>
              <a:rPr lang="en-US" sz="2400" dirty="0" err="1">
                <a:latin typeface="Futura Lt BT" panose="020B0402020204020303" pitchFamily="34" charset="0"/>
              </a:rPr>
              <a:t>Kommerzielle</a:t>
            </a:r>
            <a:r>
              <a:rPr lang="en-US" sz="2400" dirty="0">
                <a:latin typeface="Futura Lt BT" panose="020B0402020204020303" pitchFamily="34" charset="0"/>
              </a:rPr>
              <a:t> Software-Packages </a:t>
            </a:r>
            <a:r>
              <a:rPr lang="en-US" sz="2400" dirty="0" err="1">
                <a:latin typeface="Futura Lt BT" panose="020B0402020204020303" pitchFamily="34" charset="0"/>
              </a:rPr>
              <a:t>oder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freie</a:t>
            </a:r>
            <a:r>
              <a:rPr lang="en-US" sz="2400" dirty="0">
                <a:latin typeface="Futura Lt BT" panose="020B0402020204020303" pitchFamily="34" charset="0"/>
              </a:rPr>
              <a:t> Open-Source-</a:t>
            </a:r>
            <a:r>
              <a:rPr lang="en-US" sz="2400" dirty="0" err="1">
                <a:latin typeface="Futura Lt BT" panose="020B0402020204020303" pitchFamily="34" charset="0"/>
              </a:rPr>
              <a:t>Alternativen</a:t>
            </a:r>
            <a:r>
              <a:rPr lang="en-US" sz="2400" dirty="0">
                <a:latin typeface="Futura Lt BT" panose="020B0402020204020303" pitchFamily="34" charset="0"/>
              </a:rPr>
              <a:t>.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A4DD151-7383-4167-8FE4-2307AA1F66D3}"/>
              </a:ext>
            </a:extLst>
          </p:cNvPr>
          <p:cNvSpPr txBox="1"/>
          <p:nvPr/>
        </p:nvSpPr>
        <p:spPr>
          <a:xfrm>
            <a:off x="6132343" y="3951335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Quelle: Ridom.de</a:t>
            </a:r>
          </a:p>
        </p:txBody>
      </p:sp>
    </p:spTree>
    <p:extLst>
      <p:ext uri="{BB962C8B-B14F-4D97-AF65-F5344CB8AC3E}">
        <p14:creationId xmlns:p14="http://schemas.microsoft.com/office/powerpoint/2010/main" val="253997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0940A-474C-40E7-8468-55BCCD232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Interpretation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5A2680BA-AF30-4ABB-8415-8B35C252A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467" y="1690688"/>
            <a:ext cx="6469065" cy="4521295"/>
          </a:xfrm>
          <a:prstGeom prst="rect">
            <a:avLst/>
          </a:prstGeom>
        </p:spPr>
      </p:pic>
      <p:sp>
        <p:nvSpPr>
          <p:cNvPr id="47" name="Rectangle 9">
            <a:extLst>
              <a:ext uri="{FF2B5EF4-FFF2-40B4-BE49-F238E27FC236}">
                <a16:creationId xmlns:a16="http://schemas.microsoft.com/office/drawing/2014/main" id="{2323ED90-0252-4C08-B953-F67FC06447B7}"/>
              </a:ext>
            </a:extLst>
          </p:cNvPr>
          <p:cNvSpPr/>
          <p:nvPr/>
        </p:nvSpPr>
        <p:spPr>
          <a:xfrm>
            <a:off x="238339" y="6204388"/>
            <a:ext cx="117880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alibri" panose="020F0502020204030204" pitchFamily="34" charset="0"/>
              <a:buChar char="→"/>
            </a:pPr>
            <a:r>
              <a:rPr lang="en-US" sz="2400" dirty="0" err="1">
                <a:latin typeface="Futura Lt BT" panose="020B0402020204020303" pitchFamily="34" charset="0"/>
              </a:rPr>
              <a:t>Kommerzielle</a:t>
            </a:r>
            <a:r>
              <a:rPr lang="en-US" sz="2400" dirty="0">
                <a:latin typeface="Futura Lt BT" panose="020B0402020204020303" pitchFamily="34" charset="0"/>
              </a:rPr>
              <a:t> Software-Packages </a:t>
            </a:r>
            <a:r>
              <a:rPr lang="en-US" sz="2400" dirty="0" err="1">
                <a:latin typeface="Futura Lt BT" panose="020B0402020204020303" pitchFamily="34" charset="0"/>
              </a:rPr>
              <a:t>oder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freie</a:t>
            </a:r>
            <a:r>
              <a:rPr lang="en-US" sz="2400" dirty="0">
                <a:latin typeface="Futura Lt BT" panose="020B0402020204020303" pitchFamily="34" charset="0"/>
              </a:rPr>
              <a:t> Open-Source-</a:t>
            </a:r>
            <a:r>
              <a:rPr lang="en-US" sz="2400" dirty="0" err="1">
                <a:latin typeface="Futura Lt BT" panose="020B0402020204020303" pitchFamily="34" charset="0"/>
              </a:rPr>
              <a:t>Alternativen</a:t>
            </a:r>
            <a:r>
              <a:rPr lang="en-US" sz="2400" dirty="0">
                <a:latin typeface="Futura Lt BT" panose="020B0402020204020303" pitchFamily="34" charset="0"/>
              </a:rPr>
              <a:t>.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A4DD151-7383-4167-8FE4-2307AA1F66D3}"/>
              </a:ext>
            </a:extLst>
          </p:cNvPr>
          <p:cNvSpPr txBox="1"/>
          <p:nvPr/>
        </p:nvSpPr>
        <p:spPr>
          <a:xfrm>
            <a:off x="6132343" y="3951335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Quelle: Ridom.de</a:t>
            </a:r>
          </a:p>
        </p:txBody>
      </p:sp>
      <p:sp>
        <p:nvSpPr>
          <p:cNvPr id="6" name="TextBox 39">
            <a:extLst>
              <a:ext uri="{FF2B5EF4-FFF2-40B4-BE49-F238E27FC236}">
                <a16:creationId xmlns:a16="http://schemas.microsoft.com/office/drawing/2014/main" id="{6CB21F99-E4F4-4A39-BCFA-C090CE97923B}"/>
              </a:ext>
            </a:extLst>
          </p:cNvPr>
          <p:cNvSpPr txBox="1"/>
          <p:nvPr/>
        </p:nvSpPr>
        <p:spPr>
          <a:xfrm>
            <a:off x="755402" y="1727289"/>
            <a:ext cx="10681197" cy="3950181"/>
          </a:xfrm>
          <a:prstGeom prst="rect">
            <a:avLst/>
          </a:prstGeom>
          <a:solidFill>
            <a:schemeClr val="bg1">
              <a:lumMod val="95000"/>
            </a:schemeClr>
          </a:solidFill>
          <a:ln w="41275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Futura Lt BT" panose="020B0402020204020303" pitchFamily="34" charset="0"/>
              </a:rPr>
              <a:t>Achtung: MSTs </a:t>
            </a:r>
            <a:r>
              <a:rPr lang="en-US" sz="2400" dirty="0" err="1">
                <a:latin typeface="Futura Lt BT" panose="020B0402020204020303" pitchFamily="34" charset="0"/>
              </a:rPr>
              <a:t>visualisieren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genetische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Verwandtschaft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zwischen</a:t>
            </a:r>
            <a:r>
              <a:rPr lang="en-US" sz="2400" dirty="0">
                <a:latin typeface="Futura Lt BT" panose="020B0402020204020303" pitchFamily="34" charset="0"/>
              </a:rPr>
              <a:t> Samples; </a:t>
            </a:r>
            <a:r>
              <a:rPr lang="en-US" sz="2400" dirty="0" err="1">
                <a:latin typeface="Futura Lt BT" panose="020B0402020204020303" pitchFamily="34" charset="0"/>
              </a:rPr>
              <a:t>keine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Garantie</a:t>
            </a:r>
            <a:r>
              <a:rPr lang="en-US" sz="2400" dirty="0">
                <a:latin typeface="Futura Lt BT" panose="020B0402020204020303" pitchFamily="34" charset="0"/>
              </a:rPr>
              <a:t>, </a:t>
            </a:r>
            <a:r>
              <a:rPr lang="en-US" sz="2400" dirty="0" err="1">
                <a:latin typeface="Futura Lt BT" panose="020B0402020204020303" pitchFamily="34" charset="0"/>
              </a:rPr>
              <a:t>dass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sie</a:t>
            </a:r>
            <a:r>
              <a:rPr lang="en-US" sz="2400" dirty="0">
                <a:latin typeface="Futura Lt BT" panose="020B0402020204020303" pitchFamily="34" charset="0"/>
              </a:rPr>
              <a:t> die </a:t>
            </a:r>
            <a:r>
              <a:rPr lang="en-US" sz="2400" dirty="0" err="1">
                <a:latin typeface="Futura Lt BT" panose="020B0402020204020303" pitchFamily="34" charset="0"/>
              </a:rPr>
              <a:t>echte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Transmissionskette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abbilden</a:t>
            </a:r>
            <a:r>
              <a:rPr lang="en-US" sz="2400" dirty="0">
                <a:latin typeface="Futura Lt BT" panose="020B0402020204020303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Futura Lt BT" panose="020B04020202040203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>
                <a:latin typeface="Futura Lt BT" panose="020B0402020204020303" pitchFamily="34" charset="0"/>
              </a:rPr>
              <a:t>Kombination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mit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orthogonalen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empidemiologischen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Daten</a:t>
            </a:r>
            <a:r>
              <a:rPr lang="en-US" sz="2400" dirty="0">
                <a:latin typeface="Futura Lt BT" panose="020B0402020204020303" pitchFamily="34" charset="0"/>
              </a:rPr>
              <a:t>: </a:t>
            </a:r>
            <a:r>
              <a:rPr lang="en-US" sz="2400" dirty="0" err="1">
                <a:latin typeface="Futura Lt BT" panose="020B0402020204020303" pitchFamily="34" charset="0"/>
              </a:rPr>
              <a:t>z.B</a:t>
            </a:r>
            <a:r>
              <a:rPr lang="en-US" sz="2400" dirty="0">
                <a:latin typeface="Futura Lt BT" panose="020B0402020204020303" pitchFamily="34" charset="0"/>
              </a:rPr>
              <a:t>. Sampling-Ort und –Zeit; </a:t>
            </a:r>
            <a:r>
              <a:rPr lang="en-US" sz="2400" dirty="0" err="1">
                <a:latin typeface="Futura Lt BT" panose="020B0402020204020303" pitchFamily="34" charset="0"/>
              </a:rPr>
              <a:t>wer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hatte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mit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wem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Kontakt</a:t>
            </a:r>
            <a:r>
              <a:rPr lang="en-US" sz="2400" dirty="0">
                <a:latin typeface="Futura Lt BT" panose="020B0402020204020303" pitchFamily="34" charset="0"/>
              </a:rPr>
              <a:t>? Wie </a:t>
            </a:r>
            <a:r>
              <a:rPr lang="en-US" sz="2400" dirty="0" err="1">
                <a:latin typeface="Futura Lt BT" panose="020B0402020204020303" pitchFamily="34" charset="0"/>
              </a:rPr>
              <a:t>wurden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Patienten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verlegt</a:t>
            </a:r>
            <a:r>
              <a:rPr lang="en-US" sz="2400" dirty="0">
                <a:latin typeface="Futura Lt BT" panose="020B0402020204020303" pitchFamily="34" charset="0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Futura Lt BT" panose="020B04020202040203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>
                <a:latin typeface="Futura Lt BT" panose="020B0402020204020303" pitchFamily="34" charset="0"/>
              </a:rPr>
              <a:t>Anwendungen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z.B</a:t>
            </a:r>
            <a:r>
              <a:rPr lang="en-US" sz="2400" dirty="0">
                <a:latin typeface="Futura Lt BT" panose="020B0402020204020303" pitchFamily="34" charset="0"/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>
                <a:latin typeface="Futura Lt BT" panose="020B0402020204020303" pitchFamily="34" charset="0"/>
              </a:rPr>
              <a:t>Aufdecken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nosokomialer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Infektionsketten</a:t>
            </a:r>
            <a:endParaRPr lang="en-US" sz="2400" dirty="0">
              <a:latin typeface="Futura Lt BT" panose="020B0402020204020303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>
                <a:latin typeface="Futura Lt BT" panose="020B0402020204020303" pitchFamily="34" charset="0"/>
              </a:rPr>
              <a:t>Insbesondere</a:t>
            </a:r>
            <a:r>
              <a:rPr lang="en-US" sz="2400" dirty="0">
                <a:latin typeface="Futura Lt BT" panose="020B0402020204020303" pitchFamily="34" charset="0"/>
              </a:rPr>
              <a:t>: “</a:t>
            </a:r>
            <a:r>
              <a:rPr lang="en-US" sz="2400" dirty="0" err="1">
                <a:latin typeface="Futura Lt BT" panose="020B0402020204020303" pitchFamily="34" charset="0"/>
              </a:rPr>
              <a:t>kryptische</a:t>
            </a:r>
            <a:r>
              <a:rPr lang="en-US" sz="2400" dirty="0">
                <a:latin typeface="Futura Lt BT" panose="020B0402020204020303" pitchFamily="34" charset="0"/>
              </a:rPr>
              <a:t>” </a:t>
            </a:r>
            <a:r>
              <a:rPr lang="en-US" sz="2400" dirty="0" err="1">
                <a:latin typeface="Futura Lt BT" panose="020B0402020204020303" pitchFamily="34" charset="0"/>
              </a:rPr>
              <a:t>Ausbrüche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multiresistenter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Keime</a:t>
            </a:r>
            <a:endParaRPr lang="en-US" sz="2400" dirty="0">
              <a:latin typeface="Futura Lt BT" panose="020B0402020204020303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>
                <a:latin typeface="Futura Lt BT" panose="020B0402020204020303" pitchFamily="34" charset="0"/>
              </a:rPr>
              <a:t>Infektionsketten-Untersuchung</a:t>
            </a:r>
            <a:r>
              <a:rPr lang="en-US" sz="2400" dirty="0">
                <a:latin typeface="Futura Lt BT" panose="020B0402020204020303" pitchFamily="34" charset="0"/>
              </a:rPr>
              <a:t> in </a:t>
            </a:r>
            <a:r>
              <a:rPr lang="en-US" sz="2400" dirty="0" err="1">
                <a:latin typeface="Futura Lt BT" panose="020B0402020204020303" pitchFamily="34" charset="0"/>
              </a:rPr>
              <a:t>pandemischen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Situationen</a:t>
            </a:r>
            <a:endParaRPr lang="en-US" sz="2400" dirty="0">
              <a:latin typeface="Futura Lt BT" panose="020B04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76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55644-0F9D-4E8E-89CC-33B6ED00D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99" y="112026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Genom-Sequenzierung von Pathogenen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9DF96579-7A01-43F3-8170-28EF04395944}"/>
              </a:ext>
            </a:extLst>
          </p:cNvPr>
          <p:cNvSpPr txBox="1">
            <a:spLocks/>
          </p:cNvSpPr>
          <p:nvPr/>
        </p:nvSpPr>
        <p:spPr>
          <a:xfrm>
            <a:off x="454529" y="1223497"/>
            <a:ext cx="10958946" cy="52871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utura Lt BT" panose="020B0402020204020303" pitchFamily="34" charset="0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400" dirty="0"/>
              <a:t>Was ist es?</a:t>
            </a:r>
            <a:br>
              <a:rPr lang="de-DE" sz="2400" dirty="0"/>
            </a:br>
            <a:br>
              <a:rPr lang="de-DE" sz="2400" dirty="0"/>
            </a:br>
            <a:r>
              <a:rPr lang="de-DE" sz="2000" dirty="0"/>
              <a:t>Detektion neuer Pathogen-Genome in Patienten mit unklarer Diagnose.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400" dirty="0"/>
              <a:t>Woher kommt es?</a:t>
            </a:r>
            <a:br>
              <a:rPr lang="de-DE" sz="2400" dirty="0"/>
            </a:br>
            <a:br>
              <a:rPr lang="de-DE" sz="2400" dirty="0"/>
            </a:br>
            <a:r>
              <a:rPr lang="de-DE" sz="2000" dirty="0"/>
              <a:t>Evolutionäre Analyse, Verwandtschaft mit Tier-Pathogenen.</a:t>
            </a:r>
            <a:endParaRPr lang="de-DE" sz="2400" dirty="0"/>
          </a:p>
          <a:p>
            <a:endParaRPr lang="de-DE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400" dirty="0"/>
              <a:t>Wann und wie häufig ist es auf den Menschen übergesprungen?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400" dirty="0"/>
              <a:t>Wie groß ist der Ausbruch?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400" dirty="0"/>
              <a:t>Wie und wie schnell verändert es sich? Mutation/Selektion?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400" dirty="0"/>
              <a:t>Gibt es verschiedene „virale </a:t>
            </a:r>
            <a:r>
              <a:rPr lang="de-DE" sz="2400" dirty="0" err="1"/>
              <a:t>Strains</a:t>
            </a:r>
            <a:r>
              <a:rPr lang="de-DE" sz="2400" dirty="0"/>
              <a:t>“ mit unterschiedlichen Krankheitsverlauf?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400" dirty="0"/>
              <a:t>Wie überträgt es sich von zu Mensch? („Genomische Epidemiologie“)</a:t>
            </a:r>
            <a:br>
              <a:rPr lang="de-DE" sz="2400" dirty="0"/>
            </a:br>
            <a:r>
              <a:rPr lang="de-DE" sz="2400" dirty="0"/>
              <a:t>Mensch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D899EAA-50D6-4DAA-A95D-606170326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417857" y="2360428"/>
            <a:ext cx="710740" cy="1553098"/>
          </a:xfrm>
          <a:prstGeom prst="rect">
            <a:avLst/>
          </a:prstGeom>
        </p:spPr>
      </p:pic>
      <p:pic>
        <p:nvPicPr>
          <p:cNvPr id="5" name="Grafik 4" descr="Ein Bild, das Schläger, Säugetier, Tier, Katze enthält.&#10;&#10;Automatisch generierte Beschreibung">
            <a:extLst>
              <a:ext uri="{FF2B5EF4-FFF2-40B4-BE49-F238E27FC236}">
                <a16:creationId xmlns:a16="http://schemas.microsoft.com/office/drawing/2014/main" id="{18053101-4114-4944-B8D8-9D69A1271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095" y="2781607"/>
            <a:ext cx="1169404" cy="71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5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55644-0F9D-4E8E-89CC-33B6ED00D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99" y="112026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/>
              <a:t>Genomische Epidemiologie in Action: </a:t>
            </a:r>
            <a:r>
              <a:rPr lang="de-DE" sz="3600" dirty="0" err="1"/>
              <a:t>Sequence</a:t>
            </a:r>
            <a:r>
              <a:rPr lang="de-DE" sz="3600" dirty="0"/>
              <a:t> </a:t>
            </a:r>
            <a:r>
              <a:rPr lang="de-DE" sz="3600" dirty="0" err="1"/>
              <a:t>anything</a:t>
            </a:r>
            <a:r>
              <a:rPr lang="de-DE" sz="3600" dirty="0"/>
              <a:t>, </a:t>
            </a:r>
            <a:r>
              <a:rPr lang="de-DE" sz="3600" dirty="0" err="1"/>
              <a:t>anywhere</a:t>
            </a:r>
            <a:r>
              <a:rPr lang="de-DE" sz="3600" dirty="0"/>
              <a:t>…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D0A2B6D0-CC57-40C9-BCB7-A9D00EDB2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823" y="1437589"/>
            <a:ext cx="5668878" cy="2133356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A753B0AD-895C-4736-A840-19F7C5B03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96" y="1801977"/>
            <a:ext cx="5426875" cy="4128752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402531E-925D-46D3-9880-BC21713F3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2823" y="3866353"/>
            <a:ext cx="5875881" cy="202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28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55644-0F9D-4E8E-89CC-33B6ED00D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99" y="112026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Genomische Epidemiologie in Action: Global Data Sharing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9BFB08B-2474-42E5-8B6D-FCF4F4F30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725" y="1741213"/>
            <a:ext cx="7432551" cy="428456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39ECA63-E970-47DC-BC45-FB3014F9731D}"/>
              </a:ext>
            </a:extLst>
          </p:cNvPr>
          <p:cNvSpPr txBox="1"/>
          <p:nvPr/>
        </p:nvSpPr>
        <p:spPr>
          <a:xfrm>
            <a:off x="4956105" y="6192540"/>
            <a:ext cx="2279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Nextstrain.org</a:t>
            </a:r>
          </a:p>
        </p:txBody>
      </p:sp>
    </p:spTree>
    <p:extLst>
      <p:ext uri="{BB962C8B-B14F-4D97-AF65-F5344CB8AC3E}">
        <p14:creationId xmlns:p14="http://schemas.microsoft.com/office/powerpoint/2010/main" val="1525814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5AEA9B-DBEB-445A-889F-7AFDFDF26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0484D2-4FFF-4887-8299-8A2FD06AF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„genomische Epidemiologie“?</a:t>
            </a:r>
          </a:p>
          <a:p>
            <a:endParaRPr lang="de-DE" dirty="0"/>
          </a:p>
          <a:p>
            <a:r>
              <a:rPr lang="de-DE" dirty="0"/>
              <a:t>Wie kann die genomische Epidemiologie klassische epidemiologische Methoden bereichern?</a:t>
            </a:r>
          </a:p>
          <a:p>
            <a:endParaRPr lang="de-DE" dirty="0"/>
          </a:p>
          <a:p>
            <a:r>
              <a:rPr lang="de-DE" dirty="0"/>
              <a:t>Wie wird genomische Epidemiologie heutzutage angewandt und welche Fragen kann sie beantworten?</a:t>
            </a:r>
          </a:p>
        </p:txBody>
      </p:sp>
    </p:spTree>
    <p:extLst>
      <p:ext uri="{BB962C8B-B14F-4D97-AF65-F5344CB8AC3E}">
        <p14:creationId xmlns:p14="http://schemas.microsoft.com/office/powerpoint/2010/main" val="2709732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E2ABE-C825-44B1-837B-74323ED0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2D4CE8-E483-470D-898C-8DE0D2806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000" dirty="0"/>
              <a:t>Genomische Epidemiologie hilft, die Übertragungswege und Epidemiologie von Infektionskrankheiten besser zu verstehen (</a:t>
            </a:r>
            <a:r>
              <a:rPr lang="de-DE" sz="1800" dirty="0"/>
              <a:t>Krankenhaus-Hygiene, neuartige Pandemien…)</a:t>
            </a:r>
          </a:p>
          <a:p>
            <a:pPr lvl="1"/>
            <a:endParaRPr lang="de-DE" sz="1800" dirty="0"/>
          </a:p>
          <a:p>
            <a:r>
              <a:rPr lang="de-DE" sz="2000" dirty="0"/>
              <a:t>Vorgehensweise: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800" dirty="0"/>
              <a:t>Extraktion und ggf. Amplifikation von Nukleinsäuren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800" dirty="0"/>
              <a:t>Sequenzierung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800" dirty="0"/>
              <a:t>Vergleich der sequenzierten Isolat-Genome: Alignment, Variant Calling, Distanzmatrix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800" dirty="0"/>
              <a:t>Analyse der Isolat-Distanzmatrix, z.B. mit einem Minimum </a:t>
            </a:r>
            <a:r>
              <a:rPr lang="de-DE" sz="1800" dirty="0" err="1"/>
              <a:t>Spanning</a:t>
            </a:r>
            <a:r>
              <a:rPr lang="de-DE" sz="1800" dirty="0"/>
              <a:t> </a:t>
            </a:r>
            <a:r>
              <a:rPr lang="de-DE" sz="1800" dirty="0" err="1"/>
              <a:t>Tree</a:t>
            </a:r>
            <a:endParaRPr lang="de-DE" sz="1800" dirty="0"/>
          </a:p>
          <a:p>
            <a:pPr marL="800100" lvl="1" indent="-342900">
              <a:buFont typeface="+mj-lt"/>
              <a:buAutoNum type="arabicPeriod"/>
            </a:pPr>
            <a:r>
              <a:rPr lang="de-DE" sz="1800" dirty="0"/>
              <a:t>Interpretation und Kombination mit klassisch-epidemiologischen Daten</a:t>
            </a:r>
          </a:p>
          <a:p>
            <a:pPr lvl="1"/>
            <a:endParaRPr lang="de-DE" sz="1800" dirty="0"/>
          </a:p>
          <a:p>
            <a:r>
              <a:rPr lang="de-DE" sz="2000" dirty="0"/>
              <a:t>Im 21. Jahrhundert: Sequenz-Vergleich über internationale Cloud-Datenbanken.</a:t>
            </a:r>
          </a:p>
          <a:p>
            <a:endParaRPr lang="de-DE" sz="2000" dirty="0"/>
          </a:p>
          <a:p>
            <a:r>
              <a:rPr lang="de-DE" sz="2000" dirty="0"/>
              <a:t>Pathogen-Sequenzdaten sind eine reiche Datenquelle für weitergehende Analysen.</a:t>
            </a:r>
          </a:p>
        </p:txBody>
      </p:sp>
    </p:spTree>
    <p:extLst>
      <p:ext uri="{BB962C8B-B14F-4D97-AF65-F5344CB8AC3E}">
        <p14:creationId xmlns:p14="http://schemas.microsoft.com/office/powerpoint/2010/main" val="108563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D7424B-824D-47ED-B35D-9C7CAF56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Genomische Epidemiologie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C40545-2226-459B-A9FF-DC857BD21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Genomic epidemiology: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“The use of genome sequencing to understand infectious disease transmission and epidemiology.”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Jennifer L. Gardy &amp; Nicholas J. Loman, </a:t>
            </a:r>
            <a:r>
              <a:rPr lang="en-US" sz="1800" i="1" dirty="0"/>
              <a:t>Nature Reviews Genetics</a:t>
            </a:r>
            <a:r>
              <a:rPr lang="en-US" sz="1800" dirty="0"/>
              <a:t> 19:9–20 (2018)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1800" dirty="0"/>
              <a:t>In </a:t>
            </a:r>
            <a:r>
              <a:rPr lang="en-US" sz="1800" dirty="0" err="1"/>
              <a:t>diesem</a:t>
            </a:r>
            <a:r>
              <a:rPr lang="en-US" sz="1800" dirty="0"/>
              <a:t> </a:t>
            </a:r>
            <a:r>
              <a:rPr lang="en-US" sz="1800" dirty="0" err="1"/>
              <a:t>Kontext</a:t>
            </a:r>
            <a:r>
              <a:rPr lang="en-US" sz="1800" dirty="0"/>
              <a:t> </a:t>
            </a:r>
            <a:r>
              <a:rPr lang="en-US" sz="1800" dirty="0" err="1"/>
              <a:t>abzugrenzen</a:t>
            </a:r>
            <a:r>
              <a:rPr lang="en-US" sz="1800" dirty="0"/>
              <a:t> </a:t>
            </a:r>
            <a:r>
              <a:rPr lang="en-US" sz="1800" dirty="0" err="1"/>
              <a:t>vom</a:t>
            </a:r>
            <a:r>
              <a:rPr lang="en-US" sz="1800" dirty="0"/>
              <a:t> </a:t>
            </a:r>
            <a:r>
              <a:rPr lang="en-US" sz="1800" dirty="0" err="1"/>
              <a:t>Einsatz</a:t>
            </a:r>
            <a:r>
              <a:rPr lang="en-US" sz="1800" dirty="0"/>
              <a:t> </a:t>
            </a:r>
            <a:r>
              <a:rPr lang="en-US" sz="1800" dirty="0" err="1"/>
              <a:t>genomischer</a:t>
            </a:r>
            <a:r>
              <a:rPr lang="en-US" sz="1800" dirty="0"/>
              <a:t> </a:t>
            </a:r>
            <a:r>
              <a:rPr lang="en-US" sz="1800" dirty="0" err="1"/>
              <a:t>Technologien</a:t>
            </a:r>
            <a:r>
              <a:rPr lang="en-US" sz="1800" dirty="0"/>
              <a:t> </a:t>
            </a:r>
            <a:r>
              <a:rPr lang="en-US" sz="1800" dirty="0" err="1"/>
              <a:t>zur</a:t>
            </a:r>
            <a:r>
              <a:rPr lang="en-US" sz="1800" dirty="0"/>
              <a:t> </a:t>
            </a:r>
            <a:r>
              <a:rPr lang="en-US" sz="1800" dirty="0" err="1"/>
              <a:t>Aufklärung</a:t>
            </a:r>
            <a:r>
              <a:rPr lang="en-US" sz="1800" dirty="0"/>
              <a:t> der </a:t>
            </a:r>
            <a:r>
              <a:rPr lang="en-US" sz="1800" dirty="0" err="1"/>
              <a:t>Epidemiologie</a:t>
            </a:r>
            <a:r>
              <a:rPr lang="en-US" sz="1800" dirty="0"/>
              <a:t> von </a:t>
            </a:r>
            <a:r>
              <a:rPr lang="en-US" sz="1800" dirty="0" err="1"/>
              <a:t>Nicht-Infektionskrankheiten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2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55644-0F9D-4E8E-89CC-33B6ED00D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99" y="112026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Genomische Epidemiologie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C4046993-470D-4369-8117-52097772C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63" y="2572917"/>
            <a:ext cx="445317" cy="114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67E55C6A-DCEB-458A-A743-F6084D8BA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958" y="2572917"/>
            <a:ext cx="445317" cy="114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>
            <a:extLst>
              <a:ext uri="{FF2B5EF4-FFF2-40B4-BE49-F238E27FC236}">
                <a16:creationId xmlns:a16="http://schemas.microsoft.com/office/drawing/2014/main" id="{708DAC2E-E42C-4AD7-A215-E43111183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353" y="2572917"/>
            <a:ext cx="445317" cy="114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03F93C8-A685-45D9-A4A8-62C90668D712}"/>
              </a:ext>
            </a:extLst>
          </p:cNvPr>
          <p:cNvGrpSpPr/>
          <p:nvPr/>
        </p:nvGrpSpPr>
        <p:grpSpPr>
          <a:xfrm>
            <a:off x="6846748" y="1743206"/>
            <a:ext cx="445317" cy="2800867"/>
            <a:chOff x="5568099" y="1743206"/>
            <a:chExt cx="445317" cy="2800867"/>
          </a:xfrm>
        </p:grpSpPr>
        <p:pic>
          <p:nvPicPr>
            <p:cNvPr id="13" name="Picture 5">
              <a:extLst>
                <a:ext uri="{FF2B5EF4-FFF2-40B4-BE49-F238E27FC236}">
                  <a16:creationId xmlns:a16="http://schemas.microsoft.com/office/drawing/2014/main" id="{A282FE53-1955-4B48-AD21-1E0113BC1B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099" y="1743206"/>
              <a:ext cx="445317" cy="1141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5">
              <a:extLst>
                <a:ext uri="{FF2B5EF4-FFF2-40B4-BE49-F238E27FC236}">
                  <a16:creationId xmlns:a16="http://schemas.microsoft.com/office/drawing/2014/main" id="{49E55413-CF79-405F-A3BC-0E25E720C1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099" y="3402629"/>
              <a:ext cx="445317" cy="1141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822BCDA4-7FBB-4764-BFC0-322C66AC7656}"/>
              </a:ext>
            </a:extLst>
          </p:cNvPr>
          <p:cNvGrpSpPr/>
          <p:nvPr/>
        </p:nvGrpSpPr>
        <p:grpSpPr>
          <a:xfrm>
            <a:off x="8793143" y="2855216"/>
            <a:ext cx="445317" cy="2639073"/>
            <a:chOff x="6391058" y="3429000"/>
            <a:chExt cx="445317" cy="2639073"/>
          </a:xfrm>
        </p:grpSpPr>
        <p:pic>
          <p:nvPicPr>
            <p:cNvPr id="17" name="Picture 5">
              <a:extLst>
                <a:ext uri="{FF2B5EF4-FFF2-40B4-BE49-F238E27FC236}">
                  <a16:creationId xmlns:a16="http://schemas.microsoft.com/office/drawing/2014/main" id="{14BEFA70-C64C-4C06-92BD-5ED30C476B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58" y="4926629"/>
              <a:ext cx="445317" cy="1141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5">
              <a:extLst>
                <a:ext uri="{FF2B5EF4-FFF2-40B4-BE49-F238E27FC236}">
                  <a16:creationId xmlns:a16="http://schemas.microsoft.com/office/drawing/2014/main" id="{4B5702FA-B134-4AD0-B15E-3917A0BC1B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58" y="3429000"/>
              <a:ext cx="445317" cy="1141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9BB588BE-9E6F-4A63-9524-3D6A2EE7743E}"/>
              </a:ext>
            </a:extLst>
          </p:cNvPr>
          <p:cNvGrpSpPr/>
          <p:nvPr/>
        </p:nvGrpSpPr>
        <p:grpSpPr>
          <a:xfrm>
            <a:off x="10739538" y="2545080"/>
            <a:ext cx="346830" cy="3259345"/>
            <a:chOff x="9052978" y="3429000"/>
            <a:chExt cx="346830" cy="3259345"/>
          </a:xfrm>
        </p:grpSpPr>
        <p:pic>
          <p:nvPicPr>
            <p:cNvPr id="21" name="Picture 5">
              <a:extLst>
                <a:ext uri="{FF2B5EF4-FFF2-40B4-BE49-F238E27FC236}">
                  <a16:creationId xmlns:a16="http://schemas.microsoft.com/office/drawing/2014/main" id="{DAE25690-AFC8-438A-84F9-C7FCEB8B3C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2978" y="3429000"/>
              <a:ext cx="346830" cy="889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5">
              <a:extLst>
                <a:ext uri="{FF2B5EF4-FFF2-40B4-BE49-F238E27FC236}">
                  <a16:creationId xmlns:a16="http://schemas.microsoft.com/office/drawing/2014/main" id="{9C433473-EA06-413B-AFEF-8F4F8B9BBC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2978" y="4608351"/>
              <a:ext cx="346830" cy="889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5">
              <a:extLst>
                <a:ext uri="{FF2B5EF4-FFF2-40B4-BE49-F238E27FC236}">
                  <a16:creationId xmlns:a16="http://schemas.microsoft.com/office/drawing/2014/main" id="{4A60C611-65FC-4B0B-B7CC-80C82670BD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2978" y="5799345"/>
              <a:ext cx="346830" cy="889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4762357-0958-46B1-9B7A-24ED7BFA4DE7}"/>
              </a:ext>
            </a:extLst>
          </p:cNvPr>
          <p:cNvCxnSpPr/>
          <p:nvPr/>
        </p:nvCxnSpPr>
        <p:spPr>
          <a:xfrm>
            <a:off x="1706880" y="3163959"/>
            <a:ext cx="934720" cy="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28F56E5-BB98-4446-BAC5-3E43AA1B41B7}"/>
              </a:ext>
            </a:extLst>
          </p:cNvPr>
          <p:cNvCxnSpPr/>
          <p:nvPr/>
        </p:nvCxnSpPr>
        <p:spPr>
          <a:xfrm>
            <a:off x="3667760" y="3163959"/>
            <a:ext cx="934720" cy="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813C8A6-39B2-4C8A-889D-B7A03E4B21F6}"/>
              </a:ext>
            </a:extLst>
          </p:cNvPr>
          <p:cNvCxnSpPr>
            <a:cxnSpLocks/>
          </p:cNvCxnSpPr>
          <p:nvPr/>
        </p:nvCxnSpPr>
        <p:spPr>
          <a:xfrm rot="2700000">
            <a:off x="5628640" y="3642878"/>
            <a:ext cx="934720" cy="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346C2169-BE1D-4EA0-A66F-BFFD6BF0B5F8}"/>
              </a:ext>
            </a:extLst>
          </p:cNvPr>
          <p:cNvCxnSpPr>
            <a:cxnSpLocks/>
          </p:cNvCxnSpPr>
          <p:nvPr/>
        </p:nvCxnSpPr>
        <p:spPr>
          <a:xfrm rot="-2700000">
            <a:off x="5628641" y="2697986"/>
            <a:ext cx="934720" cy="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D48A351-F725-48A5-A873-50B7FAB15DB6}"/>
              </a:ext>
            </a:extLst>
          </p:cNvPr>
          <p:cNvCxnSpPr>
            <a:cxnSpLocks/>
          </p:cNvCxnSpPr>
          <p:nvPr/>
        </p:nvCxnSpPr>
        <p:spPr>
          <a:xfrm rot="2700000">
            <a:off x="7575244" y="4613431"/>
            <a:ext cx="934720" cy="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95A66E3B-4C51-41C0-96B3-BE617C336420}"/>
              </a:ext>
            </a:extLst>
          </p:cNvPr>
          <p:cNvCxnSpPr>
            <a:cxnSpLocks/>
          </p:cNvCxnSpPr>
          <p:nvPr/>
        </p:nvCxnSpPr>
        <p:spPr>
          <a:xfrm rot="-2700000">
            <a:off x="7575035" y="3642877"/>
            <a:ext cx="934720" cy="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97C885D7-17B6-40EB-89E2-39027F11AEC4}"/>
              </a:ext>
            </a:extLst>
          </p:cNvPr>
          <p:cNvCxnSpPr>
            <a:cxnSpLocks/>
          </p:cNvCxnSpPr>
          <p:nvPr/>
        </p:nvCxnSpPr>
        <p:spPr>
          <a:xfrm>
            <a:off x="9469811" y="5084111"/>
            <a:ext cx="1127069" cy="199089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28212F2-3E0E-4302-BF94-6B3490BAA04E}"/>
              </a:ext>
            </a:extLst>
          </p:cNvPr>
          <p:cNvCxnSpPr>
            <a:cxnSpLocks/>
          </p:cNvCxnSpPr>
          <p:nvPr/>
        </p:nvCxnSpPr>
        <p:spPr>
          <a:xfrm flipV="1">
            <a:off x="9482718" y="4435899"/>
            <a:ext cx="1207576" cy="358798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5138CF92-5E61-465F-90E0-DA2BB58CC88D}"/>
              </a:ext>
            </a:extLst>
          </p:cNvPr>
          <p:cNvCxnSpPr>
            <a:cxnSpLocks/>
          </p:cNvCxnSpPr>
          <p:nvPr/>
        </p:nvCxnSpPr>
        <p:spPr>
          <a:xfrm flipV="1">
            <a:off x="9482718" y="3143639"/>
            <a:ext cx="1012562" cy="1304332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fik 48">
            <a:extLst>
              <a:ext uri="{FF2B5EF4-FFF2-40B4-BE49-F238E27FC236}">
                <a16:creationId xmlns:a16="http://schemas.microsoft.com/office/drawing/2014/main" id="{A330A8D6-B49F-4E45-AA1F-69080F13E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72737" y="2545080"/>
            <a:ext cx="522464" cy="522464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DEB2C0BA-0B2A-4951-80C6-CEA06154C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59279" y="2545080"/>
            <a:ext cx="522464" cy="522464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21B04A1F-3797-4F4D-A462-A0CB6B674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97076" y="2438888"/>
            <a:ext cx="252770" cy="252770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FCE1C2EE-A06D-40DB-8173-DD842DD69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97076" y="3587976"/>
            <a:ext cx="252770" cy="252770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2897846A-0628-48DD-A3B3-02ABDDBF7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89625" y="3402629"/>
            <a:ext cx="252770" cy="252770"/>
          </a:xfrm>
          <a:prstGeom prst="rect">
            <a:avLst/>
          </a:prstGeom>
        </p:spPr>
      </p:pic>
      <p:pic>
        <p:nvPicPr>
          <p:cNvPr id="60" name="Grafik 59">
            <a:extLst>
              <a:ext uri="{FF2B5EF4-FFF2-40B4-BE49-F238E27FC236}">
                <a16:creationId xmlns:a16="http://schemas.microsoft.com/office/drawing/2014/main" id="{3242C249-79DD-493F-8FF9-581AA89226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89625" y="4613431"/>
            <a:ext cx="252770" cy="252770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A1C29783-E593-4AE9-B52B-289B72549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39357" y="3434080"/>
            <a:ext cx="252770" cy="252770"/>
          </a:xfrm>
          <a:prstGeom prst="rect">
            <a:avLst/>
          </a:prstGeom>
        </p:spPr>
      </p:pic>
      <p:pic>
        <p:nvPicPr>
          <p:cNvPr id="64" name="Grafik 63">
            <a:extLst>
              <a:ext uri="{FF2B5EF4-FFF2-40B4-BE49-F238E27FC236}">
                <a16:creationId xmlns:a16="http://schemas.microsoft.com/office/drawing/2014/main" id="{AD73039E-92C1-41D8-BE0C-4F2D87E29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50904" y="4326426"/>
            <a:ext cx="252770" cy="252770"/>
          </a:xfrm>
          <a:prstGeom prst="rect">
            <a:avLst/>
          </a:prstGeom>
        </p:spPr>
      </p:pic>
      <p:pic>
        <p:nvPicPr>
          <p:cNvPr id="66" name="Grafik 65">
            <a:extLst>
              <a:ext uri="{FF2B5EF4-FFF2-40B4-BE49-F238E27FC236}">
                <a16:creationId xmlns:a16="http://schemas.microsoft.com/office/drawing/2014/main" id="{3599E04C-1C20-4839-8AA0-FD93C6386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39357" y="5262857"/>
            <a:ext cx="252770" cy="252770"/>
          </a:xfrm>
          <a:prstGeom prst="rect">
            <a:avLst/>
          </a:prstGeom>
        </p:spPr>
      </p:pic>
      <p:pic>
        <p:nvPicPr>
          <p:cNvPr id="68" name="Picture 5">
            <a:extLst>
              <a:ext uri="{FF2B5EF4-FFF2-40B4-BE49-F238E27FC236}">
                <a16:creationId xmlns:a16="http://schemas.microsoft.com/office/drawing/2014/main" id="{FCD71114-7458-4418-8FC3-60C896AB1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143" y="868844"/>
            <a:ext cx="445317" cy="114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5">
            <a:extLst>
              <a:ext uri="{FF2B5EF4-FFF2-40B4-BE49-F238E27FC236}">
                <a16:creationId xmlns:a16="http://schemas.microsoft.com/office/drawing/2014/main" id="{586F4CC3-1549-4B9E-9C25-75294AEF6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294" y="298122"/>
            <a:ext cx="445317" cy="114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4E2CCC37-D0C6-49F0-8E65-CDCBE5881B2C}"/>
              </a:ext>
            </a:extLst>
          </p:cNvPr>
          <p:cNvCxnSpPr>
            <a:cxnSpLocks/>
          </p:cNvCxnSpPr>
          <p:nvPr/>
        </p:nvCxnSpPr>
        <p:spPr>
          <a:xfrm rot="-2700000">
            <a:off x="7548664" y="1902550"/>
            <a:ext cx="934720" cy="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fik 71">
            <a:extLst>
              <a:ext uri="{FF2B5EF4-FFF2-40B4-BE49-F238E27FC236}">
                <a16:creationId xmlns:a16="http://schemas.microsoft.com/office/drawing/2014/main" id="{AE52EB95-B40B-445C-8451-EA040CCDFB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63254" y="1662302"/>
            <a:ext cx="252770" cy="252770"/>
          </a:xfrm>
          <a:prstGeom prst="rect">
            <a:avLst/>
          </a:prstGeom>
        </p:spPr>
      </p:pic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7614254C-D8E2-4F2F-B981-0122C5E09BC6}"/>
              </a:ext>
            </a:extLst>
          </p:cNvPr>
          <p:cNvCxnSpPr>
            <a:cxnSpLocks/>
          </p:cNvCxnSpPr>
          <p:nvPr/>
        </p:nvCxnSpPr>
        <p:spPr>
          <a:xfrm flipV="1">
            <a:off x="9442524" y="989904"/>
            <a:ext cx="1052756" cy="442517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Grafik 73">
            <a:extLst>
              <a:ext uri="{FF2B5EF4-FFF2-40B4-BE49-F238E27FC236}">
                <a16:creationId xmlns:a16="http://schemas.microsoft.com/office/drawing/2014/main" id="{1FD59A10-8018-499F-B66C-D0934A01E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39357" y="836404"/>
            <a:ext cx="252770" cy="252770"/>
          </a:xfrm>
          <a:prstGeom prst="rect">
            <a:avLst/>
          </a:prstGeom>
        </p:spPr>
      </p:pic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E66339C6-CD24-4B47-B31A-936453706D34}"/>
              </a:ext>
            </a:extLst>
          </p:cNvPr>
          <p:cNvCxnSpPr>
            <a:cxnSpLocks/>
          </p:cNvCxnSpPr>
          <p:nvPr/>
        </p:nvCxnSpPr>
        <p:spPr>
          <a:xfrm>
            <a:off x="385922" y="6469645"/>
            <a:ext cx="1098028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B2CBB58-E0F6-41F1-9E8E-B8E046BB732A}"/>
              </a:ext>
            </a:extLst>
          </p:cNvPr>
          <p:cNvSpPr txBox="1"/>
          <p:nvPr/>
        </p:nvSpPr>
        <p:spPr>
          <a:xfrm>
            <a:off x="290225" y="646403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Futura Lt BT" panose="020B0402020204020303" pitchFamily="34" charset="0"/>
              </a:rPr>
              <a:t>Zeit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8597D08A-856B-46A7-9116-7408F278013B}"/>
              </a:ext>
            </a:extLst>
          </p:cNvPr>
          <p:cNvSpPr txBox="1"/>
          <p:nvPr/>
        </p:nvSpPr>
        <p:spPr>
          <a:xfrm>
            <a:off x="1803590" y="2233024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Futura Lt BT" panose="020B0402020204020303" pitchFamily="34" charset="0"/>
              </a:rPr>
              <a:t>100:A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EAA75D46-27B2-4F73-B16F-8B40A1DC8832}"/>
              </a:ext>
            </a:extLst>
          </p:cNvPr>
          <p:cNvSpPr txBox="1"/>
          <p:nvPr/>
        </p:nvSpPr>
        <p:spPr>
          <a:xfrm>
            <a:off x="5644378" y="2151335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Futura Lt BT" panose="020B0402020204020303" pitchFamily="34" charset="0"/>
              </a:rPr>
              <a:t>100:A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777EADC8-495B-42BF-989F-9B9341D2665E}"/>
              </a:ext>
            </a:extLst>
          </p:cNvPr>
          <p:cNvSpPr txBox="1"/>
          <p:nvPr/>
        </p:nvSpPr>
        <p:spPr>
          <a:xfrm>
            <a:off x="3783042" y="2233024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Futura Lt BT" panose="020B0402020204020303" pitchFamily="34" charset="0"/>
              </a:rPr>
              <a:t>100:A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9E54DF69-16BA-483C-A0BE-2DF7EEB18CF0}"/>
              </a:ext>
            </a:extLst>
          </p:cNvPr>
          <p:cNvSpPr txBox="1"/>
          <p:nvPr/>
        </p:nvSpPr>
        <p:spPr>
          <a:xfrm>
            <a:off x="5644378" y="3827578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Futura Lt BT" panose="020B0402020204020303" pitchFamily="34" charset="0"/>
              </a:rPr>
              <a:t>100:A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E58883BD-008B-4918-B291-5CA9D4C27853}"/>
              </a:ext>
            </a:extLst>
          </p:cNvPr>
          <p:cNvSpPr txBox="1"/>
          <p:nvPr/>
        </p:nvSpPr>
        <p:spPr>
          <a:xfrm>
            <a:off x="7610556" y="1374514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Futura Lt BT" panose="020B0402020204020303" pitchFamily="34" charset="0"/>
              </a:rPr>
              <a:t>100:A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1AFEA4D1-BE90-4AA2-BE2D-535B1F423FAD}"/>
              </a:ext>
            </a:extLst>
          </p:cNvPr>
          <p:cNvSpPr txBox="1"/>
          <p:nvPr/>
        </p:nvSpPr>
        <p:spPr>
          <a:xfrm>
            <a:off x="7636927" y="3077575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Futura Lt BT" panose="020B0402020204020303" pitchFamily="34" charset="0"/>
              </a:rPr>
              <a:t>100:A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2061FFB8-B1C2-4BBC-918D-90C2DC09EB5B}"/>
              </a:ext>
            </a:extLst>
          </p:cNvPr>
          <p:cNvSpPr txBox="1"/>
          <p:nvPr/>
        </p:nvSpPr>
        <p:spPr>
          <a:xfrm>
            <a:off x="7607158" y="4878213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Futura Lt BT" panose="020B0402020204020303" pitchFamily="34" charset="0"/>
              </a:rPr>
              <a:t>100:A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8E01632E-83E4-4F27-BE09-9EA737A7A99A}"/>
              </a:ext>
            </a:extLst>
          </p:cNvPr>
          <p:cNvSpPr txBox="1"/>
          <p:nvPr/>
        </p:nvSpPr>
        <p:spPr>
          <a:xfrm>
            <a:off x="9686659" y="589294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Futura Lt BT" panose="020B0402020204020303" pitchFamily="34" charset="0"/>
              </a:rPr>
              <a:t>100:A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DAE19FA8-C6F7-4814-BA36-74F62EA276F3}"/>
              </a:ext>
            </a:extLst>
          </p:cNvPr>
          <p:cNvSpPr txBox="1"/>
          <p:nvPr/>
        </p:nvSpPr>
        <p:spPr>
          <a:xfrm>
            <a:off x="9686659" y="3187100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Futura Lt BT" panose="020B0402020204020303" pitchFamily="34" charset="0"/>
              </a:rPr>
              <a:t>100:A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C14F8A2B-2D19-4E0A-B4E3-3C35A2B4F5CB}"/>
              </a:ext>
            </a:extLst>
          </p:cNvPr>
          <p:cNvSpPr txBox="1"/>
          <p:nvPr/>
        </p:nvSpPr>
        <p:spPr>
          <a:xfrm>
            <a:off x="9686659" y="4162397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Futura Lt BT" panose="020B0402020204020303" pitchFamily="34" charset="0"/>
              </a:rPr>
              <a:t>100:A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D175AE3C-0506-43BE-8DEC-A1CE7582935D}"/>
              </a:ext>
            </a:extLst>
          </p:cNvPr>
          <p:cNvSpPr txBox="1"/>
          <p:nvPr/>
        </p:nvSpPr>
        <p:spPr>
          <a:xfrm>
            <a:off x="9686659" y="5531483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Futura Lt BT" panose="020B0402020204020303" pitchFamily="34" charset="0"/>
              </a:rPr>
              <a:t>100:A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4DAA2B49-BA3F-4AF7-A182-04F900F90551}"/>
              </a:ext>
            </a:extLst>
          </p:cNvPr>
          <p:cNvSpPr txBox="1"/>
          <p:nvPr/>
        </p:nvSpPr>
        <p:spPr>
          <a:xfrm>
            <a:off x="7532618" y="1123661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Futura Lt BT" panose="020B0402020204020303" pitchFamily="34" charset="0"/>
              </a:rPr>
              <a:t>22100:C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422A7136-E668-4F03-A0D5-1F18D5BC9BDF}"/>
              </a:ext>
            </a:extLst>
          </p:cNvPr>
          <p:cNvSpPr txBox="1"/>
          <p:nvPr/>
        </p:nvSpPr>
        <p:spPr>
          <a:xfrm>
            <a:off x="9612120" y="380213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Futura Lt BT" panose="020B0402020204020303" pitchFamily="34" charset="0"/>
              </a:rPr>
              <a:t>22100:C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0E2A3A17-E202-4B17-B001-9FC9DDB4882F}"/>
              </a:ext>
            </a:extLst>
          </p:cNvPr>
          <p:cNvSpPr txBox="1"/>
          <p:nvPr/>
        </p:nvSpPr>
        <p:spPr>
          <a:xfrm>
            <a:off x="7547044" y="5106195"/>
            <a:ext cx="6783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Futura Lt BT" panose="020B0402020204020303" pitchFamily="34" charset="0"/>
              </a:rPr>
              <a:t>14400:T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07DDB5E1-0B04-405D-9648-C92D4E9811C1}"/>
              </a:ext>
            </a:extLst>
          </p:cNvPr>
          <p:cNvSpPr txBox="1"/>
          <p:nvPr/>
        </p:nvSpPr>
        <p:spPr>
          <a:xfrm>
            <a:off x="9626547" y="3007464"/>
            <a:ext cx="6783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Futura Lt BT" panose="020B0402020204020303" pitchFamily="34" charset="0"/>
              </a:rPr>
              <a:t>14400:T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1DE9EEAD-722E-4015-82E6-D81810B32442}"/>
              </a:ext>
            </a:extLst>
          </p:cNvPr>
          <p:cNvSpPr txBox="1"/>
          <p:nvPr/>
        </p:nvSpPr>
        <p:spPr>
          <a:xfrm>
            <a:off x="9626547" y="4025870"/>
            <a:ext cx="6783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Futura Lt BT" panose="020B0402020204020303" pitchFamily="34" charset="0"/>
              </a:rPr>
              <a:t>14400:T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BCC843F9-A146-4CF9-BB3A-6131507D27E3}"/>
              </a:ext>
            </a:extLst>
          </p:cNvPr>
          <p:cNvSpPr txBox="1"/>
          <p:nvPr/>
        </p:nvSpPr>
        <p:spPr>
          <a:xfrm>
            <a:off x="9626547" y="5709118"/>
            <a:ext cx="6783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Futura Lt BT" panose="020B0402020204020303" pitchFamily="34" charset="0"/>
              </a:rPr>
              <a:t>14400:T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A6B41D94-7C93-4579-A103-715591822897}"/>
              </a:ext>
            </a:extLst>
          </p:cNvPr>
          <p:cNvSpPr/>
          <p:nvPr/>
        </p:nvSpPr>
        <p:spPr>
          <a:xfrm>
            <a:off x="9482718" y="2228825"/>
            <a:ext cx="1883487" cy="3954589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5F3B674-E1B0-419C-97C7-550758F62E7F}"/>
              </a:ext>
            </a:extLst>
          </p:cNvPr>
          <p:cNvSpPr/>
          <p:nvPr/>
        </p:nvSpPr>
        <p:spPr>
          <a:xfrm>
            <a:off x="9482717" y="112027"/>
            <a:ext cx="1883487" cy="1573846"/>
          </a:xfrm>
          <a:prstGeom prst="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TextBox 39">
            <a:extLst>
              <a:ext uri="{FF2B5EF4-FFF2-40B4-BE49-F238E27FC236}">
                <a16:creationId xmlns:a16="http://schemas.microsoft.com/office/drawing/2014/main" id="{F11EFE6F-516E-40F4-A981-D1FBDBA3F664}"/>
              </a:ext>
            </a:extLst>
          </p:cNvPr>
          <p:cNvSpPr txBox="1"/>
          <p:nvPr/>
        </p:nvSpPr>
        <p:spPr>
          <a:xfrm>
            <a:off x="755402" y="1947429"/>
            <a:ext cx="10681197" cy="2963143"/>
          </a:xfrm>
          <a:prstGeom prst="rect">
            <a:avLst/>
          </a:prstGeom>
          <a:solidFill>
            <a:schemeClr val="bg1">
              <a:lumMod val="95000"/>
            </a:schemeClr>
          </a:solidFill>
          <a:ln w="41275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 err="1">
                <a:latin typeface="Futura Lt BT" panose="020B0402020204020303" pitchFamily="34" charset="0"/>
              </a:rPr>
              <a:t>Verbessertes</a:t>
            </a:r>
            <a:r>
              <a:rPr lang="en-US" sz="2800" dirty="0">
                <a:latin typeface="Futura Lt BT" panose="020B0402020204020303" pitchFamily="34" charset="0"/>
              </a:rPr>
              <a:t> </a:t>
            </a:r>
            <a:r>
              <a:rPr lang="en-US" sz="2800" dirty="0" err="1">
                <a:latin typeface="Futura Lt BT" panose="020B0402020204020303" pitchFamily="34" charset="0"/>
              </a:rPr>
              <a:t>Verständnis</a:t>
            </a:r>
            <a:r>
              <a:rPr lang="en-US" sz="2800" dirty="0">
                <a:latin typeface="Futura Lt BT" panose="020B0402020204020303" pitchFamily="34" charset="0"/>
              </a:rPr>
              <a:t> von </a:t>
            </a:r>
            <a:r>
              <a:rPr lang="en-US" sz="2800" dirty="0" err="1">
                <a:latin typeface="Futura Lt BT" panose="020B0402020204020303" pitchFamily="34" charset="0"/>
              </a:rPr>
              <a:t>Übertragungsketten</a:t>
            </a:r>
            <a:endParaRPr lang="en-US" sz="2800" dirty="0">
              <a:latin typeface="Futura Lt BT" panose="020B0402020204020303" pitchFamily="34" charset="0"/>
            </a:endParaRPr>
          </a:p>
          <a:p>
            <a:pPr algn="ctr"/>
            <a:endParaRPr lang="en-US" sz="2800" dirty="0">
              <a:latin typeface="Futura Lt BT" panose="020B0402020204020303" pitchFamily="34" charset="0"/>
            </a:endParaRPr>
          </a:p>
          <a:p>
            <a:pPr algn="ctr"/>
            <a:r>
              <a:rPr lang="en-US" sz="2800" dirty="0" err="1">
                <a:latin typeface="Futura Lt BT" panose="020B0402020204020303" pitchFamily="34" charset="0"/>
              </a:rPr>
              <a:t>Krankenhaus</a:t>
            </a:r>
            <a:r>
              <a:rPr lang="en-US" sz="2800" dirty="0">
                <a:latin typeface="Futura Lt BT" panose="020B0402020204020303" pitchFamily="34" charset="0"/>
              </a:rPr>
              <a:t>-Hygiene / Population Surveillance</a:t>
            </a:r>
          </a:p>
          <a:p>
            <a:pPr algn="ctr"/>
            <a:endParaRPr lang="en-US" sz="2800" dirty="0">
              <a:latin typeface="Futura Lt BT" panose="020B0402020204020303" pitchFamily="34" charset="0"/>
            </a:endParaRPr>
          </a:p>
          <a:p>
            <a:pPr algn="ctr"/>
            <a:r>
              <a:rPr lang="en-US" sz="2800" dirty="0">
                <a:latin typeface="Futura Lt BT" panose="020B0402020204020303" pitchFamily="34" charset="0"/>
              </a:rPr>
              <a:t>“Non-Pharmaceutical Interventions”</a:t>
            </a:r>
          </a:p>
        </p:txBody>
      </p:sp>
    </p:spTree>
    <p:extLst>
      <p:ext uri="{BB962C8B-B14F-4D97-AF65-F5344CB8AC3E}">
        <p14:creationId xmlns:p14="http://schemas.microsoft.com/office/powerpoint/2010/main" val="428524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0" grpId="1"/>
      <p:bldP spid="84" grpId="0"/>
      <p:bldP spid="84" grpId="1"/>
      <p:bldP spid="86" grpId="0"/>
      <p:bldP spid="86" grpId="1"/>
      <p:bldP spid="88" grpId="0"/>
      <p:bldP spid="88" grpId="1"/>
      <p:bldP spid="90" grpId="0"/>
      <p:bldP spid="90" grpId="1"/>
      <p:bldP spid="92" grpId="0"/>
      <p:bldP spid="92" grpId="1"/>
      <p:bldP spid="94" grpId="0"/>
      <p:bldP spid="94" grpId="1"/>
      <p:bldP spid="96" grpId="0"/>
      <p:bldP spid="98" grpId="0"/>
      <p:bldP spid="100" grpId="0"/>
      <p:bldP spid="102" grpId="0"/>
      <p:bldP spid="103" grpId="0"/>
      <p:bldP spid="103" grpId="1"/>
      <p:bldP spid="104" grpId="0"/>
      <p:bldP spid="105" grpId="0"/>
      <p:bldP spid="105" grpId="1"/>
      <p:bldP spid="106" grpId="0"/>
      <p:bldP spid="107" grpId="0"/>
      <p:bldP spid="108" grpId="0"/>
      <p:bldP spid="110" grpId="0" animBg="1"/>
      <p:bldP spid="112" grpId="0" animBg="1"/>
      <p:bldP spid="1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E88C7-DF8C-431E-8EBD-4C3F7AA0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Genomische Epidemiologie in 5 Schritten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546BDA-0697-47D5-BE27-ECCE45914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2400" dirty="0"/>
              <a:t>Vorweg: Definition der Pathogen-Proben, die mit genomischer Epidemiologie untersucht werden sollen.</a:t>
            </a:r>
          </a:p>
          <a:p>
            <a:pPr marL="0" indent="0">
              <a:buNone/>
            </a:pPr>
            <a:endParaRPr lang="de-DE" sz="2400" dirty="0"/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Extraktion und ggf. Amplifikation von Nukleinsäuren</a:t>
            </a:r>
            <a:br>
              <a:rPr lang="de-DE" sz="2400" dirty="0"/>
            </a:br>
            <a:endParaRPr lang="de-DE" sz="2400" dirty="0"/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Sequenzierung</a:t>
            </a:r>
            <a:br>
              <a:rPr lang="de-DE" sz="2400" dirty="0"/>
            </a:br>
            <a:endParaRPr lang="de-DE" sz="2400" dirty="0"/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Vergleich der sequenzierten Isolat-Genome</a:t>
            </a:r>
            <a:br>
              <a:rPr lang="de-DE" sz="2400" dirty="0"/>
            </a:br>
            <a:endParaRPr lang="de-DE" sz="2400" dirty="0"/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Visualisierung des Isolat-Vergleichs</a:t>
            </a:r>
            <a:br>
              <a:rPr lang="de-DE" sz="2400" dirty="0"/>
            </a:br>
            <a:endParaRPr lang="de-DE" sz="2400" dirty="0"/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Interpretation und Kombination mit klassisch-epidemiologischen Daten</a:t>
            </a:r>
          </a:p>
          <a:p>
            <a:pPr marL="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0080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E88C7-DF8C-431E-8EBD-4C3F7AA0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1. DNA/RNA-Extraktion und ggf. Amplifikation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95F6C-53E1-4B6F-8523-76B58C18B2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06"/>
          <a:stretch/>
        </p:blipFill>
        <p:spPr>
          <a:xfrm flipH="1">
            <a:off x="2836482" y="1921788"/>
            <a:ext cx="1057448" cy="1507212"/>
          </a:xfrm>
          <a:prstGeom prst="rect">
            <a:avLst/>
          </a:prstGeom>
        </p:spPr>
      </p:pic>
      <p:pic>
        <p:nvPicPr>
          <p:cNvPr id="7" name="Bild 9" descr="Bildschirmfoto 2017-05-14 um 21.23.54.png">
            <a:extLst>
              <a:ext uri="{FF2B5EF4-FFF2-40B4-BE49-F238E27FC236}">
                <a16:creationId xmlns:a16="http://schemas.microsoft.com/office/drawing/2014/main" id="{607E12B2-A7E6-41D7-B8BA-147E43173E2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15802" y="2245526"/>
            <a:ext cx="1240752" cy="1150720"/>
          </a:xfrm>
          <a:prstGeom prst="rect">
            <a:avLst/>
          </a:prstGeom>
        </p:spPr>
      </p:pic>
      <p:pic>
        <p:nvPicPr>
          <p:cNvPr id="9" name="Grafik 8" descr="Ein Bild, das sitzend, Skifahren, Mann, Tisch enthält.&#10;&#10;Automatisch generierte Beschreibung">
            <a:extLst>
              <a:ext uri="{FF2B5EF4-FFF2-40B4-BE49-F238E27FC236}">
                <a16:creationId xmlns:a16="http://schemas.microsoft.com/office/drawing/2014/main" id="{830C69B9-6B04-4566-B848-7B16889D2D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17" y="4790406"/>
            <a:ext cx="1521437" cy="1325563"/>
          </a:xfrm>
          <a:prstGeom prst="rect">
            <a:avLst/>
          </a:prstGeom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F3CB529F-7E3D-46C2-BDAF-EFE40908B72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912" y="4987992"/>
            <a:ext cx="1531030" cy="92045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E2D2389-A5D2-4662-838C-369D5340C370}"/>
              </a:ext>
            </a:extLst>
          </p:cNvPr>
          <p:cNvSpPr txBox="1"/>
          <p:nvPr/>
        </p:nvSpPr>
        <p:spPr>
          <a:xfrm>
            <a:off x="2342875" y="3537783"/>
            <a:ext cx="740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Kultur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797AC7D-AA3D-4DCE-8BF8-3F62F327FCCA}"/>
              </a:ext>
            </a:extLst>
          </p:cNvPr>
          <p:cNvSpPr txBox="1"/>
          <p:nvPr/>
        </p:nvSpPr>
        <p:spPr>
          <a:xfrm>
            <a:off x="1148154" y="6123543"/>
            <a:ext cx="28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Patienten-Primärmaterialien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19E7992-2378-46DE-9234-8573874629FA}"/>
              </a:ext>
            </a:extLst>
          </p:cNvPr>
          <p:cNvCxnSpPr>
            <a:cxnSpLocks/>
          </p:cNvCxnSpPr>
          <p:nvPr/>
        </p:nvCxnSpPr>
        <p:spPr>
          <a:xfrm>
            <a:off x="4500880" y="2820886"/>
            <a:ext cx="1686560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0CD35FD8-8D1E-4DF5-BFF1-AFD24A8328E8}"/>
              </a:ext>
            </a:extLst>
          </p:cNvPr>
          <p:cNvSpPr txBox="1"/>
          <p:nvPr/>
        </p:nvSpPr>
        <p:spPr>
          <a:xfrm>
            <a:off x="6764328" y="2599149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Direkte Extraktion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B904171-1DD3-41B0-A92B-6260AAD4F292}"/>
              </a:ext>
            </a:extLst>
          </p:cNvPr>
          <p:cNvCxnSpPr>
            <a:cxnSpLocks/>
          </p:cNvCxnSpPr>
          <p:nvPr/>
        </p:nvCxnSpPr>
        <p:spPr>
          <a:xfrm>
            <a:off x="4500880" y="5501486"/>
            <a:ext cx="1686560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0BB119C7-20F7-4F8B-83F5-BBE3140494C1}"/>
              </a:ext>
            </a:extLst>
          </p:cNvPr>
          <p:cNvSpPr txBox="1"/>
          <p:nvPr/>
        </p:nvSpPr>
        <p:spPr>
          <a:xfrm>
            <a:off x="6512560" y="5176368"/>
            <a:ext cx="25492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(Reverse Transkription)</a:t>
            </a:r>
            <a:br>
              <a:rPr lang="de-DE" sz="2000" dirty="0"/>
            </a:br>
            <a:r>
              <a:rPr lang="de-DE" sz="2000" dirty="0"/>
              <a:t>(Whole-genome) PCR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C88E9F7-252A-49C4-9995-1AF1D029D1F4}"/>
              </a:ext>
            </a:extLst>
          </p:cNvPr>
          <p:cNvSpPr txBox="1"/>
          <p:nvPr/>
        </p:nvSpPr>
        <p:spPr>
          <a:xfrm>
            <a:off x="9979958" y="2599149"/>
            <a:ext cx="1176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/>
              <a:t>Bakterien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37DCCDF-8069-44B2-9FBD-3AC644E96605}"/>
              </a:ext>
            </a:extLst>
          </p:cNvPr>
          <p:cNvSpPr txBox="1"/>
          <p:nvPr/>
        </p:nvSpPr>
        <p:spPr>
          <a:xfrm>
            <a:off x="10205180" y="5236488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Viren</a:t>
            </a:r>
          </a:p>
        </p:txBody>
      </p:sp>
    </p:spTree>
    <p:extLst>
      <p:ext uri="{BB962C8B-B14F-4D97-AF65-F5344CB8AC3E}">
        <p14:creationId xmlns:p14="http://schemas.microsoft.com/office/powerpoint/2010/main" val="146373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8" grpId="0"/>
      <p:bldP spid="22" grpId="0"/>
      <p:bldP spid="23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E88C7-DF8C-431E-8EBD-4C3F7AA0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2. Sequenzierung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7E22D92E-3A62-4F25-BD05-C6B3C3296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96" y="2138340"/>
            <a:ext cx="3826426" cy="2581319"/>
          </a:xfrm>
          <a:prstGeom prst="rect">
            <a:avLst/>
          </a:prstGeom>
        </p:spPr>
      </p:pic>
      <p:sp>
        <p:nvSpPr>
          <p:cNvPr id="4" name="Rectangle 7">
            <a:extLst>
              <a:ext uri="{FF2B5EF4-FFF2-40B4-BE49-F238E27FC236}">
                <a16:creationId xmlns:a16="http://schemas.microsoft.com/office/drawing/2014/main" id="{07B8E1D8-B180-45B7-BF51-CEFE864D866E}"/>
              </a:ext>
            </a:extLst>
          </p:cNvPr>
          <p:cNvSpPr/>
          <p:nvPr/>
        </p:nvSpPr>
        <p:spPr>
          <a:xfrm>
            <a:off x="374485" y="4844143"/>
            <a:ext cx="3646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Futura Lt BT" panose="020B0402020204020303" pitchFamily="34" charset="0"/>
              </a:rPr>
              <a:t>Damals</a:t>
            </a:r>
            <a:r>
              <a:rPr lang="en-US" dirty="0">
                <a:latin typeface="Futura Lt BT" panose="020B0402020204020303" pitchFamily="34" charset="0"/>
              </a:rPr>
              <a:t> (1994)</a:t>
            </a:r>
          </a:p>
          <a:p>
            <a:pPr algn="ctr"/>
            <a:r>
              <a:rPr lang="en-US" dirty="0">
                <a:latin typeface="Futura Lt BT" panose="020B0402020204020303" pitchFamily="34" charset="0"/>
              </a:rPr>
              <a:t>TIGR USA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15FFB903-22A8-4F6C-937C-16B133C47D0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4" b="28566"/>
          <a:stretch/>
        </p:blipFill>
        <p:spPr>
          <a:xfrm>
            <a:off x="4885863" y="2138339"/>
            <a:ext cx="3441758" cy="2581319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46B7CD89-F0AF-4308-B7EC-F9A0D778744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39" b="25302"/>
          <a:stretch/>
        </p:blipFill>
        <p:spPr>
          <a:xfrm>
            <a:off x="8576732" y="2138339"/>
            <a:ext cx="3447996" cy="2581319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09C77AE-39C8-4DAF-A467-D324FFFB63D0}"/>
              </a:ext>
            </a:extLst>
          </p:cNvPr>
          <p:cNvSpPr/>
          <p:nvPr/>
        </p:nvSpPr>
        <p:spPr>
          <a:xfrm>
            <a:off x="4390263" y="4844143"/>
            <a:ext cx="8129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Futura Lt BT" panose="020B0402020204020303" pitchFamily="34" charset="0"/>
              </a:rPr>
              <a:t>Heute (2020)</a:t>
            </a:r>
          </a:p>
          <a:p>
            <a:pPr algn="ctr"/>
            <a:r>
              <a:rPr lang="en-US" dirty="0" err="1">
                <a:latin typeface="Futura Lt BT" panose="020B0402020204020303" pitchFamily="34" charset="0"/>
              </a:rPr>
              <a:t>Institut</a:t>
            </a:r>
            <a:r>
              <a:rPr lang="en-US" dirty="0">
                <a:latin typeface="Futura Lt BT" panose="020B0402020204020303" pitchFamily="34" charset="0"/>
              </a:rPr>
              <a:t> </a:t>
            </a:r>
            <a:r>
              <a:rPr lang="en-US" dirty="0" err="1">
                <a:latin typeface="Futura Lt BT" panose="020B0402020204020303" pitchFamily="34" charset="0"/>
              </a:rPr>
              <a:t>für</a:t>
            </a:r>
            <a:r>
              <a:rPr lang="en-US" dirty="0">
                <a:latin typeface="Futura Lt BT" panose="020B0402020204020303" pitchFamily="34" charset="0"/>
              </a:rPr>
              <a:t> </a:t>
            </a:r>
            <a:r>
              <a:rPr lang="en-US" dirty="0" err="1">
                <a:latin typeface="Futura Lt BT" panose="020B0402020204020303" pitchFamily="34" charset="0"/>
              </a:rPr>
              <a:t>medizinische</a:t>
            </a:r>
            <a:r>
              <a:rPr lang="en-US" dirty="0">
                <a:latin typeface="Futura Lt BT" panose="020B0402020204020303" pitchFamily="34" charset="0"/>
              </a:rPr>
              <a:t> </a:t>
            </a:r>
            <a:r>
              <a:rPr lang="en-US" dirty="0" err="1">
                <a:latin typeface="Futura Lt BT" panose="020B0402020204020303" pitchFamily="34" charset="0"/>
              </a:rPr>
              <a:t>Mikrobiologie</a:t>
            </a:r>
            <a:r>
              <a:rPr lang="en-US" dirty="0">
                <a:latin typeface="Futura Lt BT" panose="020B0402020204020303" pitchFamily="34" charset="0"/>
              </a:rPr>
              <a:t> und </a:t>
            </a:r>
            <a:r>
              <a:rPr lang="en-US" dirty="0" err="1">
                <a:latin typeface="Futura Lt BT" panose="020B0402020204020303" pitchFamily="34" charset="0"/>
              </a:rPr>
              <a:t>Krankenhaushygiene</a:t>
            </a:r>
            <a:endParaRPr lang="en-US" dirty="0">
              <a:latin typeface="Futura Lt BT" panose="020B0402020204020303" pitchFamily="34" charset="0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9F86998E-9647-48DF-A3F6-44DC07648454}"/>
              </a:ext>
            </a:extLst>
          </p:cNvPr>
          <p:cNvSpPr/>
          <p:nvPr/>
        </p:nvSpPr>
        <p:spPr>
          <a:xfrm>
            <a:off x="284596" y="5818441"/>
            <a:ext cx="114039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alibri" panose="020F0502020204030204" pitchFamily="34" charset="0"/>
              <a:buChar char="→"/>
            </a:pPr>
            <a:r>
              <a:rPr lang="en-US" sz="2400" dirty="0">
                <a:latin typeface="Futura Lt BT" panose="020B0402020204020303" pitchFamily="34" charset="0"/>
              </a:rPr>
              <a:t>“Whole-Genome”-</a:t>
            </a:r>
            <a:r>
              <a:rPr lang="en-US" sz="2400" dirty="0" err="1">
                <a:latin typeface="Futura Lt BT" panose="020B0402020204020303" pitchFamily="34" charset="0"/>
              </a:rPr>
              <a:t>Sequenzierung</a:t>
            </a:r>
            <a:r>
              <a:rPr lang="en-US" sz="2400" dirty="0">
                <a:latin typeface="Futura Lt BT" panose="020B0402020204020303" pitchFamily="34" charset="0"/>
              </a:rPr>
              <a:t> (Shotgun </a:t>
            </a:r>
            <a:r>
              <a:rPr lang="en-US" sz="2400" dirty="0" err="1">
                <a:latin typeface="Futura Lt BT" panose="020B0402020204020303" pitchFamily="34" charset="0"/>
              </a:rPr>
              <a:t>oder</a:t>
            </a:r>
            <a:r>
              <a:rPr lang="en-US" sz="2400" dirty="0">
                <a:latin typeface="Futura Lt BT" panose="020B0402020204020303" pitchFamily="34" charset="0"/>
              </a:rPr>
              <a:t> Whole-Genome-Amplification)</a:t>
            </a:r>
          </a:p>
          <a:p>
            <a:pPr marL="342900" indent="-342900">
              <a:buFont typeface="Calibri" panose="020F0502020204030204" pitchFamily="34" charset="0"/>
              <a:buChar char="→"/>
            </a:pPr>
            <a:r>
              <a:rPr lang="en-US" sz="2400" dirty="0">
                <a:latin typeface="Futura Lt BT" panose="020B0402020204020303" pitchFamily="34" charset="0"/>
              </a:rPr>
              <a:t>Z.B. </a:t>
            </a:r>
            <a:r>
              <a:rPr lang="en-US" sz="2400" dirty="0" err="1">
                <a:latin typeface="Futura Lt BT" panose="020B0402020204020303" pitchFamily="34" charset="0"/>
              </a:rPr>
              <a:t>mit</a:t>
            </a:r>
            <a:r>
              <a:rPr lang="en-US" sz="2400" dirty="0">
                <a:latin typeface="Futura Lt BT" panose="020B0402020204020303" pitchFamily="34" charset="0"/>
              </a:rPr>
              <a:t> den Nanopore- </a:t>
            </a:r>
            <a:r>
              <a:rPr lang="en-US" sz="2400" dirty="0" err="1">
                <a:latin typeface="Futura Lt BT" panose="020B0402020204020303" pitchFamily="34" charset="0"/>
              </a:rPr>
              <a:t>oder</a:t>
            </a:r>
            <a:r>
              <a:rPr lang="en-US" sz="2400" dirty="0">
                <a:latin typeface="Futura Lt BT" panose="020B0402020204020303" pitchFamily="34" charset="0"/>
              </a:rPr>
              <a:t> Illumina-</a:t>
            </a:r>
            <a:r>
              <a:rPr lang="en-US" sz="2400" dirty="0" err="1">
                <a:latin typeface="Futura Lt BT" panose="020B0402020204020303" pitchFamily="34" charset="0"/>
              </a:rPr>
              <a:t>Technologien</a:t>
            </a:r>
            <a:r>
              <a:rPr lang="en-US" sz="2400" dirty="0">
                <a:latin typeface="Futura Lt BT" panose="020B04020202040203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062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E88C7-DF8C-431E-8EBD-4C3F7AA0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2. Sequenzierung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DE314D5-59C2-4A33-91B6-A7DAD7359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17" y="2543537"/>
            <a:ext cx="3676324" cy="2334808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174F0FD-5D78-46AF-8C49-4BB7E3070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553" y="2685437"/>
            <a:ext cx="6588924" cy="235639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075A9DB-587E-4E5D-81B5-5B7FCD1FC1F4}"/>
              </a:ext>
            </a:extLst>
          </p:cNvPr>
          <p:cNvSpPr txBox="1">
            <a:spLocks/>
          </p:cNvSpPr>
          <p:nvPr/>
        </p:nvSpPr>
        <p:spPr>
          <a:xfrm>
            <a:off x="531989" y="1644968"/>
            <a:ext cx="45661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utura Lt BT" panose="020B0402020204020303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Eine </a:t>
            </a:r>
            <a:r>
              <a:rPr lang="en-US" sz="2000" dirty="0" err="1"/>
              <a:t>Elektrode</a:t>
            </a:r>
            <a:r>
              <a:rPr lang="en-US" sz="2000" dirty="0"/>
              <a:t> </a:t>
            </a:r>
            <a:r>
              <a:rPr lang="en-US" sz="2000" dirty="0" err="1"/>
              <a:t>erzeugt</a:t>
            </a:r>
            <a:r>
              <a:rPr lang="en-US" sz="2000" dirty="0"/>
              <a:t> </a:t>
            </a:r>
            <a:r>
              <a:rPr lang="en-US" sz="2000" dirty="0" err="1"/>
              <a:t>eine</a:t>
            </a:r>
            <a:r>
              <a:rPr lang="en-US" sz="2000" dirty="0"/>
              <a:t> </a:t>
            </a:r>
            <a:r>
              <a:rPr lang="en-US" sz="2000" dirty="0" err="1"/>
              <a:t>Spannung</a:t>
            </a:r>
            <a:r>
              <a:rPr lang="en-US" sz="2000" dirty="0"/>
              <a:t>, die von </a:t>
            </a:r>
            <a:r>
              <a:rPr lang="en-US" sz="2000" dirty="0" err="1"/>
              <a:t>einem</a:t>
            </a:r>
            <a:r>
              <a:rPr lang="en-US" sz="2000" dirty="0"/>
              <a:t> ASIC </a:t>
            </a:r>
            <a:r>
              <a:rPr lang="en-US" sz="2000" dirty="0" err="1"/>
              <a:t>gemessen</a:t>
            </a:r>
            <a:r>
              <a:rPr lang="en-US" sz="2000" dirty="0"/>
              <a:t> </a:t>
            </a:r>
            <a:r>
              <a:rPr lang="en-US" sz="2000" dirty="0" err="1"/>
              <a:t>wird</a:t>
            </a:r>
            <a:endParaRPr lang="en-US" sz="2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E37E7E-D39B-4569-8B7B-1AAA66BE3A58}"/>
              </a:ext>
            </a:extLst>
          </p:cNvPr>
          <p:cNvSpPr txBox="1">
            <a:spLocks/>
          </p:cNvSpPr>
          <p:nvPr/>
        </p:nvSpPr>
        <p:spPr>
          <a:xfrm>
            <a:off x="5124771" y="1644968"/>
            <a:ext cx="67224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utura Lt BT" panose="020B0402020204020303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err="1"/>
              <a:t>Translokation</a:t>
            </a:r>
            <a:r>
              <a:rPr lang="en-US" sz="2000" dirty="0"/>
              <a:t> von </a:t>
            </a:r>
            <a:r>
              <a:rPr lang="en-US" sz="2000" dirty="0" err="1"/>
              <a:t>Objekten</a:t>
            </a:r>
            <a:r>
              <a:rPr lang="en-US" sz="2000" dirty="0"/>
              <a:t> </a:t>
            </a:r>
            <a:r>
              <a:rPr lang="en-US" sz="2000" dirty="0" err="1"/>
              <a:t>durch</a:t>
            </a:r>
            <a:r>
              <a:rPr lang="en-US" sz="2000" dirty="0"/>
              <a:t> die Pore </a:t>
            </a:r>
            <a:r>
              <a:rPr lang="en-US" sz="2000" dirty="0" err="1"/>
              <a:t>führt</a:t>
            </a:r>
            <a:r>
              <a:rPr lang="en-US" sz="2000" dirty="0"/>
              <a:t> </a:t>
            </a:r>
            <a:r>
              <a:rPr lang="en-US" sz="2000" dirty="0" err="1"/>
              <a:t>zu</a:t>
            </a:r>
            <a:r>
              <a:rPr lang="en-US" sz="2000" dirty="0"/>
              <a:t> </a:t>
            </a:r>
            <a:r>
              <a:rPr lang="en-US" sz="2000" dirty="0" err="1"/>
              <a:t>Spannungs-Änderungen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376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E88C7-DF8C-431E-8EBD-4C3F7AA0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2. Sequenzierung</a:t>
            </a:r>
          </a:p>
        </p:txBody>
      </p:sp>
      <p:pic>
        <p:nvPicPr>
          <p:cNvPr id="3" name="Grafik 10">
            <a:extLst>
              <a:ext uri="{FF2B5EF4-FFF2-40B4-BE49-F238E27FC236}">
                <a16:creationId xmlns:a16="http://schemas.microsoft.com/office/drawing/2014/main" id="{CD74E18F-5785-459C-AC81-C99BB97F735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84" y="1861860"/>
            <a:ext cx="5962126" cy="26161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14">
            <a:extLst>
              <a:ext uri="{FF2B5EF4-FFF2-40B4-BE49-F238E27FC236}">
                <a16:creationId xmlns:a16="http://schemas.microsoft.com/office/drawing/2014/main" id="{8FCEFE1F-D3CF-4E64-AA96-07DB311D0777}"/>
              </a:ext>
            </a:extLst>
          </p:cNvPr>
          <p:cNvSpPr txBox="1"/>
          <p:nvPr/>
        </p:nvSpPr>
        <p:spPr>
          <a:xfrm>
            <a:off x="1521451" y="4591496"/>
            <a:ext cx="3600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450 Bases/</a:t>
            </a:r>
            <a:r>
              <a:rPr lang="en-US" sz="2000" dirty="0" err="1"/>
              <a:t>Sekunde</a:t>
            </a:r>
            <a:r>
              <a:rPr lang="en-US" sz="2000" dirty="0"/>
              <a:t> pro Pore</a:t>
            </a:r>
            <a:br>
              <a:rPr lang="en-US" sz="2000" dirty="0"/>
            </a:br>
            <a:r>
              <a:rPr lang="en-US" sz="2000" dirty="0"/>
              <a:t>512 </a:t>
            </a:r>
            <a:r>
              <a:rPr lang="en-US" sz="2000" dirty="0" err="1"/>
              <a:t>Poren</a:t>
            </a:r>
            <a:r>
              <a:rPr lang="en-US" sz="2000" dirty="0"/>
              <a:t> </a:t>
            </a:r>
            <a:r>
              <a:rPr lang="en-US" sz="2000" dirty="0" err="1"/>
              <a:t>im</a:t>
            </a:r>
            <a:r>
              <a:rPr lang="en-US" sz="2000" dirty="0"/>
              <a:t> </a:t>
            </a:r>
            <a:r>
              <a:rPr lang="en-US" sz="2000" dirty="0" err="1"/>
              <a:t>Parallelbetrieb</a:t>
            </a:r>
            <a:br>
              <a:rPr lang="en-US" sz="2000" dirty="0"/>
            </a:br>
            <a:endParaRPr lang="en-US" sz="2000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7FEE2475-82ED-4B4D-AA43-ADF6B3B65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317050"/>
              </p:ext>
            </p:extLst>
          </p:nvPr>
        </p:nvGraphicFramePr>
        <p:xfrm>
          <a:off x="8060241" y="4172841"/>
          <a:ext cx="2779921" cy="165847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719280">
                  <a:extLst>
                    <a:ext uri="{9D8B030D-6E8A-4147-A177-3AD203B41FA5}">
                      <a16:colId xmlns:a16="http://schemas.microsoft.com/office/drawing/2014/main" val="2079919016"/>
                    </a:ext>
                  </a:extLst>
                </a:gridCol>
                <a:gridCol w="758160">
                  <a:extLst>
                    <a:ext uri="{9D8B030D-6E8A-4147-A177-3AD203B41FA5}">
                      <a16:colId xmlns:a16="http://schemas.microsoft.com/office/drawing/2014/main" val="2231726469"/>
                    </a:ext>
                  </a:extLst>
                </a:gridCol>
                <a:gridCol w="1302481">
                  <a:extLst>
                    <a:ext uri="{9D8B030D-6E8A-4147-A177-3AD203B41FA5}">
                      <a16:colId xmlns:a16="http://schemas.microsoft.com/office/drawing/2014/main" val="1660168555"/>
                    </a:ext>
                  </a:extLst>
                </a:gridCol>
              </a:tblGrid>
              <a:tr h="2197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kmer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mean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range (1</a:t>
                      </a:r>
                      <a:r>
                        <a:rPr lang="el-GR" sz="1300" u="none" strike="noStrike">
                          <a:effectLst/>
                        </a:rPr>
                        <a:t>σ)</a:t>
                      </a:r>
                      <a:endParaRPr lang="el-GR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extLst>
                  <a:ext uri="{0D108BD9-81ED-4DB2-BD59-A6C34878D82A}">
                    <a16:rowId xmlns:a16="http://schemas.microsoft.com/office/drawing/2014/main" val="1335838720"/>
                  </a:ext>
                </a:extLst>
              </a:tr>
              <a:tr h="205537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2974554281"/>
                  </a:ext>
                </a:extLst>
              </a:tr>
              <a:tr h="2055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AAAAA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70.2 pA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69.3 - 71.2 pA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extLst>
                  <a:ext uri="{0D108BD9-81ED-4DB2-BD59-A6C34878D82A}">
                    <a16:rowId xmlns:a16="http://schemas.microsoft.com/office/drawing/2014/main" val="141397876"/>
                  </a:ext>
                </a:extLst>
              </a:tr>
              <a:tr h="2055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AAAAC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66.1 pA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65.4 - 66.9 </a:t>
                      </a:r>
                      <a:r>
                        <a:rPr lang="en-US" sz="1300" u="none" strike="noStrike" dirty="0" err="1">
                          <a:effectLst/>
                        </a:rPr>
                        <a:t>pA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extLst>
                  <a:ext uri="{0D108BD9-81ED-4DB2-BD59-A6C34878D82A}">
                    <a16:rowId xmlns:a16="http://schemas.microsoft.com/office/drawing/2014/main" val="330656177"/>
                  </a:ext>
                </a:extLst>
              </a:tr>
              <a:tr h="2055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AAACG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62.8 pA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62.0 - 63.6 </a:t>
                      </a:r>
                      <a:r>
                        <a:rPr lang="en-US" sz="1300" u="none" strike="noStrike" dirty="0" err="1">
                          <a:effectLst/>
                        </a:rPr>
                        <a:t>pA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extLst>
                  <a:ext uri="{0D108BD9-81ED-4DB2-BD59-A6C34878D82A}">
                    <a16:rowId xmlns:a16="http://schemas.microsoft.com/office/drawing/2014/main" val="1029233235"/>
                  </a:ext>
                </a:extLst>
              </a:tr>
              <a:tr h="2055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AACGT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67.6 </a:t>
                      </a:r>
                      <a:r>
                        <a:rPr lang="en-US" sz="1300" u="none" strike="noStrike" dirty="0" err="1">
                          <a:effectLst/>
                        </a:rPr>
                        <a:t>pA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66.3 - 68.9 pA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extLst>
                  <a:ext uri="{0D108BD9-81ED-4DB2-BD59-A6C34878D82A}">
                    <a16:rowId xmlns:a16="http://schemas.microsoft.com/office/drawing/2014/main" val="1283255919"/>
                  </a:ext>
                </a:extLst>
              </a:tr>
              <a:tr h="2055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ACGTC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56.6 </a:t>
                      </a:r>
                      <a:r>
                        <a:rPr lang="en-US" sz="1300" u="none" strike="noStrike" dirty="0" err="1">
                          <a:effectLst/>
                        </a:rPr>
                        <a:t>pA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54.5 - 58.7 </a:t>
                      </a:r>
                      <a:r>
                        <a:rPr lang="en-US" sz="1300" u="none" strike="noStrike" dirty="0" err="1">
                          <a:effectLst/>
                        </a:rPr>
                        <a:t>pA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extLst>
                  <a:ext uri="{0D108BD9-81ED-4DB2-BD59-A6C34878D82A}">
                    <a16:rowId xmlns:a16="http://schemas.microsoft.com/office/drawing/2014/main" val="3443273542"/>
                  </a:ext>
                </a:extLst>
              </a:tr>
              <a:tr h="2055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CGTCC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49.9 pA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49.1 - 50.7 </a:t>
                      </a:r>
                      <a:r>
                        <a:rPr lang="en-US" sz="1300" u="none" strike="noStrike" dirty="0" err="1">
                          <a:effectLst/>
                        </a:rPr>
                        <a:t>pA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extLst>
                  <a:ext uri="{0D108BD9-81ED-4DB2-BD59-A6C34878D82A}">
                    <a16:rowId xmlns:a16="http://schemas.microsoft.com/office/drawing/2014/main" val="3080687586"/>
                  </a:ext>
                </a:extLst>
              </a:tr>
            </a:tbl>
          </a:graphicData>
        </a:graphic>
      </p:graphicFrame>
      <p:pic>
        <p:nvPicPr>
          <p:cNvPr id="14" name="Picture 6">
            <a:extLst>
              <a:ext uri="{FF2B5EF4-FFF2-40B4-BE49-F238E27FC236}">
                <a16:creationId xmlns:a16="http://schemas.microsoft.com/office/drawing/2014/main" id="{AEB36923-47CB-42A0-8E6A-11A741D9A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522" y="1831380"/>
            <a:ext cx="3865599" cy="2200769"/>
          </a:xfrm>
          <a:prstGeom prst="rect">
            <a:avLst/>
          </a:prstGeom>
        </p:spPr>
      </p:pic>
      <p:sp>
        <p:nvSpPr>
          <p:cNvPr id="15" name="Rectangle 9">
            <a:extLst>
              <a:ext uri="{FF2B5EF4-FFF2-40B4-BE49-F238E27FC236}">
                <a16:creationId xmlns:a16="http://schemas.microsoft.com/office/drawing/2014/main" id="{EEAB1A5B-3A7C-45D0-A5F6-9727F0108EA0}"/>
              </a:ext>
            </a:extLst>
          </p:cNvPr>
          <p:cNvSpPr/>
          <p:nvPr/>
        </p:nvSpPr>
        <p:spPr>
          <a:xfrm>
            <a:off x="284596" y="5864161"/>
            <a:ext cx="114039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alibri" panose="020F0502020204030204" pitchFamily="34" charset="0"/>
              <a:buChar char="→"/>
            </a:pPr>
            <a:r>
              <a:rPr lang="en-US" sz="2400" dirty="0">
                <a:latin typeface="Futura Lt BT" panose="020B0402020204020303" pitchFamily="34" charset="0"/>
              </a:rPr>
              <a:t>Translation von </a:t>
            </a:r>
            <a:r>
              <a:rPr lang="en-US" sz="2400" dirty="0" err="1">
                <a:latin typeface="Futura Lt BT" panose="020B0402020204020303" pitchFamily="34" charset="0"/>
              </a:rPr>
              <a:t>Signaldaten</a:t>
            </a:r>
            <a:r>
              <a:rPr lang="en-US" sz="2400" dirty="0">
                <a:latin typeface="Futura Lt BT" panose="020B0402020204020303" pitchFamily="34" charset="0"/>
              </a:rPr>
              <a:t> in </a:t>
            </a:r>
            <a:r>
              <a:rPr lang="en-US" sz="2400" dirty="0" err="1">
                <a:latin typeface="Futura Lt BT" panose="020B0402020204020303" pitchFamily="34" charset="0"/>
              </a:rPr>
              <a:t>Basen</a:t>
            </a:r>
            <a:r>
              <a:rPr lang="en-US" sz="2400" dirty="0">
                <a:latin typeface="Futura Lt BT" panose="020B0402020204020303" pitchFamily="34" charset="0"/>
              </a:rPr>
              <a:t> (“</a:t>
            </a:r>
            <a:r>
              <a:rPr lang="en-US" sz="2400" dirty="0" err="1">
                <a:latin typeface="Futura Lt BT" panose="020B0402020204020303" pitchFamily="34" charset="0"/>
              </a:rPr>
              <a:t>Basecalling</a:t>
            </a:r>
            <a:r>
              <a:rPr lang="en-US" sz="2400" dirty="0">
                <a:latin typeface="Futura Lt BT" panose="020B0402020204020303" pitchFamily="34" charset="0"/>
              </a:rPr>
              <a:t>”)</a:t>
            </a:r>
          </a:p>
          <a:p>
            <a:pPr marL="342900" indent="-342900">
              <a:buFont typeface="Calibri" panose="020F0502020204030204" pitchFamily="34" charset="0"/>
              <a:buChar char="→"/>
            </a:pPr>
            <a:r>
              <a:rPr lang="en-US" sz="2400" dirty="0" err="1">
                <a:latin typeface="Futura Lt BT" panose="020B0402020204020303" pitchFamily="34" charset="0"/>
              </a:rPr>
              <a:t>Fehlerrate</a:t>
            </a:r>
            <a:r>
              <a:rPr lang="en-US" sz="2400" dirty="0">
                <a:latin typeface="Futura Lt BT" panose="020B0402020204020303" pitchFamily="34" charset="0"/>
              </a:rPr>
              <a:t> 5 – 10%</a:t>
            </a: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E9380AF7-718E-4388-8C62-5A250BE47A7A}"/>
              </a:ext>
            </a:extLst>
          </p:cNvPr>
          <p:cNvSpPr txBox="1"/>
          <p:nvPr/>
        </p:nvSpPr>
        <p:spPr>
          <a:xfrm>
            <a:off x="7466925" y="1461750"/>
            <a:ext cx="3600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Signaldaten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326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Futura Lt BT"/>
        <a:ea typeface=""/>
        <a:cs typeface=""/>
      </a:majorFont>
      <a:minorFont>
        <a:latin typeface="Futura Lt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1200</Words>
  <Application>Microsoft Office PowerPoint</Application>
  <PresentationFormat>Breitbild</PresentationFormat>
  <Paragraphs>228</Paragraphs>
  <Slides>20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Futura Lt BT</vt:lpstr>
      <vt:lpstr>Office</vt:lpstr>
      <vt:lpstr>   Genomische Epidemiologie   Univ.-Prof. Alexander Dilthey (DPhil)  </vt:lpstr>
      <vt:lpstr>Lernziele</vt:lpstr>
      <vt:lpstr>Genomische Epidemiologie</vt:lpstr>
      <vt:lpstr>Genomische Epidemiologie</vt:lpstr>
      <vt:lpstr>Genomische Epidemiologie in 5 Schritten</vt:lpstr>
      <vt:lpstr>1. DNA/RNA-Extraktion und ggf. Amplifikation</vt:lpstr>
      <vt:lpstr>2. Sequenzierung</vt:lpstr>
      <vt:lpstr>2. Sequenzierung</vt:lpstr>
      <vt:lpstr>2. Sequenzierung</vt:lpstr>
      <vt:lpstr>2. Sequenzierung</vt:lpstr>
      <vt:lpstr>3. Vergleich der sequenzierten Isolate: Alignment</vt:lpstr>
      <vt:lpstr>3. Vergleich der sequenzierten Isolate: Variant Calling</vt:lpstr>
      <vt:lpstr>3. Vergleich der sequenzierten Isolate: Distanzmatrix</vt:lpstr>
      <vt:lpstr>4. Visualisierung</vt:lpstr>
      <vt:lpstr>4. Visualisierung</vt:lpstr>
      <vt:lpstr>5. Interpretation</vt:lpstr>
      <vt:lpstr>Genom-Sequenzierung von Pathogenen</vt:lpstr>
      <vt:lpstr>Genomische Epidemiologie in Action: Sequence anything, anywhere…</vt:lpstr>
      <vt:lpstr>Genomische Epidemiologie in Action: Global Data Sharing</vt:lpstr>
      <vt:lpstr>Zusammenfassung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Graph-based inference of complete human genomes   Alexander Dilthey (DPhil)  Heinrich Heine University Düsseldorf</dc:title>
  <dc:creator>Alexander Dilthey</dc:creator>
  <cp:lastModifiedBy>Alexander Dilthey</cp:lastModifiedBy>
  <cp:revision>771</cp:revision>
  <dcterms:created xsi:type="dcterms:W3CDTF">2019-10-08T11:27:47Z</dcterms:created>
  <dcterms:modified xsi:type="dcterms:W3CDTF">2020-06-17T14:26:58Z</dcterms:modified>
</cp:coreProperties>
</file>