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E4167-9E75-4C66-8822-14D06A6FB23F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1402F-92A1-4ABD-949D-9322A2F45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38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1402F-92A1-4ABD-949D-9322A2F45A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9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Biology means the study of living things. </a:t>
            </a:r>
            <a:r>
              <a:rPr lang="en-US" dirty="0" smtClean="0"/>
              <a:t>Biotechnology refers to the</a:t>
            </a:r>
            <a:r>
              <a:rPr lang="en-US" baseline="0" dirty="0" smtClean="0"/>
              <a:t> development of products using living systems like animal, plants, bacteria through a process. These production of new products are developed in a way that it will not degrade the environment. There are many subsections of biotechnology including agricultural, medical, molecular, marine and environment. Food biotechnology and many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1402F-92A1-4ABD-949D-9322A2F45A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9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some applications of biotechnology,</a:t>
            </a:r>
            <a:r>
              <a:rPr lang="en-US" baseline="0" dirty="0" smtClean="0"/>
              <a:t> they are DNA fingerprinting, transgenesis, xenotransplantation and finally stem cells and tissue </a:t>
            </a:r>
            <a:r>
              <a:rPr lang="en-US" baseline="0" dirty="0" smtClean="0"/>
              <a:t>engineering. These applications are mainly based on animal biotechnology and medical biotechnology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1402F-92A1-4ABD-949D-9322A2F45A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31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1402F-92A1-4ABD-949D-9322A2F45A9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1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GM refers to as Genetically</a:t>
            </a:r>
            <a:r>
              <a:rPr lang="en-US" baseline="0" dirty="0" smtClean="0"/>
              <a:t> Modification.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Ethical issues concerning xenotransplantation not only include animal rights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also 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allocation of resources, and distributive justice. Due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public health risks, acceptance from public is also needed for this xenotransplants other than the patience acceptance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1402F-92A1-4ABD-949D-9322A2F45A9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86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1402F-92A1-4ABD-949D-9322A2F45A9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5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88B4-EA89-4FEA-80FC-AFA0ED6E786D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1204-A6CF-4CF2-BA39-F86E815E6CA9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D960-1923-4FE0-8750-462D1406C4D4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7750-14D6-4167-9A2A-EBA3AC4807DD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0173-13D2-4A6A-80AC-B6A5730A2F03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6B74-27AD-4357-B25C-068E7FFF0D20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36D8-0378-4D0C-8F8F-3EAB9761005D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1D74-E65D-44D2-AB31-D59F4364EFAF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E827-697E-442D-8492-7C8C31490C10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2126-E7CE-490F-A21C-C6F1086311BF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C26-A4AE-465C-95F9-A8500C501DAE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95FA-6816-49DB-88C3-A48329600E75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1AD6-012B-4BAC-A4F8-C0DAFD2C0AE1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5690-80F0-4539-BC8A-BDA510AEB4CA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7C62-B2E1-43E7-88A0-35704E0DC537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1362D-F571-4A3B-B3B2-986EECC353EA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EDC2E-1B4A-4CF5-ABA5-7C6F05D5780B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ome.gov/genetics-glossary/Transgenic" TargetMode="External"/><Relationship Id="rId2" Type="http://schemas.openxmlformats.org/officeDocument/2006/relationships/hyperlink" Target="https://www.genome.gov/genetics-glossary/DNA-Fingerprinting#:~:text=DNA%20fingerprinting%20is%20a%20laboratory,evidence%20came%20from%20that%20susp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bs.org/wgbh/pages/frontline/shows/organfarm/regulators/clark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331" y="1519707"/>
            <a:ext cx="10805136" cy="2582643"/>
          </a:xfrm>
        </p:spPr>
        <p:txBody>
          <a:bodyPr/>
          <a:lstStyle/>
          <a:p>
            <a:pPr algn="ctr"/>
            <a:r>
              <a:rPr lang="en-US" sz="8800" b="1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Applications </a:t>
            </a:r>
            <a:br>
              <a:rPr lang="en-US" sz="8800" b="1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</a:br>
            <a:r>
              <a:rPr lang="en-US" sz="8800" b="1" dirty="0" smtClean="0">
                <a:solidFill>
                  <a:schemeClr val="accent1">
                    <a:lumMod val="75000"/>
                  </a:schemeClr>
                </a:solidFill>
                <a:latin typeface="Agency FB" panose="020B0503020202020204" pitchFamily="34" charset="0"/>
              </a:rPr>
              <a:t>Of Biotechnology</a:t>
            </a:r>
            <a:endParaRPr lang="en-US" sz="8800" b="1" dirty="0">
              <a:solidFill>
                <a:schemeClr val="accent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91" y="5364478"/>
            <a:ext cx="7752843" cy="1332536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latin typeface="Bahnschrift Condensed" panose="020B0502040204020203" pitchFamily="34" charset="0"/>
              </a:rPr>
              <a:t>F. H. B. C. Diluki Silva</a:t>
            </a:r>
          </a:p>
          <a:p>
            <a:pPr algn="l"/>
            <a:r>
              <a:rPr lang="en-US" sz="2400" b="1" dirty="0" smtClean="0">
                <a:latin typeface="Bahnschrift Condensed" panose="020B0502040204020203" pitchFamily="34" charset="0"/>
              </a:rPr>
              <a:t>Introduction </a:t>
            </a:r>
            <a:r>
              <a:rPr lang="en-US" sz="2400" b="1" dirty="0">
                <a:latin typeface="Bahnschrift Condensed" panose="020B0502040204020203" pitchFamily="34" charset="0"/>
              </a:rPr>
              <a:t>to Information </a:t>
            </a:r>
            <a:r>
              <a:rPr lang="en-US" sz="2400" b="1" dirty="0" smtClean="0">
                <a:latin typeface="Bahnschrift Condensed" panose="020B0502040204020203" pitchFamily="34" charset="0"/>
              </a:rPr>
              <a:t>Technology</a:t>
            </a:r>
          </a:p>
          <a:p>
            <a:pPr algn="l"/>
            <a:r>
              <a:rPr lang="en-US" sz="2400" b="1" dirty="0" smtClean="0">
                <a:latin typeface="Bahnschrift Condensed" panose="020B0502040204020203" pitchFamily="34" charset="0"/>
              </a:rPr>
              <a:t>SC1172  </a:t>
            </a:r>
            <a:endParaRPr lang="en-US" sz="2400" dirty="0" smtClean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05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C000"/>
                </a:solidFill>
                <a:latin typeface="Candara" panose="020E0502030303020204" pitchFamily="34" charset="0"/>
              </a:rPr>
              <a:t>What is Biotechnology?</a:t>
            </a:r>
            <a:endParaRPr lang="en-US" sz="4000" dirty="0">
              <a:solidFill>
                <a:srgbClr val="FFC00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378" y="1406102"/>
            <a:ext cx="7585380" cy="448973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Biotechnology is referred as producing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 developing products by the use of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iving systems for a better life for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humans and animals through a particular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rocess, without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degrading the environment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This was first introduced by a Hungarian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agricultural engineer named Karl Ereky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(1878-1952) in 1919. He is regarded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as the “Father of Biotechnology</a:t>
            </a: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” </a:t>
            </a:r>
            <a:endParaRPr lang="en-US" sz="28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   </a:t>
            </a:r>
            <a:endParaRPr lang="en-US" sz="2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2" descr="What is Biotechnology? | BIO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96" b="100000" l="1802" r="91351">
                        <a14:foregroundMark x1="61441" y1="27397" x2="62342" y2="45479"/>
                        <a14:foregroundMark x1="69009" y1="29041" x2="90090" y2="36438"/>
                        <a14:foregroundMark x1="57297" y1="25753" x2="59279" y2="26575"/>
                        <a14:foregroundMark x1="60000" y1="26575" x2="64324" y2="295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02" y="1217054"/>
            <a:ext cx="4439457" cy="38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99315"/>
            <a:ext cx="6297612" cy="365125"/>
          </a:xfrm>
        </p:spPr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590663" y="60161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21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2986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Centaur" panose="02030504050205020304" pitchFamily="18" charset="0"/>
              </a:rPr>
              <a:t>Applications of biotechnology</a:t>
            </a:r>
            <a:endParaRPr lang="en-US" sz="4400" dirty="0">
              <a:solidFill>
                <a:srgbClr val="FFFF00"/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4071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DNA fingerprinting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Transgenesis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Xenotransplantation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Stem cells and tissue engineering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9228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241" y="656823"/>
            <a:ext cx="8596668" cy="92584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EAEE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 Fingerprinting</a:t>
            </a:r>
            <a:endParaRPr lang="en-US" sz="3200" dirty="0">
              <a:solidFill>
                <a:srgbClr val="EAEE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242" y="1490888"/>
            <a:ext cx="9793190" cy="4897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DNA fingerprinting is a laboratory test that is used for the establishment of genetic makeups.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mainly used for: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Criminal Investigation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Identification of children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Identification of plants and bacteria   </a:t>
            </a:r>
          </a:p>
          <a:p>
            <a:pPr marL="57150" indent="0">
              <a:spcBef>
                <a:spcPts val="600"/>
              </a:spcBef>
              <a:buClr>
                <a:schemeClr val="accent2">
                  <a:lumMod val="75000"/>
                </a:schemeClr>
              </a:buClr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This is accurate almost 99.9% of the time and stored for </a:t>
            </a:r>
          </a:p>
          <a:p>
            <a:pPr marL="57150" indent="0">
              <a:spcBef>
                <a:spcPts val="0"/>
              </a:spcBef>
              <a:buClr>
                <a:schemeClr val="accent2">
                  <a:lumMod val="75000"/>
                </a:schemeClr>
              </a:buClr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further investigation.</a:t>
            </a:r>
          </a:p>
          <a:p>
            <a:pPr marL="57150" indent="0">
              <a:spcBef>
                <a:spcPts val="600"/>
              </a:spcBef>
              <a:buClr>
                <a:schemeClr val="accent2">
                  <a:lumMod val="75000"/>
                </a:schemeClr>
              </a:buClr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But sometimes these DNA samples can be destroyed during the process </a:t>
            </a:r>
          </a:p>
          <a:p>
            <a:pPr marL="57150" indent="0">
              <a:spcBef>
                <a:spcPts val="600"/>
              </a:spcBef>
              <a:buClr>
                <a:schemeClr val="accent2">
                  <a:lumMod val="75000"/>
                </a:schemeClr>
              </a:buClr>
              <a:buNone/>
            </a:pP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which is regarded as a disadvantage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 descr="A Step-by-step Explanation of the DNA Fingerprinting Process - Biology Wis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" r="46577" b="4099"/>
          <a:stretch/>
        </p:blipFill>
        <p:spPr bwMode="auto">
          <a:xfrm rot="10800000" flipH="1" flipV="1">
            <a:off x="7445838" y="2052832"/>
            <a:ext cx="2522409" cy="25603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2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758" y="490888"/>
            <a:ext cx="8596668" cy="13208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EAEE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Transgenesis</a:t>
            </a:r>
            <a:endParaRPr lang="en-US" sz="3200" dirty="0">
              <a:solidFill>
                <a:srgbClr val="EAEE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56" y="1275008"/>
            <a:ext cx="10707590" cy="511291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Transgenesis is the artificial introduction of one or more DNA sequences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from one species to another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Transgenesis is used for:</a:t>
            </a:r>
          </a:p>
          <a:p>
            <a:pPr marL="2571750" lvl="5" indent="-342900">
              <a:spcBef>
                <a:spcPts val="600"/>
              </a:spcBef>
              <a:buFont typeface="+mj-lt"/>
              <a:buAutoNum type="alphaLcPeriod"/>
            </a:pPr>
            <a:r>
              <a:rPr lang="en-US" sz="1800" b="1" dirty="0" smtClean="0">
                <a:latin typeface="Comic Sans MS" panose="030F0702030302020204" pitchFamily="66" charset="0"/>
              </a:rPr>
              <a:t>Animals</a:t>
            </a:r>
          </a:p>
          <a:p>
            <a:pPr marL="3028950" lvl="6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omic Sans MS" panose="030F0702030302020204" pitchFamily="66" charset="0"/>
              </a:rPr>
              <a:t>Here the foreign DNA is injected to the fertilized egg</a:t>
            </a:r>
          </a:p>
          <a:p>
            <a:pPr marL="3028950" lvl="6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omic Sans MS" panose="030F0702030302020204" pitchFamily="66" charset="0"/>
              </a:rPr>
              <a:t>When the animal with these DNA is developed it can transmit </a:t>
            </a:r>
          </a:p>
          <a:p>
            <a:pPr marL="2686050" lvl="6" indent="0">
              <a:spcBef>
                <a:spcPts val="600"/>
              </a:spcBef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      it to their offspring</a:t>
            </a:r>
          </a:p>
          <a:p>
            <a:pPr marL="3028950" lvl="6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omic Sans MS" panose="030F0702030302020204" pitchFamily="66" charset="0"/>
              </a:rPr>
              <a:t>These are known as </a:t>
            </a:r>
            <a:r>
              <a:rPr lang="en-US" sz="1800" b="1" dirty="0" smtClean="0">
                <a:latin typeface="Comic Sans MS" panose="030F0702030302020204" pitchFamily="66" charset="0"/>
              </a:rPr>
              <a:t>transgenic animals</a:t>
            </a:r>
          </a:p>
          <a:p>
            <a:pPr marL="2686050" lvl="6" indent="0">
              <a:spcBef>
                <a:spcPts val="600"/>
              </a:spcBef>
              <a:buNone/>
            </a:pPr>
            <a:r>
              <a:rPr lang="en-US" sz="1800" b="1" dirty="0">
                <a:latin typeface="Comic Sans MS" panose="030F0702030302020204" pitchFamily="66" charset="0"/>
              </a:rPr>
              <a:t> </a:t>
            </a:r>
            <a:r>
              <a:rPr lang="en-US" sz="1800" b="1" dirty="0" smtClean="0">
                <a:latin typeface="Comic Sans MS" panose="030F0702030302020204" pitchFamily="66" charset="0"/>
              </a:rPr>
              <a:t>                      </a:t>
            </a:r>
            <a:r>
              <a:rPr lang="en-US" sz="1800" i="1" dirty="0" smtClean="0">
                <a:latin typeface="Comic Sans MS" panose="030F0702030302020204" pitchFamily="66" charset="0"/>
              </a:rPr>
              <a:t>eg: glofish</a:t>
            </a:r>
          </a:p>
          <a:p>
            <a:pPr marL="2571750" lvl="5" indent="-342900">
              <a:spcBef>
                <a:spcPts val="600"/>
              </a:spcBef>
              <a:buFont typeface="+mj-lt"/>
              <a:buAutoNum type="alphaLcPeriod"/>
            </a:pPr>
            <a:r>
              <a:rPr lang="en-US" sz="1800" b="1" dirty="0" smtClean="0">
                <a:latin typeface="Comic Sans MS" panose="030F0702030302020204" pitchFamily="66" charset="0"/>
              </a:rPr>
              <a:t>Plants</a:t>
            </a:r>
          </a:p>
          <a:p>
            <a:pPr marL="3028950" lvl="6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omic Sans MS" panose="030F0702030302020204" pitchFamily="66" charset="0"/>
              </a:rPr>
              <a:t>Here the foreign DNA is introduced to variety of tissues</a:t>
            </a:r>
          </a:p>
          <a:p>
            <a:pPr marL="3028950" lvl="6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omic Sans MS" panose="030F0702030302020204" pitchFamily="66" charset="0"/>
              </a:rPr>
              <a:t>They are mainly used in crop fields, in pesticide reduction, etc..</a:t>
            </a:r>
          </a:p>
          <a:p>
            <a:pPr marL="3028950" lvl="6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800" dirty="0" smtClean="0">
                <a:latin typeface="Comic Sans MS" panose="030F0702030302020204" pitchFamily="66" charset="0"/>
              </a:rPr>
              <a:t>These are known as </a:t>
            </a:r>
            <a:r>
              <a:rPr lang="en-US" sz="1800" b="1" dirty="0" smtClean="0">
                <a:latin typeface="Comic Sans MS" panose="030F0702030302020204" pitchFamily="66" charset="0"/>
              </a:rPr>
              <a:t>transgenic plants</a:t>
            </a:r>
          </a:p>
          <a:p>
            <a:pPr marL="2686050" lvl="6" indent="0">
              <a:spcBef>
                <a:spcPts val="600"/>
              </a:spcBef>
              <a:buNone/>
            </a:pPr>
            <a:r>
              <a:rPr lang="en-US" sz="1800" dirty="0">
                <a:latin typeface="Comic Sans MS" panose="030F0702030302020204" pitchFamily="66" charset="0"/>
              </a:rPr>
              <a:t> </a:t>
            </a:r>
            <a:r>
              <a:rPr lang="en-US" sz="1800" dirty="0" smtClean="0">
                <a:latin typeface="Comic Sans MS" panose="030F0702030302020204" pitchFamily="66" charset="0"/>
              </a:rPr>
              <a:t>                                </a:t>
            </a:r>
            <a:r>
              <a:rPr lang="en-US" sz="1800" i="1" dirty="0" smtClean="0">
                <a:latin typeface="Comic Sans MS" panose="030F0702030302020204" pitchFamily="66" charset="0"/>
              </a:rPr>
              <a:t>eg: Bt cotton, maize</a:t>
            </a:r>
          </a:p>
          <a:p>
            <a:pPr lvl="6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n-US" sz="800" dirty="0" smtClean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050" dirty="0" smtClean="0"/>
              <a:t> </a:t>
            </a:r>
          </a:p>
          <a:p>
            <a:pPr marL="0" indent="0">
              <a:buNone/>
            </a:pPr>
            <a:endParaRPr lang="en-US" sz="1100" dirty="0" smtClean="0"/>
          </a:p>
        </p:txBody>
      </p:sp>
      <p:pic>
        <p:nvPicPr>
          <p:cNvPr id="3076" name="Picture 4" descr="GLOW-FISH FRESHWATER FISH|TROPICAL FISH|FISH TANK|COOLEST FRESHWATER  FISH|PET SHOP|AQUARIUM|BEST FRESHWATER FISH|OSCAR|… | Glow fish, Freshwater  aquarium fish, Fish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61954" l="28299" r="85170">
                        <a14:foregroundMark x1="52381" y1="24422" x2="72109" y2="31877"/>
                        <a14:foregroundMark x1="51701" y1="44987" x2="51293" y2="53985"/>
                        <a14:foregroundMark x1="38231" y1="55527" x2="40000" y2="57584"/>
                        <a14:foregroundMark x1="59728" y1="40360" x2="66395" y2="34704"/>
                        <a14:foregroundMark x1="67483" y1="34704" x2="68299" y2="42159"/>
                        <a14:foregroundMark x1="57279" y1="43702" x2="62721" y2="15167"/>
                        <a14:foregroundMark x1="33605" y1="7712" x2="56327" y2="7969"/>
                        <a14:foregroundMark x1="51020" y1="7712" x2="53197" y2="19023"/>
                        <a14:foregroundMark x1="49524" y1="14653" x2="45034" y2="23393"/>
                        <a14:foregroundMark x1="38912" y1="16452" x2="42313" y2="20566"/>
                        <a14:foregroundMark x1="40816" y1="1285" x2="48027" y2="1542"/>
                        <a14:foregroundMark x1="62721" y1="11568" x2="64218" y2="18766"/>
                        <a14:foregroundMark x1="56190" y1="36761" x2="56327" y2="43702"/>
                        <a14:foregroundMark x1="58776" y1="44473" x2="66122" y2="38303"/>
                        <a14:foregroundMark x1="53605" y1="44473" x2="51020" y2="51928"/>
                        <a14:foregroundMark x1="55374" y1="42416" x2="52789" y2="470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259" r="28086" b="39586"/>
          <a:stretch/>
        </p:blipFill>
        <p:spPr bwMode="auto">
          <a:xfrm>
            <a:off x="180304" y="2775096"/>
            <a:ext cx="2459865" cy="230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3573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090" y="471237"/>
            <a:ext cx="8596668" cy="13208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smtClean="0">
                <a:solidFill>
                  <a:srgbClr val="EAEE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Xenotransplantation</a:t>
            </a:r>
            <a:endParaRPr lang="en-US" sz="3200" dirty="0">
              <a:solidFill>
                <a:srgbClr val="EAEE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090" y="1283289"/>
            <a:ext cx="10153743" cy="292062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Xenotransplantation is a genetically modified application of biotechnology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Here animal organs are been transplanted to humans which are compatible and not rejected by the human tissues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So using GM it can change the animal who donate the organs with then human genes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This way the animal organs can be accepted by the human body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There are some ethical issues when it comes to animal rights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Recent progress in xenotransplantation – a new way to fight donor organ  shortage — Biopharma Excell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44" y="3532515"/>
            <a:ext cx="6340759" cy="250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77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Centaur" panose="02030504050205020304" pitchFamily="18" charset="0"/>
              </a:rPr>
              <a:t>References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https://www.genome.gov/genetics-glossary/DNA-Fingerprinting#:~:</a:t>
            </a:r>
            <a:r>
              <a:rPr lang="en-US" dirty="0" smtClean="0">
                <a:hlinkClick r:id="rId2"/>
              </a:rPr>
              <a:t>text=DNA%20fingerprinting%20is%20a%20laboratory,evidence%20came%20from%20that%20suspect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www.genome.gov/genetics-glossary/Transgenic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https://www.pbs.org/wgbh/pages/frontline/shows/organfarm/regulators/clark.html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551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64" y="2028967"/>
            <a:ext cx="8596668" cy="13208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8800" b="1" dirty="0" smtClean="0">
                <a:ln w="66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5000" endA="300" endPos="45500" dir="5400000" sy="-100000" algn="bl" rotWithShape="0"/>
                </a:effectLst>
                <a:latin typeface="Cooper Black" panose="0208090404030B020404" pitchFamily="18" charset="0"/>
              </a:rPr>
              <a:t>Thank You!</a:t>
            </a:r>
            <a:endParaRPr lang="en-US" sz="8800" b="1" dirty="0">
              <a:ln w="6600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  <a:reflection blurRad="6350" stA="55000" endA="300" endPos="45500" dir="5400000" sy="-100000" algn="bl" rotWithShape="0"/>
              </a:effectLst>
              <a:latin typeface="Cooper Black" panose="0208090404030B0204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Applications of Biotechnology, F. H. B. C. Diluki Silva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3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1.9|2.5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2|7|2.3|4.6|1.6|2.5|2.4|4.3|2|3.5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</TotalTime>
  <Words>598</Words>
  <Application>Microsoft Office PowerPoint</Application>
  <PresentationFormat>Widescreen</PresentationFormat>
  <Paragraphs>85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Agency FB</vt:lpstr>
      <vt:lpstr>Arial</vt:lpstr>
      <vt:lpstr>Bahnschrift Condensed</vt:lpstr>
      <vt:lpstr>Calibri</vt:lpstr>
      <vt:lpstr>Candara</vt:lpstr>
      <vt:lpstr>Centaur</vt:lpstr>
      <vt:lpstr>Comic Sans MS</vt:lpstr>
      <vt:lpstr>Cooper Black</vt:lpstr>
      <vt:lpstr>Courier New</vt:lpstr>
      <vt:lpstr>Trebuchet MS</vt:lpstr>
      <vt:lpstr>Wingdings</vt:lpstr>
      <vt:lpstr>Wingdings 3</vt:lpstr>
      <vt:lpstr>Facet</vt:lpstr>
      <vt:lpstr>Applications  Of Biotechnology</vt:lpstr>
      <vt:lpstr>What is Biotechnology?</vt:lpstr>
      <vt:lpstr>Applications of biotechnology</vt:lpstr>
      <vt:lpstr>DNA Fingerprinting</vt:lpstr>
      <vt:lpstr>Transgenesis</vt:lpstr>
      <vt:lpstr>Xenotransplantation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 Of Biotechnology</dc:title>
  <dc:creator>User</dc:creator>
  <cp:lastModifiedBy>User</cp:lastModifiedBy>
  <cp:revision>28</cp:revision>
  <dcterms:created xsi:type="dcterms:W3CDTF">2021-09-19T05:57:13Z</dcterms:created>
  <dcterms:modified xsi:type="dcterms:W3CDTF">2021-09-22T15:14:08Z</dcterms:modified>
</cp:coreProperties>
</file>