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89" r:id="rId2"/>
    <p:sldId id="291" r:id="rId3"/>
    <p:sldId id="292" r:id="rId4"/>
    <p:sldId id="311" r:id="rId5"/>
    <p:sldId id="310" r:id="rId6"/>
    <p:sldId id="308" r:id="rId7"/>
    <p:sldId id="305" r:id="rId8"/>
    <p:sldId id="306"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6F6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5A92A81-7915-40F8-9F45-F0645FF5FAF9}" v="5" dt="2024-07-24T14:55:00.1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p:cViewPr varScale="1">
        <p:scale>
          <a:sx n="106" d="100"/>
          <a:sy n="106" d="100"/>
        </p:scale>
        <p:origin x="1794" y="108"/>
      </p:cViewPr>
      <p:guideLst>
        <p:guide orient="horz" pos="2160"/>
        <p:guide pos="2880"/>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6"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ul Jarvis" userId="c1c3dbe6-35dd-4572-ac8d-e2dc9c3f993a" providerId="ADAL" clId="{B5A92A81-7915-40F8-9F45-F0645FF5FAF9}"/>
    <pc:docChg chg="undo custSel addSld delSld modSld">
      <pc:chgData name="Paul Jarvis" userId="c1c3dbe6-35dd-4572-ac8d-e2dc9c3f993a" providerId="ADAL" clId="{B5A92A81-7915-40F8-9F45-F0645FF5FAF9}" dt="2024-07-24T14:55:33.286" v="79" actId="14100"/>
      <pc:docMkLst>
        <pc:docMk/>
      </pc:docMkLst>
      <pc:sldChg chg="modSp mod">
        <pc:chgData name="Paul Jarvis" userId="c1c3dbe6-35dd-4572-ac8d-e2dc9c3f993a" providerId="ADAL" clId="{B5A92A81-7915-40F8-9F45-F0645FF5FAF9}" dt="2024-07-24T14:48:10.326" v="0" actId="6549"/>
        <pc:sldMkLst>
          <pc:docMk/>
          <pc:sldMk cId="2106075403" sldId="289"/>
        </pc:sldMkLst>
        <pc:spChg chg="mod">
          <ac:chgData name="Paul Jarvis" userId="c1c3dbe6-35dd-4572-ac8d-e2dc9c3f993a" providerId="ADAL" clId="{B5A92A81-7915-40F8-9F45-F0645FF5FAF9}" dt="2024-07-24T14:48:10.326" v="0" actId="6549"/>
          <ac:spMkLst>
            <pc:docMk/>
            <pc:sldMk cId="2106075403" sldId="289"/>
            <ac:spMk id="3" creationId="{00000000-0000-0000-0000-000000000000}"/>
          </ac:spMkLst>
        </pc:spChg>
      </pc:sldChg>
      <pc:sldChg chg="modSp mod">
        <pc:chgData name="Paul Jarvis" userId="c1c3dbe6-35dd-4572-ac8d-e2dc9c3f993a" providerId="ADAL" clId="{B5A92A81-7915-40F8-9F45-F0645FF5FAF9}" dt="2024-07-24T14:49:42.986" v="16" actId="14734"/>
        <pc:sldMkLst>
          <pc:docMk/>
          <pc:sldMk cId="1083596657" sldId="291"/>
        </pc:sldMkLst>
        <pc:graphicFrameChg chg="modGraphic">
          <ac:chgData name="Paul Jarvis" userId="c1c3dbe6-35dd-4572-ac8d-e2dc9c3f993a" providerId="ADAL" clId="{B5A92A81-7915-40F8-9F45-F0645FF5FAF9}" dt="2024-07-24T14:49:42.986" v="16" actId="14734"/>
          <ac:graphicFrameMkLst>
            <pc:docMk/>
            <pc:sldMk cId="1083596657" sldId="291"/>
            <ac:graphicFrameMk id="4" creationId="{B42EB969-A208-6C93-34BE-34C80CA35ADD}"/>
          </ac:graphicFrameMkLst>
        </pc:graphicFrameChg>
      </pc:sldChg>
      <pc:sldChg chg="modSp mod">
        <pc:chgData name="Paul Jarvis" userId="c1c3dbe6-35dd-4572-ac8d-e2dc9c3f993a" providerId="ADAL" clId="{B5A92A81-7915-40F8-9F45-F0645FF5FAF9}" dt="2024-07-24T14:50:03.948" v="19" actId="20577"/>
        <pc:sldMkLst>
          <pc:docMk/>
          <pc:sldMk cId="627674014" sldId="292"/>
        </pc:sldMkLst>
        <pc:spChg chg="mod">
          <ac:chgData name="Paul Jarvis" userId="c1c3dbe6-35dd-4572-ac8d-e2dc9c3f993a" providerId="ADAL" clId="{B5A92A81-7915-40F8-9F45-F0645FF5FAF9}" dt="2024-07-24T14:50:03.948" v="19" actId="20577"/>
          <ac:spMkLst>
            <pc:docMk/>
            <pc:sldMk cId="627674014" sldId="292"/>
            <ac:spMk id="5" creationId="{2BB2D71E-AF75-9924-A55C-731DC396F04A}"/>
          </ac:spMkLst>
        </pc:spChg>
      </pc:sldChg>
      <pc:sldChg chg="del">
        <pc:chgData name="Paul Jarvis" userId="c1c3dbe6-35dd-4572-ac8d-e2dc9c3f993a" providerId="ADAL" clId="{B5A92A81-7915-40F8-9F45-F0645FF5FAF9}" dt="2024-07-24T14:51:42.494" v="22" actId="47"/>
        <pc:sldMkLst>
          <pc:docMk/>
          <pc:sldMk cId="1115633080" sldId="307"/>
        </pc:sldMkLst>
      </pc:sldChg>
      <pc:sldChg chg="new del">
        <pc:chgData name="Paul Jarvis" userId="c1c3dbe6-35dd-4572-ac8d-e2dc9c3f993a" providerId="ADAL" clId="{B5A92A81-7915-40F8-9F45-F0645FF5FAF9}" dt="2024-07-24T14:51:59.543" v="26" actId="47"/>
        <pc:sldMkLst>
          <pc:docMk/>
          <pc:sldMk cId="3013023542" sldId="309"/>
        </pc:sldMkLst>
      </pc:sldChg>
      <pc:sldChg chg="add">
        <pc:chgData name="Paul Jarvis" userId="c1c3dbe6-35dd-4572-ac8d-e2dc9c3f993a" providerId="ADAL" clId="{B5A92A81-7915-40F8-9F45-F0645FF5FAF9}" dt="2024-07-24T14:51:40.295" v="21"/>
        <pc:sldMkLst>
          <pc:docMk/>
          <pc:sldMk cId="2590270367" sldId="310"/>
        </pc:sldMkLst>
      </pc:sldChg>
      <pc:sldChg chg="addSp delSp modSp add mod">
        <pc:chgData name="Paul Jarvis" userId="c1c3dbe6-35dd-4572-ac8d-e2dc9c3f993a" providerId="ADAL" clId="{B5A92A81-7915-40F8-9F45-F0645FF5FAF9}" dt="2024-07-24T14:55:33.286" v="79" actId="14100"/>
        <pc:sldMkLst>
          <pc:docMk/>
          <pc:sldMk cId="765404031" sldId="311"/>
        </pc:sldMkLst>
        <pc:spChg chg="mod">
          <ac:chgData name="Paul Jarvis" userId="c1c3dbe6-35dd-4572-ac8d-e2dc9c3f993a" providerId="ADAL" clId="{B5A92A81-7915-40F8-9F45-F0645FF5FAF9}" dt="2024-07-24T14:52:55.082" v="40" actId="27636"/>
          <ac:spMkLst>
            <pc:docMk/>
            <pc:sldMk cId="765404031" sldId="311"/>
            <ac:spMk id="2" creationId="{3C544F42-D4AE-4856-57E3-07D7F4A03D9C}"/>
          </ac:spMkLst>
        </pc:spChg>
        <pc:spChg chg="add mod">
          <ac:chgData name="Paul Jarvis" userId="c1c3dbe6-35dd-4572-ac8d-e2dc9c3f993a" providerId="ADAL" clId="{B5A92A81-7915-40F8-9F45-F0645FF5FAF9}" dt="2024-07-24T14:53:06.095" v="46" actId="13822"/>
          <ac:spMkLst>
            <pc:docMk/>
            <pc:sldMk cId="765404031" sldId="311"/>
            <ac:spMk id="4" creationId="{71C37140-BEF3-5622-789D-08B28377F125}"/>
          </ac:spMkLst>
        </pc:spChg>
        <pc:spChg chg="mod">
          <ac:chgData name="Paul Jarvis" userId="c1c3dbe6-35dd-4572-ac8d-e2dc9c3f993a" providerId="ADAL" clId="{B5A92A81-7915-40F8-9F45-F0645FF5FAF9}" dt="2024-07-24T14:55:19.922" v="74" actId="403"/>
          <ac:spMkLst>
            <pc:docMk/>
            <pc:sldMk cId="765404031" sldId="311"/>
            <ac:spMk id="5" creationId="{E7BFE83A-4845-649A-66EE-9F19F494792E}"/>
          </ac:spMkLst>
        </pc:spChg>
        <pc:spChg chg="mod">
          <ac:chgData name="Paul Jarvis" userId="c1c3dbe6-35dd-4572-ac8d-e2dc9c3f993a" providerId="ADAL" clId="{B5A92A81-7915-40F8-9F45-F0645FF5FAF9}" dt="2024-07-24T14:55:33.286" v="79" actId="14100"/>
          <ac:spMkLst>
            <pc:docMk/>
            <pc:sldMk cId="765404031" sldId="311"/>
            <ac:spMk id="6" creationId="{54574148-9107-7DFB-CCC4-4AAF1BD22EC1}"/>
          </ac:spMkLst>
        </pc:spChg>
        <pc:spChg chg="del">
          <ac:chgData name="Paul Jarvis" userId="c1c3dbe6-35dd-4572-ac8d-e2dc9c3f993a" providerId="ADAL" clId="{B5A92A81-7915-40F8-9F45-F0645FF5FAF9}" dt="2024-07-24T14:53:17.086" v="49" actId="478"/>
          <ac:spMkLst>
            <pc:docMk/>
            <pc:sldMk cId="765404031" sldId="311"/>
            <ac:spMk id="7" creationId="{497B72AC-36B0-C7B1-11D1-A33734D0EB73}"/>
          </ac:spMkLst>
        </pc:spChg>
        <pc:spChg chg="del">
          <ac:chgData name="Paul Jarvis" userId="c1c3dbe6-35dd-4572-ac8d-e2dc9c3f993a" providerId="ADAL" clId="{B5A92A81-7915-40F8-9F45-F0645FF5FAF9}" dt="2024-07-24T14:53:50.095" v="53" actId="478"/>
          <ac:spMkLst>
            <pc:docMk/>
            <pc:sldMk cId="765404031" sldId="311"/>
            <ac:spMk id="8" creationId="{E9168B83-01AF-F1EA-D3CD-416F81DB93B5}"/>
          </ac:spMkLst>
        </pc:spChg>
        <pc:spChg chg="del">
          <ac:chgData name="Paul Jarvis" userId="c1c3dbe6-35dd-4572-ac8d-e2dc9c3f993a" providerId="ADAL" clId="{B5A92A81-7915-40F8-9F45-F0645FF5FAF9}" dt="2024-07-24T14:55:27.759" v="77" actId="478"/>
          <ac:spMkLst>
            <pc:docMk/>
            <pc:sldMk cId="765404031" sldId="311"/>
            <ac:spMk id="9" creationId="{5E251EAA-02C3-B801-C0B1-64E8A119A4B4}"/>
          </ac:spMkLst>
        </pc:spChg>
        <pc:spChg chg="add mod">
          <ac:chgData name="Paul Jarvis" userId="c1c3dbe6-35dd-4572-ac8d-e2dc9c3f993a" providerId="ADAL" clId="{B5A92A81-7915-40F8-9F45-F0645FF5FAF9}" dt="2024-07-24T14:55:24.966" v="76" actId="1076"/>
          <ac:spMkLst>
            <pc:docMk/>
            <pc:sldMk cId="765404031" sldId="311"/>
            <ac:spMk id="10" creationId="{A6B608B3-14DA-FAD1-B50F-6486561B8D86}"/>
          </ac:spMkLst>
        </pc:spChg>
      </pc:sldChg>
      <pc:sldChg chg="add del">
        <pc:chgData name="Paul Jarvis" userId="c1c3dbe6-35dd-4572-ac8d-e2dc9c3f993a" providerId="ADAL" clId="{B5A92A81-7915-40F8-9F45-F0645FF5FAF9}" dt="2024-07-24T14:51:55.015" v="24"/>
        <pc:sldMkLst>
          <pc:docMk/>
          <pc:sldMk cId="812202638" sldId="311"/>
        </pc:sldMkLst>
      </pc:sldChg>
    </pc:docChg>
  </pc:docChgLst>
  <pc:docChgLst>
    <pc:chgData name="Paul Jarvis" userId="c1c3dbe6-35dd-4572-ac8d-e2dc9c3f993a" providerId="ADAL" clId="{73F773EC-3A8A-456E-8FB2-24D8F8A18B41}"/>
    <pc:docChg chg="custSel addSld delSld modSld">
      <pc:chgData name="Paul Jarvis" userId="c1c3dbe6-35dd-4572-ac8d-e2dc9c3f993a" providerId="ADAL" clId="{73F773EC-3A8A-456E-8FB2-24D8F8A18B41}" dt="2023-09-12T11:07:27.651" v="42"/>
      <pc:docMkLst>
        <pc:docMk/>
      </pc:docMkLst>
      <pc:sldChg chg="modSp mod">
        <pc:chgData name="Paul Jarvis" userId="c1c3dbe6-35dd-4572-ac8d-e2dc9c3f993a" providerId="ADAL" clId="{73F773EC-3A8A-456E-8FB2-24D8F8A18B41}" dt="2023-09-12T11:07:06.054" v="41" actId="27636"/>
        <pc:sldMkLst>
          <pc:docMk/>
          <pc:sldMk cId="2106075403" sldId="289"/>
        </pc:sldMkLst>
        <pc:spChg chg="mod">
          <ac:chgData name="Paul Jarvis" userId="c1c3dbe6-35dd-4572-ac8d-e2dc9c3f993a" providerId="ADAL" clId="{73F773EC-3A8A-456E-8FB2-24D8F8A18B41}" dt="2023-09-12T11:07:06.054" v="41" actId="27636"/>
          <ac:spMkLst>
            <pc:docMk/>
            <pc:sldMk cId="2106075403" sldId="289"/>
            <ac:spMk id="2" creationId="{00000000-0000-0000-0000-000000000000}"/>
          </ac:spMkLst>
        </pc:spChg>
        <pc:spChg chg="mod">
          <ac:chgData name="Paul Jarvis" userId="c1c3dbe6-35dd-4572-ac8d-e2dc9c3f993a" providerId="ADAL" clId="{73F773EC-3A8A-456E-8FB2-24D8F8A18B41}" dt="2023-09-12T11:06:32.906" v="22" actId="6549"/>
          <ac:spMkLst>
            <pc:docMk/>
            <pc:sldMk cId="2106075403" sldId="289"/>
            <ac:spMk id="3" creationId="{00000000-0000-0000-0000-000000000000}"/>
          </ac:spMkLst>
        </pc:spChg>
      </pc:sldChg>
      <pc:sldChg chg="add">
        <pc:chgData name="Paul Jarvis" userId="c1c3dbe6-35dd-4572-ac8d-e2dc9c3f993a" providerId="ADAL" clId="{73F773EC-3A8A-456E-8FB2-24D8F8A18B41}" dt="2023-09-12T11:07:27.651" v="42"/>
        <pc:sldMkLst>
          <pc:docMk/>
          <pc:sldMk cId="1083596657" sldId="291"/>
        </pc:sldMkLst>
      </pc:sldChg>
      <pc:sldChg chg="del">
        <pc:chgData name="Paul Jarvis" userId="c1c3dbe6-35dd-4572-ac8d-e2dc9c3f993a" providerId="ADAL" clId="{73F773EC-3A8A-456E-8FB2-24D8F8A18B41}" dt="2023-09-12T11:06:28.331" v="21" actId="47"/>
        <pc:sldMkLst>
          <pc:docMk/>
          <pc:sldMk cId="1257854884" sldId="304"/>
        </pc:sldMkLst>
      </pc:sldChg>
      <pc:sldChg chg="addSp delSp modSp new mod">
        <pc:chgData name="Paul Jarvis" userId="c1c3dbe6-35dd-4572-ac8d-e2dc9c3f993a" providerId="ADAL" clId="{73F773EC-3A8A-456E-8FB2-24D8F8A18B41}" dt="2023-09-12T11:06:19.481" v="20" actId="1076"/>
        <pc:sldMkLst>
          <pc:docMk/>
          <pc:sldMk cId="3089195385" sldId="308"/>
        </pc:sldMkLst>
        <pc:spChg chg="mod">
          <ac:chgData name="Paul Jarvis" userId="c1c3dbe6-35dd-4572-ac8d-e2dc9c3f993a" providerId="ADAL" clId="{73F773EC-3A8A-456E-8FB2-24D8F8A18B41}" dt="2023-09-12T11:06:09.627" v="17" actId="20577"/>
          <ac:spMkLst>
            <pc:docMk/>
            <pc:sldMk cId="3089195385" sldId="308"/>
            <ac:spMk id="2" creationId="{A98613A3-9C30-6DD2-70A3-F925626B937B}"/>
          </ac:spMkLst>
        </pc:spChg>
        <pc:spChg chg="del">
          <ac:chgData name="Paul Jarvis" userId="c1c3dbe6-35dd-4572-ac8d-e2dc9c3f993a" providerId="ADAL" clId="{73F773EC-3A8A-456E-8FB2-24D8F8A18B41}" dt="2023-09-12T11:06:12.968" v="18" actId="478"/>
          <ac:spMkLst>
            <pc:docMk/>
            <pc:sldMk cId="3089195385" sldId="308"/>
            <ac:spMk id="3" creationId="{6D4259B4-E33F-E6D2-0F17-9ACD9F5967E4}"/>
          </ac:spMkLst>
        </pc:spChg>
        <pc:picChg chg="add mod">
          <ac:chgData name="Paul Jarvis" userId="c1c3dbe6-35dd-4572-ac8d-e2dc9c3f993a" providerId="ADAL" clId="{73F773EC-3A8A-456E-8FB2-24D8F8A18B41}" dt="2023-09-12T11:06:19.481" v="20" actId="1076"/>
          <ac:picMkLst>
            <pc:docMk/>
            <pc:sldMk cId="3089195385" sldId="308"/>
            <ac:picMk id="5" creationId="{C9F434D8-8D85-A03D-FDDF-C7A09A200EEA}"/>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C6DE6C4-B2B2-4516-9B2C-48EB35EF0659}" type="datetimeFigureOut">
              <a:rPr lang="en-GB" smtClean="0"/>
              <a:pPr/>
              <a:t>24/07/2024</a:t>
            </a:fld>
            <a:endParaRPr lang="en-GB"/>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AD141EB-28DF-4655-AA41-0F1A8E73A98F}" type="slidenum">
              <a:rPr lang="en-GB" smtClean="0"/>
              <a:pPr/>
              <a:t>‹#›</a:t>
            </a:fld>
            <a:endParaRPr lang="en-GB"/>
          </a:p>
        </p:txBody>
      </p:sp>
    </p:spTree>
    <p:extLst>
      <p:ext uri="{BB962C8B-B14F-4D97-AF65-F5344CB8AC3E}">
        <p14:creationId xmlns:p14="http://schemas.microsoft.com/office/powerpoint/2010/main" val="1669903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0E84F59-31D6-4521-A2A7-178D98CB1301}" type="datetimeFigureOut">
              <a:rPr lang="en-GB" smtClean="0"/>
              <a:pPr/>
              <a:t>24/07/2024</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4949EC7E-64EA-4BDE-B695-E9B855201ECA}" type="slidenum">
              <a:rPr lang="en-GB" smtClean="0"/>
              <a:pPr/>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bg1">
                <a:tint val="40000"/>
                <a:satMod val="350000"/>
              </a:schemeClr>
            </a:gs>
            <a:gs pos="40000">
              <a:schemeClr val="bg1">
                <a:alpha val="57000"/>
              </a:schemeClr>
            </a:gs>
            <a:gs pos="100000">
              <a:schemeClr val="tx2">
                <a:lumMod val="60000"/>
                <a:lumOff val="40000"/>
                <a:alpha val="56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03648" y="274638"/>
            <a:ext cx="7283152" cy="1143000"/>
          </a:xfrm>
          <a:prstGeom prst="rect">
            <a:avLst/>
          </a:prstGeom>
        </p:spPr>
        <p:txBody>
          <a:bodyPr vert="horz" lIns="91440" tIns="45720" rIns="91440" bIns="45720" rtlCol="0" anchor="ctr">
            <a:normAutofit/>
          </a:bodyPr>
          <a:lstStyle/>
          <a:p>
            <a:r>
              <a:rPr lang="en-US" dirty="0"/>
              <a:t>Click to edit Master title style</a:t>
            </a:r>
            <a:endParaRPr lang="en-GB"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E84F59-31D6-4521-A2A7-178D98CB1301}" type="datetimeFigureOut">
              <a:rPr lang="en-GB" smtClean="0"/>
              <a:pPr/>
              <a:t>24/07/2024</a:t>
            </a:fld>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949EC7E-64EA-4BDE-B695-E9B855201ECA}" type="slidenum">
              <a:rPr lang="en-GB" smtClean="0"/>
              <a:pPr/>
              <a:t>‹#›</a:t>
            </a:fld>
            <a:endParaRPr lang="en-GB"/>
          </a:p>
        </p:txBody>
      </p:sp>
      <p:pic>
        <p:nvPicPr>
          <p:cNvPr id="8" name="Picture 7" descr="USW logo Raspberry Screen.jpg"/>
          <p:cNvPicPr>
            <a:picLocks noChangeAspect="1"/>
          </p:cNvPicPr>
          <p:nvPr userDrawn="1"/>
        </p:nvPicPr>
        <p:blipFill>
          <a:blip r:embed="rId13" cstate="print">
            <a:extLst>
              <a:ext uri="{28A0092B-C50C-407E-A947-70E740481C1C}">
                <a14:useLocalDpi xmlns:a14="http://schemas.microsoft.com/office/drawing/2010/main" val="0"/>
              </a:ext>
            </a:extLst>
          </a:blip>
          <a:srcRect l="7659" t="8116" r="5130" b="6703"/>
          <a:stretch>
            <a:fillRect/>
          </a:stretch>
        </p:blipFill>
        <p:spPr>
          <a:xfrm>
            <a:off x="107504" y="116632"/>
            <a:ext cx="1224136" cy="1224136"/>
          </a:xfrm>
          <a:prstGeom prst="rect">
            <a:avLst/>
          </a:prstGeom>
        </p:spPr>
      </p:pic>
      <p:sp>
        <p:nvSpPr>
          <p:cNvPr id="9" name="TextBox 8">
            <a:extLst>
              <a:ext uri="{FF2B5EF4-FFF2-40B4-BE49-F238E27FC236}">
                <a16:creationId xmlns:a16="http://schemas.microsoft.com/office/drawing/2014/main" id="{01F2C728-447C-AD1C-EE8B-C18EBC2EEB35}"/>
              </a:ext>
            </a:extLst>
          </p:cNvPr>
          <p:cNvSpPr txBox="1"/>
          <p:nvPr userDrawn="1">
            <p:extLst>
              <p:ext uri="{1162E1C5-73C7-4A58-AE30-91384D911F3F}">
                <p184:classification xmlns:p184="http://schemas.microsoft.com/office/powerpoint/2018/4/main" val="hdr"/>
              </p:ext>
            </p:extLst>
          </p:nvPr>
        </p:nvSpPr>
        <p:spPr>
          <a:xfrm>
            <a:off x="8016875" y="0"/>
            <a:ext cx="1155700" cy="152400"/>
          </a:xfrm>
          <a:prstGeom prst="rect">
            <a:avLst/>
          </a:prstGeom>
        </p:spPr>
        <p:txBody>
          <a:bodyPr horzOverflow="overflow" lIns="0" tIns="0" rIns="0" bIns="0">
            <a:spAutoFit/>
          </a:bodyPr>
          <a:lstStyle/>
          <a:p>
            <a:pPr algn="l"/>
            <a:r>
              <a:rPr lang="en-GB" sz="1000">
                <a:solidFill>
                  <a:srgbClr val="000000"/>
                </a:solidFill>
                <a:latin typeface="Calibri" panose="020F0502020204030204" pitchFamily="34" charset="0"/>
                <a:cs typeface="Calibri" panose="020F0502020204030204" pitchFamily="34" charset="0"/>
              </a:rPr>
              <a:t>PUBLIC / CYHOEDDUS</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a:t>IS3S687 CW1M:</a:t>
            </a:r>
            <a:br>
              <a:rPr lang="en-GB" dirty="0"/>
            </a:br>
            <a:r>
              <a:rPr lang="en-GB" dirty="0"/>
              <a:t>Internet of Things (IoT) Design Case Study using the Raspberry Pi</a:t>
            </a:r>
          </a:p>
        </p:txBody>
      </p:sp>
      <p:sp>
        <p:nvSpPr>
          <p:cNvPr id="3" name="Subtitle 2"/>
          <p:cNvSpPr>
            <a:spLocks noGrp="1"/>
          </p:cNvSpPr>
          <p:nvPr>
            <p:ph type="subTitle" idx="1"/>
          </p:nvPr>
        </p:nvSpPr>
        <p:spPr/>
        <p:txBody>
          <a:bodyPr/>
          <a:lstStyle/>
          <a:p>
            <a:r>
              <a:rPr lang="en-GB" dirty="0"/>
              <a:t>Dr Paul Jarvis</a:t>
            </a:r>
          </a:p>
          <a:p>
            <a:r>
              <a:rPr lang="en-GB" dirty="0"/>
              <a:t>paul.jarvis@southwales.ac.uk</a:t>
            </a:r>
          </a:p>
        </p:txBody>
      </p:sp>
    </p:spTree>
    <p:extLst>
      <p:ext uri="{BB962C8B-B14F-4D97-AF65-F5344CB8AC3E}">
        <p14:creationId xmlns:p14="http://schemas.microsoft.com/office/powerpoint/2010/main" val="21060754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4DB89-DDCE-2AAE-3673-35D444153CF7}"/>
              </a:ext>
            </a:extLst>
          </p:cNvPr>
          <p:cNvSpPr>
            <a:spLocks noGrp="1"/>
          </p:cNvSpPr>
          <p:nvPr>
            <p:ph type="title"/>
          </p:nvPr>
        </p:nvSpPr>
        <p:spPr/>
        <p:txBody>
          <a:bodyPr/>
          <a:lstStyle/>
          <a:p>
            <a:r>
              <a:rPr lang="en-GB" dirty="0"/>
              <a:t>Assessment</a:t>
            </a:r>
          </a:p>
        </p:txBody>
      </p:sp>
      <p:sp>
        <p:nvSpPr>
          <p:cNvPr id="3" name="Content Placeholder 2">
            <a:extLst>
              <a:ext uri="{FF2B5EF4-FFF2-40B4-BE49-F238E27FC236}">
                <a16:creationId xmlns:a16="http://schemas.microsoft.com/office/drawing/2014/main" id="{E0D2B5D7-4559-ADBD-3D2B-B3F6B011DFF8}"/>
              </a:ext>
            </a:extLst>
          </p:cNvPr>
          <p:cNvSpPr>
            <a:spLocks noGrp="1"/>
          </p:cNvSpPr>
          <p:nvPr>
            <p:ph idx="1"/>
          </p:nvPr>
        </p:nvSpPr>
        <p:spPr/>
        <p:txBody>
          <a:bodyPr/>
          <a:lstStyle/>
          <a:p>
            <a:pPr marL="0" indent="0">
              <a:buNone/>
            </a:pPr>
            <a:r>
              <a:rPr lang="en-GB" dirty="0"/>
              <a:t>2 </a:t>
            </a:r>
            <a:r>
              <a:rPr lang="en-GB" dirty="0" err="1"/>
              <a:t>courseworks</a:t>
            </a:r>
            <a:r>
              <a:rPr lang="en-GB" dirty="0"/>
              <a:t>:</a:t>
            </a:r>
          </a:p>
          <a:p>
            <a:pPr marL="0" indent="0">
              <a:buNone/>
            </a:pPr>
            <a:endParaRPr lang="en-GB" dirty="0"/>
          </a:p>
          <a:p>
            <a:pPr marL="0" indent="0">
              <a:buNone/>
            </a:pPr>
            <a:endParaRPr lang="en-GB" dirty="0"/>
          </a:p>
          <a:p>
            <a:pPr marL="0" indent="0">
              <a:buNone/>
            </a:pPr>
            <a:endParaRPr lang="en-GB" dirty="0"/>
          </a:p>
          <a:p>
            <a:pPr marL="0" indent="0">
              <a:buNone/>
            </a:pPr>
            <a:r>
              <a:rPr lang="en-GB" dirty="0"/>
              <a:t>Write a written report, create an implementation, perform demonstration in class</a:t>
            </a:r>
          </a:p>
          <a:p>
            <a:pPr marL="0" indent="0">
              <a:buNone/>
            </a:pPr>
            <a:endParaRPr lang="en-GB" dirty="0"/>
          </a:p>
        </p:txBody>
      </p:sp>
      <p:graphicFrame>
        <p:nvGraphicFramePr>
          <p:cNvPr id="4" name="Table 3">
            <a:extLst>
              <a:ext uri="{FF2B5EF4-FFF2-40B4-BE49-F238E27FC236}">
                <a16:creationId xmlns:a16="http://schemas.microsoft.com/office/drawing/2014/main" id="{B42EB969-A208-6C93-34BE-34C80CA35ADD}"/>
              </a:ext>
            </a:extLst>
          </p:cNvPr>
          <p:cNvGraphicFramePr>
            <a:graphicFrameLocks noGrp="1"/>
          </p:cNvGraphicFramePr>
          <p:nvPr>
            <p:extLst>
              <p:ext uri="{D42A27DB-BD31-4B8C-83A1-F6EECF244321}">
                <p14:modId xmlns:p14="http://schemas.microsoft.com/office/powerpoint/2010/main" val="3311911720"/>
              </p:ext>
            </p:extLst>
          </p:nvPr>
        </p:nvGraphicFramePr>
        <p:xfrm>
          <a:off x="1475656" y="2449632"/>
          <a:ext cx="5256585" cy="994410"/>
        </p:xfrm>
        <a:graphic>
          <a:graphicData uri="http://schemas.openxmlformats.org/drawingml/2006/table">
            <a:tbl>
              <a:tblPr>
                <a:tableStyleId>{69C7853C-536D-4A76-A0AE-DD22124D55A5}</a:tableStyleId>
              </a:tblPr>
              <a:tblGrid>
                <a:gridCol w="1113979">
                  <a:extLst>
                    <a:ext uri="{9D8B030D-6E8A-4147-A177-3AD203B41FA5}">
                      <a16:colId xmlns:a16="http://schemas.microsoft.com/office/drawing/2014/main" val="3366817113"/>
                    </a:ext>
                  </a:extLst>
                </a:gridCol>
                <a:gridCol w="2774453">
                  <a:extLst>
                    <a:ext uri="{9D8B030D-6E8A-4147-A177-3AD203B41FA5}">
                      <a16:colId xmlns:a16="http://schemas.microsoft.com/office/drawing/2014/main" val="1916498569"/>
                    </a:ext>
                  </a:extLst>
                </a:gridCol>
                <a:gridCol w="1368153">
                  <a:extLst>
                    <a:ext uri="{9D8B030D-6E8A-4147-A177-3AD203B41FA5}">
                      <a16:colId xmlns:a16="http://schemas.microsoft.com/office/drawing/2014/main" val="3062598858"/>
                    </a:ext>
                  </a:extLst>
                </a:gridCol>
              </a:tblGrid>
              <a:tr h="200025">
                <a:tc>
                  <a:txBody>
                    <a:bodyPr/>
                    <a:lstStyle/>
                    <a:p>
                      <a:pPr algn="ctr" fontAlgn="ctr"/>
                      <a:r>
                        <a:rPr lang="en-GB" sz="3200" u="none" strike="noStrike">
                          <a:effectLst/>
                        </a:rPr>
                        <a:t>CW1</a:t>
                      </a:r>
                      <a:endParaRPr lang="en-GB"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3200" u="none" strike="noStrike" dirty="0">
                          <a:effectLst/>
                        </a:rPr>
                        <a:t>Fri 1/11/24</a:t>
                      </a:r>
                      <a:endParaRPr lang="en-GB"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3200" b="0" u="none" strike="noStrike" dirty="0">
                          <a:solidFill>
                            <a:srgbClr val="000000"/>
                          </a:solidFill>
                          <a:effectLst/>
                        </a:rPr>
                        <a:t>50%</a:t>
                      </a:r>
                      <a:endParaRPr lang="en-GB"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2176540604"/>
                  </a:ext>
                </a:extLst>
              </a:tr>
              <a:tr h="200025">
                <a:tc>
                  <a:txBody>
                    <a:bodyPr/>
                    <a:lstStyle/>
                    <a:p>
                      <a:pPr algn="ctr" fontAlgn="ctr"/>
                      <a:r>
                        <a:rPr lang="en-GB" sz="3200" u="none" strike="noStrike">
                          <a:effectLst/>
                        </a:rPr>
                        <a:t>CW2</a:t>
                      </a:r>
                      <a:endParaRPr lang="en-GB" sz="3200" b="0" i="0" u="none" strike="noStrike">
                        <a:solidFill>
                          <a:srgbClr val="000000"/>
                        </a:solidFill>
                        <a:effectLst/>
                        <a:latin typeface="Calibri" panose="020F0502020204030204" pitchFamily="34" charset="0"/>
                      </a:endParaRPr>
                    </a:p>
                  </a:txBody>
                  <a:tcPr marL="9525" marR="9525" marT="9525" marB="0" anchor="ctr"/>
                </a:tc>
                <a:tc>
                  <a:txBody>
                    <a:bodyPr/>
                    <a:lstStyle/>
                    <a:p>
                      <a:pPr algn="ctr" fontAlgn="b"/>
                      <a:r>
                        <a:rPr lang="en-GB" sz="3200" u="none" strike="noStrike" dirty="0">
                          <a:effectLst/>
                        </a:rPr>
                        <a:t>Fri 13/12/2024</a:t>
                      </a:r>
                      <a:endParaRPr lang="en-GB" sz="32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b"/>
                      <a:r>
                        <a:rPr lang="en-GB" sz="3200" b="0" u="none" strike="noStrike" dirty="0">
                          <a:solidFill>
                            <a:srgbClr val="000000"/>
                          </a:solidFill>
                          <a:effectLst/>
                        </a:rPr>
                        <a:t>50%</a:t>
                      </a:r>
                      <a:endParaRPr lang="en-GB" sz="3200" b="0" i="0" u="none" strike="noStrike" dirty="0">
                        <a:solidFill>
                          <a:srgbClr val="000000"/>
                        </a:solidFill>
                        <a:effectLst/>
                        <a:latin typeface="Calibri" panose="020F0502020204030204" pitchFamily="34" charset="0"/>
                      </a:endParaRPr>
                    </a:p>
                  </a:txBody>
                  <a:tcPr marL="9525" marR="9525" marT="9525" marB="0" anchor="b"/>
                </a:tc>
                <a:extLst>
                  <a:ext uri="{0D108BD9-81ED-4DB2-BD59-A6C34878D82A}">
                    <a16:rowId xmlns:a16="http://schemas.microsoft.com/office/drawing/2014/main" val="365162068"/>
                  </a:ext>
                </a:extLst>
              </a:tr>
            </a:tbl>
          </a:graphicData>
        </a:graphic>
      </p:graphicFrame>
    </p:spTree>
    <p:extLst>
      <p:ext uri="{BB962C8B-B14F-4D97-AF65-F5344CB8AC3E}">
        <p14:creationId xmlns:p14="http://schemas.microsoft.com/office/powerpoint/2010/main" val="10835966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210464-4DB3-7B0F-0299-1F8B353A3880}"/>
              </a:ext>
            </a:extLst>
          </p:cNvPr>
          <p:cNvSpPr>
            <a:spLocks noGrp="1"/>
          </p:cNvSpPr>
          <p:nvPr>
            <p:ph type="title"/>
          </p:nvPr>
        </p:nvSpPr>
        <p:spPr/>
        <p:txBody>
          <a:bodyPr/>
          <a:lstStyle/>
          <a:p>
            <a:r>
              <a:rPr lang="en-GB" dirty="0"/>
              <a:t>Coursework 1</a:t>
            </a:r>
          </a:p>
        </p:txBody>
      </p:sp>
      <p:sp>
        <p:nvSpPr>
          <p:cNvPr id="3" name="Content Placeholder 2">
            <a:extLst>
              <a:ext uri="{FF2B5EF4-FFF2-40B4-BE49-F238E27FC236}">
                <a16:creationId xmlns:a16="http://schemas.microsoft.com/office/drawing/2014/main" id="{D1F0C00D-7CC7-A611-6383-99139C33372D}"/>
              </a:ext>
            </a:extLst>
          </p:cNvPr>
          <p:cNvSpPr>
            <a:spLocks noGrp="1"/>
          </p:cNvSpPr>
          <p:nvPr>
            <p:ph idx="1"/>
          </p:nvPr>
        </p:nvSpPr>
        <p:spPr/>
        <p:txBody>
          <a:bodyPr/>
          <a:lstStyle/>
          <a:p>
            <a:pPr marL="0" indent="0">
              <a:buNone/>
            </a:pPr>
            <a:r>
              <a:rPr lang="en-GB" dirty="0"/>
              <a:t>Full details available on Blackboard</a:t>
            </a:r>
          </a:p>
        </p:txBody>
      </p:sp>
      <p:sp>
        <p:nvSpPr>
          <p:cNvPr id="5" name="TextBox 4">
            <a:extLst>
              <a:ext uri="{FF2B5EF4-FFF2-40B4-BE49-F238E27FC236}">
                <a16:creationId xmlns:a16="http://schemas.microsoft.com/office/drawing/2014/main" id="{2BB2D71E-AF75-9924-A55C-731DC396F04A}"/>
              </a:ext>
            </a:extLst>
          </p:cNvPr>
          <p:cNvSpPr txBox="1"/>
          <p:nvPr/>
        </p:nvSpPr>
        <p:spPr>
          <a:xfrm>
            <a:off x="1619672" y="2492896"/>
            <a:ext cx="6010441" cy="3887859"/>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pPr marR="3175">
              <a:lnSpc>
                <a:spcPct val="115000"/>
              </a:lnSpc>
            </a:pPr>
            <a:r>
              <a:rPr lang="en-GB" sz="1800" dirty="0">
                <a:effectLst/>
                <a:latin typeface="Arial" panose="020B0604020202020204" pitchFamily="34" charset="0"/>
                <a:ea typeface="Calibri" panose="020F0502020204030204" pitchFamily="34" charset="0"/>
              </a:rPr>
              <a:t>You are required to create a case study of an Internet of Things (IoT) system. The case study must contain two deliverables:</a:t>
            </a:r>
          </a:p>
          <a:p>
            <a:pPr marL="342900" marR="3175" lvl="0" indent="-342900">
              <a:lnSpc>
                <a:spcPct val="115000"/>
              </a:lnSpc>
              <a:buFont typeface="+mj-lt"/>
              <a:buAutoNum type="arabicPeriod"/>
            </a:pPr>
            <a:r>
              <a:rPr lang="en-GB" sz="1800" dirty="0">
                <a:effectLst/>
                <a:latin typeface="Arial" panose="020B0604020202020204" pitchFamily="34" charset="0"/>
                <a:ea typeface="Calibri" panose="020F0502020204030204" pitchFamily="34" charset="0"/>
              </a:rPr>
              <a:t>A written report in which you must present a scenario which may benefit from an IoT solution, using the Raspberry Pi and associated external sensors via the GPIO. You must describe the context of your scenario and propose your solution.</a:t>
            </a:r>
          </a:p>
          <a:p>
            <a:pPr marL="342900" marR="3175" lvl="0" indent="-342900">
              <a:lnSpc>
                <a:spcPct val="115000"/>
              </a:lnSpc>
              <a:buFont typeface="+mj-lt"/>
              <a:buAutoNum type="arabicPeriod"/>
            </a:pPr>
            <a:r>
              <a:rPr lang="en-GB" sz="1800" dirty="0">
                <a:effectLst/>
                <a:latin typeface="Arial" panose="020B0604020202020204" pitchFamily="34" charset="0"/>
                <a:ea typeface="Calibri" panose="020F0502020204030204" pitchFamily="34" charset="0"/>
              </a:rPr>
              <a:t>A prototype of your system based entirely on the sensors included in the </a:t>
            </a:r>
            <a:r>
              <a:rPr lang="en-GB" sz="1800" dirty="0" err="1">
                <a:effectLst/>
                <a:latin typeface="Arial" panose="020B0604020202020204" pitchFamily="34" charset="0"/>
                <a:ea typeface="Calibri" panose="020F0502020204030204" pitchFamily="34" charset="0"/>
              </a:rPr>
              <a:t>CrowPi</a:t>
            </a:r>
            <a:r>
              <a:rPr lang="en-GB" sz="1800" dirty="0">
                <a:effectLst/>
                <a:latin typeface="Arial" panose="020B0604020202020204" pitchFamily="34" charset="0"/>
                <a:ea typeface="Calibri" panose="020F0502020204030204" pitchFamily="34" charset="0"/>
              </a:rPr>
              <a:t> kits. You must submit your Python code and provide a demonstration of your working prototype.</a:t>
            </a:r>
          </a:p>
        </p:txBody>
      </p:sp>
    </p:spTree>
    <p:extLst>
      <p:ext uri="{BB962C8B-B14F-4D97-AF65-F5344CB8AC3E}">
        <p14:creationId xmlns:p14="http://schemas.microsoft.com/office/powerpoint/2010/main" val="6276740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4F42-D4AE-4856-57E3-07D7F4A03D9C}"/>
              </a:ext>
            </a:extLst>
          </p:cNvPr>
          <p:cNvSpPr>
            <a:spLocks noGrp="1"/>
          </p:cNvSpPr>
          <p:nvPr>
            <p:ph type="title"/>
          </p:nvPr>
        </p:nvSpPr>
        <p:spPr>
          <a:xfrm>
            <a:off x="1403648" y="274638"/>
            <a:ext cx="4248472" cy="1143000"/>
          </a:xfrm>
        </p:spPr>
        <p:txBody>
          <a:bodyPr>
            <a:normAutofit fontScale="90000"/>
          </a:bodyPr>
          <a:lstStyle/>
          <a:p>
            <a:r>
              <a:rPr lang="en-GB" sz="4400" b="1" dirty="0">
                <a:effectLst/>
                <a:latin typeface="Calibri" panose="020F0502020204030204" pitchFamily="34" charset="0"/>
                <a:ea typeface="MS Mincho" panose="02020609040205080304" pitchFamily="49" charset="-128"/>
                <a:cs typeface="Times New Roman" panose="02020603050405020304" pitchFamily="18" charset="0"/>
              </a:rPr>
              <a:t>1. The Written Report</a:t>
            </a:r>
            <a:endParaRPr lang="en-GB" dirty="0"/>
          </a:p>
        </p:txBody>
      </p:sp>
      <p:sp>
        <p:nvSpPr>
          <p:cNvPr id="5" name="TextBox 4">
            <a:extLst>
              <a:ext uri="{FF2B5EF4-FFF2-40B4-BE49-F238E27FC236}">
                <a16:creationId xmlns:a16="http://schemas.microsoft.com/office/drawing/2014/main" id="{E7BFE83A-4845-649A-66EE-9F19F494792E}"/>
              </a:ext>
            </a:extLst>
          </p:cNvPr>
          <p:cNvSpPr txBox="1"/>
          <p:nvPr/>
        </p:nvSpPr>
        <p:spPr>
          <a:xfrm>
            <a:off x="707861" y="1620164"/>
            <a:ext cx="7536547" cy="431554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marR="3175">
              <a:lnSpc>
                <a:spcPct val="115000"/>
              </a:lnSpc>
            </a:pPr>
            <a:r>
              <a:rPr lang="en-GB" sz="1600" dirty="0">
                <a:effectLst/>
                <a:latin typeface="Arial" panose="020B0604020202020204" pitchFamily="34" charset="0"/>
                <a:ea typeface="Calibri" panose="020F0502020204030204" pitchFamily="34" charset="0"/>
              </a:rPr>
              <a:t>Must include the following sections:</a:t>
            </a:r>
          </a:p>
          <a:p>
            <a:pPr marL="342900" marR="3175" lvl="0" indent="-342900">
              <a:lnSpc>
                <a:spcPct val="115000"/>
              </a:lnSpc>
              <a:buFont typeface="Symbol" panose="05050102010706020507" pitchFamily="18" charset="2"/>
              <a:buChar char=""/>
            </a:pPr>
            <a:r>
              <a:rPr lang="en-GB" sz="1600" b="1" dirty="0">
                <a:effectLst/>
                <a:latin typeface="Arial" panose="020B0604020202020204" pitchFamily="34" charset="0"/>
                <a:ea typeface="Calibri" panose="020F0502020204030204" pitchFamily="34" charset="0"/>
              </a:rPr>
              <a:t>Introduction</a:t>
            </a:r>
            <a:r>
              <a:rPr lang="en-GB" sz="1600" dirty="0">
                <a:effectLst/>
                <a:latin typeface="Arial" panose="020B0604020202020204" pitchFamily="34" charset="0"/>
                <a:ea typeface="Calibri" panose="020F0502020204030204" pitchFamily="34" charset="0"/>
              </a:rPr>
              <a:t>: An introduction to your document that concisely sets out the topic of your case study and the aims and content of the rest of your report.</a:t>
            </a:r>
          </a:p>
          <a:p>
            <a:pPr marL="342900" marR="3175" lvl="0" indent="-342900">
              <a:lnSpc>
                <a:spcPct val="115000"/>
              </a:lnSpc>
              <a:buFont typeface="Symbol" panose="05050102010706020507" pitchFamily="18" charset="2"/>
              <a:buChar char=""/>
            </a:pPr>
            <a:r>
              <a:rPr lang="en-GB" sz="1600" b="1" dirty="0">
                <a:effectLst/>
                <a:latin typeface="Arial" panose="020B0604020202020204" pitchFamily="34" charset="0"/>
                <a:ea typeface="Calibri" panose="020F0502020204030204" pitchFamily="34" charset="0"/>
              </a:rPr>
              <a:t>Scenario</a:t>
            </a:r>
            <a:r>
              <a:rPr lang="en-GB" sz="1600" dirty="0">
                <a:effectLst/>
                <a:latin typeface="Arial" panose="020B0604020202020204" pitchFamily="34" charset="0"/>
                <a:ea typeface="Calibri" panose="020F0502020204030204" pitchFamily="34" charset="0"/>
              </a:rPr>
              <a:t>: An explanation of your scenario and the nature of the challenges that exist in your chosen context. You should then outline your proposed IoT solution and highlight the benefits it will bring to your chosen scenario. Identify the types of sensors and output devices that would be required and the role that they would play as part of your system.</a:t>
            </a:r>
            <a:r>
              <a:rPr lang="en-GB" sz="1600" i="1" dirty="0">
                <a:effectLst/>
                <a:latin typeface="Arial" panose="020B0604020202020204" pitchFamily="34" charset="0"/>
                <a:ea typeface="Calibri" panose="020F0502020204030204" pitchFamily="34" charset="0"/>
              </a:rPr>
              <a:t> Note that these devices do not necessarily need to feature on the </a:t>
            </a:r>
            <a:r>
              <a:rPr lang="en-GB" sz="1600" i="1" dirty="0" err="1">
                <a:effectLst/>
                <a:latin typeface="Arial" panose="020B0604020202020204" pitchFamily="34" charset="0"/>
                <a:ea typeface="Calibri" panose="020F0502020204030204" pitchFamily="34" charset="0"/>
              </a:rPr>
              <a:t>CrowPi</a:t>
            </a:r>
            <a:r>
              <a:rPr lang="en-GB" sz="1600" i="1" dirty="0">
                <a:effectLst/>
                <a:latin typeface="Arial" panose="020B0604020202020204" pitchFamily="34" charset="0"/>
                <a:ea typeface="Calibri" panose="020F0502020204030204" pitchFamily="34" charset="0"/>
              </a:rPr>
              <a:t>, here you should be discussing a </a:t>
            </a:r>
            <a:r>
              <a:rPr lang="en-GB" sz="1600" i="1" u="sng" dirty="0">
                <a:effectLst/>
                <a:latin typeface="Arial" panose="020B0604020202020204" pitchFamily="34" charset="0"/>
                <a:ea typeface="Calibri" panose="020F0502020204030204" pitchFamily="34" charset="0"/>
              </a:rPr>
              <a:t>full-scale</a:t>
            </a:r>
            <a:r>
              <a:rPr lang="en-GB" sz="1600" i="1" dirty="0">
                <a:effectLst/>
                <a:latin typeface="Arial" panose="020B0604020202020204" pitchFamily="34" charset="0"/>
                <a:ea typeface="Calibri" panose="020F0502020204030204" pitchFamily="34" charset="0"/>
              </a:rPr>
              <a:t> version of your solution.</a:t>
            </a:r>
            <a:endParaRPr lang="en-GB" sz="1600" dirty="0">
              <a:effectLst/>
              <a:latin typeface="Arial" panose="020B0604020202020204" pitchFamily="34" charset="0"/>
              <a:ea typeface="Calibri" panose="020F0502020204030204" pitchFamily="34" charset="0"/>
            </a:endParaRPr>
          </a:p>
          <a:p>
            <a:pPr marL="342900" marR="3175" lvl="0" indent="-342900">
              <a:lnSpc>
                <a:spcPct val="115000"/>
              </a:lnSpc>
              <a:buFont typeface="Symbol" panose="05050102010706020507" pitchFamily="18" charset="2"/>
              <a:buChar char=""/>
            </a:pPr>
            <a:r>
              <a:rPr lang="en-GB" sz="1600" b="1" dirty="0">
                <a:effectLst/>
                <a:latin typeface="Arial" panose="020B0604020202020204" pitchFamily="34" charset="0"/>
                <a:ea typeface="Calibri" panose="020F0502020204030204" pitchFamily="34" charset="0"/>
              </a:rPr>
              <a:t>Visual Representation:</a:t>
            </a:r>
            <a:r>
              <a:rPr lang="en-GB" sz="1600" dirty="0">
                <a:effectLst/>
                <a:latin typeface="Arial" panose="020B0604020202020204" pitchFamily="34" charset="0"/>
                <a:ea typeface="Calibri" panose="020F0502020204030204" pitchFamily="34" charset="0"/>
              </a:rPr>
              <a:t> A visual layout or schematic diagram to show where IoT equipment would be placed in a full-scale version of your system. </a:t>
            </a:r>
          </a:p>
          <a:p>
            <a:pPr marL="342900" marR="3175" lvl="0" indent="-342900">
              <a:lnSpc>
                <a:spcPct val="115000"/>
              </a:lnSpc>
              <a:buFont typeface="Symbol" panose="05050102010706020507" pitchFamily="18" charset="2"/>
              <a:buChar char=""/>
            </a:pPr>
            <a:r>
              <a:rPr lang="en-GB" sz="1600" b="1" dirty="0">
                <a:effectLst/>
                <a:latin typeface="Arial" panose="020B0604020202020204" pitchFamily="34" charset="0"/>
                <a:ea typeface="Calibri" panose="020F0502020204030204" pitchFamily="34" charset="0"/>
              </a:rPr>
              <a:t>User Interface:</a:t>
            </a:r>
            <a:r>
              <a:rPr lang="en-GB" sz="1600" dirty="0">
                <a:effectLst/>
                <a:latin typeface="Arial" panose="020B0604020202020204" pitchFamily="34" charset="0"/>
                <a:ea typeface="Calibri" panose="020F0502020204030204" pitchFamily="34" charset="0"/>
              </a:rPr>
              <a:t> An explanation of a suitable IoT User Interface for a smartphone or other device that will allow your system to be monitored and/or controlled. You should include a mock-up screenshot of your interface. </a:t>
            </a:r>
          </a:p>
        </p:txBody>
      </p:sp>
      <p:sp>
        <p:nvSpPr>
          <p:cNvPr id="6" name="Oval 5">
            <a:extLst>
              <a:ext uri="{FF2B5EF4-FFF2-40B4-BE49-F238E27FC236}">
                <a16:creationId xmlns:a16="http://schemas.microsoft.com/office/drawing/2014/main" id="{54574148-9107-7DFB-CCC4-4AAF1BD22EC1}"/>
              </a:ext>
            </a:extLst>
          </p:cNvPr>
          <p:cNvSpPr/>
          <p:nvPr/>
        </p:nvSpPr>
        <p:spPr>
          <a:xfrm>
            <a:off x="971600" y="4149080"/>
            <a:ext cx="1800200" cy="36004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a:extLst>
              <a:ext uri="{FF2B5EF4-FFF2-40B4-BE49-F238E27FC236}">
                <a16:creationId xmlns:a16="http://schemas.microsoft.com/office/drawing/2014/main" id="{71C37140-BEF3-5622-789D-08B28377F125}"/>
              </a:ext>
            </a:extLst>
          </p:cNvPr>
          <p:cNvSpPr txBox="1"/>
          <p:nvPr/>
        </p:nvSpPr>
        <p:spPr>
          <a:xfrm>
            <a:off x="5796136" y="474423"/>
            <a:ext cx="2304256" cy="646331"/>
          </a:xfrm>
          <a:prstGeom prst="rect">
            <a:avLst/>
          </a:prstGeom>
        </p:spPr>
        <p:style>
          <a:lnRef idx="2">
            <a:schemeClr val="accent5"/>
          </a:lnRef>
          <a:fillRef idx="1">
            <a:schemeClr val="lt1"/>
          </a:fillRef>
          <a:effectRef idx="0">
            <a:schemeClr val="accent5"/>
          </a:effectRef>
          <a:fontRef idx="minor">
            <a:schemeClr val="dk1"/>
          </a:fontRef>
        </p:style>
        <p:txBody>
          <a:bodyPr wrap="square">
            <a:spAutoFit/>
          </a:bodyPr>
          <a:lstStyle/>
          <a:p>
            <a:r>
              <a:rPr lang="en-GB" sz="1800" dirty="0">
                <a:effectLst/>
                <a:latin typeface="Arial" panose="020B0604020202020204" pitchFamily="34" charset="0"/>
                <a:ea typeface="Calibri" panose="020F0502020204030204" pitchFamily="34" charset="0"/>
              </a:rPr>
              <a:t>1000 words in length (20% either side</a:t>
            </a:r>
            <a:r>
              <a:rPr lang="en-GB" dirty="0">
                <a:latin typeface="Arial" panose="020B0604020202020204" pitchFamily="34" charset="0"/>
                <a:ea typeface="Calibri" panose="020F0502020204030204" pitchFamily="34" charset="0"/>
              </a:rPr>
              <a:t>)</a:t>
            </a:r>
            <a:endParaRPr lang="en-GB" dirty="0"/>
          </a:p>
        </p:txBody>
      </p:sp>
      <p:sp>
        <p:nvSpPr>
          <p:cNvPr id="10" name="TextBox 9">
            <a:extLst>
              <a:ext uri="{FF2B5EF4-FFF2-40B4-BE49-F238E27FC236}">
                <a16:creationId xmlns:a16="http://schemas.microsoft.com/office/drawing/2014/main" id="{A6B608B3-14DA-FAD1-B50F-6486561B8D86}"/>
              </a:ext>
            </a:extLst>
          </p:cNvPr>
          <p:cNvSpPr txBox="1"/>
          <p:nvPr/>
        </p:nvSpPr>
        <p:spPr>
          <a:xfrm>
            <a:off x="3131840" y="6003535"/>
            <a:ext cx="4824536" cy="646331"/>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sz="1800" dirty="0">
                <a:effectLst/>
                <a:latin typeface="Arial" panose="020B0604020202020204" pitchFamily="34" charset="0"/>
                <a:ea typeface="Calibri" panose="020F0502020204030204" pitchFamily="34" charset="0"/>
              </a:rPr>
              <a:t>Images can be created using a suitable graphics package or hand-drawn.</a:t>
            </a:r>
            <a:endParaRPr lang="en-GB" dirty="0"/>
          </a:p>
        </p:txBody>
      </p:sp>
    </p:spTree>
    <p:extLst>
      <p:ext uri="{BB962C8B-B14F-4D97-AF65-F5344CB8AC3E}">
        <p14:creationId xmlns:p14="http://schemas.microsoft.com/office/powerpoint/2010/main" val="7654040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44F42-D4AE-4856-57E3-07D7F4A03D9C}"/>
              </a:ext>
            </a:extLst>
          </p:cNvPr>
          <p:cNvSpPr>
            <a:spLocks noGrp="1"/>
          </p:cNvSpPr>
          <p:nvPr>
            <p:ph type="title"/>
          </p:nvPr>
        </p:nvSpPr>
        <p:spPr/>
        <p:txBody>
          <a:bodyPr>
            <a:normAutofit/>
          </a:bodyPr>
          <a:lstStyle/>
          <a:p>
            <a:r>
              <a:rPr lang="en-GB" sz="4400" b="1" dirty="0">
                <a:effectLst/>
                <a:latin typeface="Calibri" panose="020F0502020204030204" pitchFamily="34" charset="0"/>
                <a:ea typeface="MS Mincho" panose="02020609040205080304" pitchFamily="49" charset="-128"/>
                <a:cs typeface="Times New Roman" panose="02020603050405020304" pitchFamily="18" charset="0"/>
              </a:rPr>
              <a:t>2. The Prototype</a:t>
            </a:r>
            <a:endParaRPr lang="en-GB" dirty="0"/>
          </a:p>
        </p:txBody>
      </p:sp>
      <p:sp>
        <p:nvSpPr>
          <p:cNvPr id="5" name="TextBox 4">
            <a:extLst>
              <a:ext uri="{FF2B5EF4-FFF2-40B4-BE49-F238E27FC236}">
                <a16:creationId xmlns:a16="http://schemas.microsoft.com/office/drawing/2014/main" id="{E7BFE83A-4845-649A-66EE-9F19F494792E}"/>
              </a:ext>
            </a:extLst>
          </p:cNvPr>
          <p:cNvSpPr txBox="1"/>
          <p:nvPr/>
        </p:nvSpPr>
        <p:spPr>
          <a:xfrm>
            <a:off x="707861" y="1620164"/>
            <a:ext cx="7536547" cy="4524315"/>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just"/>
            <a:r>
              <a:rPr lang="en-GB" sz="1800" dirty="0">
                <a:effectLst/>
                <a:latin typeface="Calibri" panose="020F0502020204030204" pitchFamily="34" charset="0"/>
                <a:ea typeface="MS Mincho" panose="02020609040205080304" pitchFamily="49" charset="-128"/>
                <a:cs typeface="Times New Roman" panose="02020603050405020304" pitchFamily="18" charset="0"/>
              </a:rPr>
              <a:t>Your prototype system must be implemented entirely using a </a:t>
            </a:r>
            <a:r>
              <a:rPr lang="en-GB" sz="1800" dirty="0" err="1">
                <a:effectLst/>
                <a:latin typeface="Calibri" panose="020F0502020204030204" pitchFamily="34" charset="0"/>
                <a:ea typeface="MS Mincho" panose="02020609040205080304" pitchFamily="49" charset="-128"/>
                <a:cs typeface="Times New Roman" panose="02020603050405020304" pitchFamily="18" charset="0"/>
              </a:rPr>
              <a:t>CrowPi</a:t>
            </a:r>
            <a:r>
              <a:rPr lang="en-GB" sz="1800" dirty="0">
                <a:effectLst/>
                <a:latin typeface="Calibri" panose="020F0502020204030204" pitchFamily="34" charset="0"/>
                <a:ea typeface="MS Mincho" panose="02020609040205080304" pitchFamily="49" charset="-128"/>
                <a:cs typeface="Times New Roman" panose="02020603050405020304" pitchFamily="18" charset="0"/>
              </a:rPr>
              <a:t> kit as used in class. It should make use of the </a:t>
            </a:r>
            <a:r>
              <a:rPr lang="en-GB" sz="1800" dirty="0" err="1">
                <a:effectLst/>
                <a:latin typeface="Calibri" panose="020F0502020204030204" pitchFamily="34" charset="0"/>
                <a:ea typeface="MS Mincho" panose="02020609040205080304" pitchFamily="49" charset="-128"/>
                <a:cs typeface="Times New Roman" panose="02020603050405020304" pitchFamily="18" charset="0"/>
              </a:rPr>
              <a:t>CrowPi</a:t>
            </a:r>
            <a:r>
              <a:rPr lang="en-GB" sz="1800" dirty="0">
                <a:effectLst/>
                <a:latin typeface="Calibri" panose="020F0502020204030204" pitchFamily="34" charset="0"/>
                <a:ea typeface="MS Mincho" panose="02020609040205080304" pitchFamily="49" charset="-128"/>
                <a:cs typeface="Times New Roman" panose="02020603050405020304" pitchFamily="18" charset="0"/>
              </a:rPr>
              <a:t> sensors and/or outputs to replicate the system proposed in your written report, on a smaller scale. </a:t>
            </a:r>
          </a:p>
          <a:p>
            <a:pPr algn="just"/>
            <a:endParaRPr lang="en-GB" sz="1800" dirty="0">
              <a:effectLst/>
              <a:latin typeface="Calibri" panose="020F0502020204030204" pitchFamily="34" charset="0"/>
              <a:ea typeface="MS Mincho" panose="02020609040205080304" pitchFamily="49" charset="-128"/>
              <a:cs typeface="Times New Roman" panose="02020603050405020304" pitchFamily="18" charset="0"/>
            </a:endParaRPr>
          </a:p>
          <a:p>
            <a:pPr algn="just"/>
            <a:r>
              <a:rPr lang="en-GB" sz="1800" dirty="0">
                <a:effectLst/>
                <a:latin typeface="Calibri" panose="020F0502020204030204" pitchFamily="34" charset="0"/>
                <a:ea typeface="MS Mincho" panose="02020609040205080304" pitchFamily="49" charset="-128"/>
                <a:cs typeface="Times New Roman" panose="02020603050405020304" pitchFamily="18" charset="0"/>
              </a:rPr>
              <a:t>The implementation must make use of at least three sensors and/or output devices that will operate in a complementary way to produce a useful system. </a:t>
            </a:r>
          </a:p>
          <a:p>
            <a:pPr algn="just"/>
            <a:endParaRPr lang="en-GB" sz="1800" dirty="0">
              <a:effectLst/>
              <a:latin typeface="Calibri" panose="020F0502020204030204" pitchFamily="34" charset="0"/>
              <a:ea typeface="MS Mincho" panose="02020609040205080304" pitchFamily="49" charset="-128"/>
              <a:cs typeface="Times New Roman" panose="02020603050405020304" pitchFamily="18" charset="0"/>
            </a:endParaRPr>
          </a:p>
          <a:p>
            <a:pPr algn="just"/>
            <a:r>
              <a:rPr lang="en-GB" sz="1800" dirty="0">
                <a:effectLst/>
                <a:latin typeface="Calibri" panose="020F0502020204030204" pitchFamily="34" charset="0"/>
                <a:ea typeface="MS Mincho" panose="02020609040205080304" pitchFamily="49" charset="-128"/>
                <a:cs typeface="Times New Roman" panose="02020603050405020304" pitchFamily="18" charset="0"/>
              </a:rPr>
              <a:t>As a prototype, the system you create does not necessarily need to include all features of your proposed IoT solution as described in the written report. </a:t>
            </a:r>
          </a:p>
          <a:p>
            <a:pPr algn="just"/>
            <a:endParaRPr lang="en-GB" dirty="0">
              <a:latin typeface="Calibri" panose="020F0502020204030204" pitchFamily="34" charset="0"/>
              <a:ea typeface="MS Mincho" panose="02020609040205080304" pitchFamily="49" charset="-128"/>
              <a:cs typeface="Times New Roman" panose="02020603050405020304" pitchFamily="18" charset="0"/>
            </a:endParaRPr>
          </a:p>
          <a:p>
            <a:pPr algn="just"/>
            <a:r>
              <a:rPr lang="en-GB" sz="1800" dirty="0">
                <a:effectLst/>
                <a:latin typeface="Calibri" panose="020F0502020204030204" pitchFamily="34" charset="0"/>
                <a:ea typeface="MS Mincho" panose="02020609040205080304" pitchFamily="49" charset="-128"/>
                <a:cs typeface="Times New Roman" panose="02020603050405020304" pitchFamily="18" charset="0"/>
              </a:rPr>
              <a:t>For example, your proposed system might entail use of an output device that is not included in the </a:t>
            </a:r>
            <a:r>
              <a:rPr lang="en-GB" sz="1800" dirty="0" err="1">
                <a:effectLst/>
                <a:latin typeface="Calibri" panose="020F0502020204030204" pitchFamily="34" charset="0"/>
                <a:ea typeface="MS Mincho" panose="02020609040205080304" pitchFamily="49" charset="-128"/>
                <a:cs typeface="Times New Roman" panose="02020603050405020304" pitchFamily="18" charset="0"/>
              </a:rPr>
              <a:t>CrowPi</a:t>
            </a:r>
            <a:r>
              <a:rPr lang="en-GB" sz="1800" dirty="0">
                <a:effectLst/>
                <a:latin typeface="Calibri" panose="020F0502020204030204" pitchFamily="34" charset="0"/>
                <a:ea typeface="MS Mincho" panose="02020609040205080304" pitchFamily="49" charset="-128"/>
                <a:cs typeface="Times New Roman" panose="02020603050405020304" pitchFamily="18" charset="0"/>
              </a:rPr>
              <a:t>, so you might substitute this with a text output to the </a:t>
            </a:r>
            <a:r>
              <a:rPr lang="en-GB" sz="1800" dirty="0" err="1">
                <a:effectLst/>
                <a:latin typeface="Calibri" panose="020F0502020204030204" pitchFamily="34" charset="0"/>
                <a:ea typeface="MS Mincho" panose="02020609040205080304" pitchFamily="49" charset="-128"/>
                <a:cs typeface="Times New Roman" panose="02020603050405020304" pitchFamily="18" charset="0"/>
              </a:rPr>
              <a:t>CrowPi</a:t>
            </a:r>
            <a:r>
              <a:rPr lang="en-GB" sz="1800" dirty="0">
                <a:effectLst/>
                <a:latin typeface="Calibri" panose="020F0502020204030204" pitchFamily="34" charset="0"/>
                <a:ea typeface="MS Mincho" panose="02020609040205080304" pitchFamily="49" charset="-128"/>
                <a:cs typeface="Times New Roman" panose="02020603050405020304" pitchFamily="18" charset="0"/>
              </a:rPr>
              <a:t> display. Or the proposed system might require multiple sensors, some of which are unavailable, so an alternative sensor could be used, or the sensor could be left out of your prototype system (assuming other sensors are implemented).</a:t>
            </a:r>
          </a:p>
        </p:txBody>
      </p:sp>
      <p:sp>
        <p:nvSpPr>
          <p:cNvPr id="6" name="Oval 5">
            <a:extLst>
              <a:ext uri="{FF2B5EF4-FFF2-40B4-BE49-F238E27FC236}">
                <a16:creationId xmlns:a16="http://schemas.microsoft.com/office/drawing/2014/main" id="{54574148-9107-7DFB-CCC4-4AAF1BD22EC1}"/>
              </a:ext>
            </a:extLst>
          </p:cNvPr>
          <p:cNvSpPr/>
          <p:nvPr/>
        </p:nvSpPr>
        <p:spPr>
          <a:xfrm>
            <a:off x="4139952" y="2636912"/>
            <a:ext cx="273630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Oval 6">
            <a:extLst>
              <a:ext uri="{FF2B5EF4-FFF2-40B4-BE49-F238E27FC236}">
                <a16:creationId xmlns:a16="http://schemas.microsoft.com/office/drawing/2014/main" id="{497B72AC-36B0-C7B1-11D1-A33734D0EB73}"/>
              </a:ext>
            </a:extLst>
          </p:cNvPr>
          <p:cNvSpPr/>
          <p:nvPr/>
        </p:nvSpPr>
        <p:spPr>
          <a:xfrm>
            <a:off x="5220072" y="1556792"/>
            <a:ext cx="2736304"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Oval 7">
            <a:extLst>
              <a:ext uri="{FF2B5EF4-FFF2-40B4-BE49-F238E27FC236}">
                <a16:creationId xmlns:a16="http://schemas.microsoft.com/office/drawing/2014/main" id="{E9168B83-01AF-F1EA-D3CD-416F81DB93B5}"/>
              </a:ext>
            </a:extLst>
          </p:cNvPr>
          <p:cNvSpPr/>
          <p:nvPr/>
        </p:nvSpPr>
        <p:spPr>
          <a:xfrm>
            <a:off x="4355976" y="3429000"/>
            <a:ext cx="4080167"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Oval 8">
            <a:extLst>
              <a:ext uri="{FF2B5EF4-FFF2-40B4-BE49-F238E27FC236}">
                <a16:creationId xmlns:a16="http://schemas.microsoft.com/office/drawing/2014/main" id="{5E251EAA-02C3-B801-C0B1-64E8A119A4B4}"/>
              </a:ext>
            </a:extLst>
          </p:cNvPr>
          <p:cNvSpPr/>
          <p:nvPr/>
        </p:nvSpPr>
        <p:spPr>
          <a:xfrm>
            <a:off x="3659755" y="4534711"/>
            <a:ext cx="2136381" cy="50405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90270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613A3-9C30-6DD2-70A3-F925626B937B}"/>
              </a:ext>
            </a:extLst>
          </p:cNvPr>
          <p:cNvSpPr>
            <a:spLocks noGrp="1"/>
          </p:cNvSpPr>
          <p:nvPr>
            <p:ph type="title"/>
          </p:nvPr>
        </p:nvSpPr>
        <p:spPr/>
        <p:txBody>
          <a:bodyPr/>
          <a:lstStyle/>
          <a:p>
            <a:r>
              <a:rPr lang="en-GB" dirty="0"/>
              <a:t>Marking Criteria</a:t>
            </a:r>
          </a:p>
        </p:txBody>
      </p:sp>
      <p:pic>
        <p:nvPicPr>
          <p:cNvPr id="5" name="Picture 4">
            <a:extLst>
              <a:ext uri="{FF2B5EF4-FFF2-40B4-BE49-F238E27FC236}">
                <a16:creationId xmlns:a16="http://schemas.microsoft.com/office/drawing/2014/main" id="{C9F434D8-8D85-A03D-FDDF-C7A09A200EEA}"/>
              </a:ext>
            </a:extLst>
          </p:cNvPr>
          <p:cNvPicPr>
            <a:picLocks noChangeAspect="1"/>
          </p:cNvPicPr>
          <p:nvPr/>
        </p:nvPicPr>
        <p:blipFill>
          <a:blip r:embed="rId2"/>
          <a:stretch>
            <a:fillRect/>
          </a:stretch>
        </p:blipFill>
        <p:spPr>
          <a:xfrm>
            <a:off x="1433473" y="2060848"/>
            <a:ext cx="6948722" cy="3373166"/>
          </a:xfrm>
          <a:prstGeom prst="rect">
            <a:avLst/>
          </a:prstGeom>
        </p:spPr>
      </p:pic>
    </p:spTree>
    <p:extLst>
      <p:ext uri="{BB962C8B-B14F-4D97-AF65-F5344CB8AC3E}">
        <p14:creationId xmlns:p14="http://schemas.microsoft.com/office/powerpoint/2010/main" val="30891953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D1D0B4-D96D-FB03-FA9B-DBBFFEFB6042}"/>
              </a:ext>
            </a:extLst>
          </p:cNvPr>
          <p:cNvSpPr>
            <a:spLocks noGrp="1"/>
          </p:cNvSpPr>
          <p:nvPr>
            <p:ph type="title"/>
          </p:nvPr>
        </p:nvSpPr>
        <p:spPr/>
        <p:txBody>
          <a:bodyPr/>
          <a:lstStyle/>
          <a:p>
            <a:r>
              <a:rPr lang="en-GB" dirty="0"/>
              <a:t>Hints</a:t>
            </a:r>
          </a:p>
        </p:txBody>
      </p:sp>
      <p:sp>
        <p:nvSpPr>
          <p:cNvPr id="3" name="Content Placeholder 2">
            <a:extLst>
              <a:ext uri="{FF2B5EF4-FFF2-40B4-BE49-F238E27FC236}">
                <a16:creationId xmlns:a16="http://schemas.microsoft.com/office/drawing/2014/main" id="{43AD35D7-F130-36D6-55D5-A3F8A4CA90EF}"/>
              </a:ext>
            </a:extLst>
          </p:cNvPr>
          <p:cNvSpPr>
            <a:spLocks noGrp="1"/>
          </p:cNvSpPr>
          <p:nvPr>
            <p:ph idx="1"/>
          </p:nvPr>
        </p:nvSpPr>
        <p:spPr/>
        <p:txBody>
          <a:bodyPr/>
          <a:lstStyle/>
          <a:p>
            <a:pPr marL="342900" lvl="0" indent="-342900" algn="just">
              <a:buFont typeface="Symbol" panose="05050102010706020507" pitchFamily="18" charset="2"/>
              <a:buChar char=""/>
            </a:pPr>
            <a:r>
              <a:rPr lang="en-GB" sz="1800" dirty="0">
                <a:effectLst/>
                <a:latin typeface="Calibri" panose="020F0502020204030204" pitchFamily="34" charset="0"/>
                <a:ea typeface="MS Mincho" panose="02020609040205080304" pitchFamily="49" charset="-128"/>
                <a:cs typeface="Times New Roman" panose="02020603050405020304" pitchFamily="18" charset="0"/>
              </a:rPr>
              <a:t>Do not feel constrained by the features on the </a:t>
            </a:r>
            <a:r>
              <a:rPr lang="en-GB" sz="1800" dirty="0" err="1">
                <a:effectLst/>
                <a:latin typeface="Calibri" panose="020F0502020204030204" pitchFamily="34" charset="0"/>
                <a:ea typeface="MS Mincho" panose="02020609040205080304" pitchFamily="49" charset="-128"/>
                <a:cs typeface="Times New Roman" panose="02020603050405020304" pitchFamily="18" charset="0"/>
              </a:rPr>
              <a:t>CrowPi</a:t>
            </a:r>
            <a:r>
              <a:rPr lang="en-GB" sz="1800" dirty="0">
                <a:effectLst/>
                <a:latin typeface="Calibri" panose="020F0502020204030204" pitchFamily="34" charset="0"/>
                <a:ea typeface="MS Mincho" panose="02020609040205080304" pitchFamily="49" charset="-128"/>
                <a:cs typeface="Times New Roman" panose="02020603050405020304" pitchFamily="18" charset="0"/>
              </a:rPr>
              <a:t> when proposing your solution. Your written report might refer to sensors or outputs that are not available on the </a:t>
            </a:r>
            <a:r>
              <a:rPr lang="en-GB" sz="1800" dirty="0" err="1">
                <a:effectLst/>
                <a:latin typeface="Calibri" panose="020F0502020204030204" pitchFamily="34" charset="0"/>
                <a:ea typeface="MS Mincho" panose="02020609040205080304" pitchFamily="49" charset="-128"/>
                <a:cs typeface="Times New Roman" panose="02020603050405020304" pitchFamily="18" charset="0"/>
              </a:rPr>
              <a:t>CrowPi</a:t>
            </a:r>
            <a:r>
              <a:rPr lang="en-GB" sz="1800" dirty="0">
                <a:effectLst/>
                <a:latin typeface="Calibri" panose="020F0502020204030204" pitchFamily="34" charset="0"/>
                <a:ea typeface="MS Mincho" panose="02020609040205080304" pitchFamily="49" charset="-128"/>
                <a:cs typeface="Times New Roman" panose="02020603050405020304" pitchFamily="18" charset="0"/>
              </a:rPr>
              <a:t>, but can be substituted or left out of your prototype implementation.</a:t>
            </a:r>
          </a:p>
          <a:p>
            <a:pPr marL="342900" lvl="0" indent="-342900" algn="just">
              <a:buFont typeface="Symbol" panose="05050102010706020507" pitchFamily="18" charset="2"/>
              <a:buChar char=""/>
            </a:pPr>
            <a:r>
              <a:rPr lang="en-GB" sz="1800" dirty="0">
                <a:effectLst/>
                <a:latin typeface="Calibri" panose="020F0502020204030204" pitchFamily="34" charset="0"/>
                <a:ea typeface="MS Mincho" panose="02020609040205080304" pitchFamily="49" charset="-128"/>
                <a:cs typeface="Times New Roman" panose="02020603050405020304" pitchFamily="18" charset="0"/>
              </a:rPr>
              <a:t>However, you should choose a scenario and solution that allows you to demonstrate your skill at using the </a:t>
            </a:r>
            <a:r>
              <a:rPr lang="en-GB" sz="1800" dirty="0" err="1">
                <a:effectLst/>
                <a:latin typeface="Calibri" panose="020F0502020204030204" pitchFamily="34" charset="0"/>
                <a:ea typeface="MS Mincho" panose="02020609040205080304" pitchFamily="49" charset="-128"/>
                <a:cs typeface="Times New Roman" panose="02020603050405020304" pitchFamily="18" charset="0"/>
              </a:rPr>
              <a:t>CrowPi</a:t>
            </a:r>
            <a:r>
              <a:rPr lang="en-GB" sz="1800" dirty="0">
                <a:effectLst/>
                <a:latin typeface="Calibri" panose="020F0502020204030204" pitchFamily="34" charset="0"/>
                <a:ea typeface="MS Mincho" panose="02020609040205080304" pitchFamily="49" charset="-128"/>
                <a:cs typeface="Times New Roman" panose="02020603050405020304" pitchFamily="18" charset="0"/>
              </a:rPr>
              <a:t>, so think carefully about which sensors are available and would allow you to create a viable prototype.</a:t>
            </a:r>
            <a:endParaRPr lang="en-GB" dirty="0"/>
          </a:p>
        </p:txBody>
      </p:sp>
    </p:spTree>
    <p:extLst>
      <p:ext uri="{BB962C8B-B14F-4D97-AF65-F5344CB8AC3E}">
        <p14:creationId xmlns:p14="http://schemas.microsoft.com/office/powerpoint/2010/main" val="10570659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B69FCD-3F80-3011-E065-59EDAB60D8C8}"/>
              </a:ext>
            </a:extLst>
          </p:cNvPr>
          <p:cNvSpPr>
            <a:spLocks noGrp="1"/>
          </p:cNvSpPr>
          <p:nvPr>
            <p:ph type="title"/>
          </p:nvPr>
        </p:nvSpPr>
        <p:spPr/>
        <p:txBody>
          <a:bodyPr/>
          <a:lstStyle/>
          <a:p>
            <a:r>
              <a:rPr lang="en-GB" dirty="0" err="1"/>
              <a:t>CrowPi</a:t>
            </a:r>
            <a:r>
              <a:rPr lang="en-GB" dirty="0"/>
              <a:t> devices</a:t>
            </a:r>
          </a:p>
        </p:txBody>
      </p:sp>
      <p:sp>
        <p:nvSpPr>
          <p:cNvPr id="3" name="Content Placeholder 2">
            <a:extLst>
              <a:ext uri="{FF2B5EF4-FFF2-40B4-BE49-F238E27FC236}">
                <a16:creationId xmlns:a16="http://schemas.microsoft.com/office/drawing/2014/main" id="{E8D2B832-1F8B-7A2A-05B9-1170B5BD72F3}"/>
              </a:ext>
            </a:extLst>
          </p:cNvPr>
          <p:cNvSpPr>
            <a:spLocks noGrp="1"/>
          </p:cNvSpPr>
          <p:nvPr>
            <p:ph idx="1"/>
          </p:nvPr>
        </p:nvSpPr>
        <p:spPr/>
        <p:txBody>
          <a:bodyPr/>
          <a:lstStyle/>
          <a:p>
            <a:pPr marL="0" lvl="0" indent="0">
              <a:lnSpc>
                <a:spcPct val="107000"/>
              </a:lnSpc>
              <a:buNone/>
            </a:pPr>
            <a:r>
              <a:rPr lang="en-GB" sz="1800" dirty="0">
                <a:effectLst/>
                <a:latin typeface="Calibri" panose="020F0502020204030204" pitchFamily="34" charset="0"/>
                <a:ea typeface="Calibri" panose="020F0502020204030204" pitchFamily="34" charset="0"/>
                <a:cs typeface="Times New Roman" panose="02020603050405020304" pitchFamily="18" charset="0"/>
              </a:rPr>
              <a:t>Look at the </a:t>
            </a:r>
            <a:r>
              <a:rPr lang="en-GB" sz="1800" dirty="0" err="1">
                <a:effectLst/>
                <a:latin typeface="Calibri" panose="020F0502020204030204" pitchFamily="34" charset="0"/>
                <a:ea typeface="Calibri" panose="020F0502020204030204" pitchFamily="34" charset="0"/>
                <a:cs typeface="Times New Roman" panose="02020603050405020304" pitchFamily="18" charset="0"/>
              </a:rPr>
              <a:t>CrowPi</a:t>
            </a:r>
            <a:r>
              <a:rPr lang="en-GB" sz="1800" dirty="0">
                <a:latin typeface="Calibri" panose="020F0502020204030204" pitchFamily="34" charset="0"/>
                <a:ea typeface="Calibri" panose="020F0502020204030204" pitchFamily="34" charset="0"/>
                <a:cs typeface="Times New Roman" panose="02020603050405020304" pitchFamily="18" charset="0"/>
              </a:rPr>
              <a:t> Lessons pdf document for guidance on these:</a:t>
            </a:r>
            <a:endParaRPr lang="en-GB"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latin typeface="Calibri" panose="020F0502020204030204" pitchFamily="34" charset="0"/>
                <a:ea typeface="Calibri" panose="020F0502020204030204" pitchFamily="34" charset="0"/>
                <a:cs typeface="Times New Roman" panose="02020603050405020304" pitchFamily="18" charset="0"/>
              </a:rPr>
              <a:t>S</a:t>
            </a:r>
            <a:r>
              <a:rPr lang="en-GB" sz="1800" dirty="0">
                <a:effectLst/>
                <a:latin typeface="Calibri" panose="020F0502020204030204" pitchFamily="34" charset="0"/>
                <a:ea typeface="Calibri" panose="020F0502020204030204" pitchFamily="34" charset="0"/>
                <a:cs typeface="Times New Roman" panose="02020603050405020304" pitchFamily="18" charset="0"/>
              </a:rPr>
              <a:t>ound sensor</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DH11 sensor</a:t>
            </a:r>
            <a:endParaRPr lang="en-GB" sz="18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Motion sensor</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Vibration sensor</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Light sensor</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Ultrasonic sensor (distance detector)</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LCD display</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7 Segment display</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Touch sensor</a:t>
            </a:r>
          </a:p>
          <a:p>
            <a:pPr marL="342900" lvl="0" indent="-342900">
              <a:lnSpc>
                <a:spcPct val="107000"/>
              </a:lnSpc>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Tilt sensor</a:t>
            </a:r>
          </a:p>
          <a:p>
            <a:pPr marL="342900" lvl="0" indent="-342900">
              <a:lnSpc>
                <a:spcPct val="107000"/>
              </a:lnSpc>
              <a:spcAft>
                <a:spcPts val="800"/>
              </a:spcAft>
              <a:buFont typeface="Symbol" panose="05050102010706020507" pitchFamily="18" charset="2"/>
              <a:buChar char=""/>
            </a:pPr>
            <a:r>
              <a:rPr lang="en-GB" sz="1800" dirty="0">
                <a:effectLst/>
                <a:latin typeface="Calibri" panose="020F0502020204030204" pitchFamily="34" charset="0"/>
                <a:ea typeface="Calibri" panose="020F0502020204030204" pitchFamily="34" charset="0"/>
                <a:cs typeface="Times New Roman" panose="02020603050405020304" pitchFamily="18" charset="0"/>
              </a:rPr>
              <a:t>Button matrix</a:t>
            </a:r>
          </a:p>
          <a:p>
            <a:endParaRPr lang="en-GB" dirty="0"/>
          </a:p>
        </p:txBody>
      </p:sp>
      <p:sp>
        <p:nvSpPr>
          <p:cNvPr id="4" name="TextBox 3">
            <a:extLst>
              <a:ext uri="{FF2B5EF4-FFF2-40B4-BE49-F238E27FC236}">
                <a16:creationId xmlns:a16="http://schemas.microsoft.com/office/drawing/2014/main" id="{06C3BE77-9F8B-B68A-00E9-573FD4AE75A1}"/>
              </a:ext>
            </a:extLst>
          </p:cNvPr>
          <p:cNvSpPr txBox="1"/>
          <p:nvPr/>
        </p:nvSpPr>
        <p:spPr>
          <a:xfrm>
            <a:off x="5436096" y="2492896"/>
            <a:ext cx="3024336" cy="1754326"/>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GB" dirty="0"/>
              <a:t>It will be a bit much to learn all of these if you are not going to use them.</a:t>
            </a:r>
          </a:p>
          <a:p>
            <a:r>
              <a:rPr lang="en-GB" dirty="0"/>
              <a:t>Look at the descriptions and think about what you could use them for</a:t>
            </a:r>
          </a:p>
        </p:txBody>
      </p:sp>
    </p:spTree>
    <p:extLst>
      <p:ext uri="{BB962C8B-B14F-4D97-AF65-F5344CB8AC3E}">
        <p14:creationId xmlns:p14="http://schemas.microsoft.com/office/powerpoint/2010/main" val="20985323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553f0066-c24e-444c-9c2a-7427c31ebeab}" enabled="1" method="Standard" siteId="{e5aafe7c-971b-4ab7-b039-141ad36acec0}" removed="0"/>
</clbl:labelList>
</file>

<file path=docProps/app.xml><?xml version="1.0" encoding="utf-8"?>
<Properties xmlns="http://schemas.openxmlformats.org/officeDocument/2006/extended-properties" xmlns:vt="http://schemas.openxmlformats.org/officeDocument/2006/docPropsVTypes">
  <TotalTime>0</TotalTime>
  <Words>720</Words>
  <Application>Microsoft Office PowerPoint</Application>
  <PresentationFormat>On-screen Show (4:3)</PresentationFormat>
  <Paragraphs>55</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Symbol</vt:lpstr>
      <vt:lpstr>Office Theme</vt:lpstr>
      <vt:lpstr>IS3S687 CW1M: Internet of Things (IoT) Design Case Study using the Raspberry Pi</vt:lpstr>
      <vt:lpstr>Assessment</vt:lpstr>
      <vt:lpstr>Coursework 1</vt:lpstr>
      <vt:lpstr>1. The Written Report</vt:lpstr>
      <vt:lpstr>2. The Prototype</vt:lpstr>
      <vt:lpstr>Marking Criteria</vt:lpstr>
      <vt:lpstr>Hints</vt:lpstr>
      <vt:lpstr>CrowPi devices</vt:lpstr>
    </vt:vector>
  </TitlesOfParts>
  <Company>UoG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psjarvis</dc:creator>
  <cp:lastModifiedBy>Paul Jarvis</cp:lastModifiedBy>
  <cp:revision>594</cp:revision>
  <dcterms:created xsi:type="dcterms:W3CDTF">2013-03-11T12:59:45Z</dcterms:created>
  <dcterms:modified xsi:type="dcterms:W3CDTF">2024-07-24T14:55:41Z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HeaderLocations">
    <vt:lpwstr>Office Theme:9</vt:lpwstr>
  </property>
  <property fmtid="{D5CDD505-2E9C-101B-9397-08002B2CF9AE}" pid="3" name="ClassificationContentMarkingHeaderText">
    <vt:lpwstr>PUBLIC / CYHOEDDUS</vt:lpwstr>
  </property>
</Properties>
</file>