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65"/>
  </p:notesMasterIdLst>
  <p:handoutMasterIdLst>
    <p:handoutMasterId r:id="rId66"/>
  </p:handoutMasterIdLst>
  <p:sldIdLst>
    <p:sldId id="593" r:id="rId3"/>
    <p:sldId id="594" r:id="rId4"/>
    <p:sldId id="650" r:id="rId5"/>
    <p:sldId id="600" r:id="rId6"/>
    <p:sldId id="601" r:id="rId7"/>
    <p:sldId id="602" r:id="rId8"/>
    <p:sldId id="603" r:id="rId9"/>
    <p:sldId id="604" r:id="rId10"/>
    <p:sldId id="560" r:id="rId11"/>
    <p:sldId id="597" r:id="rId12"/>
    <p:sldId id="605" r:id="rId13"/>
    <p:sldId id="599" r:id="rId14"/>
    <p:sldId id="598" r:id="rId15"/>
    <p:sldId id="595" r:id="rId16"/>
    <p:sldId id="588" r:id="rId17"/>
    <p:sldId id="606" r:id="rId18"/>
    <p:sldId id="607" r:id="rId19"/>
    <p:sldId id="610" r:id="rId20"/>
    <p:sldId id="646" r:id="rId21"/>
    <p:sldId id="647" r:id="rId22"/>
    <p:sldId id="611" r:id="rId23"/>
    <p:sldId id="612" r:id="rId24"/>
    <p:sldId id="613" r:id="rId25"/>
    <p:sldId id="614" r:id="rId26"/>
    <p:sldId id="615" r:id="rId27"/>
    <p:sldId id="618" r:id="rId28"/>
    <p:sldId id="616" r:id="rId29"/>
    <p:sldId id="619" r:id="rId30"/>
    <p:sldId id="617" r:id="rId31"/>
    <p:sldId id="621" r:id="rId32"/>
    <p:sldId id="641" r:id="rId33"/>
    <p:sldId id="642" r:id="rId34"/>
    <p:sldId id="643" r:id="rId35"/>
    <p:sldId id="644" r:id="rId36"/>
    <p:sldId id="645" r:id="rId37"/>
    <p:sldId id="624" r:id="rId38"/>
    <p:sldId id="625" r:id="rId39"/>
    <p:sldId id="622" r:id="rId40"/>
    <p:sldId id="623" r:id="rId41"/>
    <p:sldId id="649" r:id="rId42"/>
    <p:sldId id="635" r:id="rId43"/>
    <p:sldId id="636" r:id="rId44"/>
    <p:sldId id="637" r:id="rId45"/>
    <p:sldId id="638" r:id="rId46"/>
    <p:sldId id="639" r:id="rId47"/>
    <p:sldId id="654" r:id="rId48"/>
    <p:sldId id="655" r:id="rId49"/>
    <p:sldId id="656" r:id="rId50"/>
    <p:sldId id="657" r:id="rId51"/>
    <p:sldId id="658" r:id="rId52"/>
    <p:sldId id="659" r:id="rId53"/>
    <p:sldId id="661" r:id="rId54"/>
    <p:sldId id="663" r:id="rId55"/>
    <p:sldId id="662" r:id="rId56"/>
    <p:sldId id="660" r:id="rId57"/>
    <p:sldId id="664" r:id="rId58"/>
    <p:sldId id="665" r:id="rId59"/>
    <p:sldId id="666" r:id="rId60"/>
    <p:sldId id="486" r:id="rId61"/>
    <p:sldId id="651" r:id="rId62"/>
    <p:sldId id="652" r:id="rId63"/>
    <p:sldId id="653" r:id="rId6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8670" autoAdjust="0"/>
  </p:normalViewPr>
  <p:slideViewPr>
    <p:cSldViewPr>
      <p:cViewPr varScale="1">
        <p:scale>
          <a:sx n="74" d="100"/>
          <a:sy n="74" d="100"/>
        </p:scale>
        <p:origin x="54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6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4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8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760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3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://www.telenor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1" y="386163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Stream API, Error handling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49919" y="1473841"/>
            <a:ext cx="8016391" cy="13444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Working with the Stream API,</a:t>
            </a:r>
          </a:p>
          <a:p>
            <a:r>
              <a:rPr lang="en-US" dirty="0"/>
              <a:t>(try/catch/finally), </a:t>
            </a:r>
            <a:br>
              <a:rPr lang="en-US" dirty="0"/>
            </a:br>
            <a:r>
              <a:rPr lang="en-US" dirty="0"/>
              <a:t>Checked / Unchecked Exceptions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875665" y="3890002"/>
            <a:ext cx="17699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Fundamentals</a:t>
            </a:r>
          </a:p>
        </p:txBody>
      </p:sp>
      <p:sp>
        <p:nvSpPr>
          <p:cNvPr id="36" name="Text Placeholder 6"/>
          <p:cNvSpPr txBox="1">
            <a:spLocks/>
          </p:cNvSpPr>
          <p:nvPr/>
        </p:nvSpPr>
        <p:spPr bwMode="auto">
          <a:xfrm>
            <a:off x="760412" y="4343400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EE79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SoftUni Team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 bwMode="auto">
          <a:xfrm>
            <a:off x="760413" y="4813299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 dirty="0">
                <a:ln>
                  <a:noFill/>
                </a:ln>
                <a:solidFill>
                  <a:srgbClr val="F4B3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Trainers</a:t>
            </a:r>
          </a:p>
        </p:txBody>
      </p:sp>
      <p:sp>
        <p:nvSpPr>
          <p:cNvPr id="38" name="Text Placeholder 10"/>
          <p:cNvSpPr txBox="1">
            <a:spLocks/>
          </p:cNvSpPr>
          <p:nvPr/>
        </p:nvSpPr>
        <p:spPr bwMode="auto">
          <a:xfrm>
            <a:off x="760412" y="5257800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University</a:t>
            </a:r>
          </a:p>
        </p:txBody>
      </p:sp>
      <p:sp>
        <p:nvSpPr>
          <p:cNvPr id="39" name="Text Placeholder 11"/>
          <p:cNvSpPr txBox="1">
            <a:spLocks/>
          </p:cNvSpPr>
          <p:nvPr/>
        </p:nvSpPr>
        <p:spPr bwMode="auto">
          <a:xfrm>
            <a:off x="760412" y="5598962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7"/>
              </a:rPr>
              <a:t>http://softuni.bg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" name="Picture 2" descr="C:\Users\Edu\Desktop\predicat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75461" y="3394046"/>
            <a:ext cx="2990849" cy="2948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489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Gives access</a:t>
            </a:r>
            <a:r>
              <a:rPr lang="en-GB" dirty="0">
                <a:cs typeface="Consolas" panose="020B0609020204030204" pitchFamily="49" charset="0"/>
              </a:rPr>
              <a:t> to the Stream API. </a:t>
            </a:r>
          </a:p>
          <a:p>
            <a:r>
              <a:rPr lang="en-GB" dirty="0">
                <a:cs typeface="Consolas" panose="020B0609020204030204" pitchFamily="49" charset="0"/>
              </a:rPr>
              <a:t>Get an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A Hash Map Collection: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Stream&lt;</a:t>
            </a:r>
            <a:r>
              <a:rPr lang="en-GB" dirty="0"/>
              <a:t>T&gt; Class (2)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72576" y="3429000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String&gt; map = new HashMap&lt;&gt;();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941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Each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function call </a:t>
            </a:r>
            <a:r>
              <a:rPr lang="en-GB" dirty="0">
                <a:cs typeface="Consolas" panose="020B0609020204030204" pitchFamily="49" charset="0"/>
              </a:rPr>
              <a:t>creates a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new Stream&lt;T&gt; instance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This allows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 chaining</a:t>
            </a: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72576" y="2820412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stringStream = strings.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intStream = </a:t>
            </a:r>
            <a:b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stringStream.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9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 (2)</a:t>
            </a:r>
            <a:endParaRPr lang="en-US" dirty="0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4437281" y="2202621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8088576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4583378" y="231852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633597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983958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03599" y="2369083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4437281" y="3286922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8088576" y="33996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4583378" y="340282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703599" y="3475157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3134522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4223094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4437281" y="4367956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 flipH="1">
            <a:off x="8088576" y="44807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4583378" y="44838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03599" y="4549470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map(x -&gt; x * 2)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335977" y="3279384"/>
            <a:ext cx="1612805" cy="780595"/>
            <a:chOff x="6335977" y="4568748"/>
            <a:chExt cx="1612805" cy="780595"/>
          </a:xfrm>
        </p:grpSpPr>
        <p:sp>
          <p:nvSpPr>
            <p:cNvPr id="38" name="Text Placeholder 7"/>
            <p:cNvSpPr txBox="1">
              <a:spLocks/>
            </p:cNvSpPr>
            <p:nvPr/>
          </p:nvSpPr>
          <p:spPr>
            <a:xfrm flipH="1">
              <a:off x="633597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0" name="Multiplication Sign 49"/>
            <p:cNvSpPr/>
            <p:nvPr/>
          </p:nvSpPr>
          <p:spPr>
            <a:xfrm>
              <a:off x="668517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839587" y="3279384"/>
            <a:ext cx="1612805" cy="780595"/>
            <a:chOff x="9839587" y="4568748"/>
            <a:chExt cx="1612805" cy="780595"/>
          </a:xfrm>
        </p:grpSpPr>
        <p:sp>
          <p:nvSpPr>
            <p:cNvPr id="39" name="Text Placeholder 7"/>
            <p:cNvSpPr txBox="1">
              <a:spLocks/>
            </p:cNvSpPr>
            <p:nvPr/>
          </p:nvSpPr>
          <p:spPr>
            <a:xfrm flipH="1">
              <a:off x="983958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1" name="Multiplication Sign 50"/>
            <p:cNvSpPr/>
            <p:nvPr/>
          </p:nvSpPr>
          <p:spPr>
            <a:xfrm>
              <a:off x="1018878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188815" y="532403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7"/>
          <p:cNvSpPr txBox="1">
            <a:spLocks/>
          </p:cNvSpPr>
          <p:nvPr/>
        </p:nvSpPr>
        <p:spPr>
          <a:xfrm flipH="1">
            <a:off x="4437281" y="5468899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 flipH="1">
            <a:off x="8088576" y="558165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 flipH="1">
            <a:off x="4583378" y="558480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703600" y="5631621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forEach(print(x))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4437281" y="1115737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8088576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4583378" y="1231644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633597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983958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2047638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703599" y="1290935"/>
            <a:ext cx="3220496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6254907" y="759204"/>
            <a:ext cx="2912632" cy="1452013"/>
          </a:xfrm>
          <a:prstGeom prst="wedgeRoundRectCallout">
            <a:avLst>
              <a:gd name="adj1" fmla="val -84714"/>
              <a:gd name="adj2" fmla="val -601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Execution is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"Lazy"</a:t>
            </a:r>
            <a:endParaRPr lang="bg-BG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5" grpId="0" animBg="1"/>
      <p:bldP spid="46" grpId="0" animBg="1"/>
      <p:bldP spid="59" grpId="0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Stream is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a collection</a:t>
            </a:r>
            <a:r>
              <a:rPr lang="en-GB" dirty="0">
                <a:cs typeface="Consolas" panose="020B0609020204030204" pitchFamily="49" charset="0"/>
              </a:rPr>
              <a:t> and don't store any data</a:t>
            </a:r>
          </a:p>
          <a:p>
            <a:endParaRPr lang="en-GB" dirty="0">
              <a:cs typeface="Consolas" panose="020B0609020204030204" pitchFamily="49" charset="0"/>
            </a:endParaRPr>
          </a:p>
          <a:p>
            <a:endParaRPr lang="en-GB" dirty="0"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Stream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iterates</a:t>
            </a:r>
            <a:r>
              <a:rPr lang="en-GB" dirty="0">
                <a:cs typeface="Consolas" panose="020B0609020204030204" pitchFamily="49" charset="0"/>
              </a:rPr>
              <a:t> over a collection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Does not modify</a:t>
            </a:r>
            <a:r>
              <a:rPr lang="en-GB" dirty="0">
                <a:cs typeface="Consolas" panose="020B0609020204030204" pitchFamily="49" charset="0"/>
              </a:rPr>
              <a:t> data it processes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a Stream?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096872" y="1905000"/>
            <a:ext cx="7696200" cy="1143000"/>
            <a:chOff x="2096872" y="2637650"/>
            <a:chExt cx="7696200" cy="1143000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3239874" y="2819400"/>
              <a:ext cx="5410199" cy="779501"/>
              <a:chOff x="5186315" y="4733024"/>
              <a:chExt cx="5410199" cy="779501"/>
            </a:xfrm>
          </p:grpSpPr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3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4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5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sp>
          <p:nvSpPr>
            <p:cNvPr id="5" name="Multiplication Sign 4"/>
            <p:cNvSpPr/>
            <p:nvPr/>
          </p:nvSpPr>
          <p:spPr>
            <a:xfrm>
              <a:off x="2096872" y="2637650"/>
              <a:ext cx="7696200" cy="1143000"/>
            </a:xfrm>
            <a:prstGeom prst="mathMultiply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39874" y="3962400"/>
            <a:ext cx="6013367" cy="2057400"/>
            <a:chOff x="3239874" y="4452223"/>
            <a:chExt cx="6013367" cy="2057400"/>
          </a:xfrm>
        </p:grpSpPr>
        <p:grpSp>
          <p:nvGrpSpPr>
            <p:cNvPr id="17" name="Group 16"/>
            <p:cNvGrpSpPr/>
            <p:nvPr/>
          </p:nvGrpSpPr>
          <p:grpSpPr>
            <a:xfrm flipH="1">
              <a:off x="3239874" y="5530455"/>
              <a:ext cx="5410199" cy="779501"/>
              <a:chOff x="5186315" y="4733024"/>
              <a:chExt cx="5410199" cy="779501"/>
            </a:xfrm>
          </p:grpSpPr>
          <p:sp>
            <p:nvSpPr>
              <p:cNvPr id="1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2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0617" flipH="1">
              <a:off x="7151754" y="4452223"/>
              <a:ext cx="2101487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9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Stream Types and Optionals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Generic and Primitive Streams</a:t>
            </a:r>
          </a:p>
        </p:txBody>
      </p:sp>
      <p:pic>
        <p:nvPicPr>
          <p:cNvPr id="7" name="Picture 2" descr="Image result for data strea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24000"/>
            <a:ext cx="8991599" cy="30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0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be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type except primitives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72576" y="2209800"/>
            <a:ext cx="1084049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strings.stream();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intStream = ints.stream();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List&lt;Object&gt; objects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objStream = objects.stream();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dirty="0"/>
              <a:t>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upper case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684055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825425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54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3760" y="1371600"/>
            <a:ext cx="11105104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Arrays.asList(</a:t>
            </a:r>
            <a:b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scanner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.nextLine()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.split("\\s+"));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s.toUpperCase()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System.out.print(s + " ")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81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Some functions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return Optional&lt;T&gt;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Optional&lt;T&gt;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72576" y="2261901"/>
            <a:ext cx="1084049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Optional&lt;String&gt; first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.findFirst()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.isPresent()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System.out.println(first.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matches.");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408612" y="2693102"/>
            <a:ext cx="2303032" cy="1345498"/>
          </a:xfrm>
          <a:prstGeom prst="wedgeRoundRectCallout">
            <a:avLst>
              <a:gd name="adj1" fmla="val -105215"/>
              <a:gd name="adj2" fmla="val 57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Check if optional has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234844" y="4557996"/>
            <a:ext cx="1676720" cy="1025337"/>
          </a:xfrm>
          <a:prstGeom prst="wedgeRoundRectCallout">
            <a:avLst>
              <a:gd name="adj1" fmla="val -100111"/>
              <a:gd name="adj2" fmla="val -250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letter</a:t>
            </a:r>
            <a:endParaRPr lang="en-US" dirty="0"/>
          </a:p>
          <a:p>
            <a:r>
              <a:rPr lang="en-US" dirty="0"/>
              <a:t>Of the names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 with the letter </a:t>
            </a:r>
            <a:r>
              <a:rPr lang="en-US" dirty="0"/>
              <a:t>find the first name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lexicographical </a:t>
            </a:r>
            <a:r>
              <a:rPr lang="en-US" dirty="0"/>
              <a:t>order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First Name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749837"/>
            <a:ext cx="10454206" cy="1077218"/>
            <a:chOff x="1060817" y="4572000"/>
            <a:chExt cx="10454206" cy="107721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Rado Plamen Pesho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80938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809388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5018782"/>
            <a:ext cx="10454206" cy="1077218"/>
            <a:chOff x="1060817" y="4572000"/>
            <a:chExt cx="10454206" cy="1077218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 Gosho Rado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81101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835843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14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2600" dirty="0">
                <a:solidFill>
                  <a:schemeClr val="tx2">
                    <a:lumMod val="75000"/>
                  </a:schemeClr>
                </a:solidFill>
              </a:rPr>
              <a:t>Stream&lt;T&gt;</a:t>
            </a:r>
            <a:r>
              <a:rPr lang="en-GB" sz="2600" dirty="0"/>
              <a:t> Class</a:t>
            </a:r>
          </a:p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2600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GB" sz="2600" dirty="0"/>
              <a:t> of Streams in Stream API</a:t>
            </a:r>
          </a:p>
          <a:p>
            <a:pPr marL="1231899" lvl="1" indent="-571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</a:pPr>
            <a:r>
              <a:rPr lang="en-GB" sz="2600" dirty="0"/>
              <a:t>Generic, Primitive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2600" dirty="0"/>
              <a:t>Types of </a:t>
            </a:r>
            <a:r>
              <a:rPr lang="en-GB" sz="2600" dirty="0">
                <a:solidFill>
                  <a:schemeClr val="tx2">
                    <a:lumMod val="75000"/>
                  </a:schemeClr>
                </a:solidFill>
              </a:rPr>
              <a:t>Stream Operations</a:t>
            </a:r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2600" dirty="0"/>
              <a:t>Intermediate, Terminal</a:t>
            </a:r>
            <a:endParaRPr lang="en" sz="2600" dirty="0"/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2600" dirty="0"/>
              <a:t>Map, Filter, Reduce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2600" dirty="0"/>
              <a:t>Collectors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2600" dirty="0"/>
              <a:t>Streams on </a:t>
            </a:r>
            <a:r>
              <a:rPr lang="en-GB" sz="2600" dirty="0">
                <a:solidFill>
                  <a:schemeClr val="tx2">
                    <a:lumMod val="75000"/>
                  </a:schemeClr>
                </a:solidFill>
              </a:rPr>
              <a:t>Maps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2600" dirty="0"/>
              <a:t>Error handling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try/catch/finally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Checked</a:t>
            </a:r>
            <a:r>
              <a:rPr lang="en-US" sz="2600" dirty="0"/>
              <a:t> /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Unchecked</a:t>
            </a:r>
            <a:r>
              <a:rPr lang="en-US" sz="2600" dirty="0"/>
              <a:t> Exceptions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endParaRPr lang="en-US" sz="2600" dirty="0"/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endParaRPr lang="en-US" sz="2800" dirty="0"/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endParaRPr lang="en" sz="3200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2108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First Name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066800"/>
            <a:ext cx="1110510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Scanner scanner = new Scanner(System.in);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List&lt;String&gt; names Arrays.asList(scanner.nextLine() .split("\\s+"));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Character ch = scanner.nextLine().toLowerCase().charAt(0);</a:t>
            </a:r>
          </a:p>
          <a:p>
            <a:endParaRPr lang="bg-BG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Optional&lt;String&gt;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 = names.stream()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.filter(name -&gt; name.toLowerCase().charAt(0) == ch).sorted().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findFirst();</a:t>
            </a:r>
          </a:p>
          <a:p>
            <a:endParaRPr lang="bg-BG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(first.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isPresent()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System.out.println(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first.get()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System.out.println("No match");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efficiently </a:t>
            </a:r>
            <a:r>
              <a:rPr lang="en-US" dirty="0"/>
              <a:t>with primitive types</a:t>
            </a:r>
          </a:p>
          <a:p>
            <a:r>
              <a:rPr lang="en-US" dirty="0"/>
              <a:t>Give access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additional functions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72576" y="3048000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ints = { 1, 2, 3, 4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intStream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IntStream.of(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mappedIntStream = list.stream()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Integer.valueOf(n)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33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numbers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 </a:t>
            </a:r>
            <a:r>
              <a:rPr lang="en-US" dirty="0"/>
              <a:t>of all elements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50779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4.50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2524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3.14 5.2 6.18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4.84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228012" y="2233214"/>
            <a:ext cx="2303032" cy="1043386"/>
          </a:xfrm>
          <a:prstGeom prst="wedgeRoundRectCallout">
            <a:avLst>
              <a:gd name="adj1" fmla="val -63873"/>
              <a:gd name="adj2" fmla="val 889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Round to second digit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7309" y="5097567"/>
            <a:ext cx="10454206" cy="584775"/>
            <a:chOff x="1060817" y="4572000"/>
            <a:chExt cx="10454206" cy="584775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sequenece)</a:t>
              </a: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20" name="Arrow: Right 19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719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3760" y="1151121"/>
            <a:ext cx="1110510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OptionalDouble average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fiter(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mapToDouble(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(average.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isPresent()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System.out.printf(</a:t>
            </a:r>
            <a:b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"%.2f", average.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getAsDouble()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match");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999412" y="3223814"/>
            <a:ext cx="1828800" cy="890986"/>
          </a:xfrm>
          <a:prstGeom prst="wedgeRoundRectCallout">
            <a:avLst>
              <a:gd name="adj1" fmla="val -41014"/>
              <a:gd name="adj2" fmla="val 847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Intermediate, Terminal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94012" y="1219200"/>
            <a:ext cx="6172201" cy="3282697"/>
            <a:chOff x="2970211" y="1143000"/>
            <a:chExt cx="6172201" cy="328269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46412" y="1295401"/>
              <a:ext cx="6096000" cy="2895600"/>
            </a:xfrm>
            <a:prstGeom prst="roundRect">
              <a:avLst>
                <a:gd name="adj" fmla="val 58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012" y="1143000"/>
              <a:ext cx="3048000" cy="304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1" y="1377697"/>
              <a:ext cx="3048000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979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Does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terminate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40272" y="2149277"/>
            <a:ext cx="1110510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stream = elements.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&lt; 5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skip(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GB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180012" y="3690727"/>
            <a:ext cx="2667000" cy="914400"/>
          </a:xfrm>
          <a:prstGeom prst="wedgeRoundRectCallout">
            <a:avLst>
              <a:gd name="adj1" fmla="val -70690"/>
              <a:gd name="adj2" fmla="val 388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All return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Stream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256212" y="5410200"/>
            <a:ext cx="3962400" cy="609600"/>
          </a:xfrm>
          <a:prstGeom prst="wedgeRoundRectCallout">
            <a:avLst>
              <a:gd name="adj1" fmla="val -74477"/>
              <a:gd name="adj2" fmla="val -390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Allows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function chaining</a:t>
            </a:r>
          </a:p>
        </p:txBody>
      </p:sp>
    </p:spTree>
    <p:extLst>
      <p:ext uri="{BB962C8B-B14F-4D97-AF65-F5344CB8AC3E}">
        <p14:creationId xmlns:p14="http://schemas.microsoft.com/office/powerpoint/2010/main" val="23154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Some of the intermediate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2" y="2200275"/>
            <a:ext cx="10134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0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Terminates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40272" y="2398897"/>
            <a:ext cx="1110510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System.out.println(s)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484812" y="4114800"/>
            <a:ext cx="3124200" cy="616333"/>
          </a:xfrm>
          <a:prstGeom prst="wedgeRoundRectCallout">
            <a:avLst>
              <a:gd name="adj1" fmla="val -92938"/>
              <a:gd name="adj2" fmla="val 133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Closes the stream</a:t>
            </a:r>
          </a:p>
        </p:txBody>
      </p:sp>
    </p:spTree>
    <p:extLst>
      <p:ext uri="{BB962C8B-B14F-4D97-AF65-F5344CB8AC3E}">
        <p14:creationId xmlns:p14="http://schemas.microsoft.com/office/powerpoint/2010/main" val="9059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Useful terminal operations: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362200"/>
            <a:ext cx="10058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Map, Filter, Reduce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37" y="1752600"/>
            <a:ext cx="8439150" cy="2371725"/>
          </a:xfrm>
          <a:prstGeom prst="roundRect">
            <a:avLst>
              <a:gd name="adj" fmla="val 4275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65615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72164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008812" y="562886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Common pattern </a:t>
            </a:r>
            <a:r>
              <a:rPr lang="en-GB" dirty="0"/>
              <a:t>in data querying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Map, Filter, Reduce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6760943" y="3296684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9124734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6913344" y="3412591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8019397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10228480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836731" y="3463146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.mapToInt(Integer::valueOf())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6760943" y="4380985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9124734" y="4493737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6913344" y="4496892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836731" y="4569220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4228585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531715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6760943" y="5462019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691334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836731" y="5643533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.reduce((x, y) -&gt; x + y)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6760943" y="2209800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9124734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"5"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6913344" y="2325707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"10"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8019397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"2"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10228480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"6"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3141701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836732" y="2384998"/>
            <a:ext cx="5467012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 flipH="1">
            <a:off x="10228480" y="44937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8812" y="562490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08812" y="56343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15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 flipH="1">
            <a:off x="912473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 flipH="1">
            <a:off x="10228480" y="5574770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77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6" grpId="0" animBg="1"/>
      <p:bldP spid="47" grpId="0" animBg="1"/>
      <p:bldP spid="3" grpId="0"/>
      <p:bldP spid="3" grpId="1"/>
      <p:bldP spid="48" grpId="0"/>
      <p:bldP spid="48" grpId="1"/>
      <p:bldP spid="55" grpId="0" animBg="1"/>
      <p:bldP spid="55" grpId="1" animBg="1"/>
      <p:bldP spid="56" grpId="0" animBg="1"/>
      <p:bldP spid="5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Transform </a:t>
            </a:r>
            <a:r>
              <a:rPr lang="en-GB" dirty="0"/>
              <a:t>the objects in the stream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40272" y="2518629"/>
            <a:ext cx="1110510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Stream.of("1", "2", "3");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numStream =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strStream.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92824" y="5598595"/>
            <a:ext cx="2677048" cy="1013759"/>
          </a:xfrm>
          <a:prstGeom prst="wedgeRoundRectCallout">
            <a:avLst>
              <a:gd name="adj1" fmla="val -81906"/>
              <a:gd name="adj2" fmla="val -98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Transforms the stream</a:t>
            </a:r>
          </a:p>
        </p:txBody>
      </p:sp>
    </p:spTree>
    <p:extLst>
      <p:ext uri="{BB962C8B-B14F-4D97-AF65-F5344CB8AC3E}">
        <p14:creationId xmlns:p14="http://schemas.microsoft.com/office/powerpoint/2010/main" val="246853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Filters </a:t>
            </a:r>
            <a:r>
              <a:rPr lang="en-GB" dirty="0"/>
              <a:t>objects by a given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predicate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40272" y="2438400"/>
            <a:ext cx="1110510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strStream =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Stream.of("one", "two", "three")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&gt; 3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237412" y="4629065"/>
            <a:ext cx="3124200" cy="1143000"/>
          </a:xfrm>
          <a:prstGeom prst="wedgeRoundRectCallout">
            <a:avLst>
              <a:gd name="adj1" fmla="val -80164"/>
              <a:gd name="adj2" fmla="val -1047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Preserves strings longer that 3</a:t>
            </a:r>
          </a:p>
        </p:txBody>
      </p:sp>
    </p:spTree>
    <p:extLst>
      <p:ext uri="{BB962C8B-B14F-4D97-AF65-F5344CB8AC3E}">
        <p14:creationId xmlns:p14="http://schemas.microsoft.com/office/powerpoint/2010/main" val="116677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Check </a:t>
            </a:r>
            <a:r>
              <a:rPr lang="en-GB" dirty="0"/>
              <a:t>for a given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condition:</a:t>
            </a: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Any </a:t>
            </a:r>
            <a:r>
              <a:rPr lang="en-GB" dirty="0"/>
              <a:t>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matches: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GB" dirty="0"/>
              <a:t>elements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None </a:t>
            </a:r>
            <a:r>
              <a:rPr lang="en-GB" dirty="0"/>
              <a:t>of the elements match: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Operations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8400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any = stream1.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7894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all = stream2.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684212" y="50848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none = stream3.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744"/>
              <a:gd name="adj2" fmla="val 755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981"/>
              <a:gd name="adj2" fmla="val 1882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47885"/>
              <a:gd name="adj2" fmla="val 301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5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GB" dirty="0"/>
              <a:t> an 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dirty="0"/>
              <a:t>Gets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first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pPr lvl="1"/>
            <a:r>
              <a:rPr lang="en-GB" dirty="0"/>
              <a:t>Gets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any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Reductions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5657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findFirst()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45469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findAny()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Applies </a:t>
            </a:r>
            <a:r>
              <a:rPr lang="bg-BG" dirty="0"/>
              <a:t>а</a:t>
            </a:r>
            <a:r>
              <a:rPr lang="en-GB" dirty="0"/>
              <a:t> given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GB" dirty="0"/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r>
              <a:rPr lang="en-GB" dirty="0"/>
              <a:t>Consider associativity: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Reduction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1828800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 -&gt; x + y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911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r(a, r(b, c))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should be equal to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r(r(a, b), c)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4848013"/>
            <a:ext cx="3781594" cy="1527764"/>
          </a:xfrm>
          <a:prstGeom prst="roundRect">
            <a:avLst>
              <a:gd name="adj" fmla="val 9511"/>
            </a:avLst>
          </a:prstGeom>
        </p:spPr>
      </p:pic>
    </p:spTree>
    <p:extLst>
      <p:ext uri="{BB962C8B-B14F-4D97-AF65-F5344CB8AC3E}">
        <p14:creationId xmlns:p14="http://schemas.microsoft.com/office/powerpoint/2010/main" val="29628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even numbers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3528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2.00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72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3.14 -2.00 1.33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-2.00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06425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list)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7923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61308" y="1674269"/>
            <a:ext cx="11105104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Optional&lt;Double&gt; min = 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n % 2 == 0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Double::compare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integers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290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3 and 4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3434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-3 and -4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-7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57800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three and four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6603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862078"/>
            <a:ext cx="1110510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sumOfIntsGT20 = 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isNumber(x)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x1 + x2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609012" y="3657600"/>
            <a:ext cx="2895600" cy="914400"/>
          </a:xfrm>
          <a:prstGeom prst="wedgeRoundRectCallout">
            <a:avLst>
              <a:gd name="adj1" fmla="val -72721"/>
              <a:gd name="adj2" fmla="val -301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Implement boolean method</a:t>
            </a:r>
          </a:p>
        </p:txBody>
      </p:sp>
    </p:spTree>
    <p:extLst>
      <p:ext uri="{BB962C8B-B14F-4D97-AF65-F5344CB8AC3E}">
        <p14:creationId xmlns:p14="http://schemas.microsoft.com/office/powerpoint/2010/main" val="24340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Stream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39" t="8801" r="1639" b="9793"/>
          <a:stretch/>
        </p:blipFill>
        <p:spPr>
          <a:xfrm>
            <a:off x="3732212" y="1524000"/>
            <a:ext cx="4495800" cy="2819400"/>
          </a:xfrm>
          <a:prstGeom prst="roundRect">
            <a:avLst>
              <a:gd name="adj" fmla="val 2202"/>
            </a:avLst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Traversing and Querying Collections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454523"/>
            <a:ext cx="1413797" cy="141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08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Sort by passing a comparator as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9412"/>
            <a:ext cx="10800304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Collections.addAll(numbers, 7, 6, 3, 4, 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Integer.compare(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.forEach(System.out::println);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85012" y="3505200"/>
            <a:ext cx="2895600" cy="914400"/>
          </a:xfrm>
          <a:prstGeom prst="wedgeRoundRectCallout">
            <a:avLst>
              <a:gd name="adj1" fmla="val 48609"/>
              <a:gd name="adj2" fmla="val 614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(x2, x1)</a:t>
            </a:r>
            <a:r>
              <a:rPr lang="en-US" sz="2800" dirty="0">
                <a:solidFill>
                  <a:schemeClr val="tx1"/>
                </a:solidFill>
              </a:rPr>
              <a:t> for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4441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Collectors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Materializing a Stream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89212" y="1600200"/>
            <a:ext cx="6781800" cy="2628900"/>
            <a:chOff x="2665412" y="1790700"/>
            <a:chExt cx="6248400" cy="23622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665412" y="1790700"/>
              <a:ext cx="6248400" cy="2362200"/>
            </a:xfrm>
            <a:prstGeom prst="roundRect">
              <a:avLst>
                <a:gd name="adj" fmla="val 4225"/>
              </a:avLst>
            </a:prstGeom>
            <a:solidFill>
              <a:schemeClr val="tx1"/>
            </a:solidFill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212" y="2057400"/>
              <a:ext cx="1828800" cy="1828800"/>
            </a:xfrm>
            <a:prstGeom prst="rect">
              <a:avLst/>
            </a:prstGeom>
          </p:spPr>
        </p:pic>
        <p:pic>
          <p:nvPicPr>
            <p:cNvPr id="2050" name="Picture 2" descr="Image result for appl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914" y="2772501"/>
              <a:ext cx="612941" cy="6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appl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747" y="1944432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app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188" y="2055345"/>
              <a:ext cx="695324" cy="695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Image result for appl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68" y="2662947"/>
              <a:ext cx="493229" cy="49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7669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Collecting a Stream</a:t>
            </a:r>
            <a:r>
              <a:rPr lang="en-US" dirty="0"/>
              <a:t> into a list: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You can collect streams into different collections: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Arrays, Set, Map, etc.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Collectors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1976497"/>
            <a:ext cx="108003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"22", "11", "13"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Arrays.stream(strings)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collect(Collectors.toList())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4863976"/>
            <a:ext cx="1346547" cy="13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upper bound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numbers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numbers, such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bound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≤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≤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upper bound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17612" y="3395029"/>
            <a:ext cx="4680000" cy="2301454"/>
            <a:chOff x="3754412" y="3185159"/>
            <a:chExt cx="4680000" cy="2301454"/>
          </a:xfrm>
        </p:grpSpPr>
        <p:grpSp>
          <p:nvGrpSpPr>
            <p:cNvPr id="14" name="Group 13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1 2 3 4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8 9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 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" name="Arrow: Down 4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23012" y="3395029"/>
            <a:ext cx="4680000" cy="2301454"/>
            <a:chOff x="3754412" y="3185159"/>
            <a:chExt cx="4680000" cy="2301454"/>
          </a:xfrm>
        </p:grpSpPr>
        <p:grpSp>
          <p:nvGrpSpPr>
            <p:cNvPr id="12" name="Group 11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7 5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2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6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</a:t>
                </a:r>
              </a:p>
            </p:txBody>
          </p:sp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5 7 6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Arrow: Down 12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517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718370"/>
            <a:ext cx="1110510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bounds =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</p:spTree>
    <p:extLst>
      <p:ext uri="{BB962C8B-B14F-4D97-AF65-F5344CB8AC3E}">
        <p14:creationId xmlns:p14="http://schemas.microsoft.com/office/powerpoint/2010/main" val="27227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920657"/>
            <a:ext cx="11105104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.filter(x -&gt;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Collections.min(bounds) &lt;= x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&amp;&amp; x &lt;= Collections.max(bounds))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51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Streams on 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Creating a Stream over a Map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6812" y="1600200"/>
            <a:ext cx="7162800" cy="2743200"/>
            <a:chOff x="2436812" y="1600200"/>
            <a:chExt cx="7162800" cy="2743200"/>
          </a:xfrm>
        </p:grpSpPr>
        <p:grpSp>
          <p:nvGrpSpPr>
            <p:cNvPr id="4" name="Group 3"/>
            <p:cNvGrpSpPr/>
            <p:nvPr/>
          </p:nvGrpSpPr>
          <p:grpSpPr>
            <a:xfrm>
              <a:off x="2436812" y="1600200"/>
              <a:ext cx="7162800" cy="2743200"/>
              <a:chOff x="2436812" y="1600200"/>
              <a:chExt cx="7162800" cy="2743200"/>
            </a:xfrm>
          </p:grpSpPr>
          <p:sp>
            <p:nvSpPr>
              <p:cNvPr id="3" name="Rectangle: Rounded Corners 2"/>
              <p:cNvSpPr/>
              <p:nvPr/>
            </p:nvSpPr>
            <p:spPr>
              <a:xfrm>
                <a:off x="2436812" y="1600200"/>
                <a:ext cx="7162800" cy="2743200"/>
              </a:xfrm>
              <a:prstGeom prst="roundRect">
                <a:avLst>
                  <a:gd name="adj" fmla="val 277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5122" name="Picture 2" descr="Image result for map icon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808412" y="1600200"/>
                <a:ext cx="4419600" cy="274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4" name="Picture 4" descr="Image result for map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3885">
              <a:off x="7990022" y="2921438"/>
              <a:ext cx="1438274" cy="1196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4091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any dimension of the Hash Map: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Entry set: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set: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set: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Stream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2427982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2672" y="4292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92672" y="5562600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values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5360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Create 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Book</a:t>
            </a:r>
            <a:r>
              <a:rPr lang="en-US" sz="2800" dirty="0"/>
              <a:t> 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author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price</a:t>
            </a:r>
            <a:r>
              <a:rPr lang="en-US" sz="2800" dirty="0"/>
              <a:t> fields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/>
              <a:t>Create 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steam </a:t>
            </a:r>
            <a:r>
              <a:rPr lang="en-US" sz="2800" dirty="0"/>
              <a:t>of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Books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For each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distinct author </a:t>
            </a:r>
            <a:r>
              <a:rPr lang="en-US" sz="2800" dirty="0"/>
              <a:t>find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sum of prices </a:t>
            </a:r>
            <a:r>
              <a:rPr lang="en-US" sz="2800" dirty="0"/>
              <a:t>of his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books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Sort result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 </a:t>
            </a:r>
            <a:r>
              <a:rPr lang="en-US" sz="2800" dirty="0"/>
              <a:t>by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decreasing sum of prices, then by author name alphabetically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Store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17612" y="3687417"/>
            <a:ext cx="10058399" cy="2804227"/>
            <a:chOff x="725320" y="4572000"/>
            <a:chExt cx="9524999" cy="276098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25320" y="4572000"/>
              <a:ext cx="9524999" cy="17575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Stream&lt;Book&gt; books = Stream.of(new Book("Vinetu3", 20, "Karl Mai"),new Book("Vinetu1", 20, "Karl Mai"),</a:t>
              </a:r>
            </a:p>
            <a:p>
              <a:r>
                <a: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	new Book("Vinetu2", 15, "Karl Mai"),</a:t>
              </a:r>
            </a:p>
            <a:p>
              <a:r>
                <a:rPr lang="en-US" sz="2000" b="1" dirty="0"/>
                <a:t>                	</a:t>
              </a:r>
              <a:r>
                <a:rPr 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new Book("Sherlock Holmes", 12, "Arthur C. Doyl"),</a:t>
              </a:r>
            </a:p>
            <a:p>
              <a:r>
                <a:rPr lang="en-US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      	new Book(“The Lost World", 43, "Arthur C. Doyl")</a:t>
              </a:r>
              <a:r>
                <a:rPr lang="ru-RU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);</a:t>
              </a:r>
              <a:endPara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054865" y="6575409"/>
              <a:ext cx="4680000" cy="7575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Arthur C. Doyl=55.0</a:t>
              </a:r>
            </a:p>
            <a:p>
              <a:r>
                <a: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Karl Mai=55.0</a:t>
              </a:r>
              <a:endPara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Arrow: Bent-Up 5"/>
          <p:cNvSpPr/>
          <p:nvPr/>
        </p:nvSpPr>
        <p:spPr>
          <a:xfrm rot="5400000">
            <a:off x="3962917" y="5375571"/>
            <a:ext cx="696218" cy="1274579"/>
          </a:xfrm>
          <a:prstGeom prst="bentUpArrow">
            <a:avLst>
              <a:gd name="adj1" fmla="val 50000"/>
              <a:gd name="adj2" fmla="val 47128"/>
              <a:gd name="adj3" fmla="val 34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77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Store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676400"/>
            <a:ext cx="11105104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books.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collect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Collectors.groupingBy(Book::getAuthor, 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Collectors.summingDouble(Book::getPrice))</a:t>
            </a:r>
          </a:p>
          <a:p>
            <a:r>
              <a:rPr lang="bg-BG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.entrySet()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.stream()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.sorted(Map.Entry.&lt;String, Double&gt;comparingByValue()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.reversed()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.thenComparing(Map.Entry.&lt;String, Double&gt;comparingByKey()))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.forEach(System.out::println);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7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Querying</a:t>
            </a:r>
            <a:r>
              <a:rPr lang="en-US" dirty="0"/>
              <a:t> a collection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</a:t>
            </a:r>
            <a:r>
              <a:rPr lang="en-US" dirty="0"/>
              <a:t> way</a:t>
            </a:r>
          </a:p>
          <a:p>
            <a:r>
              <a:rPr lang="en-US" dirty="0"/>
              <a:t>Methods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chained</a:t>
            </a:r>
            <a:r>
              <a:rPr lang="en-US" dirty="0"/>
              <a:t> together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elements, such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 ≤ n ≤ 20</a:t>
            </a:r>
            <a:r>
              <a:rPr lang="en-US" dirty="0"/>
              <a:t> and take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Stream API</a:t>
            </a:r>
          </a:p>
        </p:txBody>
      </p:sp>
      <p:sp>
        <p:nvSpPr>
          <p:cNvPr id="5" name="Arrow: Down 4"/>
          <p:cNvSpPr/>
          <p:nvPr/>
        </p:nvSpPr>
        <p:spPr>
          <a:xfrm>
            <a:off x="5675312" y="4862396"/>
            <a:ext cx="838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36712" y="3903422"/>
            <a:ext cx="8915400" cy="779501"/>
            <a:chOff x="2284412" y="3886200"/>
            <a:chExt cx="8915400" cy="779501"/>
          </a:xfrm>
        </p:grpSpPr>
        <p:sp>
          <p:nvSpPr>
            <p:cNvPr id="6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7" name="Text Placeholder 7"/>
            <p:cNvSpPr txBox="1">
              <a:spLocks/>
            </p:cNvSpPr>
            <p:nvPr/>
          </p:nvSpPr>
          <p:spPr>
            <a:xfrm flipH="1">
              <a:off x="5935707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8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9" name="Text Placeholder 7"/>
            <p:cNvSpPr txBox="1">
              <a:spLocks/>
            </p:cNvSpPr>
            <p:nvPr/>
          </p:nvSpPr>
          <p:spPr>
            <a:xfrm flipH="1">
              <a:off x="418310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10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  <p:sp>
          <p:nvSpPr>
            <p:cNvPr id="17" name="Text Placeholder 7"/>
            <p:cNvSpPr txBox="1">
              <a:spLocks/>
            </p:cNvSpPr>
            <p:nvPr/>
          </p:nvSpPr>
          <p:spPr>
            <a:xfrm flipH="1">
              <a:off x="9437729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36712" y="5468899"/>
            <a:ext cx="8915400" cy="779501"/>
            <a:chOff x="2284412" y="3886200"/>
            <a:chExt cx="8915400" cy="779501"/>
          </a:xfrm>
        </p:grpSpPr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29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31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33771" t="30523" r="31568" b="25014"/>
          <a:stretch/>
        </p:blipFill>
        <p:spPr>
          <a:xfrm>
            <a:off x="9371012" y="1227411"/>
            <a:ext cx="1554480" cy="1485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654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Error Handling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Working with Exceptions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447800"/>
            <a:ext cx="6172200" cy="314782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69812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sz="2800" dirty="0"/>
              <a:t>are objects derived from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Throwable </a:t>
            </a:r>
            <a:r>
              <a:rPr lang="en-US" sz="2800" dirty="0"/>
              <a:t>interface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Throwables </a:t>
            </a:r>
            <a:r>
              <a:rPr lang="en-US" sz="2800" dirty="0"/>
              <a:t>are used to describe and handle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failures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at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Runtime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 in Java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828800"/>
            <a:ext cx="6400800" cy="379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4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Recoverable - Exception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Checked </a:t>
            </a:r>
            <a:r>
              <a:rPr lang="en-US" sz="3000" dirty="0"/>
              <a:t>by the compiler </a:t>
            </a:r>
            <a:r>
              <a:rPr lang="en-US" sz="3000" dirty="0">
                <a:solidFill>
                  <a:schemeClr val="tx2"/>
                </a:solidFill>
              </a:rPr>
              <a:t>- </a:t>
            </a:r>
            <a:r>
              <a:rPr lang="en-US" sz="3000" dirty="0"/>
              <a:t>specify in method declaration by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throws</a:t>
            </a:r>
            <a:r>
              <a:rPr lang="en-US" sz="3000" dirty="0"/>
              <a:t> clause or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US" sz="3000" dirty="0"/>
              <a:t> it</a:t>
            </a:r>
            <a:endParaRPr lang="en-US" sz="3000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Unchecked </a:t>
            </a:r>
            <a:r>
              <a:rPr lang="en-US" sz="3000" dirty="0"/>
              <a:t>exceptions </a:t>
            </a:r>
            <a:r>
              <a:rPr lang="en-US" sz="30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derived from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RuntimeException</a:t>
            </a:r>
            <a:r>
              <a:rPr lang="en-US" sz="30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, </a:t>
            </a:r>
            <a:r>
              <a:rPr lang="en-US" sz="30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not obliged to</a:t>
            </a:r>
            <a:r>
              <a:rPr lang="en-US" sz="30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declare</a:t>
            </a:r>
            <a:r>
              <a:rPr lang="en-US" sz="30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30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or</a:t>
            </a:r>
            <a:r>
              <a:rPr lang="en-US" sz="30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catch</a:t>
            </a:r>
          </a:p>
          <a:p>
            <a:pPr marL="152454" indent="0" hangingPunct="0">
              <a:spcAft>
                <a:spcPts val="1415"/>
              </a:spcAft>
              <a:buSzPct val="75000"/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Unrecoverable - Errors</a:t>
            </a:r>
            <a:endParaRPr lang="en-US" sz="3200" dirty="0">
              <a:solidFill>
                <a:schemeClr val="tx2"/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runtime failures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5166895"/>
            <a:ext cx="10744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class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NullPointerException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extends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RuntimeException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2873131"/>
            <a:ext cx="10058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public abstract int read()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IOException</a:t>
            </a:r>
            <a:r>
              <a:rPr lang="en-US" sz="2800" b="1" dirty="0"/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0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pPr marL="530341" indent="-457200">
              <a:lnSpc>
                <a:spcPct val="100000"/>
              </a:lnSpc>
            </a:pP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Exception object is created like any other object by calling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new </a:t>
            </a:r>
            <a:r>
              <a:rPr lang="en-US" sz="280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thrown from main method</a:t>
            </a:r>
            <a:endParaRPr lang="en-US" sz="2800" dirty="0">
              <a:solidFill>
                <a:schemeClr val="tx2"/>
              </a:solidFill>
            </a:endParaRPr>
          </a:p>
          <a:p>
            <a:pPr marL="530341" indent="-457200">
              <a:lnSpc>
                <a:spcPct val="100000"/>
              </a:lnSpc>
            </a:pPr>
            <a:r>
              <a:rPr lang="en-US" sz="2800" dirty="0"/>
              <a:t>Its holding description of the failure in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message</a:t>
            </a:r>
          </a:p>
          <a:p>
            <a:pPr marL="73141" indent="0">
              <a:lnSpc>
                <a:spcPct val="100000"/>
              </a:lnSpc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530341" indent="-457200">
              <a:lnSpc>
                <a:spcPct val="100000"/>
              </a:lnSpc>
            </a:pPr>
            <a:r>
              <a:rPr lang="en-US" sz="2800" dirty="0"/>
              <a:t>It may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wrap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another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Throwable </a:t>
            </a:r>
            <a:r>
              <a:rPr lang="en-US" sz="2800" dirty="0"/>
              <a:t>object which is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root cause </a:t>
            </a:r>
            <a:r>
              <a:rPr lang="en-US" sz="2800" dirty="0"/>
              <a:t>of the failure </a:t>
            </a:r>
          </a:p>
          <a:p>
            <a:pPr marL="73141" indent="0">
              <a:lnSpc>
                <a:spcPct val="100000"/>
              </a:lnSpc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530341" indent="-457200">
              <a:lnSpc>
                <a:spcPct val="100000"/>
              </a:lnSpc>
            </a:pPr>
            <a:r>
              <a:rPr lang="en-US" sz="2800" dirty="0"/>
              <a:t>It provides information about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place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of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failure</a:t>
            </a: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2317" y="1616848"/>
            <a:ext cx="89240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Exception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message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Throwable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cause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40728" y="5018032"/>
            <a:ext cx="895151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public void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printStackTrace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()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2316" y="2675296"/>
            <a:ext cx="89240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hangingPunct="0">
              <a:defRPr u="none"/>
            </a:pP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public String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getMessage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()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42316" y="3846664"/>
            <a:ext cx="894992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hangingPunct="0">
              <a:defRPr u="none"/>
            </a:pP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public Throwable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getCause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33"/>
                <a:ea typeface="Consolas" pitchFamily="33"/>
                <a:cs typeface="Consolas" pitchFamily="33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251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pPr marL="530341" indent="-457200">
              <a:lnSpc>
                <a:spcPct val="100000"/>
              </a:lnSpc>
            </a:pP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An exception is an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event (object)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, which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thrown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during th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execution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of a program, that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disrupts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the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normal flow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of the program's instructions</a:t>
            </a:r>
          </a:p>
          <a:p>
            <a:pPr marL="530341" indent="-457200">
              <a:lnSpc>
                <a:spcPct val="100000"/>
              </a:lnSpc>
            </a:pP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Execution goes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backwards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</a:p>
          <a:p>
            <a:pPr marL="73141" indent="0">
              <a:lnSpc>
                <a:spcPct val="100000"/>
              </a:lnSpc>
              <a:buNone/>
            </a:pP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     through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call stack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until </a:t>
            </a:r>
          </a:p>
          <a:p>
            <a:pPr marL="73141" indent="0">
              <a:lnSpc>
                <a:spcPct val="100000"/>
              </a:lnSpc>
              <a:buNone/>
            </a:pP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     a proper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handler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is met</a:t>
            </a:r>
          </a:p>
          <a:p>
            <a:pPr marL="530341" indent="-457200">
              <a:lnSpc>
                <a:spcPct val="100000"/>
              </a:lnSpc>
            </a:pP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In case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no handler is met </a:t>
            </a:r>
          </a:p>
          <a:p>
            <a:pPr marL="73141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    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program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terminates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sz="2800" dirty="0"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with an </a:t>
            </a:r>
          </a:p>
          <a:p>
            <a:pPr marL="73141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     exception</a:t>
            </a:r>
            <a:r>
              <a:rPr lang="en-US" sz="2800" dirty="0">
                <a:solidFill>
                  <a:schemeClr val="tx2"/>
                </a:solidFill>
                <a:effectLst>
                  <a:outerShdw dist="17962" dir="2700000">
                    <a:srgbClr val="000000"/>
                  </a:outerShdw>
                </a:effectLst>
                <a:ea typeface="Microsoft YaHei" pitchFamily="2"/>
                <a:cs typeface="Mangal" pitchFamily="2"/>
              </a:rPr>
              <a:t> </a:t>
            </a:r>
            <a:r>
              <a:rPr lang="en-US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latin typeface="Calibri" pitchFamily="34"/>
                <a:ea typeface="Microsoft YaHei" pitchFamily="2"/>
                <a:cs typeface="Mangal" pitchFamily="2"/>
              </a:rPr>
              <a:t>object thrown from main method</a:t>
            </a:r>
          </a:p>
          <a:p>
            <a:pPr marL="530341" indent="-457200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 and Call Stack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69" y="2162898"/>
            <a:ext cx="6353137" cy="42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5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 marL="457200" lvl="1" indent="0" hangingPunct="0">
              <a:spcAft>
                <a:spcPts val="1415"/>
              </a:spcAft>
              <a:buSzPct val="75000"/>
              <a:buNone/>
            </a:pPr>
            <a:endParaRPr lang="en-US" sz="2800" dirty="0">
              <a:solidFill>
                <a:schemeClr val="tx2"/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258899"/>
            <a:ext cx="10514004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//normal code execution which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acquires some resource</a:t>
            </a:r>
          </a:p>
          <a:p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resource, exceptions possible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//exception is caught, but what to do ??? 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//Should I catch it if I do 	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//not know how to recover from it ??? 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//Recover OR Report and re-throw !!!  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always executed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no matter if exception was 	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//thrown or not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//nice place to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release the resource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32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Write a program which takes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path to a file</a:t>
            </a:r>
            <a:r>
              <a:rPr lang="en-US" sz="3000" dirty="0"/>
              <a:t>.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The program should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read the file </a:t>
            </a:r>
            <a:r>
              <a:rPr lang="en-US" sz="3000" dirty="0"/>
              <a:t>and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print its content </a:t>
            </a:r>
            <a:r>
              <a:rPr lang="en-US" sz="3000" dirty="0"/>
              <a:t>to the console.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Make sure the program is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closing all resources </a:t>
            </a:r>
            <a:r>
              <a:rPr lang="en-US" sz="3000" dirty="0"/>
              <a:t>it uses.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Inform the user in case of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file printed successfully</a:t>
            </a:r>
            <a:r>
              <a:rPr lang="en-US" sz="3000" dirty="0"/>
              <a:t>.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Inform the user for the case of reading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operation failed</a:t>
            </a:r>
            <a:r>
              <a:rPr lang="en-US" sz="3000" dirty="0"/>
              <a:t>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Print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6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 marL="457200" lvl="1" indent="0" hangingPunct="0">
              <a:spcAft>
                <a:spcPts val="1415"/>
              </a:spcAft>
              <a:buSzPct val="75000"/>
              <a:buNone/>
            </a:pPr>
            <a:endParaRPr lang="en-US" sz="2800" dirty="0">
              <a:solidFill>
                <a:schemeClr val="tx2"/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Solution(1): Print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822" y="1295400"/>
            <a:ext cx="10514004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private static void printFile(String fileName)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throws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FileNotFoundException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 sourceFile = new File(fileName);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Scanner = new Scanner(sourceFile);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 line = "";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while (scanner.hasNext()) 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line = scanner.nextLine();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System.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out.println(line);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	</a:t>
            </a: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finally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scanner.close();</a:t>
            </a:r>
          </a:p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 marL="457200" lvl="1" indent="0" hangingPunct="0">
              <a:spcAft>
                <a:spcPts val="1415"/>
              </a:spcAft>
              <a:buSzPct val="75000"/>
              <a:buNone/>
            </a:pPr>
            <a:endParaRPr lang="en-US" sz="2800" dirty="0">
              <a:solidFill>
                <a:schemeClr val="tx2"/>
              </a:solidFill>
              <a:effectLst>
                <a:outerShdw dist="17962" dir="2700000">
                  <a:srgbClr val="000000"/>
                </a:outerShdw>
              </a:effectLst>
              <a:ea typeface="Microsoft YaHei" pitchFamily="2"/>
              <a:cs typeface="Mangal" pitchFamily="2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Solution(2): Print File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059045"/>
            <a:ext cx="1051400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//initialize Scanner, isPrinted and ch variables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 {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System.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out.println("Enter path to the file to print : ");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String filePath = scanner.nextLine();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en-US" sz="20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printFile(filePath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isPrinted = true;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FileNotFoundException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e) {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System.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out.println("File with name \"" + filePath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+ " \" is not found !");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System.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out.println("Do you want to try again?(y or n)");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ch =  scanner.next().toLowerCase().trim().charAt(0);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while (!isPrinted &amp;&amp; ch == 'y');</a:t>
            </a:r>
          </a:p>
          <a:p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finally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scanner.close();</a:t>
            </a:r>
          </a:p>
          <a:p>
            <a:r>
              <a: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//Show success message if isPrinted is true</a:t>
            </a:r>
          </a:p>
        </p:txBody>
      </p:sp>
    </p:spTree>
    <p:extLst>
      <p:ext uri="{BB962C8B-B14F-4D97-AF65-F5344CB8AC3E}">
        <p14:creationId xmlns:p14="http://schemas.microsoft.com/office/powerpoint/2010/main" val="1150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42377"/>
            <a:ext cx="11804822" cy="45202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Stream API </a:t>
            </a:r>
            <a:r>
              <a:rPr lang="en-US" sz="2800" dirty="0"/>
              <a:t>is used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traverse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sz="2800" dirty="0"/>
              <a:t> collections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Streams have 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lazy</a:t>
            </a:r>
            <a:r>
              <a:rPr lang="en-US" sz="2800" dirty="0"/>
              <a:t>" </a:t>
            </a:r>
            <a:r>
              <a:rPr lang="en-GB" sz="2800" dirty="0"/>
              <a:t>execution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Streams can be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Generic </a:t>
            </a:r>
            <a:r>
              <a:rPr lang="en-US" sz="2800" dirty="0"/>
              <a:t>or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Primitive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Types of Operations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/>
              <a:t>Streams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can be collected </a:t>
            </a:r>
            <a:r>
              <a:rPr lang="en-US" sz="2800" dirty="0"/>
              <a:t>into a collection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Streams can operate over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 entries, keys </a:t>
            </a:r>
            <a:r>
              <a:rPr lang="en-US" sz="2800" dirty="0">
                <a:solidFill>
                  <a:schemeClr val="tx2"/>
                </a:solidFill>
              </a:rPr>
              <a:t>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values</a:t>
            </a:r>
            <a:r>
              <a:rPr lang="en-US" sz="2800" dirty="0"/>
              <a:t>. 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Don’t forget to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release resources</a:t>
            </a:r>
            <a:r>
              <a:rPr lang="en-GB" sz="2800" dirty="0"/>
              <a:t>, handle an exception if you can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throw it otherwise. 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Some exceptions are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checked</a:t>
            </a: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/>
              <a:t>in compile time, others are not  </a:t>
            </a:r>
            <a:r>
              <a:rPr lang="en-GB" sz="2800" dirty="0">
                <a:solidFill>
                  <a:schemeClr val="tx2"/>
                </a:solidFill>
              </a:rPr>
              <a:t>(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unchecked</a:t>
            </a:r>
            <a:r>
              <a:rPr lang="en-GB" sz="2800" dirty="0">
                <a:solidFill>
                  <a:schemeClr val="tx2"/>
                </a:solidFill>
              </a:rPr>
              <a:t>)</a:t>
            </a:r>
            <a:endParaRPr lang="en-US" sz="2800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that:</a:t>
            </a:r>
          </a:p>
          <a:p>
            <a:pPr lvl="1"/>
            <a:r>
              <a:rPr lang="en-US" dirty="0"/>
              <a:t>Reads a sequence of integers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Finds all unique </a:t>
            </a:r>
            <a:r>
              <a:rPr lang="en-US" dirty="0"/>
              <a:t>elements, such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 ≤ n ≤ 20</a:t>
            </a:r>
          </a:p>
          <a:p>
            <a:pPr lvl="1"/>
            <a:r>
              <a:rPr lang="en-US" dirty="0"/>
              <a:t>Prints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2 </a:t>
            </a:r>
            <a:r>
              <a:rPr lang="en-US" dirty="0"/>
              <a:t>elements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Take Two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33207" y="3810000"/>
            <a:ext cx="7522411" cy="584775"/>
            <a:chOff x="2513012" y="4572000"/>
            <a:chExt cx="7522411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513012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15 2 15 14 12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15 14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31619" y="4646570"/>
            <a:ext cx="7523999" cy="584775"/>
            <a:chOff x="2511424" y="4572000"/>
            <a:chExt cx="7523999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11424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17 -2 3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33207" y="5471867"/>
            <a:ext cx="7522411" cy="584775"/>
            <a:chOff x="2513012" y="4572000"/>
            <a:chExt cx="7522411" cy="584775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2513012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-2 3</a:t>
              </a: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(no output)</a:t>
              </a:r>
            </a:p>
          </p:txBody>
        </p:sp>
        <p:sp>
          <p:nvSpPr>
            <p:cNvPr id="27" name="Arrow: Right 26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91067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OOP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79588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3947524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9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Non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1295400"/>
            <a:ext cx="10840496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LinkedHashSet&lt;Integer&gt; set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(Integer number : numbers)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(set.size() &gt;= 2)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(10 &lt;= number &amp;&amp; number &lt;= 20)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set.add(number);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31821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1981200"/>
            <a:ext cx="10840496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10 &lt;= n &amp;&amp; n &lt;= 20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print(n)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933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Gives access</a:t>
            </a:r>
            <a:r>
              <a:rPr lang="en-GB" dirty="0">
                <a:cs typeface="Consolas" panose="020B0609020204030204" pitchFamily="49" charset="0"/>
              </a:rPr>
              <a:t> to Stream API functions. </a:t>
            </a:r>
          </a:p>
          <a:p>
            <a:r>
              <a:rPr lang="en-GB" dirty="0">
                <a:cs typeface="Consolas" panose="020B0609020204030204" pitchFamily="49" charset="0"/>
              </a:rPr>
              <a:t>Get an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A Collection:</a:t>
            </a: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r>
              <a:rPr lang="en-GB" dirty="0">
                <a:cs typeface="Consolas" panose="020B0609020204030204" pitchFamily="49" charset="0"/>
              </a:rPr>
              <a:t>An Array: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Stream&lt;</a:t>
            </a:r>
            <a:r>
              <a:rPr lang="en-GB" dirty="0"/>
              <a:t>T&gt; Class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64116" y="3352800"/>
            <a:ext cx="1084049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list.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664116" y="5290317"/>
            <a:ext cx="1084049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new String[10];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Arrays.stream(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2818</Words>
  <Application>Microsoft Office PowerPoint</Application>
  <PresentationFormat>Custom</PresentationFormat>
  <Paragraphs>680</Paragraphs>
  <Slides>62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Microsoft YaHei</vt:lpstr>
      <vt:lpstr>Arial</vt:lpstr>
      <vt:lpstr>Calibri</vt:lpstr>
      <vt:lpstr>Consolas</vt:lpstr>
      <vt:lpstr>Mangal</vt:lpstr>
      <vt:lpstr>Wingdings</vt:lpstr>
      <vt:lpstr>Wingdings 2</vt:lpstr>
      <vt:lpstr>SoftUni 16x9</vt:lpstr>
      <vt:lpstr>Stream API, Error handling</vt:lpstr>
      <vt:lpstr>Table of Contents</vt:lpstr>
      <vt:lpstr>Questions</vt:lpstr>
      <vt:lpstr>Stream API</vt:lpstr>
      <vt:lpstr>The Stream API</vt:lpstr>
      <vt:lpstr>Problem: Take Two</vt:lpstr>
      <vt:lpstr>Solution: Take Two – Non Functional</vt:lpstr>
      <vt:lpstr>Solution: Take Two – Functional</vt:lpstr>
      <vt:lpstr>Stream&lt;T&gt; Class</vt:lpstr>
      <vt:lpstr>Stream&lt;T&gt; Class (2)</vt:lpstr>
      <vt:lpstr>Function Execution</vt:lpstr>
      <vt:lpstr>Function Execution (2)</vt:lpstr>
      <vt:lpstr>So What is a Stream?</vt:lpstr>
      <vt:lpstr>Stream Types and Optionals</vt:lpstr>
      <vt:lpstr>Generic Streams</vt:lpstr>
      <vt:lpstr>Problem: UPPER STRINGS</vt:lpstr>
      <vt:lpstr>Solution: UPPER STRINGS</vt:lpstr>
      <vt:lpstr>Optional&lt;T&gt;</vt:lpstr>
      <vt:lpstr>Problem: First Name</vt:lpstr>
      <vt:lpstr>Solution: First Name</vt:lpstr>
      <vt:lpstr>Primitive Streams</vt:lpstr>
      <vt:lpstr>Problem: Average of Doubles</vt:lpstr>
      <vt:lpstr>Solution: Average of Doubles</vt:lpstr>
      <vt:lpstr>Types of Operations</vt:lpstr>
      <vt:lpstr>Intermediate Operations</vt:lpstr>
      <vt:lpstr>Intermediate Operations (2)</vt:lpstr>
      <vt:lpstr>Terminal Operations</vt:lpstr>
      <vt:lpstr>Terminal Operations (2)</vt:lpstr>
      <vt:lpstr>Types of Operations</vt:lpstr>
      <vt:lpstr>Map, Filter, Reduce</vt:lpstr>
      <vt:lpstr>Map Operations</vt:lpstr>
      <vt:lpstr>Filter Operations</vt:lpstr>
      <vt:lpstr>Reduce Operations</vt:lpstr>
      <vt:lpstr>Find Reductions</vt:lpstr>
      <vt:lpstr>General Reduction</vt:lpstr>
      <vt:lpstr>Problem: Min Even Number</vt:lpstr>
      <vt:lpstr>Solution: Min Even Number</vt:lpstr>
      <vt:lpstr>Problem: Find and Sum Integers</vt:lpstr>
      <vt:lpstr>Solution: Find and Sum Integers</vt:lpstr>
      <vt:lpstr>Sorting</vt:lpstr>
      <vt:lpstr>Collectors</vt:lpstr>
      <vt:lpstr>Collectors</vt:lpstr>
      <vt:lpstr>Problem: Bounded Numbers</vt:lpstr>
      <vt:lpstr>Solution: Bounded Numbers</vt:lpstr>
      <vt:lpstr>Solution: Bounded Numbers (2)</vt:lpstr>
      <vt:lpstr>Streams on Maps</vt:lpstr>
      <vt:lpstr>Creating the Stream</vt:lpstr>
      <vt:lpstr>Problem: Book Store</vt:lpstr>
      <vt:lpstr>Solution: Book Store</vt:lpstr>
      <vt:lpstr>Error Handling</vt:lpstr>
      <vt:lpstr>Exceptions in Java</vt:lpstr>
      <vt:lpstr>Types of runtime failures</vt:lpstr>
      <vt:lpstr>Exceptions</vt:lpstr>
      <vt:lpstr>Exceptions and Call Stack</vt:lpstr>
      <vt:lpstr>Error Handling </vt:lpstr>
      <vt:lpstr>Problem: Print File</vt:lpstr>
      <vt:lpstr>Solution(1): Print File</vt:lpstr>
      <vt:lpstr>Solution(2): Print File</vt:lpstr>
      <vt:lpstr>Summary</vt:lpstr>
      <vt:lpstr>Java OOP Fundamentals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2018-03-09T08:29:47Z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