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685" r:id="rId4"/>
    <p:sldId id="686" r:id="rId5"/>
    <p:sldId id="576" r:id="rId6"/>
    <p:sldId id="652" r:id="rId7"/>
    <p:sldId id="633" r:id="rId8"/>
    <p:sldId id="653" r:id="rId9"/>
    <p:sldId id="655" r:id="rId10"/>
    <p:sldId id="654" r:id="rId11"/>
    <p:sldId id="656" r:id="rId12"/>
    <p:sldId id="692" r:id="rId13"/>
    <p:sldId id="657" r:id="rId14"/>
    <p:sldId id="658" r:id="rId15"/>
    <p:sldId id="659" r:id="rId16"/>
    <p:sldId id="660" r:id="rId17"/>
    <p:sldId id="668" r:id="rId18"/>
    <p:sldId id="693" r:id="rId19"/>
    <p:sldId id="662" r:id="rId20"/>
    <p:sldId id="663" r:id="rId21"/>
    <p:sldId id="664" r:id="rId22"/>
    <p:sldId id="665" r:id="rId23"/>
    <p:sldId id="666" r:id="rId24"/>
    <p:sldId id="667" r:id="rId25"/>
    <p:sldId id="669" r:id="rId26"/>
    <p:sldId id="679" r:id="rId27"/>
    <p:sldId id="671" r:id="rId28"/>
    <p:sldId id="680" r:id="rId29"/>
    <p:sldId id="672" r:id="rId30"/>
    <p:sldId id="681" r:id="rId31"/>
    <p:sldId id="673" r:id="rId32"/>
    <p:sldId id="682" r:id="rId33"/>
    <p:sldId id="674" r:id="rId34"/>
    <p:sldId id="683" r:id="rId35"/>
    <p:sldId id="677" r:id="rId36"/>
    <p:sldId id="684" r:id="rId37"/>
    <p:sldId id="678" r:id="rId38"/>
    <p:sldId id="690" r:id="rId39"/>
    <p:sldId id="691" r:id="rId40"/>
    <p:sldId id="457" r:id="rId41"/>
    <p:sldId id="687" r:id="rId42"/>
    <p:sldId id="688" r:id="rId43"/>
    <p:sldId id="68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85"/>
            <p14:sldId id="686"/>
          </p14:sldIdLst>
        </p14:section>
        <p14:section name="Inheritance" id="{813DF7E2-74AB-4E3A-9B46-2566DC216237}">
          <p14:sldIdLst>
            <p14:sldId id="576"/>
            <p14:sldId id="652"/>
            <p14:sldId id="633"/>
            <p14:sldId id="653"/>
            <p14:sldId id="655"/>
            <p14:sldId id="654"/>
            <p14:sldId id="656"/>
            <p14:sldId id="692"/>
          </p14:sldIdLst>
        </p14:section>
        <p14:section name="TABLE_PER_CLASS" id="{45DC2AD1-C0B0-4CA7-A0AE-51EF0B9DB377}">
          <p14:sldIdLst>
            <p14:sldId id="657"/>
            <p14:sldId id="658"/>
            <p14:sldId id="659"/>
            <p14:sldId id="660"/>
            <p14:sldId id="668"/>
            <p14:sldId id="693"/>
          </p14:sldIdLst>
        </p14:section>
        <p14:section name="JOINED" id="{7B6568D9-61D5-4E9A-975C-BA410D73F40A}">
          <p14:sldIdLst>
            <p14:sldId id="662"/>
            <p14:sldId id="663"/>
            <p14:sldId id="664"/>
            <p14:sldId id="665"/>
            <p14:sldId id="666"/>
            <p14:sldId id="667"/>
          </p14:sldIdLst>
        </p14:section>
        <p14:section name="Relations" id="{75B9F352-2C03-4EE4-A0F2-5FF15BE98F0E}">
          <p14:sldIdLst>
            <p14:sldId id="669"/>
          </p14:sldIdLst>
        </p14:section>
        <p14:section name="Relations" id="{BD60B6E9-85E7-49E8-9F66-AE28A5DD5D66}">
          <p14:sldIdLst>
            <p14:sldId id="679"/>
            <p14:sldId id="671"/>
            <p14:sldId id="680"/>
            <p14:sldId id="672"/>
            <p14:sldId id="681"/>
            <p14:sldId id="673"/>
            <p14:sldId id="682"/>
            <p14:sldId id="674"/>
            <p14:sldId id="683"/>
            <p14:sldId id="677"/>
            <p14:sldId id="684"/>
            <p14:sldId id="678"/>
            <p14:sldId id="690"/>
            <p14:sldId id="691"/>
            <p14:sldId id="457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9926" autoAdjust="0"/>
  </p:normalViewPr>
  <p:slideViewPr>
    <p:cSldViewPr>
      <p:cViewPr varScale="1">
        <p:scale>
          <a:sx n="93" d="100"/>
          <a:sy n="93" d="100"/>
        </p:scale>
        <p:origin x="31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81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7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589337"/>
            <a:ext cx="7035859" cy="141243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 smtClean="0"/>
              <a:t>(</a:t>
            </a:r>
            <a:r>
              <a:rPr lang="en-US" dirty="0" smtClean="0"/>
              <a:t>JPA</a:t>
            </a:r>
            <a:r>
              <a:rPr lang="bg-BG" dirty="0" smtClean="0"/>
              <a:t>)</a:t>
            </a:r>
            <a:r>
              <a:rPr lang="en-US" dirty="0" smtClean="0"/>
              <a:t> Code </a:t>
            </a:r>
            <a:r>
              <a:rPr lang="en-US" dirty="0"/>
              <a:t>First </a:t>
            </a:r>
            <a:r>
              <a:rPr lang="en-US" dirty="0" smtClean="0"/>
              <a:t> </a:t>
            </a:r>
            <a:r>
              <a:rPr lang="en-US" dirty="0"/>
              <a:t>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691" y="1957914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 smtClean="0"/>
              <a:t>Advanced Mapping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2666" y="3886004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676277" y="3501316"/>
            <a:ext cx="2153539" cy="95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Hibernate (JPA)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Code First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Entity Relations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16" y="3831197"/>
            <a:ext cx="4445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23476"/>
              </p:ext>
            </p:extLst>
          </p:nvPr>
        </p:nvGraphicFramePr>
        <p:xfrm>
          <a:off x="188815" y="4905933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Single Table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 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Ingredient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em.persist(am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977613" y="430494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311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814307"/>
              </p:ext>
            </p:extLst>
          </p:nvPr>
        </p:nvGraphicFramePr>
        <p:xfrm>
          <a:off x="180315" y="1784909"/>
          <a:ext cx="118046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1985382084"/>
                    </a:ext>
                  </a:extLst>
                </a:gridCol>
                <a:gridCol w="2360930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945322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Ammonium Chloride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(NULL)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703996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Single </a:t>
            </a:r>
            <a:r>
              <a:rPr lang="en-US" dirty="0"/>
              <a:t>Table strategy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079326" y="11511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requires columns to be either added or removed when the members in the hierarchy change. May contain multiple NULL values.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Minimize joins, gives maximum performance even for classes involved in deep hierarchies.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52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Inheritance(strategy = InheritanceType.TABLE_PER_CLASS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GenerationType.TABLE)</a:t>
            </a: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141864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PER CLASS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20571" y="2317846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GENERATED ID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53613" y="1671005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98812" y="4748923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Table Per Class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4578" y="473787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Table Per Class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84578" y="597566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15916" y="424637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455260" y="552755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58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63125"/>
              </p:ext>
            </p:extLst>
          </p:nvPr>
        </p:nvGraphicFramePr>
        <p:xfrm>
          <a:off x="608012" y="1752600"/>
          <a:ext cx="9443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chemical_formula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Ammonium Chloride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0.59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NH4Cl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 Table Per Class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05796"/>
              </p:ext>
            </p:extLst>
          </p:nvPr>
        </p:nvGraphicFramePr>
        <p:xfrm>
          <a:off x="608012" y="2990394"/>
          <a:ext cx="666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4039350" y="1261104"/>
            <a:ext cx="258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err="1" smtClean="0"/>
              <a:t>ammonium_chloride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578694" y="2542282"/>
            <a:ext cx="72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/>
              <a:t>mint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8815" y="3810000"/>
            <a:ext cx="11796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Repeating information in each table. Changes in super class involves changes in all subclass tables. </a:t>
            </a:r>
            <a:r>
              <a:rPr lang="en-US" sz="2800" dirty="0"/>
              <a:t>No foreign keys </a:t>
            </a:r>
            <a:r>
              <a:rPr lang="en-US" sz="2800" dirty="0" smtClean="0"/>
              <a:t>involved</a:t>
            </a:r>
            <a:r>
              <a:rPr lang="en-US" sz="2800" dirty="0"/>
              <a:t> </a:t>
            </a:r>
            <a:r>
              <a:rPr lang="en-US" sz="2800" dirty="0" smtClean="0"/>
              <a:t>(unrelated tables)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Simple style to implement inheritance mapping.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0610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"nettle")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"mint")</a:t>
            </a:r>
            <a:b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45022" y="20083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5022" y="505064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sz="4000" dirty="0" smtClean="0"/>
              <a:t>– Advanced Mapping strategies, annotations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Inheritance </a:t>
            </a:r>
            <a:r>
              <a:rPr lang="en-US" sz="3800" dirty="0" smtClean="0"/>
              <a:t>– Mapping strategies</a:t>
            </a:r>
          </a:p>
          <a:p>
            <a:pPr marL="876246" lvl="1" indent="-571500">
              <a:lnSpc>
                <a:spcPct val="130000"/>
              </a:lnSpc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OOP Composition </a:t>
            </a:r>
            <a:r>
              <a:rPr lang="en-US" sz="3800" dirty="0" smtClean="0"/>
              <a:t>– Mapping 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Lazy Loading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"chemical_ingredient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9012" y="1644812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</a:t>
            </a:r>
            <a:r>
              <a:rPr lang="en-US" dirty="0"/>
              <a:t>Joined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"ammonium_chloride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b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@PrimaryKeyJoinColumn(name = "id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46610" y="166486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9628" y="1553958"/>
            <a:ext cx="11125196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BasicChemicalIngredient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 (String[] args) {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am = new AmmoniumChloride();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Ingredient mint = new Mint();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em.persist(am);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em.persist(mint);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//…}}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39628" y="9776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28" y="5715000"/>
            <a:ext cx="1112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Also known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TABLE_PER_SUBCLASS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strategy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4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99979"/>
              </p:ext>
            </p:extLst>
          </p:nvPr>
        </p:nvGraphicFramePr>
        <p:xfrm>
          <a:off x="4819762" y="1647247"/>
          <a:ext cx="51374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2776538">
                  <a:extLst>
                    <a:ext uri="{9D8B030D-6E8A-4147-A177-3AD203B41FA5}">
                      <a16:colId xmlns:a16="http://schemas.microsoft.com/office/drawing/2014/main" xmlns="" val="3312330415"/>
                    </a:ext>
                  </a:extLst>
                </a:gridCol>
              </a:tblGrid>
              <a:tr h="28070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chemical_formula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NH4Cl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7079"/>
              </p:ext>
            </p:extLst>
          </p:nvPr>
        </p:nvGraphicFramePr>
        <p:xfrm>
          <a:off x="4663505" y="3136631"/>
          <a:ext cx="66671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  <a:gridCol w="3123381">
                  <a:extLst>
                    <a:ext uri="{9D8B030D-6E8A-4147-A177-3AD203B41FA5}">
                      <a16:colId xmlns:a16="http://schemas.microsoft.com/office/drawing/2014/main" xmlns="" val="2240254676"/>
                    </a:ext>
                  </a:extLst>
                </a:gridCol>
                <a:gridCol w="1182871">
                  <a:extLst>
                    <a:ext uri="{9D8B030D-6E8A-4147-A177-3AD203B41FA5}">
                      <a16:colId xmlns:a16="http://schemas.microsoft.com/office/drawing/2014/main" xmlns="" val="63651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Ammonium Chloride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63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6926"/>
              </p:ext>
            </p:extLst>
          </p:nvPr>
        </p:nvGraphicFramePr>
        <p:xfrm>
          <a:off x="917558" y="1659379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91135"/>
              </p:ext>
            </p:extLst>
          </p:nvPr>
        </p:nvGraphicFramePr>
        <p:xfrm>
          <a:off x="927545" y="3422152"/>
          <a:ext cx="23609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>
                  <a:extLst>
                    <a:ext uri="{9D8B030D-6E8A-4147-A177-3AD203B41FA5}">
                      <a16:colId xmlns:a16="http://schemas.microsoft.com/office/drawing/2014/main" xmlns="" val="14305624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4394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6954834" y="26153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ingredients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638300" y="991323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chemical_ingredients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531812" y="894397"/>
            <a:ext cx="350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err="1" smtClean="0"/>
              <a:t>ammonium_chloride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617138" y="281554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dirty="0" smtClean="0"/>
              <a:t>mint</a:t>
            </a:r>
            <a:endParaRPr lang="bg-BG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42590" y="3733800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98803" y="2104447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8300" y="2678320"/>
            <a:ext cx="0" cy="302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740" y="4368991"/>
            <a:ext cx="11796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Multiple </a:t>
            </a:r>
            <a:r>
              <a:rPr lang="en-US" sz="2800" dirty="0" smtClean="0"/>
              <a:t>JOINS - for deep hierarchies it may give poor performance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2800" dirty="0" smtClean="0"/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No NULL values. No repeating information. Foreign keys involved. Reduced changes in schema on superclass changes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893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Relations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9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99879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108"/>
              </p:ext>
            </p:extLst>
          </p:nvPr>
        </p:nvGraphicFramePr>
        <p:xfrm>
          <a:off x="77090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56828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370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ClassicLabel label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0509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41812" y="3563878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4558036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4505244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29584"/>
              </p:ext>
            </p:extLst>
          </p:nvPr>
        </p:nvGraphicFramePr>
        <p:xfrm>
          <a:off x="379412" y="1371601"/>
          <a:ext cx="4114800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classicLabel: ClassicLabel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ClassicLabel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ClassicLabel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7049"/>
              </p:ext>
            </p:extLst>
          </p:nvPr>
        </p:nvGraphicFramePr>
        <p:xfrm>
          <a:off x="7709012" y="1371601"/>
          <a:ext cx="4286222" cy="208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Classic</a:t>
                      </a:r>
                      <a:r>
                        <a:rPr lang="en-US" sz="2100" baseline="0" dirty="0" err="1" smtClean="0"/>
                        <a:t>Label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basicShampoo: BasicShampoo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getBasicShampoo(): BasicShampoo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9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52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358" y="17270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24242"/>
              </p:ext>
            </p:extLst>
          </p:nvPr>
        </p:nvGraphicFramePr>
        <p:xfrm>
          <a:off x="40934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label_id: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3773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labels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722812" y="46242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99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52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98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66012" y="44412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96358" y="4095974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One-to-one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629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ClassicLabel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@OneToOne(mappedBy = "label",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ClassicLabel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70312" y="265625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733800"/>
            <a:ext cx="2971800" cy="359623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46706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07973"/>
              </p:ext>
            </p:extLst>
          </p:nvPr>
        </p:nvGraphicFramePr>
        <p:xfrm>
          <a:off x="7709012" y="1371601"/>
          <a:ext cx="4286222" cy="176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207119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8526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5936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64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59490" y="3063044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456110" y="3505200"/>
            <a:ext cx="29718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38938" y="4613074"/>
            <a:ext cx="2971800" cy="543784"/>
          </a:xfrm>
          <a:prstGeom prst="wedgeRoundRectCallout">
            <a:avLst>
              <a:gd name="adj1" fmla="val -33969"/>
              <a:gd name="adj2" fmla="val -1340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63841" y="4586678"/>
            <a:ext cx="2971800" cy="596575"/>
          </a:xfrm>
          <a:prstGeom prst="wedgeRoundRectCallout">
            <a:avLst>
              <a:gd name="adj1" fmla="val -35278"/>
              <a:gd name="adj2" fmla="val -1143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40559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productionBatch: ProductionBatch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ProductionBatch</a:t>
                      </a:r>
                      <a:endParaRPr lang="en-US" sz="2100" baseline="0" noProof="1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</a:t>
                      </a:r>
                      <a:r>
                        <a:rPr lang="en-US" sz="2100" noProof="1" smtClean="0"/>
                        <a:t>ProductionBatch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8380"/>
              </p:ext>
            </p:extLst>
          </p:nvPr>
        </p:nvGraphicFramePr>
        <p:xfrm>
          <a:off x="7709012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ProductionBatch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getBasicShampoos(): Set&lt;BasicShampoo&gt;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setBasicShampoos():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898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6012" y="207234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8212" y="173215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5960"/>
              </p:ext>
            </p:extLst>
          </p:nvPr>
        </p:nvGraphicFramePr>
        <p:xfrm>
          <a:off x="281970" y="4056694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id</a:t>
                      </a:r>
                      <a:r>
                        <a:rPr lang="en-US" sz="2100" baseline="0" noProof="1" smtClean="0"/>
                        <a:t>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batch_id: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batches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22812" y="463443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36464" y="463443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36464" y="449350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98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6012" y="4451408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8212" y="4111214"/>
            <a:ext cx="21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many-to-One</a:t>
            </a:r>
            <a:endParaRPr lang="bg-BG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951412" y="446287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@OneToMany(mappedBy = "batch", targetEntity = BasicShampoo.class, </a:t>
            </a:r>
            <a:endParaRPr lang="en-US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fetch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2606692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4612" y="2633219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8412" y="39624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3886200"/>
            <a:ext cx="3276600" cy="378044"/>
          </a:xfrm>
          <a:prstGeom prst="wedgeRoundRectCallout">
            <a:avLst>
              <a:gd name="adj1" fmla="val -34510"/>
              <a:gd name="adj2" fmla="val -1019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71815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BasicShampoo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00103"/>
              </p:ext>
            </p:extLst>
          </p:nvPr>
        </p:nvGraphicFramePr>
        <p:xfrm>
          <a:off x="7690491" y="1371601"/>
          <a:ext cx="4286222" cy="176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BasicIngredient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aseline="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34322"/>
              </p:ext>
            </p:extLst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1675"/>
              </p:ext>
            </p:extLst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835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noProof="1" smtClean="0"/>
                        <a:t>shampoo_id : INT</a:t>
                      </a:r>
                      <a:br>
                        <a:rPr lang="en-US" sz="2100" noProof="1" smtClean="0"/>
                      </a:br>
                      <a:r>
                        <a:rPr lang="en-US" sz="2100" noProof="1" smtClean="0"/>
                        <a:t>ingredient_id:</a:t>
                      </a:r>
                      <a:r>
                        <a:rPr lang="en-US" sz="2100" baseline="0" noProof="1" smtClean="0"/>
                        <a:t> INT</a:t>
                      </a:r>
                      <a:endParaRPr lang="en-US" sz="2100" noProof="1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51012" y="3127156"/>
            <a:ext cx="3226601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Many-To-Many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19317" y="3316178"/>
            <a:ext cx="2971800" cy="378044"/>
          </a:xfrm>
          <a:prstGeom prst="wedgeRoundRectCallout">
            <a:avLst>
              <a:gd name="adj1" fmla="val -52954"/>
              <a:gd name="adj2" fmla="val 395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132012" y="4876800"/>
            <a:ext cx="2971800" cy="543784"/>
          </a:xfrm>
          <a:prstGeom prst="wedgeRoundRectCallout">
            <a:avLst>
              <a:gd name="adj1" fmla="val 38044"/>
              <a:gd name="adj2" fmla="val -14473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88160" y="3316178"/>
            <a:ext cx="2971800" cy="596575"/>
          </a:xfrm>
          <a:prstGeom prst="wedgeRoundRectCallout">
            <a:avLst>
              <a:gd name="adj1" fmla="val -35605"/>
              <a:gd name="adj2" fmla="val 813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19317" y="5057071"/>
            <a:ext cx="2971800" cy="543784"/>
          </a:xfrm>
          <a:prstGeom prst="wedgeRoundRectCallout">
            <a:avLst>
              <a:gd name="adj1" fmla="val -23167"/>
              <a:gd name="adj2" fmla="val -1107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695778" y="4824009"/>
            <a:ext cx="2971800" cy="596575"/>
          </a:xfrm>
          <a:prstGeom prst="wedgeRoundRectCallout">
            <a:avLst>
              <a:gd name="adj1" fmla="val -4181"/>
              <a:gd name="adj2" fmla="val -719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87580"/>
              </p:ext>
            </p:extLst>
          </p:nvPr>
        </p:nvGraphicFramePr>
        <p:xfrm>
          <a:off x="188816" y="1371601"/>
          <a:ext cx="4333738" cy="185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38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BasicShampoo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noProof="1" smtClean="0"/>
                        <a:t>ingredients: Set&lt;BasicIngredient&gt;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</a:t>
                      </a:r>
                      <a:r>
                        <a:rPr lang="en-US" sz="2100" noProof="1" smtClean="0"/>
                        <a:t>Ingredients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Set&lt;BasicIngredient&gt;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setBasicI</a:t>
                      </a:r>
                      <a:r>
                        <a:rPr lang="en-US" sz="2100" noProof="1" smtClean="0"/>
                        <a:t>ngredients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5209"/>
              </p:ext>
            </p:extLst>
          </p:nvPr>
        </p:nvGraphicFramePr>
        <p:xfrm>
          <a:off x="7690491" y="1371601"/>
          <a:ext cx="4286222" cy="21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22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noProof="1" smtClean="0"/>
                        <a:t>BasicIngredient</a:t>
                      </a:r>
                      <a:endParaRPr lang="en-US" sz="2100" noProof="1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id: 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noProof="1" smtClean="0"/>
                        <a:t>shampoos: Set&lt;BasicShampoo&gt;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  <a:tr h="9555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baseline="0" noProof="1" smtClean="0"/>
                        <a:t>+   getBasicShampoo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</a:t>
                      </a:r>
                      <a:r>
                        <a:rPr lang="en-US" sz="2100" noProof="1" smtClean="0"/>
                        <a:t>Set&lt;</a:t>
                      </a:r>
                      <a:r>
                        <a:rPr lang="en-US" sz="2100" baseline="0" noProof="1" smtClean="0"/>
                        <a:t>BasicShampoo</a:t>
                      </a:r>
                      <a:r>
                        <a:rPr lang="en-US" sz="2100" noProof="1" smtClean="0"/>
                        <a:t>&gt;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noProof="1" smtClean="0"/>
                        <a:t>+   setBasicShampoo</a:t>
                      </a:r>
                      <a:r>
                        <a:rPr lang="en-US" sz="2100" noProof="1" smtClean="0"/>
                        <a:t>s</a:t>
                      </a:r>
                      <a:r>
                        <a:rPr lang="en-US" sz="2100" baseline="0" noProof="1" smtClean="0"/>
                        <a:t>(): void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1785750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22812" y="2255374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36464" y="2255374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6464" y="21144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7613" y="1737557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Many-to-Many</a:t>
            </a:r>
            <a:endParaRPr lang="bg-BG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81970" y="405669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shampoos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</a:t>
                      </a:r>
                      <a:r>
                        <a:rPr lang="en-US" sz="2100" baseline="0" dirty="0" smtClean="0"/>
                        <a:t>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09012" y="4095974"/>
          <a:ext cx="4114800" cy="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smtClean="0"/>
                        <a:t>Id : INT</a:t>
                      </a:r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951412" y="2083819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9931" y="3937906"/>
            <a:ext cx="23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Many-to-Many</a:t>
            </a:r>
            <a:endParaRPr lang="bg-BG" sz="2800" dirty="0"/>
          </a:p>
        </p:txBody>
      </p:sp>
      <p:cxnSp>
        <p:nvCxnSpPr>
          <p:cNvPr id="33" name="Straight Connector 32"/>
          <p:cNvCxnSpPr>
            <a:cxnSpLocks noChangeAspect="1"/>
          </p:cNvCxnSpPr>
          <p:nvPr/>
        </p:nvCxnSpPr>
        <p:spPr>
          <a:xfrm rot="5400000" flipH="1">
            <a:off x="7387837" y="224605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 flipH="1">
            <a:off x="7389812" y="2114445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7313612" y="206105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6413"/>
              </p:ext>
            </p:extLst>
          </p:nvPr>
        </p:nvGraphicFramePr>
        <p:xfrm>
          <a:off x="4099766" y="5512850"/>
          <a:ext cx="4114800" cy="11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367107057"/>
                    </a:ext>
                  </a:extLst>
                </a:gridCol>
              </a:tblGrid>
              <a:tr h="387532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shampoos_ingredients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283929760"/>
                  </a:ext>
                </a:extLst>
              </a:tr>
              <a:tr h="409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100" dirty="0" err="1" smtClean="0"/>
                        <a:t>shampoo_id</a:t>
                      </a:r>
                      <a:r>
                        <a:rPr lang="en-US" sz="2100" dirty="0" smtClean="0"/>
                        <a:t> : INT</a:t>
                      </a:r>
                      <a:br>
                        <a:rPr lang="en-US" sz="2100" dirty="0" smtClean="0"/>
                      </a:br>
                      <a:r>
                        <a:rPr lang="en-US" sz="2100" dirty="0" err="1" smtClean="0"/>
                        <a:t>ingredient_id</a:t>
                      </a:r>
                      <a:r>
                        <a:rPr lang="en-US" sz="2100" dirty="0" smtClean="0"/>
                        <a:t>:</a:t>
                      </a:r>
                      <a:r>
                        <a:rPr lang="en-US" sz="2100" baseline="0" dirty="0" smtClean="0"/>
                        <a:t> INT</a:t>
                      </a:r>
                      <a:endParaRPr lang="en-US" sz="2100" dirty="0" smtClean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xmlns="" val="3054292929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>
            <a:cxnSpLocks noChangeAspect="1"/>
          </p:cNvCxnSpPr>
          <p:nvPr/>
        </p:nvCxnSpPr>
        <p:spPr>
          <a:xfrm rot="-1500000">
            <a:off x="8532812" y="571212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-1500000" flipH="1">
            <a:off x="8689990" y="6271128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 rot="-1500000">
            <a:off x="8619961" y="613437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 noChangeAspect="1"/>
          </p:cNvCxnSpPr>
          <p:nvPr/>
        </p:nvCxnSpPr>
        <p:spPr>
          <a:xfrm rot="-1500000">
            <a:off x="11065436" y="50171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 noChangeAspect="1"/>
          </p:cNvCxnSpPr>
          <p:nvPr/>
        </p:nvCxnSpPr>
        <p:spPr>
          <a:xfrm rot="-1500000">
            <a:off x="11142785" y="498509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rot="-1500000">
            <a:off x="8864040" y="60230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1446212" y="5002244"/>
            <a:ext cx="2129565" cy="10504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rot="-9120000" flipH="1">
            <a:off x="3454941" y="5873535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rot="-9120000">
            <a:off x="3378067" y="5992945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 rot="-9120000">
            <a:off x="1532136" y="488655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rot="-9120000">
            <a:off x="1609485" y="492095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rot="-9120000">
            <a:off x="3332758" y="5760973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2837">
            <a:off x="8695996" y="5279221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sp>
        <p:nvSpPr>
          <p:cNvPr id="50" name="TextBox 49"/>
          <p:cNvSpPr txBox="1"/>
          <p:nvPr/>
        </p:nvSpPr>
        <p:spPr>
          <a:xfrm rot="1496815">
            <a:off x="1630566" y="5131522"/>
            <a:ext cx="213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One-to-Many</a:t>
            </a:r>
            <a:endParaRPr lang="bg-BG" sz="2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744069" y="447259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757721" y="447259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57721" y="433166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72669" y="430104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5400000" flipH="1">
            <a:off x="7409094" y="4463277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H="1">
            <a:off x="7411069" y="4331667"/>
            <a:ext cx="142094" cy="142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>
            <a:off x="7334869" y="4278277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891058"/>
            <a:ext cx="1112519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Set&lt;BasicShampoo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shampoos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1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1314765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3710" y="3144688"/>
            <a:ext cx="32766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23212" y="3081465"/>
            <a:ext cx="2971800" cy="359623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Fetching – populates the data when a getter is called. It is the default value. Must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opened session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load lazily! </a:t>
            </a:r>
            <a:r>
              <a:rPr lang="en-US" dirty="0"/>
              <a:t>Unless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hibernate.enable_lazy_load_no_trans=true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Eager Fetching – populates the data when the object is created.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- Fetch Types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8789" y="3087313"/>
            <a:ext cx="1112519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only id and batchDate 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//When the getter is called then the collection is populated with data if the transaction is open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productionBatch.getShampoos();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8789" y="5714520"/>
            <a:ext cx="1112519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object is retieved from the database. It will have id, batchDate and shampoo collection</a:t>
            </a:r>
            <a:endParaRPr lang="bg-BG" sz="1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populated with data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 = batchService.find((long) 1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7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CascadeType.PERSIST</a:t>
            </a:r>
            <a:r>
              <a:rPr lang="en-US" noProof="1" smtClean="0"/>
              <a:t>: means that save() or persist() operations cascade to related entities.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CascadeType.MERGE</a:t>
            </a:r>
            <a:r>
              <a:rPr lang="en-US" noProof="1" smtClean="0"/>
              <a:t>: means that related entities are merged into managed state when the owning entity is merged.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CascadeType.REFRESH</a:t>
            </a:r>
            <a:r>
              <a:rPr lang="en-US" noProof="1" smtClean="0"/>
              <a:t>: does the same thing for the refresh() operation.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CascadeType.REMOVE</a:t>
            </a:r>
            <a:r>
              <a:rPr lang="en-US" noProof="1" smtClean="0"/>
              <a:t>: removes all related entities association with this setting when the owning entity is deleted.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CascadeType.DETACH</a:t>
            </a:r>
            <a:r>
              <a:rPr lang="en-US" noProof="1" smtClean="0"/>
              <a:t>: detaches all related entities if a “manual detach” occurs.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CascadeType.ALL</a:t>
            </a:r>
            <a:r>
              <a:rPr lang="en-US" noProof="1" smtClean="0"/>
              <a:t>: is shorthand for all of the above cascade operations.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9412" y="1151121"/>
            <a:ext cx="8532813" cy="245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Relational entities 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3800" dirty="0" smtClean="0">
                <a:solidFill>
                  <a:schemeClr val="tx2">
                    <a:lumMod val="75000"/>
                  </a:schemeClr>
                </a:solidFill>
              </a:rPr>
              <a:t>Mapping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strategies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" y="1"/>
            <a:ext cx="1217036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64" y="1"/>
            <a:ext cx="12142579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 </a:t>
            </a:r>
            <a:r>
              <a:rPr lang="en-US" dirty="0"/>
              <a:t>Relations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770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399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UML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" y="950644"/>
            <a:ext cx="10950325" cy="56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74877" y="1612000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Table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6012" y="3088953"/>
            <a:ext cx="3048000" cy="456568"/>
          </a:xfrm>
          <a:prstGeom prst="wedgeRoundRectCallout">
            <a:avLst>
              <a:gd name="adj1" fmla="val -36722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97568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"Nettle")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Nettle extends BasicIngredient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366589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Nettle.java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6424" y="4724400"/>
            <a:ext cx="11125196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"Mint")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Mint extends BasicIngredient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6424" y="4193421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Mint.java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7613" y="169105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22812" y="4717638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BasicChemicalIngredient extends BasicIngredient implements ChemicalIngredient{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@Column(name = "chemical_formula")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chemicalFormula;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BasicChemicalIngredient()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BasicChemicalIngredient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- Single Table strategy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77190"/>
            <a:ext cx="1112519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 = "Ammonium Chloride")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AmmoniumChloride extends BasicChemicalIngredient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NAME = "Ammonium Chloride";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BigDecimal PRICE = new BigDecimal("0.59");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CHEMICAL_FORMULA = "NH4Cl";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AmmoniumChloride()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super(NAME, PRICE, CHEMICAL_FORMULA);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AmmoniumChloride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0" y="1372207"/>
            <a:ext cx="30480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Description 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2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2068</Words>
  <Application>Microsoft Office PowerPoint</Application>
  <PresentationFormat>Custom</PresentationFormat>
  <Paragraphs>648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Hibernate (JPA) Code First  Entity Relations</vt:lpstr>
      <vt:lpstr>Table of Contents</vt:lpstr>
      <vt:lpstr>Questions</vt:lpstr>
      <vt:lpstr>PowerPoint Presentation</vt:lpstr>
      <vt:lpstr>Inheritance - UML</vt:lpstr>
      <vt:lpstr>Inheritance - Single Table strategy</vt:lpstr>
      <vt:lpstr>Inheritance - Single Table strategy</vt:lpstr>
      <vt:lpstr>Inheritance - Single Table strategy</vt:lpstr>
      <vt:lpstr>Inheritance - Single Table strategy</vt:lpstr>
      <vt:lpstr>Results - Single Table strategy</vt:lpstr>
      <vt:lpstr>Analysis - Single Table strategy</vt:lpstr>
      <vt:lpstr>Inheritance – Table Per Class strategy</vt:lpstr>
      <vt:lpstr>Inheritance - Table Per Class strategy</vt:lpstr>
      <vt:lpstr>Inheritance - Table Per Class strategy</vt:lpstr>
      <vt:lpstr>Inheritance - Table Per Class strategy</vt:lpstr>
      <vt:lpstr>Results - Table Per Class strategy</vt:lpstr>
      <vt:lpstr>Analysis - Table Per Class strategy</vt:lpstr>
      <vt:lpstr>Inheritance – Joined strategy</vt:lpstr>
      <vt:lpstr>Inheritance - Joined strategy</vt:lpstr>
      <vt:lpstr>Inheritance - Joined strategy</vt:lpstr>
      <vt:lpstr>Inheritance - Joined strategy</vt:lpstr>
      <vt:lpstr>Results - Joined strategy</vt:lpstr>
      <vt:lpstr>Results - Joined strategy</vt:lpstr>
      <vt:lpstr>PowerPoint Presentation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Unidirectional</vt:lpstr>
      <vt:lpstr>Many-To-Many - Bidirectional</vt:lpstr>
      <vt:lpstr>Many-To-Many - Bidirectional</vt:lpstr>
      <vt:lpstr>Lazy Loading - Fetch Types</vt:lpstr>
      <vt:lpstr>Cascade</vt:lpstr>
      <vt:lpstr>Summary</vt:lpstr>
      <vt:lpstr>Hibernate (JPA) Code First   Entity Relations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2017-07-19T06:44:04Z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