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624" r:id="rId3"/>
    <p:sldId id="625" r:id="rId4"/>
    <p:sldId id="626" r:id="rId5"/>
    <p:sldId id="576" r:id="rId6"/>
    <p:sldId id="630" r:id="rId7"/>
    <p:sldId id="617" r:id="rId8"/>
    <p:sldId id="618" r:id="rId9"/>
    <p:sldId id="619" r:id="rId10"/>
    <p:sldId id="631" r:id="rId11"/>
    <p:sldId id="622" r:id="rId12"/>
    <p:sldId id="620" r:id="rId13"/>
    <p:sldId id="632" r:id="rId14"/>
    <p:sldId id="634" r:id="rId15"/>
    <p:sldId id="584" r:id="rId16"/>
    <p:sldId id="635" r:id="rId17"/>
    <p:sldId id="636" r:id="rId18"/>
    <p:sldId id="637" r:id="rId19"/>
    <p:sldId id="588" r:id="rId20"/>
    <p:sldId id="583" r:id="rId21"/>
    <p:sldId id="589" r:id="rId22"/>
    <p:sldId id="638" r:id="rId23"/>
    <p:sldId id="590" r:id="rId24"/>
    <p:sldId id="591" r:id="rId25"/>
    <p:sldId id="592" r:id="rId26"/>
    <p:sldId id="593" r:id="rId27"/>
    <p:sldId id="595" r:id="rId28"/>
    <p:sldId id="594" r:id="rId29"/>
    <p:sldId id="545" r:id="rId30"/>
    <p:sldId id="599" r:id="rId31"/>
    <p:sldId id="639" r:id="rId32"/>
    <p:sldId id="600" r:id="rId33"/>
    <p:sldId id="602" r:id="rId34"/>
    <p:sldId id="603" r:id="rId35"/>
    <p:sldId id="640" r:id="rId36"/>
    <p:sldId id="643" r:id="rId37"/>
    <p:sldId id="644" r:id="rId38"/>
    <p:sldId id="645" r:id="rId39"/>
    <p:sldId id="641" r:id="rId40"/>
    <p:sldId id="604" r:id="rId41"/>
    <p:sldId id="605" r:id="rId42"/>
    <p:sldId id="596" r:id="rId43"/>
    <p:sldId id="610" r:id="rId44"/>
    <p:sldId id="609" r:id="rId45"/>
    <p:sldId id="608" r:id="rId46"/>
    <p:sldId id="642" r:id="rId47"/>
    <p:sldId id="612" r:id="rId48"/>
    <p:sldId id="611" r:id="rId49"/>
    <p:sldId id="614" r:id="rId50"/>
    <p:sldId id="457" r:id="rId51"/>
    <p:sldId id="627" r:id="rId52"/>
    <p:sldId id="628" r:id="rId53"/>
    <p:sldId id="629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4"/>
            <p14:sldId id="625"/>
            <p14:sldId id="626"/>
          </p14:sldIdLst>
        </p14:section>
        <p14:section name="JDBC Essentials" id="{813DF7E2-74AB-4E3A-9B46-2566DC216237}">
          <p14:sldIdLst>
            <p14:sldId id="576"/>
            <p14:sldId id="630"/>
            <p14:sldId id="617"/>
            <p14:sldId id="618"/>
            <p14:sldId id="619"/>
            <p14:sldId id="631"/>
            <p14:sldId id="622"/>
            <p14:sldId id="620"/>
          </p14:sldIdLst>
        </p14:section>
        <p14:section name="Statements" id="{E091B124-099C-4C56-B59F-ECF8C553BAEE}">
          <p14:sldIdLst>
            <p14:sldId id="632"/>
            <p14:sldId id="634"/>
            <p14:sldId id="584"/>
            <p14:sldId id="635"/>
            <p14:sldId id="636"/>
            <p14:sldId id="637"/>
            <p14:sldId id="588"/>
            <p14:sldId id="583"/>
            <p14:sldId id="589"/>
            <p14:sldId id="638"/>
            <p14:sldId id="590"/>
            <p14:sldId id="591"/>
            <p14:sldId id="592"/>
            <p14:sldId id="593"/>
            <p14:sldId id="595"/>
            <p14:sldId id="594"/>
          </p14:sldIdLst>
        </p14:section>
        <p14:section name="Advanced Concepts" id="{BD60B6E9-85E7-49E8-9F66-AE28A5DD5D66}">
          <p14:sldIdLst>
            <p14:sldId id="545"/>
            <p14:sldId id="599"/>
            <p14:sldId id="639"/>
            <p14:sldId id="600"/>
            <p14:sldId id="602"/>
            <p14:sldId id="603"/>
            <p14:sldId id="640"/>
            <p14:sldId id="643"/>
            <p14:sldId id="644"/>
            <p14:sldId id="645"/>
            <p14:sldId id="641"/>
            <p14:sldId id="604"/>
            <p14:sldId id="605"/>
            <p14:sldId id="596"/>
            <p14:sldId id="610"/>
            <p14:sldId id="609"/>
            <p14:sldId id="608"/>
            <p14:sldId id="642"/>
            <p14:sldId id="612"/>
            <p14:sldId id="611"/>
            <p14:sldId id="614"/>
            <p14:sldId id="457"/>
            <p14:sldId id="627"/>
            <p14:sldId id="628"/>
            <p14:sldId id="6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71" autoAdjust="0"/>
    <p:restoredTop sz="94280" autoAdjust="0"/>
  </p:normalViewPr>
  <p:slideViewPr>
    <p:cSldViewPr>
      <p:cViewPr varScale="1">
        <p:scale>
          <a:sx n="85" d="100"/>
          <a:sy n="85" d="100"/>
        </p:scale>
        <p:origin x="62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2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7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58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2" y="2135118"/>
            <a:ext cx="3016712" cy="33459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6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7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0.png"/><Relationship Id="rId5" Type="http://schemas.openxmlformats.org/officeDocument/2006/relationships/image" Target="../media/image100.png"/><Relationship Id="rId10" Type="http://schemas.openxmlformats.org/officeDocument/2006/relationships/slide" Target="slide28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08612" y="655825"/>
            <a:ext cx="6157699" cy="987666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3" y="1447800"/>
            <a:ext cx="8367500" cy="1444326"/>
          </a:xfrm>
        </p:spPr>
        <p:txBody>
          <a:bodyPr>
            <a:normAutofit/>
          </a:bodyPr>
          <a:lstStyle/>
          <a:p>
            <a:r>
              <a:rPr lang="en-US" dirty="0"/>
              <a:t>Maven, Hibernate, Configuration, JPA, Annotations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2013448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68" y="3399082"/>
            <a:ext cx="2514373" cy="27227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311324" y="3180425"/>
            <a:ext cx="1540233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 Frameworks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3" y="3867951"/>
            <a:ext cx="2731924" cy="22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model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26379"/>
            <a:ext cx="9906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&lt;groupId&gt;org.apache.maven.plugins&lt;/groupId&gt;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&lt;artifactId&gt;maven-compiler-plugin&lt;/artifactId&gt;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&lt;version&gt;3.5.1&lt;/version&gt;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295400"/>
            <a:ext cx="9906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94612" y="4419600"/>
            <a:ext cx="2286000" cy="914400"/>
          </a:xfrm>
          <a:prstGeom prst="wedgeRoundRectCallout">
            <a:avLst>
              <a:gd name="adj1" fmla="val -56518"/>
              <a:gd name="adj2" fmla="val -413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 compile version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28357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&lt;version&gt;5.2.3.Final&lt;/version&gt;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&lt;version&gt;6.0.4&lt;/version&gt;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7526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32812" y="4238889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7012" y="1135245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Dependencies are set with the </a:t>
            </a:r>
            <a:r>
              <a:rPr lang="en-US" sz="3200" dirty="0">
                <a:solidFill>
                  <a:srgbClr val="F3CD60"/>
                </a:solidFill>
              </a:rPr>
              <a:t>&lt;dependency&gt; </a:t>
            </a:r>
            <a:r>
              <a:rPr lang="en-US" sz="30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2E17C-5604-4094-B8E2-834204FA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Hibernate Framework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05EF56-8EDC-4C3C-BD48-4D5EFBF63D27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Mapping Java classes to database tables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738DD3E-41AC-4123-A50B-A0A7DCD5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698307"/>
            <a:ext cx="3390900" cy="27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XML file </a:t>
            </a:r>
            <a:r>
              <a:rPr lang="en-US" dirty="0"/>
              <a:t>or by 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 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581400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Java 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Add hibernate as a project 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345143"/>
            <a:ext cx="908219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dependencies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&lt;version&gt;5.2.3.Final&lt;/version&gt;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&lt;artifactId&gt;mysql-connector-java&lt;/artifactId&gt;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&lt;version&gt;5.1.6&lt;/version&gt;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/dependencies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14164"/>
            <a:ext cx="9082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4247" y="3860098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Hibernate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13722" y="5580637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 connector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4616" y="1668035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org.hibernate.dialect.MySQL5Dialect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4616" y="1137056"/>
            <a:ext cx="10072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99312" y="1946602"/>
            <a:ext cx="2057400" cy="440242"/>
          </a:xfrm>
          <a:prstGeom prst="wedgeRoundRectCallout">
            <a:avLst>
              <a:gd name="adj1" fmla="val -86990"/>
              <a:gd name="adj2" fmla="val -40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8012" y="48768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Dialect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4559" y="58674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Driver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8016" y="1750179"/>
            <a:ext cx="9082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jdbc:mysql://localhost:3306/school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08016" y="1219200"/>
            <a:ext cx="9082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2412" y="2588379"/>
            <a:ext cx="2514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Connection string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5024" y="3576777"/>
            <a:ext cx="915988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0430" y="4654445"/>
            <a:ext cx="840582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5212" y="5636379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Auto strategy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6216" y="2207379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List of XML mapping files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&lt;mapping resource="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6216" y="1676400"/>
            <a:ext cx="73295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3295745"/>
            <a:ext cx="2209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2154271"/>
            <a:ext cx="75294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int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Date registeredOn;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// Constructor,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9B36800B-2A06-4522-B74F-BE4341F186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285029"/>
                  </p:ext>
                </p:extLst>
              </p:nvPr>
            </p:nvGraphicFramePr>
            <p:xfrm>
              <a:off x="1751012" y="143289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2F597192-1C79-42D9-9DA0-58566A5A1DD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B36800B-2A06-4522-B74F-BE4341F186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1012" y="143289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66F4A2FE-FEF2-4D61-9C18-7ABF77DD75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7066988"/>
                  </p:ext>
                </p:extLst>
              </p:nvPr>
            </p:nvGraphicFramePr>
            <p:xfrm>
              <a:off x="6170612" y="143289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E091B124-099C-4C56-B59F-ECF8C553BAEE}">
                    <psez:zmPr id="{24D8B8E1-B4BB-4A7B-BBBB-FC2747730D7E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Мащабиране на раздел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6F4A2FE-FEF2-4D61-9C18-7ABF77DD75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0612" y="143289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E25392EB-26B7-42FF-ABE6-B2943280E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577501"/>
                  </p:ext>
                </p:extLst>
              </p:nvPr>
            </p:nvGraphicFramePr>
            <p:xfrm>
              <a:off x="3960812" y="396654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BD60B6E9-85E7-49E8-9F66-AE28A5DD5D66}">
                    <psez:zmPr id="{63144A1E-5BE3-4A12-9A8C-46B121A25A8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Мащабиране на раздел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25392EB-26B7-42FF-ABE6-B2943280E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812" y="396654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9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1697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"-//Hibernate/Hibernate Mapping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"http://www.hibernate.org/dtd/hibernate-mapping-3.0.dtd"&gt;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&lt;hibernate-mapping&gt;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&lt;class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entities.Student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table="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&lt;id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&lt;generator class="identity"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390718"/>
            <a:ext cx="1035226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file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2031" y="4402440"/>
            <a:ext cx="2151268" cy="440242"/>
          </a:xfrm>
          <a:prstGeom prst="wedgeRoundRectCallout">
            <a:avLst>
              <a:gd name="adj1" fmla="val -57590"/>
              <a:gd name="adj2" fmla="val -250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6" y="2588379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&lt;property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registration_date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&lt;/class&gt;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6" y="20574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79079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1597779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cfg = new Configuration();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cfg.configure();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sessionFactory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cfg.buildSessionFactory();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session = sessionFactory.openSession();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Your Code Here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066800"/>
            <a:ext cx="8763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4950" y="5407779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Transaction commit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5839" y="2737347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Registry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57670" y="4097036"/>
            <a:ext cx="1256337" cy="440242"/>
          </a:xfrm>
          <a:prstGeom prst="wedgeRoundRectCallout">
            <a:avLst>
              <a:gd name="adj1" fmla="val -33005"/>
              <a:gd name="adj2" fmla="val -690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Session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save data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0612" y="1887943"/>
            <a:ext cx="74676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example = new Student();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session.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	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	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1356964"/>
            <a:ext cx="7467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3969225"/>
            <a:ext cx="1905000" cy="440242"/>
          </a:xfrm>
          <a:prstGeom prst="wedgeRoundRectCallout">
            <a:avLst>
              <a:gd name="adj1" fmla="val -59943"/>
              <a:gd name="adj2" fmla="val -319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Save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370206"/>
            <a:ext cx="10453796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= (Student) 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(Student.class,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1839227"/>
            <a:ext cx="10453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94612" y="4284158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777989"/>
            <a:ext cx="8320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List&lt;Student&gt; studentList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createQuery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").list();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(Student student : studentList)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System.out.println(student.getId());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1247010"/>
            <a:ext cx="8320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56808" y="4029909"/>
            <a:ext cx="2590800" cy="440242"/>
          </a:xfrm>
          <a:prstGeom prst="wedgeRoundRectCallout">
            <a:avLst>
              <a:gd name="adj1" fmla="val -36387"/>
              <a:gd name="adj2" fmla="val -783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list of objects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-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75564" y="1784014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75564" y="1253035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75564" y="3614707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5564" y="3083728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9216" y="5393619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 AS s 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89216" y="486264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+ JOIN</a:t>
            </a:r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816" y="1591835"/>
            <a:ext cx="93869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List&lt;Student&gt; studentList = 	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createCriteria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.add(Restrictions.like("name", 	"P%"))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.list();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(Student student : studentList)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System.out.println(student.getId());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1816" y="1060856"/>
            <a:ext cx="9386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2" y="2626887"/>
            <a:ext cx="2590800" cy="685800"/>
          </a:xfrm>
          <a:prstGeom prst="wedgeRoundRectCallout">
            <a:avLst>
              <a:gd name="adj1" fmla="val -37590"/>
              <a:gd name="adj2" fmla="val 610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list of objects by criteria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A8D751-E6CC-423B-89FC-E644CFD0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5432" y="905601"/>
            <a:ext cx="4305299" cy="4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D6B681-5C7D-4AA8-A63A-7B56F68209F2}"/>
              </a:ext>
            </a:extLst>
          </p:cNvPr>
          <p:cNvSpPr txBox="1">
            <a:spLocks/>
          </p:cNvSpPr>
          <p:nvPr/>
        </p:nvSpPr>
        <p:spPr>
          <a:xfrm>
            <a:off x="91281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for Java (</a:t>
            </a:r>
            <a:r>
              <a:rPr lang="en-US" sz="3600" dirty="0">
                <a:solidFill>
                  <a:srgbClr val="F3CD60"/>
                </a:solidFill>
              </a:rPr>
              <a:t>official 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>
                <a:solidFill>
                  <a:srgbClr val="F3CD60"/>
                </a:solidFill>
              </a:rPr>
              <a:t>Implemented by many ORM engines: 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noProof="1">
                <a:solidFill>
                  <a:srgbClr val="F3CD60"/>
                </a:solidFill>
              </a:rPr>
              <a:t>EclipseLink</a:t>
            </a:r>
            <a:r>
              <a:rPr lang="en-US" sz="32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9832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dirty="0">
                <a:solidFill>
                  <a:srgbClr val="F3CD60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AFD4B01-E4A5-414B-ABA9-7D3E508D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048000"/>
            <a:ext cx="2438687" cy="31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dirty="0">
                <a:solidFill>
                  <a:srgbClr val="F3CD60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63197" cy="721659"/>
          </a:xfrm>
        </p:spPr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93812" y="1887943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 @Table(name = "students")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"name", length = 50)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“birth_date")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Date birthDate;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93812" y="1342427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47776" y="2258750"/>
            <a:ext cx="2160472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74987" y="2709277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209212" y="2590800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Identity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00936" y="3510042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228012" y="3814849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and length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3772" y="5320220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@Basic </a:t>
            </a:r>
            <a:r>
              <a:rPr lang="en-GB" dirty="0"/>
              <a:t>-  Specifies non-constraint fields explicitly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@Transient </a:t>
            </a:r>
            <a:r>
              <a:rPr lang="en-US" dirty="0"/>
              <a:t>- Specifies the property that is not persistent, i.e., 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GeneratedValue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specifies how the identity attribute can be initialized </a:t>
            </a:r>
          </a:p>
          <a:p>
            <a:pPr lvl="2"/>
            <a:r>
              <a:rPr lang="en-US" dirty="0"/>
              <a:t>Automatic, manual, or value taken from a sequence 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4320" y="1612316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xmlns="http://maven.apache.org/POM/4.0.0" xmlns:xsi="http://www.w3.org/2001/XMLSchema-instance"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xsi:schemaLocation="http://maven.apache.org/POM/4.0.0 	http://maven.apache.org/maven-v4_0_0.xsd"&gt;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&lt;modelVersion&gt;4.0.0&lt;/modelVersion&gt;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&lt;groupId&gt;com.javawebtutor&lt;/groupId&gt;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&lt;artifactId&gt;JPAMavenExample&lt;/artifactId&gt;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&lt;packaging&gt;jar&lt;/packaging&gt;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&lt;version&gt;1.0-SNAPSHOT&lt;/version&gt;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&lt;name&gt;JPAMavenExample&lt;/name&gt;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&lt;url&gt;http://maven.apache.org&lt;/url&gt;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4320" y="1066800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&lt;groupId&gt;org.eclipse.persistence&lt;/groupId&gt;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javax.persistence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2.1.0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5.2.3.Final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6934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5.1.27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918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2190005"/>
            <a:ext cx="1065509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&lt;persistence xmlns="http://java.sun.com/xml/ns/persistence" version="2.0"&gt;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&lt;persistence-unit name="school"&gt;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hibernate.connection.url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value="jdbc:mysql://localhost:3306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hibernate.connection.driver_class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value="com.mysql.jdbc.Driver"/&gt;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644489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49520" y="2069516"/>
            <a:ext cx="10807492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… 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hibernate.connection.username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value="root"/&gt;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hibernate.connection.password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value="1234"/&gt;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hibernate.dialect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value="org.hibernate.dialect.MySQL5Dialect"/&gt;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hibernate.hbm2ddl.auto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value="create"/&gt;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 = "true"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&lt;/persistence-unit&gt;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9520" y="1524000"/>
            <a:ext cx="108074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2E17C-5604-4094-B8E2-834204FA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Maven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05EF56-8EDC-4C3C-BD48-4D5EFBF63D27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Project management and comprehension 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95400"/>
            <a:ext cx="3339896" cy="33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726" y="2121008"/>
            <a:ext cx="10671686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 = emf.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createEntityManager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= new Student("Teo", new Date());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726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35664" y="2332875"/>
            <a:ext cx="3429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304756" y="3971819"/>
            <a:ext cx="442496" cy="31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339863" y="5370714"/>
            <a:ext cx="400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84212" y="1188760"/>
            <a:ext cx="4510199" cy="1083110"/>
            <a:chOff x="405418" y="1188760"/>
            <a:chExt cx="4926994" cy="1083110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51748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4212" y="2774880"/>
            <a:ext cx="4510199" cy="1083110"/>
            <a:chOff x="405418" y="1188760"/>
            <a:chExt cx="4926994" cy="1083110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51748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635664" y="3930220"/>
            <a:ext cx="3429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84212" y="4372225"/>
            <a:ext cx="4510199" cy="2054459"/>
            <a:chOff x="405418" y="1188760"/>
            <a:chExt cx="4926994" cy="2054459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488836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getTransaction()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find() / createQuery()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persist()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57597" y="2232657"/>
            <a:ext cx="3428999" cy="2110743"/>
            <a:chOff x="405418" y="1188760"/>
            <a:chExt cx="4926994" cy="2110743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545121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setParameter()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getResultList()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getSingleResult()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50600" y="4626709"/>
            <a:ext cx="3429000" cy="1799975"/>
            <a:chOff x="405418" y="1188760"/>
            <a:chExt cx="4926994" cy="1799975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3435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begin()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commit()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918810" y="1188760"/>
            <a:ext cx="1585801" cy="7742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517796" y="2016569"/>
            <a:ext cx="381000" cy="75887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419300" y="3418439"/>
            <a:ext cx="400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90629" y="2862252"/>
            <a:ext cx="1442866" cy="1785948"/>
            <a:chOff x="405418" y="1188760"/>
            <a:chExt cx="4926994" cy="1785948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121180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id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field1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11" y="5257800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517796" y="4808807"/>
            <a:ext cx="381000" cy="75887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850600" y="1194455"/>
            <a:ext cx="3429000" cy="768545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312016" y="1314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313390" y="1532864"/>
            <a:ext cx="400022" cy="30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3334" y="2300707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5057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1601" y="2751836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4149" y="3775018"/>
            <a:ext cx="2960907" cy="4225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42554" y="3252385"/>
            <a:ext cx="2972503" cy="6586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4080" y="5187974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48697" y="5363748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1412" y="2924425"/>
            <a:ext cx="2827945" cy="1723775"/>
            <a:chOff x="405418" y="1188760"/>
            <a:chExt cx="4926994" cy="2054459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488836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MyEntity 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2957" y="2403346"/>
            <a:ext cx="3293888" cy="2397254"/>
            <a:chOff x="7923212" y="2674848"/>
            <a:chExt cx="3293888" cy="2397254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5657" y="3828025"/>
            <a:ext cx="381000" cy="104496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1176" y="5049752"/>
            <a:ext cx="840636" cy="84136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88" y="5003218"/>
            <a:ext cx="1032919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21" grpId="0" animBg="1"/>
      <p:bldP spid="22" grpId="0"/>
      <p:bldP spid="23" grpId="0"/>
      <p:bldP spid="3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55632" y="1861798"/>
            <a:ext cx="316769" cy="764545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95160" y="2406880"/>
            <a:ext cx="326105" cy="69807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94906" y="4000241"/>
            <a:ext cx="361641" cy="745713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43911" y="1816903"/>
            <a:ext cx="315322" cy="854334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88148" y="3077456"/>
            <a:ext cx="292064" cy="62925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45755" y="2815846"/>
            <a:ext cx="325002" cy="104171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42377" y="4060325"/>
            <a:ext cx="348821" cy="770087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33817" y="1870163"/>
            <a:ext cx="316769" cy="764545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905828" y="490300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9806" y="3101018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99977" y="3438796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10729" y="1420220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5529" y="1444985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5426" y="1506600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290" y="1865451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/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90" y="187742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083" y="440598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57" y="2784911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03860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552" y="403860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61776" y="2539027"/>
            <a:ext cx="325002" cy="104171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409377" y="2649264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205751" y="4889153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persist() </a:t>
            </a:r>
            <a:r>
              <a:rPr lang="en-US" dirty="0"/>
              <a:t>– persists given entity object into the DB (SQL INSERT)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remove() </a:t>
            </a:r>
            <a:r>
              <a:rPr lang="en-US" dirty="0"/>
              <a:t>– deletes given entity into the DB (SQL DELETE by primary key)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refresh() </a:t>
            </a:r>
            <a:r>
              <a:rPr lang="en-US" dirty="0"/>
              <a:t>– reloads given entity from the DB (SQL SELECT by primary key)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39239"/>
          </a:xfrm>
        </p:spPr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read data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578958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EntityManagerFactory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 em = emf.createEntityManager();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em.find(Student.class,1)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4876800"/>
            <a:ext cx="16002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EntityManagerFactory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 em = emf.createEntityManager();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 student = em.find(Student.class,1);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em.remove(student);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412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4360358"/>
            <a:ext cx="2362200" cy="440242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Remove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 the state of </a:t>
            </a:r>
            <a:r>
              <a:rPr lang="en-US" dirty="0">
                <a:solidFill>
                  <a:srgbClr val="F3CD60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dirty="0">
                <a:solidFill>
                  <a:srgbClr val="F3CD60"/>
                </a:solidFill>
              </a:rPr>
              <a:t>managed</a:t>
            </a:r>
            <a:r>
              <a:rPr lang="en-US" dirty="0"/>
              <a:t> </a:t>
            </a:r>
            <a:r>
              <a:rPr lang="en-US" dirty="0">
                <a:solidFill>
                  <a:srgbClr val="F3CD60"/>
                </a:solidFill>
              </a:rPr>
              <a:t>copy</a:t>
            </a:r>
            <a:r>
              <a:rPr lang="en-US" dirty="0"/>
              <a:t> of the detached entity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merge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7924" y="3733800"/>
            <a:ext cx="1072980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public Student storeUpdatedStudent(Student student)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  return entityManager.</a:t>
            </a:r>
            <a:r>
              <a:rPr lang="en-US" altLang="en-US" sz="2800" dirty="0">
                <a:solidFill>
                  <a:srgbClr val="F3CD60"/>
                </a:solidFill>
              </a:rPr>
              <a:t>merge</a:t>
            </a:r>
            <a:r>
              <a:rPr lang="en-US" altLang="en-US" sz="2800" dirty="0"/>
              <a:t>(student);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616974"/>
            <a:ext cx="2903250" cy="21599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26383E-0BE7-4029-BCF5-9C88597F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Maven helps us </a:t>
            </a:r>
            <a:r>
              <a:rPr lang="en-US" dirty="0">
                <a:solidFill>
                  <a:srgbClr val="F3CD60"/>
                </a:solidFill>
              </a:rPr>
              <a:t>build</a:t>
            </a:r>
            <a:r>
              <a:rPr lang="en-US" dirty="0"/>
              <a:t> our project easily </a:t>
            </a:r>
          </a:p>
          <a:p>
            <a:pPr lvl="1"/>
            <a:r>
              <a:rPr lang="en-US" dirty="0"/>
              <a:t>Easy dependency import by </a:t>
            </a:r>
            <a:r>
              <a:rPr lang="en-US" dirty="0">
                <a:solidFill>
                  <a:srgbClr val="F3CD60"/>
                </a:solidFill>
              </a:rPr>
              <a:t>XMLs</a:t>
            </a:r>
          </a:p>
          <a:p>
            <a:r>
              <a:rPr lang="en-US" dirty="0"/>
              <a:t>Java Persistence API (JPA) is an </a:t>
            </a:r>
            <a:r>
              <a:rPr lang="en-US" dirty="0">
                <a:solidFill>
                  <a:srgbClr val="F3CD60"/>
                </a:solidFill>
              </a:rPr>
              <a:t>official standard</a:t>
            </a:r>
            <a:r>
              <a:rPr lang="en-US" dirty="0"/>
              <a:t> for Java ORMs</a:t>
            </a:r>
          </a:p>
          <a:p>
            <a:r>
              <a:rPr lang="en-US" dirty="0"/>
              <a:t>Hibernate is a widely used Java ORM</a:t>
            </a:r>
          </a:p>
          <a:p>
            <a:pPr lvl="1"/>
            <a:r>
              <a:rPr lang="en-US" dirty="0"/>
              <a:t>Implements JPA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tool</a:t>
            </a: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 </a:t>
            </a:r>
            <a:r>
              <a:rPr lang="en-US" sz="3200" dirty="0"/>
              <a:t>libraries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000" dirty="0"/>
              <a:t>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pom.xml </a:t>
            </a:r>
            <a:r>
              <a:rPr lang="en-US" dirty="0"/>
              <a:t>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8B40D51-B7A9-42D7-8ADC-A9A061C4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5275743"/>
            <a:ext cx="3021987" cy="7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Frameworks – Intro to Hibernate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64334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312297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56" y="2716225"/>
            <a:ext cx="2726142" cy="36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E6BF6E7-FC0F-495B-9EFD-3B743ADC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261901"/>
            <a:ext cx="6953899" cy="3300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panel</a:t>
            </a:r>
          </a:p>
        </p:txBody>
      </p:sp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362200"/>
            <a:ext cx="9501586" cy="2362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95582" y="2214868"/>
            <a:ext cx="2148000" cy="440242"/>
          </a:xfrm>
          <a:prstGeom prst="wedgeRoundRectCallout">
            <a:avLst>
              <a:gd name="adj1" fmla="val -39516"/>
              <a:gd name="adj2" fmla="val 767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 group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81382" y="3277523"/>
            <a:ext cx="2224200" cy="440242"/>
          </a:xfrm>
          <a:prstGeom prst="wedgeRoundRectCallout">
            <a:avLst>
              <a:gd name="adj1" fmla="val -61119"/>
              <a:gd name="adj2" fmla="val -492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Current project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76782" y="3897244"/>
            <a:ext cx="1814400" cy="440242"/>
          </a:xfrm>
          <a:prstGeom prst="wedgeRoundRectCallout">
            <a:avLst>
              <a:gd name="adj1" fmla="val -61119"/>
              <a:gd name="adj2" fmla="val -492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Version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057400"/>
            <a:ext cx="4746678" cy="381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132599" cy="5570355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</a:t>
            </a:r>
            <a:r>
              <a:rPr lang="en-US" sz="3200" dirty="0">
                <a:solidFill>
                  <a:srgbClr val="F3CD60"/>
                </a:solidFill>
              </a:rPr>
              <a:t>jec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 name </a:t>
            </a:r>
            <a:r>
              <a:rPr lang="en-US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534289" y="1210467"/>
            <a:ext cx="61325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dirty="0"/>
              <a:t>auto-import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057400"/>
            <a:ext cx="456445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227012" y="1219200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dirty="0">
                <a:solidFill>
                  <a:srgbClr val="F3CD60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dirty="0">
                <a:solidFill>
                  <a:srgbClr val="F3CD60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dirty="0">
                <a:solidFill>
                  <a:srgbClr val="F3CD60"/>
                </a:solidFill>
              </a:rPr>
              <a:t>M</a:t>
            </a:r>
            <a:r>
              <a:rPr lang="en-US" sz="3200" dirty="0"/>
              <a:t>odel(</a:t>
            </a:r>
            <a:r>
              <a:rPr lang="en-US" sz="3200" dirty="0">
                <a:solidFill>
                  <a:srgbClr val="F3CD60"/>
                </a:solidFill>
              </a:rPr>
              <a:t>POM</a:t>
            </a:r>
            <a:r>
              <a:rPr lang="en-US" sz="3200" dirty="0"/>
              <a:t>) is the fundamental unit of work in Maven</a:t>
            </a:r>
            <a:endParaRPr lang="bg-BG" sz="3200" dirty="0"/>
          </a:p>
          <a:p>
            <a:r>
              <a:rPr lang="en-US" sz="3200" dirty="0">
                <a:solidFill>
                  <a:srgbClr val="F3CD60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dirty="0">
                <a:solidFill>
                  <a:srgbClr val="F3CD60"/>
                </a:solidFill>
              </a:rPr>
              <a:t>pom.xml </a:t>
            </a:r>
            <a:r>
              <a:rPr lang="en-US" sz="3200" dirty="0"/>
              <a:t>file</a:t>
            </a:r>
          </a:p>
          <a:p>
            <a:pPr lvl="1"/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7514909" y="372163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2615</Words>
  <Application>Microsoft Office PowerPoint</Application>
  <PresentationFormat>Custom</PresentationFormat>
  <Paragraphs>578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Consolas</vt:lpstr>
      <vt:lpstr>Wingdings</vt:lpstr>
      <vt:lpstr>Wingdings 2</vt:lpstr>
      <vt:lpstr>SoftUni 16x9</vt:lpstr>
      <vt:lpstr>Hibernate Introduction</vt:lpstr>
      <vt:lpstr>Table of Contents</vt:lpstr>
      <vt:lpstr>Questions</vt:lpstr>
      <vt:lpstr>Maven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- HQL</vt:lpstr>
      <vt:lpstr>Hibernate retrieve data by Criteria</vt:lpstr>
      <vt:lpstr>Java Persistence API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Database Frameworks – Intro to Hibernate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2018-03-19T10:20:29Z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