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59"/>
  </p:notesMasterIdLst>
  <p:handoutMasterIdLst>
    <p:handoutMasterId r:id="rId60"/>
  </p:handoutMasterIdLst>
  <p:sldIdLst>
    <p:sldId id="593" r:id="rId3"/>
    <p:sldId id="594" r:id="rId4"/>
    <p:sldId id="544" r:id="rId5"/>
    <p:sldId id="600" r:id="rId6"/>
    <p:sldId id="560" r:id="rId7"/>
    <p:sldId id="597" r:id="rId8"/>
    <p:sldId id="602" r:id="rId9"/>
    <p:sldId id="603" r:id="rId10"/>
    <p:sldId id="604" r:id="rId11"/>
    <p:sldId id="605" r:id="rId12"/>
    <p:sldId id="599" r:id="rId13"/>
    <p:sldId id="598" r:id="rId14"/>
    <p:sldId id="595" r:id="rId15"/>
    <p:sldId id="588" r:id="rId16"/>
    <p:sldId id="606" r:id="rId17"/>
    <p:sldId id="607" r:id="rId18"/>
    <p:sldId id="610" r:id="rId19"/>
    <p:sldId id="646" r:id="rId20"/>
    <p:sldId id="647" r:id="rId21"/>
    <p:sldId id="648" r:id="rId22"/>
    <p:sldId id="611" r:id="rId23"/>
    <p:sldId id="612" r:id="rId24"/>
    <p:sldId id="613" r:id="rId25"/>
    <p:sldId id="576" r:id="rId26"/>
    <p:sldId id="614" r:id="rId27"/>
    <p:sldId id="615" r:id="rId28"/>
    <p:sldId id="618" r:id="rId29"/>
    <p:sldId id="616" r:id="rId30"/>
    <p:sldId id="619" r:id="rId31"/>
    <p:sldId id="617" r:id="rId32"/>
    <p:sldId id="621" r:id="rId33"/>
    <p:sldId id="641" r:id="rId34"/>
    <p:sldId id="642" r:id="rId35"/>
    <p:sldId id="643" r:id="rId36"/>
    <p:sldId id="644" r:id="rId37"/>
    <p:sldId id="645" r:id="rId38"/>
    <p:sldId id="624" r:id="rId39"/>
    <p:sldId id="625" r:id="rId40"/>
    <p:sldId id="622" r:id="rId41"/>
    <p:sldId id="623" r:id="rId42"/>
    <p:sldId id="649" r:id="rId43"/>
    <p:sldId id="629" r:id="rId44"/>
    <p:sldId id="630" r:id="rId45"/>
    <p:sldId id="631" r:id="rId46"/>
    <p:sldId id="632" r:id="rId47"/>
    <p:sldId id="633" r:id="rId48"/>
    <p:sldId id="634" r:id="rId49"/>
    <p:sldId id="635" r:id="rId50"/>
    <p:sldId id="636" r:id="rId51"/>
    <p:sldId id="637" r:id="rId52"/>
    <p:sldId id="638" r:id="rId53"/>
    <p:sldId id="639" r:id="rId54"/>
    <p:sldId id="640" r:id="rId55"/>
    <p:sldId id="486" r:id="rId56"/>
    <p:sldId id="651" r:id="rId57"/>
    <p:sldId id="650" r:id="rId5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8670" autoAdjust="0"/>
  </p:normalViewPr>
  <p:slideViewPr>
    <p:cSldViewPr>
      <p:cViewPr varScale="1">
        <p:scale>
          <a:sx n="90" d="100"/>
          <a:sy n="90" d="100"/>
        </p:scale>
        <p:origin x="35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commentAuthors" Target="commentAuthor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6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84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96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54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F8C130-E202-4D80-9C31-5A9DC26FC0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8C130-E202-4D80-9C31-5A9DC26FC0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506B26-05E7-4813-B506-4D5207F76F7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EF8C130-E202-4D80-9C31-5A9DC26FC0B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3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1#0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30.png"/><Relationship Id="rId7" Type="http://schemas.openxmlformats.org/officeDocument/2006/relationships/image" Target="../media/image34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9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36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2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7.png"/><Relationship Id="rId14" Type="http://schemas.openxmlformats.org/officeDocument/2006/relationships/hyperlink" Target="http://www.telenor.bg/" TargetMode="Externa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5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2212" y="655825"/>
            <a:ext cx="7834099" cy="987666"/>
          </a:xfrm>
        </p:spPr>
        <p:txBody>
          <a:bodyPr>
            <a:normAutofit/>
          </a:bodyPr>
          <a:lstStyle/>
          <a:p>
            <a:r>
              <a:rPr lang="en-US" dirty="0"/>
              <a:t>Stream API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2212" y="1628105"/>
            <a:ext cx="7910300" cy="778736"/>
          </a:xfrm>
        </p:spPr>
        <p:txBody>
          <a:bodyPr>
            <a:normAutofit/>
          </a:bodyPr>
          <a:lstStyle/>
          <a:p>
            <a:r>
              <a:rPr lang="en-US" dirty="0"/>
              <a:t>Working with the Stream API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6" name="TextBox 15"/>
          <p:cNvSpPr txBox="1"/>
          <p:nvPr/>
        </p:nvSpPr>
        <p:spPr>
          <a:xfrm rot="576164">
            <a:off x="5069739" y="3913014"/>
            <a:ext cx="1286954" cy="61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  <a:b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</a:b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</a:t>
            </a:r>
          </a:p>
        </p:txBody>
      </p:sp>
      <p:sp>
        <p:nvSpPr>
          <p:cNvPr id="36" name="Text Placeholder 6"/>
          <p:cNvSpPr txBox="1">
            <a:spLocks/>
          </p:cNvSpPr>
          <p:nvPr/>
        </p:nvSpPr>
        <p:spPr bwMode="auto">
          <a:xfrm>
            <a:off x="760412" y="4343400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>
                <a:ln>
                  <a:noFill/>
                </a:ln>
                <a:solidFill>
                  <a:srgbClr val="EE792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SoftUni Team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EE792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Text Placeholder 7"/>
          <p:cNvSpPr txBox="1">
            <a:spLocks/>
          </p:cNvSpPr>
          <p:nvPr/>
        </p:nvSpPr>
        <p:spPr bwMode="auto">
          <a:xfrm>
            <a:off x="760413" y="4813299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300" b="1" i="0" u="none" strike="noStrike" kern="1200" cap="none" spc="0" normalizeH="0" baseline="0" noProof="0">
                <a:ln>
                  <a:noFill/>
                </a:ln>
                <a:solidFill>
                  <a:srgbClr val="F4B3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Technical Trainers</a:t>
            </a:r>
            <a:endParaRPr kumimoji="0" lang="en-GB" sz="2300" b="1" i="0" u="none" strike="noStrike" kern="1200" cap="none" spc="0" normalizeH="0" baseline="0" noProof="0" dirty="0">
              <a:ln>
                <a:noFill/>
              </a:ln>
              <a:solidFill>
                <a:srgbClr val="F4B36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 Placeholder 10"/>
          <p:cNvSpPr txBox="1">
            <a:spLocks/>
          </p:cNvSpPr>
          <p:nvPr/>
        </p:nvSpPr>
        <p:spPr bwMode="auto">
          <a:xfrm>
            <a:off x="760412" y="5257800"/>
            <a:ext cx="3187613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F27A4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Software University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F27A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 Placeholder 11"/>
          <p:cNvSpPr txBox="1">
            <a:spLocks/>
          </p:cNvSpPr>
          <p:nvPr/>
        </p:nvSpPr>
        <p:spPr bwMode="auto">
          <a:xfrm>
            <a:off x="760412" y="5598962"/>
            <a:ext cx="3187613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srgbClr val="F27A44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5"/>
              </a:rPr>
              <a:t>http://softuni.bg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F27A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0" name="Picture 2" descr="C:\Users\Edu\Desktop\predicat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94612" y="3076156"/>
            <a:ext cx="3371849" cy="3324644"/>
          </a:xfrm>
          <a:prstGeom prst="rect">
            <a:avLst/>
          </a:prstGeom>
          <a:noFill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57CB0E2-8F82-4550-ABFA-E5CB5A5204F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557B48-AB77-4399-8192-F3798B04A7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95" y="2286000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9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GB" dirty="0">
                <a:cs typeface="Consolas" panose="020B0609020204030204" pitchFamily="49" charset="0"/>
              </a:rPr>
              <a:t>Each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function call </a:t>
            </a:r>
            <a:r>
              <a:rPr lang="en-GB" dirty="0">
                <a:cs typeface="Consolas" panose="020B0609020204030204" pitchFamily="49" charset="0"/>
              </a:rPr>
              <a:t>creates a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new Stream&lt;T&gt; instance</a:t>
            </a:r>
          </a:p>
          <a:p>
            <a:pPr lvl="1"/>
            <a:r>
              <a:rPr lang="en-GB" dirty="0">
                <a:cs typeface="Consolas" panose="020B0609020204030204" pitchFamily="49" charset="0"/>
              </a:rPr>
              <a:t>This allows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method chaining</a:t>
            </a:r>
            <a:endParaRPr lang="en-GB" b="1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Execution</a:t>
            </a:r>
            <a:endParaRPr lang="en-US" dirty="0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72576" y="2820412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strings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Stream&lt;String&gt;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stringStream = strings.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Stream&lt;Integer&gt;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intStream = </a:t>
            </a:r>
            <a:b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stringStream.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s.length()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895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Execution (2)</a:t>
            </a:r>
            <a:endParaRPr lang="en-US" dirty="0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 flipH="1">
            <a:off x="4437281" y="2202621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 flipH="1">
            <a:off x="8088576" y="231537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 flipH="1">
            <a:off x="4583378" y="231852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 flipH="1">
            <a:off x="6335977" y="231537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 flipH="1">
            <a:off x="9839587" y="231537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703599" y="2369083"/>
            <a:ext cx="322049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 flipH="1">
            <a:off x="4437281" y="3286922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 flipH="1">
            <a:off x="8088576" y="339967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 flipH="1">
            <a:off x="4583378" y="3402829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703599" y="3475157"/>
            <a:ext cx="322049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filter(x -&gt; x &gt; 4)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188815" y="3134522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88815" y="4223094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7"/>
          <p:cNvSpPr txBox="1">
            <a:spLocks/>
          </p:cNvSpPr>
          <p:nvPr/>
        </p:nvSpPr>
        <p:spPr>
          <a:xfrm flipH="1">
            <a:off x="4437281" y="4367956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 flipH="1">
            <a:off x="8088576" y="448070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 flipH="1">
            <a:off x="4583378" y="44838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703599" y="4549470"/>
            <a:ext cx="322049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map(x -&gt; x * 2)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6335977" y="3279384"/>
            <a:ext cx="1612805" cy="780595"/>
            <a:chOff x="6335977" y="4568748"/>
            <a:chExt cx="1612805" cy="780595"/>
          </a:xfrm>
        </p:grpSpPr>
        <p:sp>
          <p:nvSpPr>
            <p:cNvPr id="38" name="Text Placeholder 7"/>
            <p:cNvSpPr txBox="1">
              <a:spLocks/>
            </p:cNvSpPr>
            <p:nvPr/>
          </p:nvSpPr>
          <p:spPr>
            <a:xfrm flipH="1">
              <a:off x="6335977" y="4689038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2</a:t>
              </a:r>
            </a:p>
          </p:txBody>
        </p:sp>
        <p:sp>
          <p:nvSpPr>
            <p:cNvPr id="50" name="Multiplication Sign 49"/>
            <p:cNvSpPr/>
            <p:nvPr/>
          </p:nvSpPr>
          <p:spPr>
            <a:xfrm>
              <a:off x="6685179" y="4568748"/>
              <a:ext cx="914400" cy="780595"/>
            </a:xfrm>
            <a:prstGeom prst="mathMultiply">
              <a:avLst/>
            </a:prstGeom>
            <a:solidFill>
              <a:schemeClr val="accent1">
                <a:alpha val="44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9839587" y="3279384"/>
            <a:ext cx="1612805" cy="780595"/>
            <a:chOff x="9839587" y="4568748"/>
            <a:chExt cx="1612805" cy="780595"/>
          </a:xfrm>
        </p:grpSpPr>
        <p:sp>
          <p:nvSpPr>
            <p:cNvPr id="39" name="Text Placeholder 7"/>
            <p:cNvSpPr txBox="1">
              <a:spLocks/>
            </p:cNvSpPr>
            <p:nvPr/>
          </p:nvSpPr>
          <p:spPr>
            <a:xfrm flipH="1">
              <a:off x="9839587" y="4689038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2</a:t>
              </a:r>
            </a:p>
          </p:txBody>
        </p:sp>
        <p:sp>
          <p:nvSpPr>
            <p:cNvPr id="51" name="Multiplication Sign 50"/>
            <p:cNvSpPr/>
            <p:nvPr/>
          </p:nvSpPr>
          <p:spPr>
            <a:xfrm>
              <a:off x="10188789" y="4568748"/>
              <a:ext cx="914400" cy="780595"/>
            </a:xfrm>
            <a:prstGeom prst="mathMultiply">
              <a:avLst/>
            </a:prstGeom>
            <a:solidFill>
              <a:schemeClr val="accent1">
                <a:alpha val="44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cxnSp>
        <p:nvCxnSpPr>
          <p:cNvPr id="57" name="Straight Connector 56"/>
          <p:cNvCxnSpPr/>
          <p:nvPr/>
        </p:nvCxnSpPr>
        <p:spPr>
          <a:xfrm>
            <a:off x="188815" y="5324037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7"/>
          <p:cNvSpPr txBox="1">
            <a:spLocks/>
          </p:cNvSpPr>
          <p:nvPr/>
        </p:nvSpPr>
        <p:spPr>
          <a:xfrm flipH="1">
            <a:off x="4437281" y="5468899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9" name="Text Placeholder 7"/>
          <p:cNvSpPr txBox="1">
            <a:spLocks/>
          </p:cNvSpPr>
          <p:nvPr/>
        </p:nvSpPr>
        <p:spPr>
          <a:xfrm flipH="1">
            <a:off x="8088576" y="558165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60" name="Text Placeholder 7"/>
          <p:cNvSpPr txBox="1">
            <a:spLocks/>
          </p:cNvSpPr>
          <p:nvPr/>
        </p:nvSpPr>
        <p:spPr>
          <a:xfrm flipH="1">
            <a:off x="4583378" y="5584806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703600" y="5631621"/>
            <a:ext cx="322049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forEach(print(x))</a:t>
            </a:r>
          </a:p>
        </p:txBody>
      </p:sp>
      <p:sp>
        <p:nvSpPr>
          <p:cNvPr id="67" name="Text Placeholder 7"/>
          <p:cNvSpPr txBox="1">
            <a:spLocks/>
          </p:cNvSpPr>
          <p:nvPr/>
        </p:nvSpPr>
        <p:spPr>
          <a:xfrm flipH="1">
            <a:off x="4437281" y="1115737"/>
            <a:ext cx="7162800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8" name="Text Placeholder 7"/>
          <p:cNvSpPr txBox="1">
            <a:spLocks/>
          </p:cNvSpPr>
          <p:nvPr/>
        </p:nvSpPr>
        <p:spPr>
          <a:xfrm flipH="1">
            <a:off x="8088576" y="1228489"/>
            <a:ext cx="1612805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69" name="Text Placeholder 7"/>
          <p:cNvSpPr txBox="1">
            <a:spLocks/>
          </p:cNvSpPr>
          <p:nvPr/>
        </p:nvSpPr>
        <p:spPr>
          <a:xfrm flipH="1">
            <a:off x="4583378" y="1231644"/>
            <a:ext cx="1612805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70" name="Text Placeholder 7"/>
          <p:cNvSpPr txBox="1">
            <a:spLocks/>
          </p:cNvSpPr>
          <p:nvPr/>
        </p:nvSpPr>
        <p:spPr>
          <a:xfrm flipH="1">
            <a:off x="6335977" y="1228489"/>
            <a:ext cx="1612805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71" name="Text Placeholder 7"/>
          <p:cNvSpPr txBox="1">
            <a:spLocks/>
          </p:cNvSpPr>
          <p:nvPr/>
        </p:nvSpPr>
        <p:spPr>
          <a:xfrm flipH="1">
            <a:off x="9839587" y="1228489"/>
            <a:ext cx="1612805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188815" y="2047638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703599" y="1290935"/>
            <a:ext cx="3220496" cy="461665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</a:t>
            </a:r>
          </a:p>
        </p:txBody>
      </p:sp>
      <p:sp>
        <p:nvSpPr>
          <p:cNvPr id="74" name="AutoShape 6"/>
          <p:cNvSpPr>
            <a:spLocks noChangeArrowheads="1"/>
          </p:cNvSpPr>
          <p:nvPr/>
        </p:nvSpPr>
        <p:spPr bwMode="auto">
          <a:xfrm>
            <a:off x="6254907" y="759204"/>
            <a:ext cx="2912632" cy="1452013"/>
          </a:xfrm>
          <a:prstGeom prst="wedgeRoundRectCallout">
            <a:avLst>
              <a:gd name="adj1" fmla="val -84714"/>
              <a:gd name="adj2" fmla="val -601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Execution is </a:t>
            </a:r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"Lazy"</a:t>
            </a:r>
            <a:endParaRPr lang="bg-BG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25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45" grpId="0" animBg="1"/>
      <p:bldP spid="46" grpId="0" animBg="1"/>
      <p:bldP spid="59" grpId="0" animBg="1"/>
      <p:bldP spid="60" grpId="0" animBg="1"/>
      <p:bldP spid="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GB" dirty="0">
                <a:cs typeface="Consolas" panose="020B0609020204030204" pitchFamily="49" charset="0"/>
              </a:rPr>
              <a:t>Stream is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not a collection</a:t>
            </a:r>
            <a:r>
              <a:rPr lang="en-GB" b="1" dirty="0">
                <a:cs typeface="Consolas" panose="020B0609020204030204" pitchFamily="49" charset="0"/>
              </a:rPr>
              <a:t> </a:t>
            </a:r>
            <a:r>
              <a:rPr lang="en-GB" dirty="0">
                <a:cs typeface="Consolas" panose="020B0609020204030204" pitchFamily="49" charset="0"/>
              </a:rPr>
              <a:t>and </a:t>
            </a:r>
            <a:r>
              <a:rPr lang="en-GB" dirty="0" smtClean="0">
                <a:cs typeface="Consolas" panose="020B0609020204030204" pitchFamily="49" charset="0"/>
              </a:rPr>
              <a:t>doesn't </a:t>
            </a:r>
            <a:r>
              <a:rPr lang="en-GB" dirty="0">
                <a:cs typeface="Consolas" panose="020B0609020204030204" pitchFamily="49" charset="0"/>
              </a:rPr>
              <a:t>store any data</a:t>
            </a:r>
          </a:p>
          <a:p>
            <a:endParaRPr lang="en-GB" dirty="0">
              <a:cs typeface="Consolas" panose="020B0609020204030204" pitchFamily="49" charset="0"/>
            </a:endParaRPr>
          </a:p>
          <a:p>
            <a:endParaRPr lang="en-GB" dirty="0">
              <a:cs typeface="Consolas" panose="020B0609020204030204" pitchFamily="49" charset="0"/>
            </a:endParaRPr>
          </a:p>
          <a:p>
            <a:r>
              <a:rPr lang="en-GB" dirty="0">
                <a:cs typeface="Consolas" panose="020B0609020204030204" pitchFamily="49" charset="0"/>
              </a:rPr>
              <a:t>Stream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iterates</a:t>
            </a:r>
            <a:r>
              <a:rPr lang="en-GB" dirty="0">
                <a:cs typeface="Consolas" panose="020B0609020204030204" pitchFamily="49" charset="0"/>
              </a:rPr>
              <a:t> over a collection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Does not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modify</a:t>
            </a:r>
            <a:r>
              <a:rPr lang="en-GB" b="1" dirty="0" smtClean="0">
                <a:cs typeface="Consolas" panose="020B0609020204030204" pitchFamily="49" charset="0"/>
              </a:rPr>
              <a:t> </a:t>
            </a:r>
            <a:r>
              <a:rPr lang="en-GB" dirty="0" smtClean="0">
                <a:cs typeface="Consolas" panose="020B0609020204030204" pitchFamily="49" charset="0"/>
              </a:rPr>
              <a:t>the</a:t>
            </a:r>
            <a:r>
              <a:rPr lang="en-GB" b="1" dirty="0" smtClean="0">
                <a:cs typeface="Consolas" panose="020B0609020204030204" pitchFamily="49" charset="0"/>
              </a:rPr>
              <a:t> </a:t>
            </a:r>
            <a:r>
              <a:rPr lang="en-GB" dirty="0" smtClean="0">
                <a:cs typeface="Consolas" panose="020B0609020204030204" pitchFamily="49" charset="0"/>
              </a:rPr>
              <a:t>data </a:t>
            </a:r>
            <a:r>
              <a:rPr lang="en-GB" dirty="0">
                <a:cs typeface="Consolas" panose="020B0609020204030204" pitchFamily="49" charset="0"/>
              </a:rPr>
              <a:t>it processes</a:t>
            </a:r>
          </a:p>
          <a:p>
            <a:pPr marL="377887" lvl="1" indent="0">
              <a:buNone/>
            </a:pPr>
            <a:endParaRPr lang="en-GB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What is a Stream?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096872" y="1905000"/>
            <a:ext cx="7696200" cy="1143000"/>
            <a:chOff x="2096872" y="2637650"/>
            <a:chExt cx="7696200" cy="1143000"/>
          </a:xfrm>
        </p:grpSpPr>
        <p:grpSp>
          <p:nvGrpSpPr>
            <p:cNvPr id="9" name="Group 8"/>
            <p:cNvGrpSpPr/>
            <p:nvPr/>
          </p:nvGrpSpPr>
          <p:grpSpPr>
            <a:xfrm flipH="1">
              <a:off x="3239874" y="2819400"/>
              <a:ext cx="5410199" cy="779501"/>
              <a:chOff x="5186315" y="4733024"/>
              <a:chExt cx="5410199" cy="779501"/>
            </a:xfrm>
          </p:grpSpPr>
          <p:sp>
            <p:nvSpPr>
              <p:cNvPr id="12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10199" cy="7795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3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4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5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</p:grpSp>
        <p:sp>
          <p:nvSpPr>
            <p:cNvPr id="5" name="Multiplication Sign 4"/>
            <p:cNvSpPr/>
            <p:nvPr/>
          </p:nvSpPr>
          <p:spPr>
            <a:xfrm>
              <a:off x="2096872" y="2637650"/>
              <a:ext cx="7696200" cy="1143000"/>
            </a:xfrm>
            <a:prstGeom prst="mathMultiply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39874" y="3962400"/>
            <a:ext cx="6327752" cy="2057400"/>
            <a:chOff x="3239874" y="4452223"/>
            <a:chExt cx="6327752" cy="2057400"/>
          </a:xfrm>
        </p:grpSpPr>
        <p:grpSp>
          <p:nvGrpSpPr>
            <p:cNvPr id="17" name="Group 16"/>
            <p:cNvGrpSpPr/>
            <p:nvPr/>
          </p:nvGrpSpPr>
          <p:grpSpPr>
            <a:xfrm flipH="1">
              <a:off x="3239874" y="5530455"/>
              <a:ext cx="5410199" cy="779501"/>
              <a:chOff x="5186315" y="4733024"/>
              <a:chExt cx="5410199" cy="779501"/>
            </a:xfrm>
          </p:grpSpPr>
          <p:sp>
            <p:nvSpPr>
              <p:cNvPr id="18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10199" cy="7795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2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2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50617" flipH="1">
              <a:off x="7466139" y="4452223"/>
              <a:ext cx="2101487" cy="2057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391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Stream Types and Optionals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Generic and Primitive Streams</a:t>
            </a:r>
          </a:p>
        </p:txBody>
      </p:sp>
      <p:pic>
        <p:nvPicPr>
          <p:cNvPr id="7" name="Picture 2" descr="Image result for data stream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1524000"/>
            <a:ext cx="8991599" cy="304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60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Can be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any type except primitives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Streams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1981200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strings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strStream = strings.stream();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ints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intStream = ints.stream();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List&lt;Object&gt; objects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objStream = objects.stream();</a:t>
            </a:r>
          </a:p>
        </p:txBody>
      </p:sp>
    </p:spTree>
    <p:extLst>
      <p:ext uri="{BB962C8B-B14F-4D97-AF65-F5344CB8AC3E}">
        <p14:creationId xmlns:p14="http://schemas.microsoft.com/office/powerpoint/2010/main" val="227742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sequence of strings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Map</a:t>
            </a:r>
            <a:r>
              <a:rPr lang="en-US" dirty="0"/>
              <a:t> each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to upper case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them</a:t>
            </a:r>
          </a:p>
          <a:p>
            <a:r>
              <a:rPr lang="en-US" dirty="0"/>
              <a:t>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Stream API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UPPER STRINGS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684055"/>
            <a:ext cx="10454206" cy="584775"/>
            <a:chOff x="1060817" y="4572000"/>
            <a:chExt cx="10454206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Pesho Gosho Stefan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PESHO GOSHO STEFAN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4825425"/>
            <a:ext cx="10454206" cy="584775"/>
            <a:chOff x="1060817" y="4572000"/>
            <a:chExt cx="10454206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Soft Uni Rocks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SOFT UNI ROCKS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277254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UPPER STRINGS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017687"/>
            <a:ext cx="11105104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strings = Arrays.asList(</a:t>
            </a:r>
            <a:b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scanner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.nextLine()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.split("\\s+"));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s.toUpperCase()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System.out.print(s + " ")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2818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Some functions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can return Optional&lt;T&gt;</a:t>
            </a:r>
          </a:p>
          <a:p>
            <a:endParaRPr lang="en-US" b="1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Optional&lt;T&gt;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064127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Optional&lt;String&gt; first = elements.stream()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.sorted()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.findFirst()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(first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.isPresent()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System.out.println(first.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System.out.println("No matches.");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408612" y="2693102"/>
            <a:ext cx="2303032" cy="1345498"/>
          </a:xfrm>
          <a:prstGeom prst="wedgeRoundRectCallout">
            <a:avLst>
              <a:gd name="adj1" fmla="val -105215"/>
              <a:gd name="adj2" fmla="val 571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Check if optional has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234844" y="4557996"/>
            <a:ext cx="1676720" cy="1025337"/>
          </a:xfrm>
          <a:prstGeom prst="wedgeRoundRectCallout">
            <a:avLst>
              <a:gd name="adj1" fmla="val -100111"/>
              <a:gd name="adj2" fmla="val -250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Gets the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92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sequence of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names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Read a sequence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letters</a:t>
            </a:r>
            <a:endParaRPr lang="en-US" b="1" dirty="0"/>
          </a:p>
          <a:p>
            <a:r>
              <a:rPr lang="en-US" dirty="0"/>
              <a:t>Of the names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start with one of the letters </a:t>
            </a:r>
            <a:r>
              <a:rPr lang="en-US" dirty="0"/>
              <a:t>find the first name (ordered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lexicographically</a:t>
            </a:r>
            <a:r>
              <a:rPr lang="en-US" dirty="0"/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First Name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749837"/>
            <a:ext cx="10454206" cy="1077218"/>
            <a:chOff x="1060817" y="4572000"/>
            <a:chExt cx="10454206" cy="1077218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10772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Rado Plamen Gosho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 r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809388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Plamen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809388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5018782"/>
            <a:ext cx="10454206" cy="1077218"/>
            <a:chOff x="1060817" y="4572000"/>
            <a:chExt cx="10454206" cy="1077218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10772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Plamen Gosho Rado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 c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811018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 match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835843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105114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First Name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114485"/>
            <a:ext cx="11105104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names = 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Arrays.asList(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scanner.nextLine().split("\\s+"));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HashSet&lt;Character&gt; letters = new HashSet&lt;&gt;();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Stream.of(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scanner.nextLine().split("\\s+")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s.toLowerCase().charAt(0)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 -&gt; letters.add(c)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810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90413" y="1151120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927153" lvl="0" indent="-571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6250"/>
              <a:buFont typeface="+mj-lt"/>
              <a:buAutoNum type="arabicPeriod"/>
            </a:pPr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Stream&lt;T&gt;</a:t>
            </a:r>
            <a:r>
              <a:rPr lang="en-GB" sz="3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dirty="0"/>
              <a:t>Class</a:t>
            </a:r>
          </a:p>
          <a:p>
            <a:pPr marL="927153" lvl="0" indent="-571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6250"/>
              <a:buFont typeface="+mj-lt"/>
              <a:buAutoNum type="arabicPeriod"/>
            </a:pPr>
            <a:r>
              <a:rPr lang="en-GB" sz="3200" dirty="0"/>
              <a:t>Types of Streams in Stream API</a:t>
            </a:r>
          </a:p>
          <a:p>
            <a:pPr marL="1231899" lvl="1" indent="-571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6250"/>
            </a:pPr>
            <a:r>
              <a:rPr lang="en-GB" sz="3000" dirty="0"/>
              <a:t>Generic, Primitive</a:t>
            </a:r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-GB" sz="3200" dirty="0"/>
              <a:t>Types of 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</a:rPr>
              <a:t>Stream Operations</a:t>
            </a:r>
          </a:p>
          <a:p>
            <a:pPr marL="1174749" lvl="1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Wingdings" panose="05000000000000000000" pitchFamily="2" charset="2"/>
              <a:buChar char="§"/>
            </a:pPr>
            <a:r>
              <a:rPr lang="en-GB" sz="3000" dirty="0"/>
              <a:t>Intermediate, Terminal</a:t>
            </a:r>
            <a:endParaRPr lang="en" sz="3000" dirty="0"/>
          </a:p>
          <a:p>
            <a:pPr marL="1174749" lvl="1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Wingdings" panose="05000000000000000000" pitchFamily="2" charset="2"/>
              <a:buChar char="§"/>
            </a:pPr>
            <a:r>
              <a:rPr lang="en-GB" sz="3200" dirty="0"/>
              <a:t>Map, Filter, Reduce</a:t>
            </a:r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-GB" dirty="0"/>
              <a:t>Streams on Maps</a:t>
            </a:r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r>
              <a:rPr lang="en-GB" sz="3200" dirty="0"/>
              <a:t>Collectors</a:t>
            </a:r>
            <a:endParaRPr lang="en" sz="3200" dirty="0"/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" sz="4000" b="1" i="0" u="none" strike="noStrike" cap="non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</a:p>
        </p:txBody>
      </p:sp>
      <p:sp>
        <p:nvSpPr>
          <p:cNvPr id="104" name="Shape 104"/>
          <p:cNvSpPr/>
          <p:nvPr/>
        </p:nvSpPr>
        <p:spPr>
          <a:xfrm rot="201516">
            <a:off x="5387759" y="3463723"/>
            <a:ext cx="1413327" cy="3170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0" b="1" i="0" u="none" strike="noStrike" cap="none">
              <a:solidFill>
                <a:srgbClr val="FFCA9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AD56F5D-E863-4567-BE5A-D74E3E0888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99412" y="1406063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8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First Name (2)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003042"/>
            <a:ext cx="1110510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Optional&lt;String&gt;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 = names.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letters.contains(s.toLowerCase().charAt(0))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findFirst()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(first.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isPresent()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System.out.println(first.get());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System.out.println("No match");</a:t>
            </a:r>
          </a:p>
        </p:txBody>
      </p:sp>
    </p:spTree>
    <p:extLst>
      <p:ext uri="{BB962C8B-B14F-4D97-AF65-F5344CB8AC3E}">
        <p14:creationId xmlns:p14="http://schemas.microsoft.com/office/powerpoint/2010/main" val="33024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Work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efficiently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with primitive types</a:t>
            </a:r>
          </a:p>
          <a:p>
            <a:r>
              <a:rPr lang="en-US" dirty="0"/>
              <a:t>Give access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additional functions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 Streams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896612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ints = { 1, 2, 3, 4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IntStream intStream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IntStream.of(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list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IntStream mappedIntStream = list.stream()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.mapToInt(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Integer.valueOf(n)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6338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sequence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double numbers</a:t>
            </a:r>
          </a:p>
          <a:p>
            <a:r>
              <a:rPr lang="en-US" dirty="0"/>
              <a:t>Find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all elements</a:t>
            </a:r>
          </a:p>
          <a:p>
            <a:r>
              <a:rPr lang="en-US" dirty="0"/>
              <a:t>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Stream API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Average of Doubles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450779"/>
            <a:ext cx="10454206" cy="584775"/>
            <a:chOff x="1060817" y="4572000"/>
            <a:chExt cx="10454206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3 4 5 6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4.50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4262524"/>
            <a:ext cx="10454206" cy="584775"/>
            <a:chOff x="1060817" y="4572000"/>
            <a:chExt cx="10454206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3.14 5.2 6.18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4.84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8228012" y="2233214"/>
            <a:ext cx="2303032" cy="1043386"/>
          </a:xfrm>
          <a:prstGeom prst="wedgeRoundRectCallout">
            <a:avLst>
              <a:gd name="adj1" fmla="val -63873"/>
              <a:gd name="adj2" fmla="val 889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Round to second digit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67309" y="5097567"/>
            <a:ext cx="10454206" cy="584775"/>
            <a:chOff x="1060817" y="4572000"/>
            <a:chExt cx="10454206" cy="584775"/>
          </a:xfrm>
        </p:grpSpPr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(empty sequenece)</a:t>
              </a:r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 match</a:t>
              </a:r>
            </a:p>
          </p:txBody>
        </p:sp>
        <p:sp>
          <p:nvSpPr>
            <p:cNvPr id="20" name="Arrow: Right 19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57719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Average of Doubles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990600"/>
            <a:ext cx="1110510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OptionalDouble average = elements.stream()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fiter(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!n.isEmpty()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mapToDouble(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Double::valueOf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(average.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isPresent()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System.out.printf(</a:t>
            </a:r>
            <a:b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"%.2f", average.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getAsDouble()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System.out.println("No match"); 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999412" y="3223814"/>
            <a:ext cx="1828800" cy="890986"/>
          </a:xfrm>
          <a:prstGeom prst="wedgeRoundRectCallout">
            <a:avLst>
              <a:gd name="adj1" fmla="val -41014"/>
              <a:gd name="adj2" fmla="val 847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Gets the value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34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276492"/>
            <a:ext cx="10896600" cy="1402298"/>
          </a:xfrm>
        </p:spPr>
        <p:txBody>
          <a:bodyPr/>
          <a:lstStyle/>
          <a:p>
            <a:r>
              <a:rPr lang="en-US" sz="4800" dirty="0" smtClean="0"/>
              <a:t>Practice: Stream&lt;T</a:t>
            </a:r>
            <a:r>
              <a:rPr lang="en-US" sz="4800" dirty="0"/>
              <a:t>&gt; and Primitive Streams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3771" t="30523" r="31568" b="25014"/>
          <a:stretch/>
        </p:blipFill>
        <p:spPr>
          <a:xfrm>
            <a:off x="2208212" y="2495550"/>
            <a:ext cx="1554480" cy="1485900"/>
          </a:xfrm>
          <a:prstGeom prst="ellipse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2400300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Types of Operations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Intermediate, Terminal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894012" y="1219200"/>
            <a:ext cx="6172201" cy="3282697"/>
            <a:chOff x="2970211" y="1143000"/>
            <a:chExt cx="6172201" cy="3282697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3046412" y="1295401"/>
              <a:ext cx="6096000" cy="2895600"/>
            </a:xfrm>
            <a:prstGeom prst="roundRect">
              <a:avLst>
                <a:gd name="adj" fmla="val 588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012" y="1143000"/>
              <a:ext cx="3048000" cy="3048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1" y="1377697"/>
              <a:ext cx="3048000" cy="30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397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Do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not terminate </a:t>
            </a:r>
            <a:r>
              <a:rPr lang="en-US" dirty="0"/>
              <a:t>the Stream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Operations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31812" y="1905000"/>
            <a:ext cx="11105104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elements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Collections.addAll(elements, "one", "two");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Stream&lt;String&gt; stream = elements.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distinct()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s.length() &lt; 5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skip(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GB" sz="3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limit(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180012" y="3690727"/>
            <a:ext cx="2667000" cy="914400"/>
          </a:xfrm>
          <a:prstGeom prst="wedgeRoundRectCallout">
            <a:avLst>
              <a:gd name="adj1" fmla="val -70690"/>
              <a:gd name="adj2" fmla="val 388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All return 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new Stream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256212" y="5410200"/>
            <a:ext cx="3962400" cy="609600"/>
          </a:xfrm>
          <a:prstGeom prst="wedgeRoundRectCallout">
            <a:avLst>
              <a:gd name="adj1" fmla="val -74477"/>
              <a:gd name="adj2" fmla="val -390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Allow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function chaining</a:t>
            </a:r>
          </a:p>
        </p:txBody>
      </p:sp>
    </p:spTree>
    <p:extLst>
      <p:ext uri="{BB962C8B-B14F-4D97-AF65-F5344CB8AC3E}">
        <p14:creationId xmlns:p14="http://schemas.microsoft.com/office/powerpoint/2010/main" val="231543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Some of the intermediate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Operations (2)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12" y="2200275"/>
            <a:ext cx="101346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1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Terminate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 stream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Terminal Operations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31812" y="2298680"/>
            <a:ext cx="11105104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elements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Collections.addAll(elements, "one", "two");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elements.stream()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distinct()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System.out.println(s)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484812" y="4114800"/>
            <a:ext cx="3124200" cy="616333"/>
          </a:xfrm>
          <a:prstGeom prst="wedgeRoundRectCallout">
            <a:avLst>
              <a:gd name="adj1" fmla="val -92938"/>
              <a:gd name="adj2" fmla="val 1338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Closes the stream</a:t>
            </a:r>
          </a:p>
        </p:txBody>
      </p:sp>
    </p:spTree>
    <p:extLst>
      <p:ext uri="{BB962C8B-B14F-4D97-AF65-F5344CB8AC3E}">
        <p14:creationId xmlns:p14="http://schemas.microsoft.com/office/powerpoint/2010/main" val="90594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Useful terminal operations: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Terminal Operations (2)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2362200"/>
            <a:ext cx="10058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4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9600" b="1" dirty="0" err="1" smtClean="0"/>
              <a:t>JavaFundamentals</a:t>
            </a:r>
            <a:endParaRPr lang="en-US" sz="54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860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Types of Operations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Map, Filter, Reduce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37" y="1752600"/>
            <a:ext cx="8439150" cy="2371725"/>
          </a:xfrm>
          <a:prstGeom prst="roundRect">
            <a:avLst>
              <a:gd name="adj" fmla="val 4275"/>
            </a:avLst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65615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7008812" y="5628861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21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Common pattern </a:t>
            </a:r>
            <a:r>
              <a:rPr lang="en-GB" dirty="0"/>
              <a:t>in data querying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Map, Filter, Reduce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 flipH="1">
            <a:off x="6760943" y="3296684"/>
            <a:ext cx="4515069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 flipH="1">
            <a:off x="9124734" y="340943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 flipH="1">
            <a:off x="6913344" y="3412591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 flipH="1">
            <a:off x="8019397" y="340943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 flipH="1">
            <a:off x="10228480" y="340943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6</a:t>
            </a: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836731" y="3463146"/>
            <a:ext cx="546701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.mapToInt(Integer::valueOf())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 flipH="1">
            <a:off x="6760943" y="4380985"/>
            <a:ext cx="4515069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 flipH="1">
            <a:off x="9124734" y="4493737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 flipH="1">
            <a:off x="6913344" y="4496892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836731" y="4569220"/>
            <a:ext cx="546701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.filter(x -&gt; x &gt; 4)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188815" y="4228585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88815" y="5317157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7"/>
          <p:cNvSpPr txBox="1">
            <a:spLocks/>
          </p:cNvSpPr>
          <p:nvPr/>
        </p:nvSpPr>
        <p:spPr>
          <a:xfrm flipH="1">
            <a:off x="6760943" y="5462019"/>
            <a:ext cx="4515069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 flipH="1">
            <a:off x="6913344" y="557792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836731" y="5643533"/>
            <a:ext cx="546701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.reduce((x, y) -&gt; x + y)</a:t>
            </a:r>
          </a:p>
        </p:txBody>
      </p:sp>
      <p:sp>
        <p:nvSpPr>
          <p:cNvPr id="67" name="Text Placeholder 7"/>
          <p:cNvSpPr txBox="1">
            <a:spLocks/>
          </p:cNvSpPr>
          <p:nvPr/>
        </p:nvSpPr>
        <p:spPr>
          <a:xfrm flipH="1">
            <a:off x="6760943" y="2209800"/>
            <a:ext cx="4515069" cy="779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8" name="Text Placeholder 7"/>
          <p:cNvSpPr txBox="1">
            <a:spLocks/>
          </p:cNvSpPr>
          <p:nvPr/>
        </p:nvSpPr>
        <p:spPr>
          <a:xfrm flipH="1">
            <a:off x="9124734" y="2322552"/>
            <a:ext cx="952062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"5"</a:t>
            </a:r>
          </a:p>
        </p:txBody>
      </p:sp>
      <p:sp>
        <p:nvSpPr>
          <p:cNvPr id="69" name="Text Placeholder 7"/>
          <p:cNvSpPr txBox="1">
            <a:spLocks/>
          </p:cNvSpPr>
          <p:nvPr/>
        </p:nvSpPr>
        <p:spPr>
          <a:xfrm flipH="1">
            <a:off x="6913344" y="2325707"/>
            <a:ext cx="952062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"10"</a:t>
            </a:r>
          </a:p>
        </p:txBody>
      </p:sp>
      <p:sp>
        <p:nvSpPr>
          <p:cNvPr id="70" name="Text Placeholder 7"/>
          <p:cNvSpPr txBox="1">
            <a:spLocks/>
          </p:cNvSpPr>
          <p:nvPr/>
        </p:nvSpPr>
        <p:spPr>
          <a:xfrm flipH="1">
            <a:off x="8019397" y="2322552"/>
            <a:ext cx="952062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"2"</a:t>
            </a:r>
          </a:p>
        </p:txBody>
      </p:sp>
      <p:sp>
        <p:nvSpPr>
          <p:cNvPr id="71" name="Text Placeholder 7"/>
          <p:cNvSpPr txBox="1">
            <a:spLocks/>
          </p:cNvSpPr>
          <p:nvPr/>
        </p:nvSpPr>
        <p:spPr>
          <a:xfrm flipH="1">
            <a:off x="10228480" y="2322552"/>
            <a:ext cx="952062" cy="553998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"6"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188815" y="3141701"/>
            <a:ext cx="1180641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836732" y="2384998"/>
            <a:ext cx="5467012" cy="461665"/>
          </a:xfrm>
          <a:prstGeom prst="rect">
            <a:avLst/>
          </a:prstGeom>
          <a:solidFill>
            <a:schemeClr val="tx2">
              <a:lumMod val="75000"/>
              <a:alpha val="3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 flipH="1">
            <a:off x="10228480" y="449373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08812" y="5624908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008812" y="56343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15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 flipH="1">
            <a:off x="9124734" y="5577926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 flipH="1">
            <a:off x="10228480" y="5574770"/>
            <a:ext cx="952062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3778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46" grpId="0" animBg="1"/>
      <p:bldP spid="47" grpId="0" animBg="1"/>
      <p:bldP spid="3" grpId="0"/>
      <p:bldP spid="3" grpId="1"/>
      <p:bldP spid="48" grpId="0"/>
      <p:bldP spid="48" grpId="1"/>
      <p:bldP spid="55" grpId="0" animBg="1"/>
      <p:bldP spid="55" grpId="1" animBg="1"/>
      <p:bldP spid="56" grpId="0" animBg="1"/>
      <p:bldP spid="56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Transform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the objects in the stream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Operations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31812" y="2298680"/>
            <a:ext cx="11105104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strStream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Stream.of("1", "2", "3");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numStream = </a:t>
            </a:r>
            <a:b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strStream.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Integer::valueOf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GB" sz="3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092824" y="5598595"/>
            <a:ext cx="2677048" cy="1013759"/>
          </a:xfrm>
          <a:prstGeom prst="wedgeRoundRectCallout">
            <a:avLst>
              <a:gd name="adj1" fmla="val -81906"/>
              <a:gd name="adj2" fmla="val -981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Transforms the stream</a:t>
            </a:r>
          </a:p>
        </p:txBody>
      </p:sp>
    </p:spTree>
    <p:extLst>
      <p:ext uri="{BB962C8B-B14F-4D97-AF65-F5344CB8AC3E}">
        <p14:creationId xmlns:p14="http://schemas.microsoft.com/office/powerpoint/2010/main" val="246853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Filter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objects by a given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predicate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 Operations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675719" y="2041575"/>
            <a:ext cx="11105104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Stream&lt;String&gt; strStream = </a:t>
            </a:r>
            <a:b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Stream.of("one", "two", "three")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-&gt; s.length() &gt; 3</a:t>
            </a:r>
            <a:r>
              <a:rPr lang="en-GB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GB" sz="3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7237412" y="4629065"/>
            <a:ext cx="3124200" cy="1143000"/>
          </a:xfrm>
          <a:prstGeom prst="wedgeRoundRectCallout">
            <a:avLst>
              <a:gd name="adj1" fmla="val -80164"/>
              <a:gd name="adj2" fmla="val -1047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Preserves strings longer that 3</a:t>
            </a:r>
          </a:p>
        </p:txBody>
      </p:sp>
    </p:spTree>
    <p:extLst>
      <p:ext uri="{BB962C8B-B14F-4D97-AF65-F5344CB8AC3E}">
        <p14:creationId xmlns:p14="http://schemas.microsoft.com/office/powerpoint/2010/main" val="116677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Check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for a given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condition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Any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element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matches: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All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elements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match: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None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of the elements match: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Operations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84212" y="2438400"/>
            <a:ext cx="10800304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any = stream1.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anyMatch(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-&gt; x % 2 == 0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684212" y="3789402"/>
            <a:ext cx="10800304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all = </a:t>
            </a: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stream2.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allMatch(</a:t>
            </a: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-&gt; x % 2 == 0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684212" y="5084802"/>
            <a:ext cx="10800304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none = stream3.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noneMatch(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-&gt; x % 2 == 0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542212" y="1066800"/>
            <a:ext cx="3124200" cy="1143000"/>
          </a:xfrm>
          <a:prstGeom prst="wedgeRoundRectCallout">
            <a:avLst>
              <a:gd name="adj1" fmla="val -57744"/>
              <a:gd name="adj2" fmla="val 755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Short circuit operations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542212" y="1066800"/>
            <a:ext cx="3124200" cy="1143000"/>
          </a:xfrm>
          <a:prstGeom prst="wedgeRoundRectCallout">
            <a:avLst>
              <a:gd name="adj1" fmla="val -57981"/>
              <a:gd name="adj2" fmla="val 1882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542212" y="1066800"/>
            <a:ext cx="3124200" cy="1143000"/>
          </a:xfrm>
          <a:prstGeom prst="wedgeRoundRectCallout">
            <a:avLst>
              <a:gd name="adj1" fmla="val -47885"/>
              <a:gd name="adj2" fmla="val 3011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Short circuit operations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5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5" grpId="0" animBg="1"/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Find</a:t>
            </a:r>
            <a:r>
              <a:rPr lang="en-GB" dirty="0" smtClean="0"/>
              <a:t> </a:t>
            </a:r>
            <a:r>
              <a:rPr lang="en-GB" dirty="0"/>
              <a:t>an element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dirty="0"/>
              <a:t>Gets the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element of the stream: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GB" dirty="0"/>
          </a:p>
          <a:p>
            <a:pPr lvl="1"/>
            <a:r>
              <a:rPr lang="en-GB" dirty="0"/>
              <a:t>Gets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any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element of the stream: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Reductions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84212" y="2565737"/>
            <a:ext cx="1080030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Optional&lt;Integer&gt; first = list.stream()</a:t>
            </a:r>
            <a:b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findFirst()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684212" y="4546937"/>
            <a:ext cx="1080030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Optional&lt;Integer&gt; first = list.stream()</a:t>
            </a:r>
            <a:b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findAny()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2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Applies </a:t>
            </a:r>
            <a:r>
              <a:rPr lang="bg-BG" dirty="0"/>
              <a:t>а</a:t>
            </a:r>
            <a:r>
              <a:rPr lang="en-GB" dirty="0"/>
              <a:t> given lambda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GB" dirty="0"/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GB" dirty="0"/>
          </a:p>
          <a:p>
            <a:r>
              <a:rPr lang="en-GB" dirty="0"/>
              <a:t>Consider associativity: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Reduction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84212" y="1828800"/>
            <a:ext cx="1080030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Optional&lt;Integer&gt; first = list.stream()</a:t>
            </a:r>
            <a:b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reduce(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(x, y) -&gt; x + y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684212" y="3911025"/>
            <a:ext cx="1080030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r(a, r(b, c))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should be equal to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r(r(a, b), c)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4848013"/>
            <a:ext cx="3781594" cy="1527764"/>
          </a:xfrm>
          <a:prstGeom prst="roundRect">
            <a:avLst>
              <a:gd name="adj" fmla="val 9511"/>
            </a:avLst>
          </a:prstGeom>
        </p:spPr>
      </p:pic>
    </p:spTree>
    <p:extLst>
      <p:ext uri="{BB962C8B-B14F-4D97-AF65-F5344CB8AC3E}">
        <p14:creationId xmlns:p14="http://schemas.microsoft.com/office/powerpoint/2010/main" val="296281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sequence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numbers</a:t>
            </a:r>
          </a:p>
          <a:p>
            <a:r>
              <a:rPr lang="en-US" dirty="0"/>
              <a:t>Find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all even numbers</a:t>
            </a:r>
          </a:p>
          <a:p>
            <a:r>
              <a:rPr lang="en-US" dirty="0"/>
              <a:t>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Stream API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Min Even Number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352800"/>
            <a:ext cx="10454206" cy="584775"/>
            <a:chOff x="1060817" y="4572000"/>
            <a:chExt cx="10454206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1 2 3 4 5 6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2.00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4267200"/>
            <a:ext cx="10454206" cy="584775"/>
            <a:chOff x="1060817" y="4572000"/>
            <a:chExt cx="10454206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3.14 -2.00 1.33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-2.00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67309" y="5206425"/>
            <a:ext cx="10454206" cy="584775"/>
            <a:chOff x="1060817" y="4572000"/>
            <a:chExt cx="10454206" cy="584775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(empty list)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 match</a:t>
              </a:r>
            </a:p>
          </p:txBody>
        </p:sp>
        <p:sp>
          <p:nvSpPr>
            <p:cNvPr id="18" name="Arrow: Right 17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253792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Min Even Number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862078"/>
            <a:ext cx="11105104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Optional&lt;Double&gt; min = </a:t>
            </a:r>
            <a:b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Arrays.stream(</a:t>
            </a:r>
            <a:b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scanner.nextLine().split("\\s+"))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!n.isEmpty()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Double::valueOf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n % 2 == 0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Double::compare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728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sequence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  <a:p>
            <a:r>
              <a:rPr lang="en-US" dirty="0"/>
              <a:t>Find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integers</a:t>
            </a:r>
          </a:p>
          <a:p>
            <a:r>
              <a:rPr lang="en-US" dirty="0"/>
              <a:t>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Stream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API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Find and Sum Integers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67309" y="3429000"/>
            <a:ext cx="10454206" cy="584775"/>
            <a:chOff x="1060817" y="4572000"/>
            <a:chExt cx="10454206" cy="58477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Sum 3 and 4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" name="Arrow: Right 4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7309" y="4343400"/>
            <a:ext cx="10454206" cy="584775"/>
            <a:chOff x="1060817" y="4572000"/>
            <a:chExt cx="10454206" cy="58477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Sum -3 and -4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-7</a:t>
              </a: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67309" y="5257800"/>
            <a:ext cx="10454206" cy="584775"/>
            <a:chOff x="1060817" y="4572000"/>
            <a:chExt cx="10454206" cy="584775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060817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Sum three and four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6835023" y="4572000"/>
              <a:ext cx="4680000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 match</a:t>
              </a:r>
            </a:p>
          </p:txBody>
        </p:sp>
        <p:sp>
          <p:nvSpPr>
            <p:cNvPr id="18" name="Arrow: Right 17"/>
            <p:cNvSpPr/>
            <p:nvPr/>
          </p:nvSpPr>
          <p:spPr>
            <a:xfrm>
              <a:off x="6018212" y="4572000"/>
              <a:ext cx="609600" cy="584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84660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Stream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39" t="8801" r="1639" b="9793"/>
          <a:stretch/>
        </p:blipFill>
        <p:spPr>
          <a:xfrm>
            <a:off x="3732212" y="1524000"/>
            <a:ext cx="4495800" cy="2819400"/>
          </a:xfrm>
          <a:prstGeom prst="roundRect">
            <a:avLst>
              <a:gd name="adj" fmla="val 2202"/>
            </a:avLst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Traversing and Querying Collections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3454523"/>
            <a:ext cx="1413797" cy="141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0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Find and Sum Integers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862078"/>
            <a:ext cx="11105104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Optional&lt;Integer&gt; sumOfIntsGT20 = 	Arrays.stream(</a:t>
            </a:r>
            <a:b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scanner.nextLine().split("\\s+"))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-&gt; isNumber(x)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Integer::valueOf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reduce(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(x1, x2) -&gt; x1 + x2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609012" y="3657600"/>
            <a:ext cx="2895600" cy="914400"/>
          </a:xfrm>
          <a:prstGeom prst="wedgeRoundRectCallout">
            <a:avLst>
              <a:gd name="adj1" fmla="val -72721"/>
              <a:gd name="adj2" fmla="val -301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Implement </a:t>
            </a:r>
            <a:r>
              <a:rPr lang="en-US" sz="2800" dirty="0" err="1">
                <a:solidFill>
                  <a:schemeClr val="tx1"/>
                </a:solidFill>
              </a:rPr>
              <a:t>boolean</a:t>
            </a:r>
            <a:r>
              <a:rPr lang="en-US" sz="2800" dirty="0">
                <a:solidFill>
                  <a:schemeClr val="tx1"/>
                </a:solidFill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43402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Sort by passing a comparator as lambda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84212" y="2439412"/>
            <a:ext cx="10800304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numbers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Collections.addAll(numbers, 7, 6, 3, 4, 5);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(x1, x2) -&gt; Integer.compare(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x1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x2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b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.forEach(System.out::println);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085012" y="3505200"/>
            <a:ext cx="2895600" cy="914400"/>
          </a:xfrm>
          <a:prstGeom prst="wedgeRoundRectCallout">
            <a:avLst>
              <a:gd name="adj1" fmla="val 48609"/>
              <a:gd name="adj2" fmla="val 614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(x2, x1)</a:t>
            </a:r>
            <a:r>
              <a:rPr lang="en-US" sz="2800" dirty="0">
                <a:solidFill>
                  <a:schemeClr val="tx1"/>
                </a:solidFill>
              </a:rPr>
              <a:t> for descending order</a:t>
            </a:r>
          </a:p>
        </p:txBody>
      </p:sp>
    </p:spTree>
    <p:extLst>
      <p:ext uri="{BB962C8B-B14F-4D97-AF65-F5344CB8AC3E}">
        <p14:creationId xmlns:p14="http://schemas.microsoft.com/office/powerpoint/2010/main" val="144416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Streams on HashMaps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Creating a Stream over a HashMap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6812" y="1600200"/>
            <a:ext cx="7162800" cy="2743200"/>
            <a:chOff x="2436812" y="1600200"/>
            <a:chExt cx="7162800" cy="2743200"/>
          </a:xfrm>
        </p:grpSpPr>
        <p:grpSp>
          <p:nvGrpSpPr>
            <p:cNvPr id="4" name="Group 3"/>
            <p:cNvGrpSpPr/>
            <p:nvPr/>
          </p:nvGrpSpPr>
          <p:grpSpPr>
            <a:xfrm>
              <a:off x="2436812" y="1600200"/>
              <a:ext cx="7162800" cy="2743200"/>
              <a:chOff x="2436812" y="1600200"/>
              <a:chExt cx="7162800" cy="2743200"/>
            </a:xfrm>
          </p:grpSpPr>
          <p:sp>
            <p:nvSpPr>
              <p:cNvPr id="3" name="Rectangle: Rounded Corners 2"/>
              <p:cNvSpPr/>
              <p:nvPr/>
            </p:nvSpPr>
            <p:spPr>
              <a:xfrm>
                <a:off x="2436812" y="1600200"/>
                <a:ext cx="7162800" cy="2743200"/>
              </a:xfrm>
              <a:prstGeom prst="roundRect">
                <a:avLst>
                  <a:gd name="adj" fmla="val 277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5122" name="Picture 2" descr="Image result for map icon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965" b="18965"/>
              <a:stretch/>
            </p:blipFill>
            <p:spPr bwMode="auto">
              <a:xfrm>
                <a:off x="3808412" y="1600200"/>
                <a:ext cx="4419600" cy="2743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24" name="Picture 4" descr="Image result for map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13885">
              <a:off x="7990022" y="2921438"/>
              <a:ext cx="1438274" cy="1196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210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any dimension of the Hash Map: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Stream over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Entry set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Stream over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Key set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Stream over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Value set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the Stream</a:t>
            </a:r>
            <a:endParaRPr lang="en-US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92672" y="2427982"/>
            <a:ext cx="1080030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Map.Entry&lt;String, String&gt;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entries =</a:t>
            </a:r>
            <a:b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map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entrySet()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92672" y="4292025"/>
            <a:ext cx="1080030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keys = map.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keySet()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92672" y="5562600"/>
            <a:ext cx="1080030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keys = map.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6128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828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population count</a:t>
            </a:r>
            <a:r>
              <a:rPr lang="en-US" b="1" dirty="0"/>
              <a:t> </a:t>
            </a:r>
            <a:r>
              <a:rPr lang="en-US" dirty="0"/>
              <a:t>of districts in different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cities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all cities with population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greater</a:t>
            </a:r>
            <a:r>
              <a:rPr lang="en-US" dirty="0"/>
              <a:t> than a given bound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Print top 5 districts</a:t>
            </a:r>
            <a:r>
              <a:rPr lang="en-US" b="1" dirty="0"/>
              <a:t> </a:t>
            </a:r>
            <a:r>
              <a:rPr lang="en-US" dirty="0"/>
              <a:t>for a given city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cities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districts</a:t>
            </a:r>
            <a:r>
              <a:rPr lang="en-US" dirty="0"/>
              <a:t> by descending population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Map </a:t>
            </a:r>
            <a:r>
              <a:rPr lang="en-GB" dirty="0"/>
              <a:t>Districts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217612" y="3687417"/>
            <a:ext cx="9525000" cy="2296418"/>
            <a:chOff x="725320" y="4572000"/>
            <a:chExt cx="9525000" cy="2296418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725320" y="4572000"/>
              <a:ext cx="9524999" cy="10772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Pld:9 Pld:13 Has:7 Sof:20 Sof:10 Sof:15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endPara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5570320" y="5791200"/>
              <a:ext cx="4680000" cy="10772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Sof: 20 15 10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Pld: 13 9</a:t>
              </a:r>
              <a:endPara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" name="Arrow: Bent-Up 5"/>
          <p:cNvSpPr/>
          <p:nvPr/>
        </p:nvSpPr>
        <p:spPr>
          <a:xfrm rot="5400000">
            <a:off x="4702154" y="4807937"/>
            <a:ext cx="696218" cy="1274579"/>
          </a:xfrm>
          <a:prstGeom prst="bentUpArrow">
            <a:avLst>
              <a:gd name="adj1" fmla="val 50000"/>
              <a:gd name="adj2" fmla="val 47128"/>
              <a:gd name="adj3" fmla="val 34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1217612" y="4906617"/>
            <a:ext cx="2825340" cy="1077218"/>
          </a:xfrm>
          <a:prstGeom prst="wedgeRoundRectCallout">
            <a:avLst>
              <a:gd name="adj1" fmla="val -31584"/>
              <a:gd name="adj2" fmla="val -711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Population greater than 10</a:t>
            </a:r>
          </a:p>
        </p:txBody>
      </p:sp>
    </p:spTree>
    <p:extLst>
      <p:ext uri="{BB962C8B-B14F-4D97-AF65-F5344CB8AC3E}">
        <p14:creationId xmlns:p14="http://schemas.microsoft.com/office/powerpoint/2010/main" val="300694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Map </a:t>
            </a:r>
            <a:r>
              <a:rPr lang="en-GB" dirty="0"/>
              <a:t>Districts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676400"/>
            <a:ext cx="11105104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HashMap&lt;String, List&lt;Integer&gt;&gt; cities =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 map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 data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cities.entrySet().stream()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getFilterByPopulationPredicate(bound)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getSortByDescendingPopulationComparator()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getPrintMapEntryConsumer()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896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Map </a:t>
            </a:r>
            <a:r>
              <a:rPr lang="en-GB" dirty="0"/>
              <a:t>Districts (2)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413808"/>
            <a:ext cx="1110510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 by Population Predicate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kv -&gt; (kv.getValue()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.mapToInt(Integer::valueOf)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.sum()) &gt;= bound;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812" y="3657600"/>
            <a:ext cx="1110510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 by Descending Population Comparator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(kv1, kv2) -&gt; Integer.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kv2.getValue().stream().mapToInt(Integer::valueOf).sum(),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kv1.getValue().stream().mapToInt(Integer::valueOf).sum()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7985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Map </a:t>
            </a:r>
            <a:r>
              <a:rPr lang="en-GB" dirty="0"/>
              <a:t>Districts (3)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413808"/>
            <a:ext cx="1110510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Map Entry Consumer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kv -&gt;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System.out.print(kv.getKey() + ":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kv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.getValue().stream()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(s1, s2) -&gt; s2.compareTo(s1)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limit(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dp -&gt; System.out.print(dp + " ")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6243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Collectors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Materializing a Stream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589212" y="1600200"/>
            <a:ext cx="6781800" cy="2628900"/>
            <a:chOff x="2665412" y="1790700"/>
            <a:chExt cx="6248400" cy="2362200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2665412" y="1790700"/>
              <a:ext cx="6248400" cy="2362200"/>
            </a:xfrm>
            <a:prstGeom prst="roundRect">
              <a:avLst>
                <a:gd name="adj" fmla="val 4225"/>
              </a:avLst>
            </a:prstGeom>
            <a:solidFill>
              <a:schemeClr val="tx1"/>
            </a:solidFill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5212" y="2057400"/>
              <a:ext cx="1828800" cy="1828800"/>
            </a:xfrm>
            <a:prstGeom prst="rect">
              <a:avLst/>
            </a:prstGeom>
          </p:spPr>
        </p:pic>
        <p:pic>
          <p:nvPicPr>
            <p:cNvPr id="2050" name="Picture 2" descr="Image result for apple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914" y="2772501"/>
              <a:ext cx="612941" cy="612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Image result for apple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747" y="1944432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Image result for appl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9188" y="2055345"/>
              <a:ext cx="695324" cy="695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Image result for apple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9068" y="2662947"/>
              <a:ext cx="493229" cy="49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776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Collecting a Stream</a:t>
            </a:r>
            <a:r>
              <a:rPr lang="en-US" b="1" dirty="0"/>
              <a:t> </a:t>
            </a:r>
            <a:r>
              <a:rPr lang="en-US" dirty="0"/>
              <a:t>into a list: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You can collect streams into different collections: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Arrays, Sets, HashMaps, etc.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Collectors</a:t>
            </a:r>
            <a:endParaRPr lang="en-US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92672" y="1976497"/>
            <a:ext cx="1080030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strings = { "22", "11", "13"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numbers = Arrays.stream(strings)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.map(Integer::valueOf)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collect(Collectors.toList())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12" y="4863976"/>
            <a:ext cx="1346547" cy="134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18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Querying</a:t>
            </a:r>
            <a:r>
              <a:rPr lang="en-US" dirty="0"/>
              <a:t> a collection in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functional</a:t>
            </a:r>
            <a:r>
              <a:rPr lang="en-US" dirty="0"/>
              <a:t> </a:t>
            </a:r>
            <a:r>
              <a:rPr lang="en-US" dirty="0" smtClean="0"/>
              <a:t>way</a:t>
            </a:r>
          </a:p>
          <a:p>
            <a:r>
              <a:rPr lang="en-GB" dirty="0" smtClean="0">
                <a:cs typeface="Consolas" panose="020B0609020204030204" pitchFamily="49" charset="0"/>
              </a:rPr>
              <a:t>Get </a:t>
            </a:r>
            <a:r>
              <a:rPr lang="en-GB" dirty="0">
                <a:cs typeface="Consolas" panose="020B0609020204030204" pitchFamily="49" charset="0"/>
              </a:rPr>
              <a:t>an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instance</a:t>
            </a:r>
            <a:r>
              <a:rPr lang="en-GB" dirty="0">
                <a:cs typeface="Consolas" panose="020B0609020204030204" pitchFamily="49" charset="0"/>
              </a:rPr>
              <a:t> through:</a:t>
            </a:r>
          </a:p>
          <a:p>
            <a:pPr lvl="1"/>
            <a:r>
              <a:rPr lang="en-GB" dirty="0" smtClean="0">
                <a:cs typeface="Consolas" panose="020B0609020204030204" pitchFamily="49" charset="0"/>
              </a:rPr>
              <a:t>A List:</a:t>
            </a:r>
            <a:endParaRPr lang="en-GB" dirty="0">
              <a:cs typeface="Consolas" panose="020B0609020204030204" pitchFamily="49" charset="0"/>
            </a:endParaRPr>
          </a:p>
          <a:p>
            <a:pPr lvl="1"/>
            <a:endParaRPr lang="en-GB" dirty="0">
              <a:cs typeface="Consolas" panose="020B0609020204030204" pitchFamily="49" charset="0"/>
            </a:endParaRPr>
          </a:p>
          <a:p>
            <a:pPr lvl="1"/>
            <a:endParaRPr lang="en-GB" dirty="0">
              <a:cs typeface="Consolas" panose="020B0609020204030204" pitchFamily="49" charset="0"/>
            </a:endParaRPr>
          </a:p>
          <a:p>
            <a:pPr lvl="1"/>
            <a:r>
              <a:rPr lang="en-GB" dirty="0">
                <a:cs typeface="Consolas" panose="020B0609020204030204" pitchFamily="49" charset="0"/>
              </a:rPr>
              <a:t>An Array:</a:t>
            </a:r>
          </a:p>
          <a:p>
            <a:pPr marL="377887" lvl="1" indent="0">
              <a:buNone/>
            </a:pPr>
            <a:endParaRPr lang="en-GB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API and </a:t>
            </a:r>
            <a:r>
              <a:rPr lang="en" dirty="0" smtClean="0"/>
              <a:t>Stream&lt;</a:t>
            </a:r>
            <a:r>
              <a:rPr lang="en-GB" dirty="0"/>
              <a:t>T&gt; Class</a:t>
            </a:r>
            <a:endParaRPr lang="en-US" dirty="0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64116" y="3266182"/>
            <a:ext cx="1084049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list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stream = list.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664116" y="5247382"/>
            <a:ext cx="1084049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array = new String[10];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stream =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Arrays.stream(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3771" t="30523" r="31568" b="25014"/>
          <a:stretch/>
        </p:blipFill>
        <p:spPr>
          <a:xfrm>
            <a:off x="9371012" y="1227411"/>
            <a:ext cx="1554480" cy="14859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64496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8284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lower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upper bound</a:t>
            </a:r>
          </a:p>
          <a:p>
            <a:pPr>
              <a:lnSpc>
                <a:spcPct val="100000"/>
              </a:lnSpc>
            </a:pPr>
            <a:r>
              <a:rPr lang="en-US" dirty="0"/>
              <a:t>Read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sequence of numbers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all numbers, such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lower</a:t>
            </a:r>
            <a:r>
              <a:rPr lang="en-US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bound ≤ n ≤ upper bound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Bounded Numbers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17612" y="3395029"/>
            <a:ext cx="4680000" cy="2301454"/>
            <a:chOff x="3754412" y="3185159"/>
            <a:chExt cx="4680000" cy="2301454"/>
          </a:xfrm>
        </p:grpSpPr>
        <p:grpSp>
          <p:nvGrpSpPr>
            <p:cNvPr id="14" name="Group 13"/>
            <p:cNvGrpSpPr/>
            <p:nvPr/>
          </p:nvGrpSpPr>
          <p:grpSpPr>
            <a:xfrm>
              <a:off x="3754412" y="3185159"/>
              <a:ext cx="4680000" cy="2301454"/>
              <a:chOff x="366521" y="4572000"/>
              <a:chExt cx="4680000" cy="2301454"/>
            </a:xfrm>
          </p:grpSpPr>
          <p:sp>
            <p:nvSpPr>
              <p:cNvPr id="15" name="Rectangle 5"/>
              <p:cNvSpPr>
                <a:spLocks noChangeArrowheads="1"/>
              </p:cNvSpPr>
              <p:nvPr/>
            </p:nvSpPr>
            <p:spPr bwMode="auto">
              <a:xfrm>
                <a:off x="366521" y="4572000"/>
                <a:ext cx="4680000" cy="107721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5 7</a:t>
                </a:r>
              </a:p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1 2 3 4 </a:t>
                </a:r>
                <a:r>
                  <a:rPr lang="it-IT" sz="3200" b="1" noProof="1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5 6 7</a:t>
                </a: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8 9</a:t>
                </a:r>
                <a:endPara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366521" y="6288679"/>
                <a:ext cx="4680000" cy="5847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5 6 7 </a:t>
                </a:r>
                <a:endPara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5" name="Arrow: Down 4"/>
            <p:cNvSpPr/>
            <p:nvPr/>
          </p:nvSpPr>
          <p:spPr>
            <a:xfrm>
              <a:off x="5827712" y="4399186"/>
              <a:ext cx="533400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23012" y="3395029"/>
            <a:ext cx="4680000" cy="2301454"/>
            <a:chOff x="3754412" y="3185159"/>
            <a:chExt cx="4680000" cy="2301454"/>
          </a:xfrm>
        </p:grpSpPr>
        <p:grpSp>
          <p:nvGrpSpPr>
            <p:cNvPr id="12" name="Group 11"/>
            <p:cNvGrpSpPr/>
            <p:nvPr/>
          </p:nvGrpSpPr>
          <p:grpSpPr>
            <a:xfrm>
              <a:off x="3754412" y="3185159"/>
              <a:ext cx="4680000" cy="2301454"/>
              <a:chOff x="366521" y="4572000"/>
              <a:chExt cx="4680000" cy="2301454"/>
            </a:xfrm>
          </p:grpSpPr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366521" y="4572000"/>
                <a:ext cx="4680000" cy="107721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7 5</a:t>
                </a:r>
              </a:p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 </a:t>
                </a:r>
                <a:r>
                  <a:rPr lang="it-IT" sz="3200" b="1" noProof="1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5 7</a:t>
                </a: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2 </a:t>
                </a:r>
                <a:r>
                  <a:rPr lang="it-IT" sz="3200" b="1" noProof="1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6</a:t>
                </a: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8</a:t>
                </a:r>
              </a:p>
            </p:txBody>
          </p:sp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66521" y="6288679"/>
                <a:ext cx="4680000" cy="5847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32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5 7 6</a:t>
                </a:r>
                <a:endParaRPr lang="en-US" sz="32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3" name="Arrow: Down 12"/>
            <p:cNvSpPr/>
            <p:nvPr/>
          </p:nvSpPr>
          <p:spPr>
            <a:xfrm>
              <a:off x="5827712" y="4399186"/>
              <a:ext cx="533400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373951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Bounded Numbers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718370"/>
            <a:ext cx="11105104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bounds = 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Arrays.stream(scanner.nextLine().split("\\s+"))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.map(Integer::valueOf)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Collectors.toList()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continues…</a:t>
            </a:r>
          </a:p>
        </p:txBody>
      </p:sp>
    </p:spTree>
    <p:extLst>
      <p:ext uri="{BB962C8B-B14F-4D97-AF65-F5344CB8AC3E}">
        <p14:creationId xmlns:p14="http://schemas.microsoft.com/office/powerpoint/2010/main" val="272271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Bounded Numbers (2)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31812" y="1920657"/>
            <a:ext cx="11105104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numbers =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Arrays.stream(scanner.nextLine().split("\\s+"))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.map(Integer::valueOf)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.filter(x -&gt; 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Collections.min(bounds) &lt;= x 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&amp;&amp; x &lt;= Collections.max(bounds))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Collectors.toList()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5510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Types of Operations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 rot="953002">
            <a:off x="7725181" y="2802897"/>
            <a:ext cx="2804424" cy="1008929"/>
            <a:chOff x="2665412" y="1790700"/>
            <a:chExt cx="6248400" cy="2362200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2665412" y="1790700"/>
              <a:ext cx="6248400" cy="2362200"/>
            </a:xfrm>
            <a:prstGeom prst="roundRect">
              <a:avLst>
                <a:gd name="adj" fmla="val 4225"/>
              </a:avLst>
            </a:prstGeom>
            <a:solidFill>
              <a:schemeClr val="tx1"/>
            </a:solidFill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5212" y="2057400"/>
              <a:ext cx="1828800" cy="1828800"/>
            </a:xfrm>
            <a:prstGeom prst="rect">
              <a:avLst/>
            </a:prstGeom>
          </p:spPr>
        </p:pic>
        <p:pic>
          <p:nvPicPr>
            <p:cNvPr id="13" name="Picture 2" descr="Image result for apple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914" y="2772501"/>
              <a:ext cx="612941" cy="612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Image result for appl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747" y="1944432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Image result for apple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9188" y="2055345"/>
              <a:ext cx="695324" cy="695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Image result for apple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9068" y="2662947"/>
              <a:ext cx="493229" cy="49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79689">
            <a:off x="1212693" y="2777065"/>
            <a:ext cx="2533603" cy="1023576"/>
          </a:xfrm>
          <a:prstGeom prst="roundRect">
            <a:avLst>
              <a:gd name="adj" fmla="val 4958"/>
            </a:avLst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75589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2"/>
            <a:ext cx="11804822" cy="54907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Stream API </a:t>
            </a:r>
            <a:r>
              <a:rPr lang="en-US" sz="3200" dirty="0"/>
              <a:t>is used to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traverse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query</a:t>
            </a:r>
            <a:r>
              <a:rPr lang="en-US" sz="3200" dirty="0"/>
              <a:t> collections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Streams have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lazy</a:t>
            </a:r>
            <a:r>
              <a:rPr lang="en-US" sz="3000" dirty="0"/>
              <a:t>" </a:t>
            </a:r>
            <a:r>
              <a:rPr lang="en-GB" sz="3000" dirty="0"/>
              <a:t>execution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/>
              <a:t>Streams can be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Generic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or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Primitive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Types of Operations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Intermediate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Terminal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Mapping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Filtering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Reducing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Sorting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Streams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can be collected </a:t>
            </a:r>
            <a:r>
              <a:rPr lang="en-US" sz="3200" dirty="0"/>
              <a:t>into a collection</a:t>
            </a:r>
          </a:p>
          <a:p>
            <a:pPr lvl="1">
              <a:lnSpc>
                <a:spcPct val="100000"/>
              </a:lnSpc>
            </a:pP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B6F7E-9CDA-4EBD-AA94-B7B4F17C18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85212" y="3352800"/>
            <a:ext cx="2721969" cy="294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Stream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75810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44462" y="103188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41299" y="1039813"/>
            <a:ext cx="9434513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Methods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GB" dirty="0" smtClean="0">
                <a:cs typeface="Consolas" panose="020B0609020204030204" pitchFamily="49" charset="0"/>
              </a:rPr>
              <a:t>are chained</a:t>
            </a:r>
            <a:endParaRPr lang="en-GB" dirty="0">
              <a:cs typeface="Consolas" panose="020B0609020204030204" pitchFamily="49" charset="0"/>
            </a:endParaRPr>
          </a:p>
          <a:p>
            <a:r>
              <a:rPr lang="en-GB" dirty="0">
                <a:cs typeface="Consolas" panose="020B0609020204030204" pitchFamily="49" charset="0"/>
              </a:rPr>
              <a:t>Get an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instance</a:t>
            </a:r>
            <a:r>
              <a:rPr lang="en-GB" dirty="0">
                <a:cs typeface="Consolas" panose="020B0609020204030204" pitchFamily="49" charset="0"/>
              </a:rPr>
              <a:t> through:</a:t>
            </a:r>
          </a:p>
          <a:p>
            <a:pPr lvl="1"/>
            <a:r>
              <a:rPr lang="en-GB" dirty="0">
                <a:cs typeface="Consolas" panose="020B0609020204030204" pitchFamily="49" charset="0"/>
              </a:rPr>
              <a:t>A Hash Map </a:t>
            </a:r>
            <a:r>
              <a:rPr lang="en-GB" dirty="0" smtClean="0">
                <a:cs typeface="Consolas" panose="020B0609020204030204" pitchFamily="49" charset="0"/>
              </a:rPr>
              <a:t>:</a:t>
            </a:r>
            <a:endParaRPr lang="en-GB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Stream&lt;</a:t>
            </a:r>
            <a:r>
              <a:rPr lang="en-GB" dirty="0"/>
              <a:t>T&gt; Class (2)</a:t>
            </a:r>
            <a:endParaRPr lang="en-US" dirty="0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64116" y="3266182"/>
            <a:ext cx="10840496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HashMap&lt;String, String&gt; map = new HashMap&lt;&gt;();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Map.Entry&lt;String, String&gt;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entries =</a:t>
            </a:r>
            <a:b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map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entrySet()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keys = map.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keySet()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Stream&lt;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keys = map.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stream()</a:t>
            </a:r>
            <a:r>
              <a:rPr lang="en-GB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2941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that:</a:t>
            </a:r>
          </a:p>
          <a:p>
            <a:pPr lvl="1"/>
            <a:r>
              <a:rPr lang="en-US" dirty="0"/>
              <a:t>Reads a sequence of integers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Finds all unique </a:t>
            </a:r>
            <a:r>
              <a:rPr lang="en-US" dirty="0"/>
              <a:t>elements, such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10 ≤ n ≤ 20</a:t>
            </a:r>
          </a:p>
          <a:p>
            <a:pPr lvl="1"/>
            <a:r>
              <a:rPr lang="en-US" dirty="0"/>
              <a:t>Prints only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first 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elements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Take Two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2439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18" name="Arrow: Down 4"/>
          <p:cNvSpPr/>
          <p:nvPr/>
        </p:nvSpPr>
        <p:spPr>
          <a:xfrm>
            <a:off x="5675312" y="4876800"/>
            <a:ext cx="8382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pSp>
        <p:nvGrpSpPr>
          <p:cNvPr id="19" name="Group 18"/>
          <p:cNvGrpSpPr/>
          <p:nvPr/>
        </p:nvGrpSpPr>
        <p:grpSpPr>
          <a:xfrm>
            <a:off x="1636712" y="3903422"/>
            <a:ext cx="8915400" cy="779501"/>
            <a:chOff x="2284412" y="3886200"/>
            <a:chExt cx="8915400" cy="779501"/>
          </a:xfrm>
        </p:grpSpPr>
        <p:sp>
          <p:nvSpPr>
            <p:cNvPr id="20" name="Text Placeholder 7"/>
            <p:cNvSpPr txBox="1">
              <a:spLocks/>
            </p:cNvSpPr>
            <p:nvPr/>
          </p:nvSpPr>
          <p:spPr>
            <a:xfrm flipH="1">
              <a:off x="2284412" y="3886200"/>
              <a:ext cx="8915400" cy="7795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21" name="Text Placeholder 7"/>
            <p:cNvSpPr txBox="1">
              <a:spLocks/>
            </p:cNvSpPr>
            <p:nvPr/>
          </p:nvSpPr>
          <p:spPr>
            <a:xfrm flipH="1">
              <a:off x="5935707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15</a:t>
              </a:r>
            </a:p>
          </p:txBody>
        </p:sp>
        <p:sp>
          <p:nvSpPr>
            <p:cNvPr id="22" name="Text Placeholder 7"/>
            <p:cNvSpPr txBox="1">
              <a:spLocks/>
            </p:cNvSpPr>
            <p:nvPr/>
          </p:nvSpPr>
          <p:spPr>
            <a:xfrm flipH="1">
              <a:off x="2430509" y="4002107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15</a:t>
              </a:r>
            </a:p>
          </p:txBody>
        </p:sp>
        <p:sp>
          <p:nvSpPr>
            <p:cNvPr id="28" name="Text Placeholder 7"/>
            <p:cNvSpPr txBox="1">
              <a:spLocks/>
            </p:cNvSpPr>
            <p:nvPr/>
          </p:nvSpPr>
          <p:spPr>
            <a:xfrm flipH="1">
              <a:off x="4183108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2</a:t>
              </a:r>
            </a:p>
          </p:txBody>
        </p:sp>
        <p:sp>
          <p:nvSpPr>
            <p:cNvPr id="29" name="Text Placeholder 7"/>
            <p:cNvSpPr txBox="1">
              <a:spLocks/>
            </p:cNvSpPr>
            <p:nvPr/>
          </p:nvSpPr>
          <p:spPr>
            <a:xfrm flipH="1">
              <a:off x="7686718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14</a:t>
              </a:r>
            </a:p>
          </p:txBody>
        </p:sp>
        <p:sp>
          <p:nvSpPr>
            <p:cNvPr id="30" name="Text Placeholder 7"/>
            <p:cNvSpPr txBox="1">
              <a:spLocks/>
            </p:cNvSpPr>
            <p:nvPr/>
          </p:nvSpPr>
          <p:spPr>
            <a:xfrm flipH="1">
              <a:off x="9437729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12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36712" y="5407103"/>
            <a:ext cx="8915400" cy="779501"/>
            <a:chOff x="2284412" y="3886200"/>
            <a:chExt cx="8915400" cy="779501"/>
          </a:xfrm>
        </p:grpSpPr>
        <p:sp>
          <p:nvSpPr>
            <p:cNvPr id="32" name="Text Placeholder 7"/>
            <p:cNvSpPr txBox="1">
              <a:spLocks/>
            </p:cNvSpPr>
            <p:nvPr/>
          </p:nvSpPr>
          <p:spPr>
            <a:xfrm flipH="1">
              <a:off x="2284412" y="3886200"/>
              <a:ext cx="8915400" cy="7795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</p:txBody>
        </p:sp>
        <p:sp>
          <p:nvSpPr>
            <p:cNvPr id="33" name="Text Placeholder 7"/>
            <p:cNvSpPr txBox="1">
              <a:spLocks/>
            </p:cNvSpPr>
            <p:nvPr/>
          </p:nvSpPr>
          <p:spPr>
            <a:xfrm flipH="1">
              <a:off x="2430509" y="4002107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15</a:t>
              </a:r>
            </a:p>
          </p:txBody>
        </p:sp>
        <p:sp>
          <p:nvSpPr>
            <p:cNvPr id="34" name="Text Placeholder 7"/>
            <p:cNvSpPr txBox="1">
              <a:spLocks/>
            </p:cNvSpPr>
            <p:nvPr/>
          </p:nvSpPr>
          <p:spPr>
            <a:xfrm flipH="1">
              <a:off x="7686718" y="3998952"/>
              <a:ext cx="1612805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noProof="1"/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910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Take Two – Non Functional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43607"/>
            <a:ext cx="10840496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LinkedHashSet&lt;Integer&gt; set =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create set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(Integer number : numbers)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(set.size() &gt;= 2)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(10 &lt;= number &amp;&amp; number &lt;= 20)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set.add(number);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821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Take Two – Functional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https://judge.softuni.bg/Contests/Practice/Index/465#0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828800"/>
            <a:ext cx="10840496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.stream()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10 &lt;= n &amp;&amp; n &lt;= 20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distinct()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limit(</a:t>
            </a: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</a:t>
            </a: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-&gt; print(n)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9334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1962</Words>
  <Application>Microsoft Office PowerPoint</Application>
  <PresentationFormat>Custom</PresentationFormat>
  <Paragraphs>541</Paragraphs>
  <Slides>56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Consolas</vt:lpstr>
      <vt:lpstr>Wingdings</vt:lpstr>
      <vt:lpstr>Wingdings 2</vt:lpstr>
      <vt:lpstr>SoftUni 16x9</vt:lpstr>
      <vt:lpstr>Stream API</vt:lpstr>
      <vt:lpstr>Table of Contents</vt:lpstr>
      <vt:lpstr>Questions</vt:lpstr>
      <vt:lpstr>Stream API</vt:lpstr>
      <vt:lpstr>Stream API and Stream&lt;T&gt; Class</vt:lpstr>
      <vt:lpstr>Stream&lt;T&gt; Class (2)</vt:lpstr>
      <vt:lpstr>Problem: Take Two</vt:lpstr>
      <vt:lpstr>Solution: Take Two – Non Functional</vt:lpstr>
      <vt:lpstr>Solution: Take Two – Functional</vt:lpstr>
      <vt:lpstr>Function Execution</vt:lpstr>
      <vt:lpstr>Function Execution (2)</vt:lpstr>
      <vt:lpstr>So What is a Stream?</vt:lpstr>
      <vt:lpstr>Stream Types and Optionals</vt:lpstr>
      <vt:lpstr>Generic Streams</vt:lpstr>
      <vt:lpstr>Problem: UPPER STRINGS</vt:lpstr>
      <vt:lpstr>Solution: UPPER STRINGS</vt:lpstr>
      <vt:lpstr>Optional&lt;T&gt;</vt:lpstr>
      <vt:lpstr>Problem: First Name</vt:lpstr>
      <vt:lpstr>Solution: First Name</vt:lpstr>
      <vt:lpstr>Solution: First Name (2)</vt:lpstr>
      <vt:lpstr>Primitive Streams</vt:lpstr>
      <vt:lpstr>Problem: Average of Doubles</vt:lpstr>
      <vt:lpstr>Solution: Average of Doubles</vt:lpstr>
      <vt:lpstr>Practice: Stream&lt;T&gt; and Primitive Streams</vt:lpstr>
      <vt:lpstr>Types of Operations</vt:lpstr>
      <vt:lpstr>Intermediate Operations</vt:lpstr>
      <vt:lpstr>Intermediate Operations (2)</vt:lpstr>
      <vt:lpstr>Terminal Operations</vt:lpstr>
      <vt:lpstr>Terminal Operations (2)</vt:lpstr>
      <vt:lpstr>Types of Operations</vt:lpstr>
      <vt:lpstr>Map, Filter, Reduce</vt:lpstr>
      <vt:lpstr>Map Operations</vt:lpstr>
      <vt:lpstr>Filter Operations</vt:lpstr>
      <vt:lpstr>Reduce Operations</vt:lpstr>
      <vt:lpstr>Find Reductions</vt:lpstr>
      <vt:lpstr>General Reduction</vt:lpstr>
      <vt:lpstr>Problem: Min Even Number</vt:lpstr>
      <vt:lpstr>Solution: Min Even Number</vt:lpstr>
      <vt:lpstr>Problem: Find and Sum Integers</vt:lpstr>
      <vt:lpstr>Solution: Find and Sum Integers</vt:lpstr>
      <vt:lpstr>Sorting</vt:lpstr>
      <vt:lpstr>Streams on HashMaps</vt:lpstr>
      <vt:lpstr>Creating the Stream</vt:lpstr>
      <vt:lpstr>Problem: Map Districts</vt:lpstr>
      <vt:lpstr>Solution: Map Districts</vt:lpstr>
      <vt:lpstr>Solution: Map Districts (2)</vt:lpstr>
      <vt:lpstr>Solution: Map Districts (3)</vt:lpstr>
      <vt:lpstr>Collectors</vt:lpstr>
      <vt:lpstr>Collectors</vt:lpstr>
      <vt:lpstr>Problem: Bounded Numbers</vt:lpstr>
      <vt:lpstr>Solution: Bounded Numbers</vt:lpstr>
      <vt:lpstr>Solution: Bounded Numbers (2)</vt:lpstr>
      <vt:lpstr>Types of Operations</vt:lpstr>
      <vt:lpstr>Summary</vt:lpstr>
      <vt:lpstr>Stream API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Arrays, Lists, Stacks, Queues</dc:title>
  <dc:subject>C# Basics Course</dc:subject>
  <dc:creator/>
  <cp:keywords>C#, arrays, lists, stacks, queues,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2017-10-09T06:14:40Z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