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417" r:id="rId2"/>
    <p:sldId id="258" r:id="rId3"/>
    <p:sldId id="407" r:id="rId4"/>
    <p:sldId id="411" r:id="rId5"/>
    <p:sldId id="398" r:id="rId6"/>
    <p:sldId id="413" r:id="rId7"/>
    <p:sldId id="399" r:id="rId8"/>
    <p:sldId id="419" r:id="rId9"/>
    <p:sldId id="423" r:id="rId10"/>
    <p:sldId id="405" r:id="rId11"/>
    <p:sldId id="39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3A"/>
    <a:srgbClr val="002147"/>
    <a:srgbClr val="3334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403" autoAdjust="0"/>
  </p:normalViewPr>
  <p:slideViewPr>
    <p:cSldViewPr snapToGrid="0" snapToObjects="1">
      <p:cViewPr varScale="1">
        <p:scale>
          <a:sx n="69" d="100"/>
          <a:sy n="69" d="100"/>
        </p:scale>
        <p:origin x="13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27F2E8-2A33-A342-91D6-F91731D0F35E}" type="datetimeFigureOut">
              <a:rPr lang="en-US" smtClean="0"/>
              <a:pPr/>
              <a:t>6/3/2020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FF6747-F0A4-F148-8139-1C096186EAAC}" type="slidenum">
              <a:rPr lang="en-US" smtClean="0"/>
              <a:pPr/>
              <a:t>‹#›</a:t>
            </a:fld>
            <a:endParaRPr lang="en-US"/>
          </a:p>
        </p:txBody>
      </p:sp>
    </p:spTree>
    <p:extLst>
      <p:ext uri="{BB962C8B-B14F-4D97-AF65-F5344CB8AC3E}">
        <p14:creationId xmlns:p14="http://schemas.microsoft.com/office/powerpoint/2010/main" val="2038192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E5380E-4508-A34A-9B72-482113E1AC22}" type="datetimeFigureOut">
              <a:rPr lang="en-US" smtClean="0"/>
              <a:pPr/>
              <a:t>6/3/2020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960E24-D32C-F64F-83D0-B553CA7A4643}" type="slidenum">
              <a:rPr lang="en-US" smtClean="0"/>
              <a:pPr/>
              <a:t>‹#›</a:t>
            </a:fld>
            <a:endParaRPr lang="en-US"/>
          </a:p>
        </p:txBody>
      </p:sp>
    </p:spTree>
    <p:extLst>
      <p:ext uri="{BB962C8B-B14F-4D97-AF65-F5344CB8AC3E}">
        <p14:creationId xmlns:p14="http://schemas.microsoft.com/office/powerpoint/2010/main" val="116599588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BE9823-4424-4A72-9C29-969BF451BF5A}" type="datetime1">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1829459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DCF64E-F698-4E34-A04B-2BC745E4DE3B}" type="datetime1">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34256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9DE9A-7EEF-4E88-AC63-411818D14724}" type="datetime1">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537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A9115-C5EF-4FA7-899E-4F2846901D6F}" type="datetime1">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2928153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AD4D1-769A-4C41-BA66-FBBBC113DD4B}" type="datetime1">
              <a:rPr lang="en-US" smtClean="0"/>
              <a:pPr/>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39201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9B0C2-2FFC-4AFE-A494-57F1ED5454F9}" type="datetime1">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69533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AEA7F-3629-4570-B76C-ABB161DA55F5}" type="datetime1">
              <a:rPr lang="en-US" smtClean="0"/>
              <a:pPr/>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413638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C7C928-69C3-40CE-A828-CC66B28A0E07}" type="datetime1">
              <a:rPr lang="en-US" smtClean="0"/>
              <a:pPr/>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97413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B17D-5624-49F0-9F6E-DEEB6C2E9C5D}" type="datetime1">
              <a:rPr lang="en-US" smtClean="0"/>
              <a:pPr/>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813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027BA-062D-4C00-BF48-2B3D3E567E40}" type="datetime1">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45902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4E783F-E5A1-4584-89B8-3211798849D5}" type="datetime1">
              <a:rPr lang="en-US" smtClean="0"/>
              <a:pPr/>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131337-E23F-3E4B-9BD5-658EE1FFEFDF}" type="slidenum">
              <a:rPr lang="en-US" smtClean="0"/>
              <a:pPr/>
              <a:t>‹#›</a:t>
            </a:fld>
            <a:endParaRPr lang="en-US"/>
          </a:p>
        </p:txBody>
      </p:sp>
    </p:spTree>
    <p:extLst>
      <p:ext uri="{BB962C8B-B14F-4D97-AF65-F5344CB8AC3E}">
        <p14:creationId xmlns:p14="http://schemas.microsoft.com/office/powerpoint/2010/main" val="325772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2658D-7336-4CB4-854B-340EF50421FE}" type="datetime1">
              <a:rPr lang="en-US" smtClean="0"/>
              <a:pPr/>
              <a:t>6/3/2020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31337-E23F-3E4B-9BD5-658EE1FFEFDF}" type="slidenum">
              <a:rPr lang="en-US" smtClean="0"/>
              <a:pPr/>
              <a:t>‹#›</a:t>
            </a:fld>
            <a:endParaRPr lang="en-US"/>
          </a:p>
        </p:txBody>
      </p:sp>
    </p:spTree>
    <p:extLst>
      <p:ext uri="{BB962C8B-B14F-4D97-AF65-F5344CB8AC3E}">
        <p14:creationId xmlns:p14="http://schemas.microsoft.com/office/powerpoint/2010/main" val="400416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2D56B7-FC8E-4D61-96FA-6C4BABD42718}"/>
              </a:ext>
            </a:extLst>
          </p:cNvPr>
          <p:cNvPicPr>
            <a:picLocks noChangeAspect="1"/>
          </p:cNvPicPr>
          <p:nvPr/>
        </p:nvPicPr>
        <p:blipFill>
          <a:blip r:embed="rId2"/>
          <a:stretch>
            <a:fillRect/>
          </a:stretch>
        </p:blipFill>
        <p:spPr>
          <a:xfrm>
            <a:off x="609600" y="381000"/>
            <a:ext cx="3048000" cy="3048000"/>
          </a:xfrm>
          <a:prstGeom prst="rect">
            <a:avLst/>
          </a:prstGeom>
        </p:spPr>
      </p:pic>
      <p:pic>
        <p:nvPicPr>
          <p:cNvPr id="5" name="Picture 4">
            <a:extLst>
              <a:ext uri="{FF2B5EF4-FFF2-40B4-BE49-F238E27FC236}">
                <a16:creationId xmlns:a16="http://schemas.microsoft.com/office/drawing/2014/main" id="{2CC79E1A-F776-44A3-9E55-0E656EA28105}"/>
              </a:ext>
            </a:extLst>
          </p:cNvPr>
          <p:cNvPicPr>
            <a:picLocks noChangeAspect="1"/>
          </p:cNvPicPr>
          <p:nvPr/>
        </p:nvPicPr>
        <p:blipFill>
          <a:blip r:embed="rId3"/>
          <a:stretch>
            <a:fillRect/>
          </a:stretch>
        </p:blipFill>
        <p:spPr>
          <a:xfrm>
            <a:off x="3909391" y="381000"/>
            <a:ext cx="4869346" cy="3048000"/>
          </a:xfrm>
          <a:prstGeom prst="rect">
            <a:avLst/>
          </a:prstGeom>
        </p:spPr>
      </p:pic>
      <p:sp>
        <p:nvSpPr>
          <p:cNvPr id="6" name="Rectangle 5">
            <a:extLst>
              <a:ext uri="{FF2B5EF4-FFF2-40B4-BE49-F238E27FC236}">
                <a16:creationId xmlns:a16="http://schemas.microsoft.com/office/drawing/2014/main" id="{DEA05D19-1208-4B53-A4F2-63AEFC746337}"/>
              </a:ext>
            </a:extLst>
          </p:cNvPr>
          <p:cNvSpPr/>
          <p:nvPr/>
        </p:nvSpPr>
        <p:spPr>
          <a:xfrm>
            <a:off x="609600" y="3564835"/>
            <a:ext cx="8169137" cy="304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a:t>The Battle of Neighborhoods</a:t>
            </a:r>
          </a:p>
          <a:p>
            <a:pPr algn="ctr"/>
            <a:r>
              <a:rPr lang="en-US" sz="2800" dirty="0"/>
              <a:t>KIRTI SETH</a:t>
            </a:r>
          </a:p>
          <a:p>
            <a:pPr algn="ctr"/>
            <a:r>
              <a:rPr lang="en-US" dirty="0"/>
              <a:t>Coursera IBM Data Science Capstone Project</a:t>
            </a:r>
          </a:p>
        </p:txBody>
      </p:sp>
    </p:spTree>
    <p:extLst>
      <p:ext uri="{BB962C8B-B14F-4D97-AF65-F5344CB8AC3E}">
        <p14:creationId xmlns:p14="http://schemas.microsoft.com/office/powerpoint/2010/main" val="2682775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Conclusion</a:t>
            </a:r>
          </a:p>
        </p:txBody>
      </p:sp>
      <p:sp>
        <p:nvSpPr>
          <p:cNvPr id="5" name="Rectangle 4">
            <a:extLst>
              <a:ext uri="{FF2B5EF4-FFF2-40B4-BE49-F238E27FC236}">
                <a16:creationId xmlns:a16="http://schemas.microsoft.com/office/drawing/2014/main" id="{590F9402-D841-4101-97F8-87A93B6316AA}"/>
              </a:ext>
            </a:extLst>
          </p:cNvPr>
          <p:cNvSpPr/>
          <p:nvPr/>
        </p:nvSpPr>
        <p:spPr>
          <a:xfrm>
            <a:off x="636104" y="1166682"/>
            <a:ext cx="7779026" cy="4915576"/>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 project work was only done on the zip codes of New York and Toronto, which includes 401 zip codes each having 150 features even after dimensionality reduction with PCA. The problem is that we have a huge feature space but limited number of samples. We can collect data from entire United States and Canada, which will make our dataset well balanced. </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From figure 5 and 6, we can spot certain outlier in our data. In future we will try to filter out those outliers for more robust clustering.</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There could be other clustering algorithms that can work better. In future, DBSCAN seems to be a good fit for our data.</a:t>
            </a:r>
          </a:p>
          <a:p>
            <a:pPr marL="285750" indent="-285750">
              <a:lnSpc>
                <a:spcPct val="107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rPr>
              <a:t>We can sum everything, and convert to a neighborhood recommendation APP.</a:t>
            </a:r>
          </a:p>
          <a:p>
            <a:pPr marL="285750" indent="-285750">
              <a:lnSpc>
                <a:spcPct val="107000"/>
              </a:lnSpc>
              <a:spcAft>
                <a:spcPts val="800"/>
              </a:spcAft>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79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22965B-CC53-4C4A-857E-17D523E1920F}"/>
              </a:ext>
            </a:extLst>
          </p:cNvPr>
          <p:cNvSpPr/>
          <p:nvPr/>
        </p:nvSpPr>
        <p:spPr>
          <a:xfrm>
            <a:off x="0" y="-8878"/>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Trebuchet MS" panose="020B0603020202020204" pitchFamily="34" charset="0"/>
            </a:endParaRPr>
          </a:p>
        </p:txBody>
      </p:sp>
      <p:sp>
        <p:nvSpPr>
          <p:cNvPr id="4" name="TextBox 3">
            <a:extLst>
              <a:ext uri="{FF2B5EF4-FFF2-40B4-BE49-F238E27FC236}">
                <a16:creationId xmlns:a16="http://schemas.microsoft.com/office/drawing/2014/main" id="{672E2067-C5B8-418E-AB4F-A8B36A8DE074}"/>
              </a:ext>
            </a:extLst>
          </p:cNvPr>
          <p:cNvSpPr txBox="1"/>
          <p:nvPr/>
        </p:nvSpPr>
        <p:spPr>
          <a:xfrm>
            <a:off x="1371600" y="3244334"/>
            <a:ext cx="6400800" cy="461665"/>
          </a:xfrm>
          <a:prstGeom prst="rect">
            <a:avLst/>
          </a:prstGeom>
          <a:noFill/>
        </p:spPr>
        <p:txBody>
          <a:bodyPr wrap="square" rtlCol="0">
            <a:spAutoFit/>
          </a:bodyPr>
          <a:lstStyle/>
          <a:p>
            <a:pPr algn="ctr"/>
            <a:r>
              <a:rPr lang="en-US" sz="2400" b="1" dirty="0"/>
              <a:t>THANK YOU</a:t>
            </a:r>
          </a:p>
        </p:txBody>
      </p:sp>
    </p:spTree>
    <p:extLst>
      <p:ext uri="{BB962C8B-B14F-4D97-AF65-F5344CB8AC3E}">
        <p14:creationId xmlns:p14="http://schemas.microsoft.com/office/powerpoint/2010/main" val="312231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Motivation</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5632311"/>
          </a:xfrm>
          <a:prstGeom prst="rect">
            <a:avLst/>
          </a:prstGeom>
        </p:spPr>
        <p:txBody>
          <a:bodyPr wrap="square">
            <a:spAutoFit/>
          </a:bodyPr>
          <a:lstStyle/>
          <a:p>
            <a:pPr marL="285750" indent="-285750">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Suppose, a person has been living in East York, Toronto for 15 sweet years of his/her life.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to leave East York and relocate to NY for a change in his job location or some other event.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has been used to a particular lifestyle for a longtime. He may likes to go to Mexican restaurants for breakfast, maybe he loves to visit some kind of park in the weekends </a:t>
            </a:r>
          </a:p>
          <a:p>
            <a:pPr marL="457200" indent="-457200" algn="just">
              <a:buFont typeface="Arial" panose="020B0604020202020204" pitchFamily="34" charset="0"/>
              <a:buChar char="•"/>
            </a:pPr>
            <a:r>
              <a:rPr lang="en-US" sz="2800" dirty="0">
                <a:solidFill>
                  <a:srgbClr val="000000"/>
                </a:solidFill>
                <a:latin typeface="Cambria" panose="02040503050406030204" pitchFamily="18" charset="0"/>
              </a:rPr>
              <a:t>Now, he would more like to choose a neighborhood in Manhattan which has all the amenities he was used to in a close proximity. </a:t>
            </a:r>
            <a:endParaRPr lang="en-US" sz="2800" dirty="0"/>
          </a:p>
        </p:txBody>
      </p:sp>
    </p:spTree>
    <p:extLst>
      <p:ext uri="{BB962C8B-B14F-4D97-AF65-F5344CB8AC3E}">
        <p14:creationId xmlns:p14="http://schemas.microsoft.com/office/powerpoint/2010/main" val="809296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Objective</a:t>
            </a:r>
          </a:p>
        </p:txBody>
      </p:sp>
      <p:sp>
        <p:nvSpPr>
          <p:cNvPr id="4" name="Rectangle 3">
            <a:extLst>
              <a:ext uri="{FF2B5EF4-FFF2-40B4-BE49-F238E27FC236}">
                <a16:creationId xmlns:a16="http://schemas.microsoft.com/office/drawing/2014/main" id="{EE051579-4C09-4E7E-8E18-B11A6642DA74}"/>
              </a:ext>
            </a:extLst>
          </p:cNvPr>
          <p:cNvSpPr/>
          <p:nvPr/>
        </p:nvSpPr>
        <p:spPr>
          <a:xfrm>
            <a:off x="377300" y="657667"/>
            <a:ext cx="8340571" cy="3046988"/>
          </a:xfrm>
          <a:prstGeom prst="rect">
            <a:avLst/>
          </a:prstGeom>
        </p:spPr>
        <p:txBody>
          <a:bodyPr wrap="square">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000000"/>
                </a:solidFill>
                <a:latin typeface="Cambria" panose="02040503050406030204" pitchFamily="18" charset="0"/>
              </a:rPr>
              <a:t>Applying k-mean clustering algorithm to cluster the neighborhood based on their similarities in different amenities and venues. </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rPr>
              <a:t>For defining success we will try to figure out the optimal cluster size by doing some exploratory data analysis on different clusters and trying to observe their similarities.</a:t>
            </a:r>
          </a:p>
        </p:txBody>
      </p:sp>
    </p:spTree>
    <p:extLst>
      <p:ext uri="{BB962C8B-B14F-4D97-AF65-F5344CB8AC3E}">
        <p14:creationId xmlns:p14="http://schemas.microsoft.com/office/powerpoint/2010/main" val="191043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Workflow</a:t>
            </a:r>
          </a:p>
        </p:txBody>
      </p:sp>
      <p:sp>
        <p:nvSpPr>
          <p:cNvPr id="5" name="AutoShape 2" descr="https://docs.google.com/drawings/u/1/d/sBTAqS0lu9NXikBEHN4Lv_A/image?w=336&amp;h=383&amp;rev=1&amp;ac=1&amp;parent=1ab05f7SrOhUFo58dhpiJKP0KXQiNB1VO901mlmRKi3k">
            <a:extLst>
              <a:ext uri="{FF2B5EF4-FFF2-40B4-BE49-F238E27FC236}">
                <a16:creationId xmlns:a16="http://schemas.microsoft.com/office/drawing/2014/main" id="{626D640D-C92D-4571-BF72-AB40613FD6F4}"/>
              </a:ext>
            </a:extLst>
          </p:cNvPr>
          <p:cNvSpPr>
            <a:spLocks noChangeAspect="1" noChangeArrowheads="1"/>
          </p:cNvSpPr>
          <p:nvPr/>
        </p:nvSpPr>
        <p:spPr bwMode="auto">
          <a:xfrm>
            <a:off x="2971800" y="1604963"/>
            <a:ext cx="320040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241FDE50-4188-4B02-9477-9810EBD6319C}"/>
              </a:ext>
            </a:extLst>
          </p:cNvPr>
          <p:cNvPicPr>
            <a:picLocks noChangeAspect="1"/>
          </p:cNvPicPr>
          <p:nvPr/>
        </p:nvPicPr>
        <p:blipFill>
          <a:blip r:embed="rId2"/>
          <a:stretch>
            <a:fillRect/>
          </a:stretch>
        </p:blipFill>
        <p:spPr>
          <a:xfrm>
            <a:off x="2014331" y="1147762"/>
            <a:ext cx="5111854" cy="4987995"/>
          </a:xfrm>
          <a:prstGeom prst="rect">
            <a:avLst/>
          </a:prstGeom>
        </p:spPr>
      </p:pic>
      <p:sp>
        <p:nvSpPr>
          <p:cNvPr id="6" name="Rectangle 5">
            <a:extLst>
              <a:ext uri="{FF2B5EF4-FFF2-40B4-BE49-F238E27FC236}">
                <a16:creationId xmlns:a16="http://schemas.microsoft.com/office/drawing/2014/main" id="{FEC7399E-ECC4-476A-82DE-340CC80D2124}"/>
              </a:ext>
            </a:extLst>
          </p:cNvPr>
          <p:cNvSpPr/>
          <p:nvPr/>
        </p:nvSpPr>
        <p:spPr>
          <a:xfrm>
            <a:off x="2554185" y="6135757"/>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1. Neighborhood segmentation work flow chart</a:t>
            </a:r>
            <a:endParaRPr lang="en-US" dirty="0"/>
          </a:p>
        </p:txBody>
      </p:sp>
    </p:spTree>
    <p:extLst>
      <p:ext uri="{BB962C8B-B14F-4D97-AF65-F5344CB8AC3E}">
        <p14:creationId xmlns:p14="http://schemas.microsoft.com/office/powerpoint/2010/main" val="18732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Selecting Principal Components</a:t>
            </a:r>
          </a:p>
        </p:txBody>
      </p:sp>
      <p:sp>
        <p:nvSpPr>
          <p:cNvPr id="2" name="Rectangle 1">
            <a:extLst>
              <a:ext uri="{FF2B5EF4-FFF2-40B4-BE49-F238E27FC236}">
                <a16:creationId xmlns:a16="http://schemas.microsoft.com/office/drawing/2014/main" id="{9B47D253-C3A6-4185-AB76-56DB8435047F}"/>
              </a:ext>
            </a:extLst>
          </p:cNvPr>
          <p:cNvSpPr/>
          <p:nvPr/>
        </p:nvSpPr>
        <p:spPr>
          <a:xfrm>
            <a:off x="2366889" y="6131741"/>
            <a:ext cx="4192173" cy="369332"/>
          </a:xfrm>
          <a:prstGeom prst="rect">
            <a:avLst/>
          </a:prstGeom>
        </p:spPr>
        <p:txBody>
          <a:bodyPr wrap="none">
            <a:spAutoFit/>
          </a:bodyPr>
          <a:lstStyle/>
          <a:p>
            <a:r>
              <a:rPr lang="en-US" b="1" i="1" dirty="0">
                <a:solidFill>
                  <a:srgbClr val="000000"/>
                </a:solidFill>
                <a:latin typeface="Times New Roman" panose="02020603050405020304" pitchFamily="18" charset="0"/>
              </a:rPr>
              <a:t>Figure 2. Selecting Principal Components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943" y="1595181"/>
            <a:ext cx="5106113" cy="3667637"/>
          </a:xfrm>
          <a:prstGeom prst="rect">
            <a:avLst/>
          </a:prstGeom>
        </p:spPr>
      </p:pic>
    </p:spTree>
    <p:extLst>
      <p:ext uri="{BB962C8B-B14F-4D97-AF65-F5344CB8AC3E}">
        <p14:creationId xmlns:p14="http://schemas.microsoft.com/office/powerpoint/2010/main" val="261990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Silhouette Score</a:t>
            </a:r>
          </a:p>
        </p:txBody>
      </p:sp>
      <p:sp>
        <p:nvSpPr>
          <p:cNvPr id="2" name="Rectangle 1">
            <a:extLst>
              <a:ext uri="{FF2B5EF4-FFF2-40B4-BE49-F238E27FC236}">
                <a16:creationId xmlns:a16="http://schemas.microsoft.com/office/drawing/2014/main" id="{D7E348E9-0DC8-483D-9798-99A64318D189}"/>
              </a:ext>
            </a:extLst>
          </p:cNvPr>
          <p:cNvSpPr/>
          <p:nvPr/>
        </p:nvSpPr>
        <p:spPr>
          <a:xfrm>
            <a:off x="2617304" y="5881225"/>
            <a:ext cx="4572000" cy="646331"/>
          </a:xfrm>
          <a:prstGeom prst="rect">
            <a:avLst/>
          </a:prstGeom>
        </p:spPr>
        <p:txBody>
          <a:bodyPr>
            <a:spAutoFit/>
          </a:bodyPr>
          <a:lstStyle/>
          <a:p>
            <a:r>
              <a:rPr lang="en-US" b="1" i="1" dirty="0">
                <a:solidFill>
                  <a:srgbClr val="000000"/>
                </a:solidFill>
                <a:latin typeface="Times New Roman" panose="02020603050405020304" pitchFamily="18" charset="0"/>
              </a:rPr>
              <a:t>Figure 3. Silhouette Score confirms optimal Cluster Number 5</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339" y="1952419"/>
            <a:ext cx="3915321" cy="2953162"/>
          </a:xfrm>
          <a:prstGeom prst="rect">
            <a:avLst/>
          </a:prstGeom>
        </p:spPr>
      </p:pic>
    </p:spTree>
    <p:extLst>
      <p:ext uri="{BB962C8B-B14F-4D97-AF65-F5344CB8AC3E}">
        <p14:creationId xmlns:p14="http://schemas.microsoft.com/office/powerpoint/2010/main" val="393659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Elbow Method</a:t>
            </a:r>
          </a:p>
        </p:txBody>
      </p:sp>
      <p:sp>
        <p:nvSpPr>
          <p:cNvPr id="2" name="Rectangle 1">
            <a:extLst>
              <a:ext uri="{FF2B5EF4-FFF2-40B4-BE49-F238E27FC236}">
                <a16:creationId xmlns:a16="http://schemas.microsoft.com/office/drawing/2014/main" id="{F91C74BB-0D4A-48AC-8FD8-5FEF7A3DEE41}"/>
              </a:ext>
            </a:extLst>
          </p:cNvPr>
          <p:cNvSpPr/>
          <p:nvPr/>
        </p:nvSpPr>
        <p:spPr>
          <a:xfrm>
            <a:off x="2040835" y="5950226"/>
            <a:ext cx="5678556"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4.</a:t>
            </a:r>
            <a:r>
              <a:rPr lang="en-US" b="1" dirty="0">
                <a:solidFill>
                  <a:srgbClr val="000000"/>
                </a:solidFill>
                <a:latin typeface="Times New Roman" panose="02020603050405020304" pitchFamily="18" charset="0"/>
              </a:rPr>
              <a:t> </a:t>
            </a:r>
            <a:r>
              <a:rPr lang="en-US" b="1" i="1" dirty="0">
                <a:solidFill>
                  <a:srgbClr val="000000"/>
                </a:solidFill>
                <a:latin typeface="Times New Roman" panose="02020603050405020304" pitchFamily="18" charset="0"/>
              </a:rPr>
              <a:t>Elbow found at k =5 (K is number of Clusters)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2839" y="2047682"/>
            <a:ext cx="4458322" cy="2762636"/>
          </a:xfrm>
          <a:prstGeom prst="rect">
            <a:avLst/>
          </a:prstGeom>
        </p:spPr>
      </p:pic>
    </p:spTree>
    <p:extLst>
      <p:ext uri="{BB962C8B-B14F-4D97-AF65-F5344CB8AC3E}">
        <p14:creationId xmlns:p14="http://schemas.microsoft.com/office/powerpoint/2010/main" val="293204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5. NY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03" y="2221562"/>
            <a:ext cx="3511131" cy="26242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149" y="2221562"/>
            <a:ext cx="3946185" cy="2624213"/>
          </a:xfrm>
          <a:prstGeom prst="rect">
            <a:avLst/>
          </a:prstGeom>
        </p:spPr>
      </p:pic>
    </p:spTree>
    <p:extLst>
      <p:ext uri="{BB962C8B-B14F-4D97-AF65-F5344CB8AC3E}">
        <p14:creationId xmlns:p14="http://schemas.microsoft.com/office/powerpoint/2010/main" val="37216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D908A8-2AAF-40C2-8178-98EB989E01CF}"/>
              </a:ext>
            </a:extLst>
          </p:cNvPr>
          <p:cNvSpPr/>
          <p:nvPr/>
        </p:nvSpPr>
        <p:spPr>
          <a:xfrm>
            <a:off x="0" y="0"/>
            <a:ext cx="9144000" cy="600364"/>
          </a:xfrm>
          <a:prstGeom prst="rect">
            <a:avLst/>
          </a:prstGeom>
          <a:solidFill>
            <a:srgbClr val="00214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Trebuchet MS" panose="020B0603020202020204" pitchFamily="34" charset="0"/>
              </a:rPr>
              <a:t>Cluster Visualization</a:t>
            </a:r>
          </a:p>
        </p:txBody>
      </p:sp>
      <p:sp>
        <p:nvSpPr>
          <p:cNvPr id="2" name="Rectangle 1">
            <a:extLst>
              <a:ext uri="{FF2B5EF4-FFF2-40B4-BE49-F238E27FC236}">
                <a16:creationId xmlns:a16="http://schemas.microsoft.com/office/drawing/2014/main" id="{045D3C26-D194-44DE-B737-2747CFEB82B2}"/>
              </a:ext>
            </a:extLst>
          </p:cNvPr>
          <p:cNvSpPr/>
          <p:nvPr/>
        </p:nvSpPr>
        <p:spPr>
          <a:xfrm>
            <a:off x="1716155" y="6021314"/>
            <a:ext cx="6023113" cy="369332"/>
          </a:xfrm>
          <a:prstGeom prst="rect">
            <a:avLst/>
          </a:prstGeom>
        </p:spPr>
        <p:txBody>
          <a:bodyPr wrap="square">
            <a:spAutoFit/>
          </a:bodyPr>
          <a:lstStyle/>
          <a:p>
            <a:r>
              <a:rPr lang="en-US" b="1" i="1" dirty="0">
                <a:solidFill>
                  <a:srgbClr val="000000"/>
                </a:solidFill>
                <a:latin typeface="Times New Roman" panose="02020603050405020304" pitchFamily="18" charset="0"/>
              </a:rPr>
              <a:t>Figure 6. Toronto Zip codes with the assigned cluster label</a:t>
            </a:r>
            <a:r>
              <a:rPr lang="en-US" dirty="0">
                <a:solidFill>
                  <a:srgbClr val="000000"/>
                </a:solidFill>
                <a:latin typeface="Times New Roman" panose="02020603050405020304" pitchFamily="18" charset="0"/>
              </a:rPr>
              <a:t> </a:t>
            </a:r>
            <a:endParaRPr lang="en-US" dirty="0"/>
          </a:p>
        </p:txBody>
      </p:sp>
      <p:sp>
        <p:nvSpPr>
          <p:cNvPr id="5" name="Rectangle 4">
            <a:extLst>
              <a:ext uri="{FF2B5EF4-FFF2-40B4-BE49-F238E27FC236}">
                <a16:creationId xmlns:a16="http://schemas.microsoft.com/office/drawing/2014/main" id="{813A8309-CC60-44AC-B5A6-4AAAB8FE7492}"/>
              </a:ext>
            </a:extLst>
          </p:cNvPr>
          <p:cNvSpPr/>
          <p:nvPr/>
        </p:nvSpPr>
        <p:spPr>
          <a:xfrm>
            <a:off x="1571017" y="5114511"/>
            <a:ext cx="1883849" cy="369332"/>
          </a:xfrm>
          <a:prstGeom prst="rect">
            <a:avLst/>
          </a:prstGeom>
        </p:spPr>
        <p:txBody>
          <a:bodyPr wrap="none">
            <a:spAutoFit/>
          </a:bodyPr>
          <a:lstStyle/>
          <a:p>
            <a:r>
              <a:rPr lang="en-US" b="1" i="1" dirty="0">
                <a:solidFill>
                  <a:srgbClr val="000000"/>
                </a:solidFill>
                <a:latin typeface="Times New Roman" panose="02020603050405020304" pitchFamily="18" charset="0"/>
              </a:rPr>
              <a:t>Before Clustering</a:t>
            </a:r>
            <a:endParaRPr lang="en-US" dirty="0"/>
          </a:p>
        </p:txBody>
      </p:sp>
      <p:sp>
        <p:nvSpPr>
          <p:cNvPr id="6" name="Rectangle 5">
            <a:extLst>
              <a:ext uri="{FF2B5EF4-FFF2-40B4-BE49-F238E27FC236}">
                <a16:creationId xmlns:a16="http://schemas.microsoft.com/office/drawing/2014/main" id="{9BF388DA-8A65-482A-9ED4-07438F518242}"/>
              </a:ext>
            </a:extLst>
          </p:cNvPr>
          <p:cNvSpPr/>
          <p:nvPr/>
        </p:nvSpPr>
        <p:spPr>
          <a:xfrm>
            <a:off x="5777375" y="5114511"/>
            <a:ext cx="1729961" cy="369332"/>
          </a:xfrm>
          <a:prstGeom prst="rect">
            <a:avLst/>
          </a:prstGeom>
        </p:spPr>
        <p:txBody>
          <a:bodyPr wrap="none">
            <a:spAutoFit/>
          </a:bodyPr>
          <a:lstStyle/>
          <a:p>
            <a:r>
              <a:rPr lang="en-US" b="1" i="1" dirty="0">
                <a:solidFill>
                  <a:srgbClr val="000000"/>
                </a:solidFill>
                <a:latin typeface="Times New Roman" panose="02020603050405020304" pitchFamily="18" charset="0"/>
              </a:rPr>
              <a:t>After Clustering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9" y="2119532"/>
            <a:ext cx="3783787" cy="238261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648" y="2119532"/>
            <a:ext cx="3995351" cy="2382613"/>
          </a:xfrm>
          <a:prstGeom prst="rect">
            <a:avLst/>
          </a:prstGeom>
        </p:spPr>
      </p:pic>
    </p:spTree>
    <p:extLst>
      <p:ext uri="{BB962C8B-B14F-4D97-AF65-F5344CB8AC3E}">
        <p14:creationId xmlns:p14="http://schemas.microsoft.com/office/powerpoint/2010/main" val="1332614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3264</TotalTime>
  <Words>389</Words>
  <Application>Microsoft Office PowerPoint</Application>
  <PresentationFormat>On-screen Show (4:3)</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Marmarelli, Marissa</dc:creator>
  <cp:lastModifiedBy>Kirti Seth</cp:lastModifiedBy>
  <cp:revision>192</cp:revision>
  <dcterms:created xsi:type="dcterms:W3CDTF">2014-05-07T16:40:04Z</dcterms:created>
  <dcterms:modified xsi:type="dcterms:W3CDTF">2020-06-03T15:06:27Z</dcterms:modified>
</cp:coreProperties>
</file>