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CC285-A15C-464A-8638-1C05ABBAC74E}" type="datetimeFigureOut">
              <a:rPr lang="el-GR" smtClean="0"/>
              <a:t>8/9/2019</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657AB-6F40-43F9-A863-AE33936079A7}" type="slidenum">
              <a:rPr lang="el-GR" smtClean="0"/>
              <a:t>‹#›</a:t>
            </a:fld>
            <a:endParaRPr lang="el-GR"/>
          </a:p>
        </p:txBody>
      </p:sp>
    </p:spTree>
    <p:extLst>
      <p:ext uri="{BB962C8B-B14F-4D97-AF65-F5344CB8AC3E}">
        <p14:creationId xmlns:p14="http://schemas.microsoft.com/office/powerpoint/2010/main" val="1381622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B2E4-3826-4AF0-9403-76EA397B77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9664A057-9E74-49E1-8095-79997A5C7E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0D577E39-05D2-4A48-ACA2-D7EAF95692A5}"/>
              </a:ext>
            </a:extLst>
          </p:cNvPr>
          <p:cNvSpPr>
            <a:spLocks noGrp="1"/>
          </p:cNvSpPr>
          <p:nvPr>
            <p:ph type="dt" sz="half" idx="10"/>
          </p:nvPr>
        </p:nvSpPr>
        <p:spPr/>
        <p:txBody>
          <a:bodyPr/>
          <a:lstStyle/>
          <a:p>
            <a:fld id="{D88300E7-D13A-4D65-B06C-FD0008AAB811}" type="datetime1">
              <a:rPr lang="el-GR" smtClean="0"/>
              <a:t>8/9/2019</a:t>
            </a:fld>
            <a:endParaRPr lang="el-GR"/>
          </a:p>
        </p:txBody>
      </p:sp>
      <p:sp>
        <p:nvSpPr>
          <p:cNvPr id="5" name="Footer Placeholder 4">
            <a:extLst>
              <a:ext uri="{FF2B5EF4-FFF2-40B4-BE49-F238E27FC236}">
                <a16:creationId xmlns:a16="http://schemas.microsoft.com/office/drawing/2014/main" id="{4B5CE359-411C-48AF-8F55-9528B8FD1C25}"/>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229D9E87-FD29-44F7-A327-F38AFBBA78EB}"/>
              </a:ext>
            </a:extLst>
          </p:cNvPr>
          <p:cNvSpPr>
            <a:spLocks noGrp="1"/>
          </p:cNvSpPr>
          <p:nvPr>
            <p:ph type="sldNum" sz="quarter" idx="12"/>
          </p:nvPr>
        </p:nvSpPr>
        <p:spPr/>
        <p:txBody>
          <a:bodyPr/>
          <a:lstStyle/>
          <a:p>
            <a:fld id="{EDB27199-B92C-45F8-A9B3-C201FE866BCB}" type="slidenum">
              <a:rPr lang="el-GR" smtClean="0"/>
              <a:t>‹#›</a:t>
            </a:fld>
            <a:endParaRPr lang="el-GR"/>
          </a:p>
        </p:txBody>
      </p:sp>
    </p:spTree>
    <p:extLst>
      <p:ext uri="{BB962C8B-B14F-4D97-AF65-F5344CB8AC3E}">
        <p14:creationId xmlns:p14="http://schemas.microsoft.com/office/powerpoint/2010/main" val="346616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ACFCA-1954-4975-B116-507770A2E842}"/>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E476F58A-62BB-48C8-930F-401DF2606B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BFEE186C-1C74-43FE-9452-98DD2229ECA9}"/>
              </a:ext>
            </a:extLst>
          </p:cNvPr>
          <p:cNvSpPr>
            <a:spLocks noGrp="1"/>
          </p:cNvSpPr>
          <p:nvPr>
            <p:ph type="dt" sz="half" idx="10"/>
          </p:nvPr>
        </p:nvSpPr>
        <p:spPr/>
        <p:txBody>
          <a:bodyPr/>
          <a:lstStyle/>
          <a:p>
            <a:fld id="{8E694A4B-4111-46FB-B23D-57CF10364282}" type="datetime1">
              <a:rPr lang="el-GR" smtClean="0"/>
              <a:t>8/9/2019</a:t>
            </a:fld>
            <a:endParaRPr lang="el-GR"/>
          </a:p>
        </p:txBody>
      </p:sp>
      <p:sp>
        <p:nvSpPr>
          <p:cNvPr id="5" name="Footer Placeholder 4">
            <a:extLst>
              <a:ext uri="{FF2B5EF4-FFF2-40B4-BE49-F238E27FC236}">
                <a16:creationId xmlns:a16="http://schemas.microsoft.com/office/drawing/2014/main" id="{C25B715E-3C96-4868-9A33-72F2E95F322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0B218DB0-A808-4A55-A0B2-C50C2AD289F9}"/>
              </a:ext>
            </a:extLst>
          </p:cNvPr>
          <p:cNvSpPr>
            <a:spLocks noGrp="1"/>
          </p:cNvSpPr>
          <p:nvPr>
            <p:ph type="sldNum" sz="quarter" idx="12"/>
          </p:nvPr>
        </p:nvSpPr>
        <p:spPr/>
        <p:txBody>
          <a:bodyPr/>
          <a:lstStyle/>
          <a:p>
            <a:fld id="{EDB27199-B92C-45F8-A9B3-C201FE866BCB}" type="slidenum">
              <a:rPr lang="el-GR" smtClean="0"/>
              <a:t>‹#›</a:t>
            </a:fld>
            <a:endParaRPr lang="el-GR"/>
          </a:p>
        </p:txBody>
      </p:sp>
    </p:spTree>
    <p:extLst>
      <p:ext uri="{BB962C8B-B14F-4D97-AF65-F5344CB8AC3E}">
        <p14:creationId xmlns:p14="http://schemas.microsoft.com/office/powerpoint/2010/main" val="360609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9FD25B-EBF6-4434-924E-B8034FA3F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7778C773-78FD-4AAE-99C0-8CCAB57D27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755F510-ED66-4EE0-A59F-F6B3E79D5E23}"/>
              </a:ext>
            </a:extLst>
          </p:cNvPr>
          <p:cNvSpPr>
            <a:spLocks noGrp="1"/>
          </p:cNvSpPr>
          <p:nvPr>
            <p:ph type="dt" sz="half" idx="10"/>
          </p:nvPr>
        </p:nvSpPr>
        <p:spPr/>
        <p:txBody>
          <a:bodyPr/>
          <a:lstStyle/>
          <a:p>
            <a:fld id="{6749CBF4-A826-47D6-8319-7418E1C369C7}" type="datetime1">
              <a:rPr lang="el-GR" smtClean="0"/>
              <a:t>8/9/2019</a:t>
            </a:fld>
            <a:endParaRPr lang="el-GR"/>
          </a:p>
        </p:txBody>
      </p:sp>
      <p:sp>
        <p:nvSpPr>
          <p:cNvPr id="5" name="Footer Placeholder 4">
            <a:extLst>
              <a:ext uri="{FF2B5EF4-FFF2-40B4-BE49-F238E27FC236}">
                <a16:creationId xmlns:a16="http://schemas.microsoft.com/office/drawing/2014/main" id="{8DB5DAEA-FFC9-4867-BB43-473EAA4FFD96}"/>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24E94468-7C9F-470C-904F-17733BEAC902}"/>
              </a:ext>
            </a:extLst>
          </p:cNvPr>
          <p:cNvSpPr>
            <a:spLocks noGrp="1"/>
          </p:cNvSpPr>
          <p:nvPr>
            <p:ph type="sldNum" sz="quarter" idx="12"/>
          </p:nvPr>
        </p:nvSpPr>
        <p:spPr/>
        <p:txBody>
          <a:bodyPr/>
          <a:lstStyle/>
          <a:p>
            <a:fld id="{EDB27199-B92C-45F8-A9B3-C201FE866BCB}" type="slidenum">
              <a:rPr lang="el-GR" smtClean="0"/>
              <a:t>‹#›</a:t>
            </a:fld>
            <a:endParaRPr lang="el-GR"/>
          </a:p>
        </p:txBody>
      </p:sp>
    </p:spTree>
    <p:extLst>
      <p:ext uri="{BB962C8B-B14F-4D97-AF65-F5344CB8AC3E}">
        <p14:creationId xmlns:p14="http://schemas.microsoft.com/office/powerpoint/2010/main" val="30726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A809-DFA8-4857-B5A5-49A390E0131C}"/>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761C1701-E7D5-4CD8-823B-CB485B8A32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0A7631D-A9DF-487A-B17A-7465AF2C1555}"/>
              </a:ext>
            </a:extLst>
          </p:cNvPr>
          <p:cNvSpPr>
            <a:spLocks noGrp="1"/>
          </p:cNvSpPr>
          <p:nvPr>
            <p:ph type="dt" sz="half" idx="10"/>
          </p:nvPr>
        </p:nvSpPr>
        <p:spPr/>
        <p:txBody>
          <a:bodyPr/>
          <a:lstStyle/>
          <a:p>
            <a:fld id="{6914CBFE-3999-43D1-A298-B8DAE1A985C0}" type="datetime1">
              <a:rPr lang="el-GR" smtClean="0"/>
              <a:t>8/9/2019</a:t>
            </a:fld>
            <a:endParaRPr lang="el-GR"/>
          </a:p>
        </p:txBody>
      </p:sp>
      <p:sp>
        <p:nvSpPr>
          <p:cNvPr id="5" name="Footer Placeholder 4">
            <a:extLst>
              <a:ext uri="{FF2B5EF4-FFF2-40B4-BE49-F238E27FC236}">
                <a16:creationId xmlns:a16="http://schemas.microsoft.com/office/drawing/2014/main" id="{7A4F81D6-BFFE-488A-9E54-A1D13F710DD9}"/>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9D00D6C-B65F-4D00-A762-E9AD2FAF4C21}"/>
              </a:ext>
            </a:extLst>
          </p:cNvPr>
          <p:cNvSpPr>
            <a:spLocks noGrp="1"/>
          </p:cNvSpPr>
          <p:nvPr>
            <p:ph type="sldNum" sz="quarter" idx="12"/>
          </p:nvPr>
        </p:nvSpPr>
        <p:spPr/>
        <p:txBody>
          <a:bodyPr/>
          <a:lstStyle/>
          <a:p>
            <a:fld id="{EDB27199-B92C-45F8-A9B3-C201FE866BCB}" type="slidenum">
              <a:rPr lang="el-GR" smtClean="0"/>
              <a:t>‹#›</a:t>
            </a:fld>
            <a:endParaRPr lang="el-GR"/>
          </a:p>
        </p:txBody>
      </p:sp>
    </p:spTree>
    <p:extLst>
      <p:ext uri="{BB962C8B-B14F-4D97-AF65-F5344CB8AC3E}">
        <p14:creationId xmlns:p14="http://schemas.microsoft.com/office/powerpoint/2010/main" val="190920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F8AF-20F3-4268-A344-F3C2080624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CF856070-1252-487E-BBC6-BC3D7771DF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66E374-27FC-427A-B373-6135E8D7B747}"/>
              </a:ext>
            </a:extLst>
          </p:cNvPr>
          <p:cNvSpPr>
            <a:spLocks noGrp="1"/>
          </p:cNvSpPr>
          <p:nvPr>
            <p:ph type="dt" sz="half" idx="10"/>
          </p:nvPr>
        </p:nvSpPr>
        <p:spPr/>
        <p:txBody>
          <a:bodyPr/>
          <a:lstStyle/>
          <a:p>
            <a:fld id="{986077F6-7E37-4AB3-8944-046CE02F2497}" type="datetime1">
              <a:rPr lang="el-GR" smtClean="0"/>
              <a:t>8/9/2019</a:t>
            </a:fld>
            <a:endParaRPr lang="el-GR"/>
          </a:p>
        </p:txBody>
      </p:sp>
      <p:sp>
        <p:nvSpPr>
          <p:cNvPr id="5" name="Footer Placeholder 4">
            <a:extLst>
              <a:ext uri="{FF2B5EF4-FFF2-40B4-BE49-F238E27FC236}">
                <a16:creationId xmlns:a16="http://schemas.microsoft.com/office/drawing/2014/main" id="{FA2DD2C7-A45E-4867-9CB5-882C3E44CDE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9F84452-B003-416D-94CB-C298FDC459AC}"/>
              </a:ext>
            </a:extLst>
          </p:cNvPr>
          <p:cNvSpPr>
            <a:spLocks noGrp="1"/>
          </p:cNvSpPr>
          <p:nvPr>
            <p:ph type="sldNum" sz="quarter" idx="12"/>
          </p:nvPr>
        </p:nvSpPr>
        <p:spPr/>
        <p:txBody>
          <a:bodyPr/>
          <a:lstStyle/>
          <a:p>
            <a:fld id="{EDB27199-B92C-45F8-A9B3-C201FE866BCB}" type="slidenum">
              <a:rPr lang="el-GR" smtClean="0"/>
              <a:t>‹#›</a:t>
            </a:fld>
            <a:endParaRPr lang="el-GR"/>
          </a:p>
        </p:txBody>
      </p:sp>
    </p:spTree>
    <p:extLst>
      <p:ext uri="{BB962C8B-B14F-4D97-AF65-F5344CB8AC3E}">
        <p14:creationId xmlns:p14="http://schemas.microsoft.com/office/powerpoint/2010/main" val="272630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F8B2B-C85F-4513-955C-16EB79DAC1EB}"/>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04049DCC-9309-4927-B31C-D170BA6D76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EDB11022-FA42-4983-8FAC-7CA19D3DB1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D32BC408-508E-4153-9A4F-2A44D6285E47}"/>
              </a:ext>
            </a:extLst>
          </p:cNvPr>
          <p:cNvSpPr>
            <a:spLocks noGrp="1"/>
          </p:cNvSpPr>
          <p:nvPr>
            <p:ph type="dt" sz="half" idx="10"/>
          </p:nvPr>
        </p:nvSpPr>
        <p:spPr/>
        <p:txBody>
          <a:bodyPr/>
          <a:lstStyle/>
          <a:p>
            <a:fld id="{2D8594FA-EE2B-4B25-B002-C49B931027E4}" type="datetime1">
              <a:rPr lang="el-GR" smtClean="0"/>
              <a:t>8/9/2019</a:t>
            </a:fld>
            <a:endParaRPr lang="el-GR"/>
          </a:p>
        </p:txBody>
      </p:sp>
      <p:sp>
        <p:nvSpPr>
          <p:cNvPr id="6" name="Footer Placeholder 5">
            <a:extLst>
              <a:ext uri="{FF2B5EF4-FFF2-40B4-BE49-F238E27FC236}">
                <a16:creationId xmlns:a16="http://schemas.microsoft.com/office/drawing/2014/main" id="{D5C52F0C-983C-407E-95B3-92EC53CEA5D9}"/>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2B5775C6-F48A-4580-A5FE-4717EC18E9E9}"/>
              </a:ext>
            </a:extLst>
          </p:cNvPr>
          <p:cNvSpPr>
            <a:spLocks noGrp="1"/>
          </p:cNvSpPr>
          <p:nvPr>
            <p:ph type="sldNum" sz="quarter" idx="12"/>
          </p:nvPr>
        </p:nvSpPr>
        <p:spPr/>
        <p:txBody>
          <a:bodyPr/>
          <a:lstStyle/>
          <a:p>
            <a:fld id="{EDB27199-B92C-45F8-A9B3-C201FE866BCB}" type="slidenum">
              <a:rPr lang="el-GR" smtClean="0"/>
              <a:t>‹#›</a:t>
            </a:fld>
            <a:endParaRPr lang="el-GR"/>
          </a:p>
        </p:txBody>
      </p:sp>
    </p:spTree>
    <p:extLst>
      <p:ext uri="{BB962C8B-B14F-4D97-AF65-F5344CB8AC3E}">
        <p14:creationId xmlns:p14="http://schemas.microsoft.com/office/powerpoint/2010/main" val="134100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5FD5-D15A-40AA-95D9-4392FFC38392}"/>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EC8F1E11-71ED-4FFE-B056-CA7367F586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FF8992-341C-41F8-BB86-02BD3381CEF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76BBD153-18AE-41AB-92F9-BEC031F81F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6DF313-5992-406B-A374-0C66A73843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52A1BED2-1D72-489F-B6CC-D25535BC1D5B}"/>
              </a:ext>
            </a:extLst>
          </p:cNvPr>
          <p:cNvSpPr>
            <a:spLocks noGrp="1"/>
          </p:cNvSpPr>
          <p:nvPr>
            <p:ph type="dt" sz="half" idx="10"/>
          </p:nvPr>
        </p:nvSpPr>
        <p:spPr/>
        <p:txBody>
          <a:bodyPr/>
          <a:lstStyle/>
          <a:p>
            <a:fld id="{7AEB081B-9B93-4064-8619-6F62EAA96003}" type="datetime1">
              <a:rPr lang="el-GR" smtClean="0"/>
              <a:t>8/9/2019</a:t>
            </a:fld>
            <a:endParaRPr lang="el-GR"/>
          </a:p>
        </p:txBody>
      </p:sp>
      <p:sp>
        <p:nvSpPr>
          <p:cNvPr id="8" name="Footer Placeholder 7">
            <a:extLst>
              <a:ext uri="{FF2B5EF4-FFF2-40B4-BE49-F238E27FC236}">
                <a16:creationId xmlns:a16="http://schemas.microsoft.com/office/drawing/2014/main" id="{3DD41C3E-7FE8-4D7B-9EE1-CE65BD836D9D}"/>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09EE0422-4C37-4072-96DA-94BE402FDC4F}"/>
              </a:ext>
            </a:extLst>
          </p:cNvPr>
          <p:cNvSpPr>
            <a:spLocks noGrp="1"/>
          </p:cNvSpPr>
          <p:nvPr>
            <p:ph type="sldNum" sz="quarter" idx="12"/>
          </p:nvPr>
        </p:nvSpPr>
        <p:spPr/>
        <p:txBody>
          <a:bodyPr/>
          <a:lstStyle/>
          <a:p>
            <a:fld id="{EDB27199-B92C-45F8-A9B3-C201FE866BCB}" type="slidenum">
              <a:rPr lang="el-GR" smtClean="0"/>
              <a:t>‹#›</a:t>
            </a:fld>
            <a:endParaRPr lang="el-GR"/>
          </a:p>
        </p:txBody>
      </p:sp>
    </p:spTree>
    <p:extLst>
      <p:ext uri="{BB962C8B-B14F-4D97-AF65-F5344CB8AC3E}">
        <p14:creationId xmlns:p14="http://schemas.microsoft.com/office/powerpoint/2010/main" val="188843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ACEC-33DF-4798-82CF-367EB2267C48}"/>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3EC9B728-1F9D-4872-87D1-C4DA48892E3D}"/>
              </a:ext>
            </a:extLst>
          </p:cNvPr>
          <p:cNvSpPr>
            <a:spLocks noGrp="1"/>
          </p:cNvSpPr>
          <p:nvPr>
            <p:ph type="dt" sz="half" idx="10"/>
          </p:nvPr>
        </p:nvSpPr>
        <p:spPr/>
        <p:txBody>
          <a:bodyPr/>
          <a:lstStyle/>
          <a:p>
            <a:fld id="{0360D728-DC12-49CE-B873-52339299F276}" type="datetime1">
              <a:rPr lang="el-GR" smtClean="0"/>
              <a:t>8/9/2019</a:t>
            </a:fld>
            <a:endParaRPr lang="el-GR"/>
          </a:p>
        </p:txBody>
      </p:sp>
      <p:sp>
        <p:nvSpPr>
          <p:cNvPr id="4" name="Footer Placeholder 3">
            <a:extLst>
              <a:ext uri="{FF2B5EF4-FFF2-40B4-BE49-F238E27FC236}">
                <a16:creationId xmlns:a16="http://schemas.microsoft.com/office/drawing/2014/main" id="{C38170A6-DA47-4003-85FC-1D4B29BE096C}"/>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280C761A-063E-41E5-93BC-311E79D7F226}"/>
              </a:ext>
            </a:extLst>
          </p:cNvPr>
          <p:cNvSpPr>
            <a:spLocks noGrp="1"/>
          </p:cNvSpPr>
          <p:nvPr>
            <p:ph type="sldNum" sz="quarter" idx="12"/>
          </p:nvPr>
        </p:nvSpPr>
        <p:spPr/>
        <p:txBody>
          <a:bodyPr/>
          <a:lstStyle/>
          <a:p>
            <a:fld id="{EDB27199-B92C-45F8-A9B3-C201FE866BCB}" type="slidenum">
              <a:rPr lang="el-GR" smtClean="0"/>
              <a:t>‹#›</a:t>
            </a:fld>
            <a:endParaRPr lang="el-GR"/>
          </a:p>
        </p:txBody>
      </p:sp>
    </p:spTree>
    <p:extLst>
      <p:ext uri="{BB962C8B-B14F-4D97-AF65-F5344CB8AC3E}">
        <p14:creationId xmlns:p14="http://schemas.microsoft.com/office/powerpoint/2010/main" val="165911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7631D-F4BB-44A5-950A-418160581525}"/>
              </a:ext>
            </a:extLst>
          </p:cNvPr>
          <p:cNvSpPr>
            <a:spLocks noGrp="1"/>
          </p:cNvSpPr>
          <p:nvPr>
            <p:ph type="dt" sz="half" idx="10"/>
          </p:nvPr>
        </p:nvSpPr>
        <p:spPr/>
        <p:txBody>
          <a:bodyPr/>
          <a:lstStyle/>
          <a:p>
            <a:fld id="{794A7053-988A-42B3-BBC3-C7574E8817B2}" type="datetime1">
              <a:rPr lang="el-GR" smtClean="0"/>
              <a:t>8/9/2019</a:t>
            </a:fld>
            <a:endParaRPr lang="el-GR"/>
          </a:p>
        </p:txBody>
      </p:sp>
      <p:sp>
        <p:nvSpPr>
          <p:cNvPr id="3" name="Footer Placeholder 2">
            <a:extLst>
              <a:ext uri="{FF2B5EF4-FFF2-40B4-BE49-F238E27FC236}">
                <a16:creationId xmlns:a16="http://schemas.microsoft.com/office/drawing/2014/main" id="{6C857516-8E36-4FFF-BF02-EFC4EC3C05BF}"/>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AA6F8C2B-D419-4E5D-B1D5-C484EF93D619}"/>
              </a:ext>
            </a:extLst>
          </p:cNvPr>
          <p:cNvSpPr>
            <a:spLocks noGrp="1"/>
          </p:cNvSpPr>
          <p:nvPr>
            <p:ph type="sldNum" sz="quarter" idx="12"/>
          </p:nvPr>
        </p:nvSpPr>
        <p:spPr/>
        <p:txBody>
          <a:bodyPr/>
          <a:lstStyle/>
          <a:p>
            <a:fld id="{EDB27199-B92C-45F8-A9B3-C201FE866BCB}" type="slidenum">
              <a:rPr lang="el-GR" smtClean="0"/>
              <a:t>‹#›</a:t>
            </a:fld>
            <a:endParaRPr lang="el-GR"/>
          </a:p>
        </p:txBody>
      </p:sp>
    </p:spTree>
    <p:extLst>
      <p:ext uri="{BB962C8B-B14F-4D97-AF65-F5344CB8AC3E}">
        <p14:creationId xmlns:p14="http://schemas.microsoft.com/office/powerpoint/2010/main" val="2870997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C931-E2B4-417A-B60D-418FA0563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F38DD28A-0821-4263-B021-0DC9403AE2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204D4DEB-FA81-489E-828E-77663C225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815578-A05C-4BE2-BC28-57540BCAAB65}"/>
              </a:ext>
            </a:extLst>
          </p:cNvPr>
          <p:cNvSpPr>
            <a:spLocks noGrp="1"/>
          </p:cNvSpPr>
          <p:nvPr>
            <p:ph type="dt" sz="half" idx="10"/>
          </p:nvPr>
        </p:nvSpPr>
        <p:spPr/>
        <p:txBody>
          <a:bodyPr/>
          <a:lstStyle/>
          <a:p>
            <a:fld id="{F90E087F-EB0E-4C53-B616-E7F0D3D16BE5}" type="datetime1">
              <a:rPr lang="el-GR" smtClean="0"/>
              <a:t>8/9/2019</a:t>
            </a:fld>
            <a:endParaRPr lang="el-GR"/>
          </a:p>
        </p:txBody>
      </p:sp>
      <p:sp>
        <p:nvSpPr>
          <p:cNvPr id="6" name="Footer Placeholder 5">
            <a:extLst>
              <a:ext uri="{FF2B5EF4-FFF2-40B4-BE49-F238E27FC236}">
                <a16:creationId xmlns:a16="http://schemas.microsoft.com/office/drawing/2014/main" id="{70333F2C-6A7B-47C4-82A6-B616E5FC042E}"/>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4B50BEF2-D4CF-4EEC-B489-57646A6635E0}"/>
              </a:ext>
            </a:extLst>
          </p:cNvPr>
          <p:cNvSpPr>
            <a:spLocks noGrp="1"/>
          </p:cNvSpPr>
          <p:nvPr>
            <p:ph type="sldNum" sz="quarter" idx="12"/>
          </p:nvPr>
        </p:nvSpPr>
        <p:spPr/>
        <p:txBody>
          <a:bodyPr/>
          <a:lstStyle/>
          <a:p>
            <a:fld id="{EDB27199-B92C-45F8-A9B3-C201FE866BCB}" type="slidenum">
              <a:rPr lang="el-GR" smtClean="0"/>
              <a:t>‹#›</a:t>
            </a:fld>
            <a:endParaRPr lang="el-GR"/>
          </a:p>
        </p:txBody>
      </p:sp>
    </p:spTree>
    <p:extLst>
      <p:ext uri="{BB962C8B-B14F-4D97-AF65-F5344CB8AC3E}">
        <p14:creationId xmlns:p14="http://schemas.microsoft.com/office/powerpoint/2010/main" val="329967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D934-4A2F-4ECA-8565-3CD9F34F9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488D7FB0-127F-496C-8693-65DCAF675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6DD89DC3-DC1F-4807-9636-10D0440E2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9DB83A-16DA-4411-A50E-EBD62DA5AA25}"/>
              </a:ext>
            </a:extLst>
          </p:cNvPr>
          <p:cNvSpPr>
            <a:spLocks noGrp="1"/>
          </p:cNvSpPr>
          <p:nvPr>
            <p:ph type="dt" sz="half" idx="10"/>
          </p:nvPr>
        </p:nvSpPr>
        <p:spPr/>
        <p:txBody>
          <a:bodyPr/>
          <a:lstStyle/>
          <a:p>
            <a:fld id="{7AE3CB0B-C93B-4B39-A82D-D3ACFED6193F}" type="datetime1">
              <a:rPr lang="el-GR" smtClean="0"/>
              <a:t>8/9/2019</a:t>
            </a:fld>
            <a:endParaRPr lang="el-GR"/>
          </a:p>
        </p:txBody>
      </p:sp>
      <p:sp>
        <p:nvSpPr>
          <p:cNvPr id="6" name="Footer Placeholder 5">
            <a:extLst>
              <a:ext uri="{FF2B5EF4-FFF2-40B4-BE49-F238E27FC236}">
                <a16:creationId xmlns:a16="http://schemas.microsoft.com/office/drawing/2014/main" id="{74421E96-CD58-48A5-ADC5-46DFCAD2D05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66FA1B5-1894-4CB8-9546-6C00652EDEA9}"/>
              </a:ext>
            </a:extLst>
          </p:cNvPr>
          <p:cNvSpPr>
            <a:spLocks noGrp="1"/>
          </p:cNvSpPr>
          <p:nvPr>
            <p:ph type="sldNum" sz="quarter" idx="12"/>
          </p:nvPr>
        </p:nvSpPr>
        <p:spPr/>
        <p:txBody>
          <a:bodyPr/>
          <a:lstStyle/>
          <a:p>
            <a:fld id="{EDB27199-B92C-45F8-A9B3-C201FE866BCB}" type="slidenum">
              <a:rPr lang="el-GR" smtClean="0"/>
              <a:t>‹#›</a:t>
            </a:fld>
            <a:endParaRPr lang="el-GR"/>
          </a:p>
        </p:txBody>
      </p:sp>
    </p:spTree>
    <p:extLst>
      <p:ext uri="{BB962C8B-B14F-4D97-AF65-F5344CB8AC3E}">
        <p14:creationId xmlns:p14="http://schemas.microsoft.com/office/powerpoint/2010/main" val="207096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72EA1-5513-4DB2-82AC-A8BF00434C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3770EC8F-8086-47F0-BE6D-1B8A47965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807009E4-2A74-447C-A771-F1F1B1C48A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3AECBA-9CC0-43E9-BB8D-4D47113B8174}" type="datetime1">
              <a:rPr lang="el-GR" smtClean="0"/>
              <a:t>8/9/2019</a:t>
            </a:fld>
            <a:endParaRPr lang="el-GR"/>
          </a:p>
        </p:txBody>
      </p:sp>
      <p:sp>
        <p:nvSpPr>
          <p:cNvPr id="5" name="Footer Placeholder 4">
            <a:extLst>
              <a:ext uri="{FF2B5EF4-FFF2-40B4-BE49-F238E27FC236}">
                <a16:creationId xmlns:a16="http://schemas.microsoft.com/office/drawing/2014/main" id="{BA1F78A9-7D27-4D6C-9BE5-0509CF1DD5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1691AB8D-8B6A-4849-8CAC-FB4F1923A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27199-B92C-45F8-A9B3-C201FE866BCB}" type="slidenum">
              <a:rPr lang="el-GR" smtClean="0"/>
              <a:t>‹#›</a:t>
            </a:fld>
            <a:endParaRPr lang="el-GR"/>
          </a:p>
        </p:txBody>
      </p:sp>
    </p:spTree>
    <p:extLst>
      <p:ext uri="{BB962C8B-B14F-4D97-AF65-F5344CB8AC3E}">
        <p14:creationId xmlns:p14="http://schemas.microsoft.com/office/powerpoint/2010/main" val="247389971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F091C-AFC2-4B14-A2D2-885A5403F525}"/>
              </a:ext>
            </a:extLst>
          </p:cNvPr>
          <p:cNvSpPr>
            <a:spLocks noGrp="1"/>
          </p:cNvSpPr>
          <p:nvPr>
            <p:ph type="ctrTitle"/>
          </p:nvPr>
        </p:nvSpPr>
        <p:spPr>
          <a:xfrm>
            <a:off x="684212" y="1"/>
            <a:ext cx="11507788" cy="6858000"/>
          </a:xfrm>
        </p:spPr>
        <p:txBody>
          <a:bodyPr/>
          <a:lstStyle/>
          <a:p>
            <a:endParaRPr lang="el-GR" dirty="0"/>
          </a:p>
        </p:txBody>
      </p:sp>
      <p:sp>
        <p:nvSpPr>
          <p:cNvPr id="3" name="Subtitle 2">
            <a:extLst>
              <a:ext uri="{FF2B5EF4-FFF2-40B4-BE49-F238E27FC236}">
                <a16:creationId xmlns:a16="http://schemas.microsoft.com/office/drawing/2014/main" id="{1AF9A690-C520-4D90-B848-219ADA171D47}"/>
              </a:ext>
            </a:extLst>
          </p:cNvPr>
          <p:cNvSpPr>
            <a:spLocks noGrp="1"/>
          </p:cNvSpPr>
          <p:nvPr>
            <p:ph type="subTitle" idx="1"/>
          </p:nvPr>
        </p:nvSpPr>
        <p:spPr/>
        <p:txBody>
          <a:bodyPr/>
          <a:lstStyle/>
          <a:p>
            <a:endParaRPr lang="el-GR" dirty="0"/>
          </a:p>
        </p:txBody>
      </p:sp>
      <p:pic>
        <p:nvPicPr>
          <p:cNvPr id="5" name="Picture 4">
            <a:extLst>
              <a:ext uri="{FF2B5EF4-FFF2-40B4-BE49-F238E27FC236}">
                <a16:creationId xmlns:a16="http://schemas.microsoft.com/office/drawing/2014/main" id="{CE960B9A-DA8A-4875-B05A-5B1175F3E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93516"/>
          </a:xfrm>
          <a:prstGeom prst="rect">
            <a:avLst/>
          </a:prstGeom>
        </p:spPr>
      </p:pic>
      <p:sp>
        <p:nvSpPr>
          <p:cNvPr id="6" name="Slide Number Placeholder 5">
            <a:extLst>
              <a:ext uri="{FF2B5EF4-FFF2-40B4-BE49-F238E27FC236}">
                <a16:creationId xmlns:a16="http://schemas.microsoft.com/office/drawing/2014/main" id="{1E745DEA-3627-4038-AC1D-A3625EC97267}"/>
              </a:ext>
            </a:extLst>
          </p:cNvPr>
          <p:cNvSpPr>
            <a:spLocks noGrp="1"/>
          </p:cNvSpPr>
          <p:nvPr>
            <p:ph type="sldNum" sz="quarter" idx="12"/>
          </p:nvPr>
        </p:nvSpPr>
        <p:spPr/>
        <p:txBody>
          <a:bodyPr/>
          <a:lstStyle/>
          <a:p>
            <a:fld id="{EDB27199-B92C-45F8-A9B3-C201FE866BCB}" type="slidenum">
              <a:rPr lang="el-GR" smtClean="0"/>
              <a:t>1</a:t>
            </a:fld>
            <a:endParaRPr lang="el-GR"/>
          </a:p>
        </p:txBody>
      </p:sp>
      <p:sp>
        <p:nvSpPr>
          <p:cNvPr id="7" name="TextBox 6">
            <a:extLst>
              <a:ext uri="{FF2B5EF4-FFF2-40B4-BE49-F238E27FC236}">
                <a16:creationId xmlns:a16="http://schemas.microsoft.com/office/drawing/2014/main" id="{CFBD3105-DD2F-4759-82EF-B898830B45DF}"/>
              </a:ext>
            </a:extLst>
          </p:cNvPr>
          <p:cNvSpPr txBox="1"/>
          <p:nvPr/>
        </p:nvSpPr>
        <p:spPr>
          <a:xfrm>
            <a:off x="3114675" y="136525"/>
            <a:ext cx="6162675" cy="707886"/>
          </a:xfrm>
          <a:prstGeom prst="rect">
            <a:avLst/>
          </a:prstGeom>
          <a:noFill/>
        </p:spPr>
        <p:txBody>
          <a:bodyPr wrap="square" rtlCol="0">
            <a:spAutoFit/>
          </a:bodyPr>
          <a:lstStyle/>
          <a:p>
            <a:r>
              <a:rPr lang="en-US" sz="2000" b="1" dirty="0">
                <a:solidFill>
                  <a:srgbClr val="FF0000"/>
                </a:solidFill>
              </a:rPr>
              <a:t>                       Big Data Content Analytics</a:t>
            </a:r>
          </a:p>
          <a:p>
            <a:r>
              <a:rPr lang="en-US" sz="2000" b="1" dirty="0">
                <a:solidFill>
                  <a:srgbClr val="FF0000"/>
                </a:solidFill>
              </a:rPr>
              <a:t>&lt;&lt;Sentiment Analysis on Rotten </a:t>
            </a:r>
            <a:r>
              <a:rPr lang="en-US" sz="2000" b="1" dirty="0" err="1">
                <a:solidFill>
                  <a:srgbClr val="FF0000"/>
                </a:solidFill>
              </a:rPr>
              <a:t>Tomatoes’s</a:t>
            </a:r>
            <a:r>
              <a:rPr lang="en-US" sz="2000" b="1" dirty="0">
                <a:solidFill>
                  <a:srgbClr val="FF0000"/>
                </a:solidFill>
              </a:rPr>
              <a:t> dataset&gt;&gt;</a:t>
            </a:r>
            <a:endParaRPr lang="el-GR" sz="2000" b="1" dirty="0">
              <a:solidFill>
                <a:srgbClr val="FF0000"/>
              </a:solidFill>
            </a:endParaRPr>
          </a:p>
        </p:txBody>
      </p:sp>
      <p:sp>
        <p:nvSpPr>
          <p:cNvPr id="8" name="TextBox 7">
            <a:extLst>
              <a:ext uri="{FF2B5EF4-FFF2-40B4-BE49-F238E27FC236}">
                <a16:creationId xmlns:a16="http://schemas.microsoft.com/office/drawing/2014/main" id="{DD6ACDF4-2315-4D9F-8DBA-D6585BC5F11A}"/>
              </a:ext>
            </a:extLst>
          </p:cNvPr>
          <p:cNvSpPr txBox="1"/>
          <p:nvPr/>
        </p:nvSpPr>
        <p:spPr>
          <a:xfrm>
            <a:off x="8791575" y="5810250"/>
            <a:ext cx="3162300" cy="707886"/>
          </a:xfrm>
          <a:prstGeom prst="rect">
            <a:avLst/>
          </a:prstGeom>
          <a:noFill/>
        </p:spPr>
        <p:txBody>
          <a:bodyPr wrap="square" rtlCol="0">
            <a:spAutoFit/>
          </a:bodyPr>
          <a:lstStyle/>
          <a:p>
            <a:r>
              <a:rPr lang="en-US" sz="2000" dirty="0">
                <a:solidFill>
                  <a:srgbClr val="FF0000"/>
                </a:solidFill>
              </a:rPr>
              <a:t>Gkoumas Dimitris</a:t>
            </a:r>
          </a:p>
          <a:p>
            <a:r>
              <a:rPr lang="en-US" sz="2000" dirty="0" err="1">
                <a:solidFill>
                  <a:srgbClr val="FF0000"/>
                </a:solidFill>
              </a:rPr>
              <a:t>Ntagiantis</a:t>
            </a:r>
            <a:r>
              <a:rPr lang="en-US" sz="2000" dirty="0">
                <a:solidFill>
                  <a:srgbClr val="FF0000"/>
                </a:solidFill>
              </a:rPr>
              <a:t> Dimitris</a:t>
            </a:r>
            <a:endParaRPr lang="el-GR" sz="2000" dirty="0">
              <a:solidFill>
                <a:srgbClr val="FF0000"/>
              </a:solidFill>
            </a:endParaRPr>
          </a:p>
        </p:txBody>
      </p:sp>
    </p:spTree>
    <p:extLst>
      <p:ext uri="{BB962C8B-B14F-4D97-AF65-F5344CB8AC3E}">
        <p14:creationId xmlns:p14="http://schemas.microsoft.com/office/powerpoint/2010/main" val="43963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9442-50D9-4B1D-B479-D92DAA4212A8}"/>
              </a:ext>
            </a:extLst>
          </p:cNvPr>
          <p:cNvSpPr>
            <a:spLocks noGrp="1"/>
          </p:cNvSpPr>
          <p:nvPr>
            <p:ph type="title"/>
          </p:nvPr>
        </p:nvSpPr>
        <p:spPr/>
        <p:txBody>
          <a:bodyPr/>
          <a:lstStyle/>
          <a:p>
            <a:endParaRPr lang="el-GR" dirty="0"/>
          </a:p>
        </p:txBody>
      </p:sp>
      <p:pic>
        <p:nvPicPr>
          <p:cNvPr id="6" name="Content Placeholder 5">
            <a:extLst>
              <a:ext uri="{FF2B5EF4-FFF2-40B4-BE49-F238E27FC236}">
                <a16:creationId xmlns:a16="http://schemas.microsoft.com/office/drawing/2014/main" id="{D02A324D-02B9-4ECF-9D33-E2CE5ACCED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4" name="Slide Number Placeholder 3">
            <a:extLst>
              <a:ext uri="{FF2B5EF4-FFF2-40B4-BE49-F238E27FC236}">
                <a16:creationId xmlns:a16="http://schemas.microsoft.com/office/drawing/2014/main" id="{65CE716D-05D2-4A62-BD4A-FE330870AE1E}"/>
              </a:ext>
            </a:extLst>
          </p:cNvPr>
          <p:cNvSpPr>
            <a:spLocks noGrp="1"/>
          </p:cNvSpPr>
          <p:nvPr>
            <p:ph type="sldNum" sz="quarter" idx="12"/>
          </p:nvPr>
        </p:nvSpPr>
        <p:spPr/>
        <p:txBody>
          <a:bodyPr/>
          <a:lstStyle/>
          <a:p>
            <a:fld id="{EDB27199-B92C-45F8-A9B3-C201FE866BCB}" type="slidenum">
              <a:rPr lang="el-GR" smtClean="0"/>
              <a:t>10</a:t>
            </a:fld>
            <a:endParaRPr lang="el-GR"/>
          </a:p>
        </p:txBody>
      </p:sp>
      <p:sp>
        <p:nvSpPr>
          <p:cNvPr id="7" name="TextBox 6">
            <a:extLst>
              <a:ext uri="{FF2B5EF4-FFF2-40B4-BE49-F238E27FC236}">
                <a16:creationId xmlns:a16="http://schemas.microsoft.com/office/drawing/2014/main" id="{61B31D9F-2DB7-413A-A6B3-BD6E607FB9B2}"/>
              </a:ext>
            </a:extLst>
          </p:cNvPr>
          <p:cNvSpPr txBox="1"/>
          <p:nvPr/>
        </p:nvSpPr>
        <p:spPr>
          <a:xfrm>
            <a:off x="142875" y="161925"/>
            <a:ext cx="2305050" cy="461665"/>
          </a:xfrm>
          <a:prstGeom prst="rect">
            <a:avLst/>
          </a:prstGeom>
          <a:noFill/>
        </p:spPr>
        <p:txBody>
          <a:bodyPr wrap="square" rtlCol="0">
            <a:spAutoFit/>
          </a:bodyPr>
          <a:lstStyle/>
          <a:p>
            <a:r>
              <a:rPr lang="en-US" sz="2400" b="1" dirty="0"/>
              <a:t>THANK YOU !</a:t>
            </a:r>
            <a:endParaRPr lang="el-GR" sz="2400" b="1" dirty="0"/>
          </a:p>
        </p:txBody>
      </p:sp>
    </p:spTree>
    <p:extLst>
      <p:ext uri="{BB962C8B-B14F-4D97-AF65-F5344CB8AC3E}">
        <p14:creationId xmlns:p14="http://schemas.microsoft.com/office/powerpoint/2010/main" val="140536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7BF4-C9B6-48FE-893D-96A658EB5A4E}"/>
              </a:ext>
            </a:extLst>
          </p:cNvPr>
          <p:cNvSpPr>
            <a:spLocks noGrp="1"/>
          </p:cNvSpPr>
          <p:nvPr>
            <p:ph type="title"/>
          </p:nvPr>
        </p:nvSpPr>
        <p:spPr/>
        <p:txBody>
          <a:bodyPr/>
          <a:lstStyle/>
          <a:p>
            <a:endParaRPr lang="el-GR"/>
          </a:p>
        </p:txBody>
      </p:sp>
      <p:pic>
        <p:nvPicPr>
          <p:cNvPr id="11" name="Content Placeholder 10">
            <a:extLst>
              <a:ext uri="{FF2B5EF4-FFF2-40B4-BE49-F238E27FC236}">
                <a16:creationId xmlns:a16="http://schemas.microsoft.com/office/drawing/2014/main" id="{2D85F81E-6C0A-4B63-860A-B9D4D756E9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7388" y="3340894"/>
            <a:ext cx="1157224" cy="1320800"/>
          </a:xfrm>
        </p:spPr>
      </p:pic>
      <p:sp>
        <p:nvSpPr>
          <p:cNvPr id="4" name="TextBox 3">
            <a:extLst>
              <a:ext uri="{FF2B5EF4-FFF2-40B4-BE49-F238E27FC236}">
                <a16:creationId xmlns:a16="http://schemas.microsoft.com/office/drawing/2014/main" id="{487C6424-A361-4F64-8532-96EB77EC76B1}"/>
              </a:ext>
            </a:extLst>
          </p:cNvPr>
          <p:cNvSpPr txBox="1"/>
          <p:nvPr/>
        </p:nvSpPr>
        <p:spPr>
          <a:xfrm>
            <a:off x="0" y="-35511"/>
            <a:ext cx="12192000" cy="1200329"/>
          </a:xfrm>
          <a:prstGeom prst="rect">
            <a:avLst/>
          </a:prstGeom>
          <a:noFill/>
        </p:spPr>
        <p:txBody>
          <a:bodyPr wrap="square" rtlCol="0">
            <a:spAutoFit/>
          </a:bodyPr>
          <a:lstStyle/>
          <a:p>
            <a:endParaRPr lang="el-GR" dirty="0"/>
          </a:p>
          <a:p>
            <a:endParaRPr lang="el-GR" dirty="0"/>
          </a:p>
          <a:p>
            <a:endParaRPr lang="el-GR" dirty="0"/>
          </a:p>
          <a:p>
            <a:endParaRPr lang="el-GR" dirty="0"/>
          </a:p>
        </p:txBody>
      </p:sp>
      <p:sp>
        <p:nvSpPr>
          <p:cNvPr id="5" name="TextBox 4">
            <a:extLst>
              <a:ext uri="{FF2B5EF4-FFF2-40B4-BE49-F238E27FC236}">
                <a16:creationId xmlns:a16="http://schemas.microsoft.com/office/drawing/2014/main" id="{2E3682C1-66BA-48F6-B82C-3278DD419BF2}"/>
              </a:ext>
            </a:extLst>
          </p:cNvPr>
          <p:cNvSpPr txBox="1"/>
          <p:nvPr/>
        </p:nvSpPr>
        <p:spPr>
          <a:xfrm>
            <a:off x="0" y="-7497"/>
            <a:ext cx="12192000" cy="6865497"/>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80A50003-336E-444F-BFC1-0FDDEE562240}"/>
              </a:ext>
            </a:extLst>
          </p:cNvPr>
          <p:cNvSpPr txBox="1"/>
          <p:nvPr/>
        </p:nvSpPr>
        <p:spPr>
          <a:xfrm>
            <a:off x="0" y="-7497"/>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l-GR" dirty="0"/>
          </a:p>
        </p:txBody>
      </p:sp>
      <p:sp>
        <p:nvSpPr>
          <p:cNvPr id="7" name="Oval 6">
            <a:extLst>
              <a:ext uri="{FF2B5EF4-FFF2-40B4-BE49-F238E27FC236}">
                <a16:creationId xmlns:a16="http://schemas.microsoft.com/office/drawing/2014/main" id="{5A8E30E4-ECCE-49FA-B6DD-D84A746EA509}"/>
              </a:ext>
            </a:extLst>
          </p:cNvPr>
          <p:cNvSpPr/>
          <p:nvPr/>
        </p:nvSpPr>
        <p:spPr>
          <a:xfrm>
            <a:off x="2412136" y="345466"/>
            <a:ext cx="2471692" cy="15859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What is Sentiment Analysis ?</a:t>
            </a:r>
            <a:endParaRPr lang="el-GR" sz="2000" dirty="0"/>
          </a:p>
        </p:txBody>
      </p:sp>
      <p:sp>
        <p:nvSpPr>
          <p:cNvPr id="8" name="Arrow: Notched Right 7">
            <a:extLst>
              <a:ext uri="{FF2B5EF4-FFF2-40B4-BE49-F238E27FC236}">
                <a16:creationId xmlns:a16="http://schemas.microsoft.com/office/drawing/2014/main" id="{37BF6ABB-3D75-4AE8-9960-12121223F246}"/>
              </a:ext>
            </a:extLst>
          </p:cNvPr>
          <p:cNvSpPr/>
          <p:nvPr/>
        </p:nvSpPr>
        <p:spPr>
          <a:xfrm flipV="1">
            <a:off x="5302928" y="936629"/>
            <a:ext cx="1047565" cy="45637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Rectangle: Rounded Corners 8">
            <a:extLst>
              <a:ext uri="{FF2B5EF4-FFF2-40B4-BE49-F238E27FC236}">
                <a16:creationId xmlns:a16="http://schemas.microsoft.com/office/drawing/2014/main" id="{9F5A1FD2-D0C5-4047-845D-5AD7C661A298}"/>
              </a:ext>
            </a:extLst>
          </p:cNvPr>
          <p:cNvSpPr/>
          <p:nvPr/>
        </p:nvSpPr>
        <p:spPr>
          <a:xfrm>
            <a:off x="6889073" y="206029"/>
            <a:ext cx="4549066" cy="1917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600" dirty="0"/>
              <a:t>Sentiment Analysis (aka ‘Opinion Mining’) is the process of identifying and classifying a piece of text to the tone conveyed by it. It is a process that computationally determines whether a piece of writing is positive, negative or neutral or in other words it determines the polarity of the person who wrote that text.</a:t>
            </a:r>
            <a:endParaRPr lang="el-GR" sz="1600" dirty="0"/>
          </a:p>
          <a:p>
            <a:pPr algn="ctr"/>
            <a:endParaRPr lang="el-GR" dirty="0"/>
          </a:p>
        </p:txBody>
      </p:sp>
      <p:pic>
        <p:nvPicPr>
          <p:cNvPr id="15" name="Picture 14">
            <a:extLst>
              <a:ext uri="{FF2B5EF4-FFF2-40B4-BE49-F238E27FC236}">
                <a16:creationId xmlns:a16="http://schemas.microsoft.com/office/drawing/2014/main" id="{1F4EC7DD-C0BE-43C5-8071-06E18049F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58" y="238934"/>
            <a:ext cx="1709878" cy="1692460"/>
          </a:xfrm>
          <a:prstGeom prst="rect">
            <a:avLst/>
          </a:prstGeom>
        </p:spPr>
      </p:pic>
      <p:pic>
        <p:nvPicPr>
          <p:cNvPr id="17" name="Picture 16">
            <a:extLst>
              <a:ext uri="{FF2B5EF4-FFF2-40B4-BE49-F238E27FC236}">
                <a16:creationId xmlns:a16="http://schemas.microsoft.com/office/drawing/2014/main" id="{A3161C95-B293-4FE8-AF6C-41C0B061B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58" y="2432242"/>
            <a:ext cx="1709878" cy="1678555"/>
          </a:xfrm>
          <a:prstGeom prst="rect">
            <a:avLst/>
          </a:prstGeom>
        </p:spPr>
      </p:pic>
      <p:sp>
        <p:nvSpPr>
          <p:cNvPr id="18" name="Oval 17">
            <a:extLst>
              <a:ext uri="{FF2B5EF4-FFF2-40B4-BE49-F238E27FC236}">
                <a16:creationId xmlns:a16="http://schemas.microsoft.com/office/drawing/2014/main" id="{491436A4-1401-44C2-A0FB-122F33DE8778}"/>
              </a:ext>
            </a:extLst>
          </p:cNvPr>
          <p:cNvSpPr/>
          <p:nvPr/>
        </p:nvSpPr>
        <p:spPr>
          <a:xfrm>
            <a:off x="2412136" y="2381654"/>
            <a:ext cx="2507363" cy="1729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Why Sentiment Analysis ?</a:t>
            </a:r>
            <a:endParaRPr lang="el-GR" sz="2000" dirty="0"/>
          </a:p>
        </p:txBody>
      </p:sp>
      <p:sp>
        <p:nvSpPr>
          <p:cNvPr id="19" name="Arrow: Notched Right 18">
            <a:extLst>
              <a:ext uri="{FF2B5EF4-FFF2-40B4-BE49-F238E27FC236}">
                <a16:creationId xmlns:a16="http://schemas.microsoft.com/office/drawing/2014/main" id="{115855F1-6651-4BCA-89B3-2F49123D55BA}"/>
              </a:ext>
            </a:extLst>
          </p:cNvPr>
          <p:cNvSpPr/>
          <p:nvPr/>
        </p:nvSpPr>
        <p:spPr>
          <a:xfrm>
            <a:off x="5302928" y="3062796"/>
            <a:ext cx="1861352" cy="36620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Fields to apply :</a:t>
            </a:r>
            <a:endParaRPr lang="el-GR" dirty="0"/>
          </a:p>
        </p:txBody>
      </p:sp>
      <p:sp>
        <p:nvSpPr>
          <p:cNvPr id="20" name="Cube 19">
            <a:extLst>
              <a:ext uri="{FF2B5EF4-FFF2-40B4-BE49-F238E27FC236}">
                <a16:creationId xmlns:a16="http://schemas.microsoft.com/office/drawing/2014/main" id="{48BF9C75-6FCF-49DF-97A8-E0034508AE7B}"/>
              </a:ext>
            </a:extLst>
          </p:cNvPr>
          <p:cNvSpPr/>
          <p:nvPr/>
        </p:nvSpPr>
        <p:spPr>
          <a:xfrm>
            <a:off x="8043168" y="2647518"/>
            <a:ext cx="1970843" cy="1320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a:t>
            </a:r>
          </a:p>
          <a:p>
            <a:pPr algn="ctr"/>
            <a:r>
              <a:rPr lang="en-US" dirty="0"/>
              <a:t>Public and Social Actions</a:t>
            </a:r>
          </a:p>
        </p:txBody>
      </p:sp>
      <p:sp>
        <p:nvSpPr>
          <p:cNvPr id="21" name="TextBox 20">
            <a:extLst>
              <a:ext uri="{FF2B5EF4-FFF2-40B4-BE49-F238E27FC236}">
                <a16:creationId xmlns:a16="http://schemas.microsoft.com/office/drawing/2014/main" id="{A125DA33-41F5-42EB-AC02-2017405445D4}"/>
              </a:ext>
            </a:extLst>
          </p:cNvPr>
          <p:cNvSpPr txBox="1"/>
          <p:nvPr/>
        </p:nvSpPr>
        <p:spPr>
          <a:xfrm>
            <a:off x="8371643" y="2601157"/>
            <a:ext cx="1408221" cy="372862"/>
          </a:xfrm>
          <a:prstGeom prst="rect">
            <a:avLst/>
          </a:prstGeom>
          <a:noFill/>
        </p:spPr>
        <p:txBody>
          <a:bodyPr wrap="square" rtlCol="0">
            <a:spAutoFit/>
          </a:bodyPr>
          <a:lstStyle/>
          <a:p>
            <a:r>
              <a:rPr lang="en-US" dirty="0">
                <a:solidFill>
                  <a:schemeClr val="bg1"/>
                </a:solidFill>
              </a:rPr>
              <a:t>     Politics</a:t>
            </a:r>
            <a:endParaRPr lang="el-GR" dirty="0">
              <a:solidFill>
                <a:schemeClr val="bg1"/>
              </a:solidFill>
            </a:endParaRPr>
          </a:p>
        </p:txBody>
      </p:sp>
      <p:sp>
        <p:nvSpPr>
          <p:cNvPr id="22" name="TextBox 21">
            <a:extLst>
              <a:ext uri="{FF2B5EF4-FFF2-40B4-BE49-F238E27FC236}">
                <a16:creationId xmlns:a16="http://schemas.microsoft.com/office/drawing/2014/main" id="{C4CB774F-A4E5-4FF6-BFD3-CD927A736ECE}"/>
              </a:ext>
            </a:extLst>
          </p:cNvPr>
          <p:cNvSpPr txBox="1"/>
          <p:nvPr/>
        </p:nvSpPr>
        <p:spPr>
          <a:xfrm>
            <a:off x="9703294" y="2840854"/>
            <a:ext cx="319596" cy="369332"/>
          </a:xfrm>
          <a:prstGeom prst="rect">
            <a:avLst/>
          </a:prstGeom>
          <a:noFill/>
        </p:spPr>
        <p:txBody>
          <a:bodyPr wrap="square" rtlCol="0">
            <a:spAutoFit/>
          </a:bodyPr>
          <a:lstStyle/>
          <a:p>
            <a:endParaRPr lang="el-GR" dirty="0"/>
          </a:p>
        </p:txBody>
      </p:sp>
      <p:pic>
        <p:nvPicPr>
          <p:cNvPr id="24" name="Picture 23">
            <a:extLst>
              <a:ext uri="{FF2B5EF4-FFF2-40B4-BE49-F238E27FC236}">
                <a16:creationId xmlns:a16="http://schemas.microsoft.com/office/drawing/2014/main" id="{B15DF9AC-245F-473E-9A01-416B851505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159" y="4552342"/>
            <a:ext cx="1709878" cy="1830703"/>
          </a:xfrm>
          <a:prstGeom prst="rect">
            <a:avLst/>
          </a:prstGeom>
        </p:spPr>
      </p:pic>
      <p:sp>
        <p:nvSpPr>
          <p:cNvPr id="25" name="Diamond 24">
            <a:extLst>
              <a:ext uri="{FF2B5EF4-FFF2-40B4-BE49-F238E27FC236}">
                <a16:creationId xmlns:a16="http://schemas.microsoft.com/office/drawing/2014/main" id="{DB63928A-1C5C-4CCE-9BAB-DB86D3EA317A}"/>
              </a:ext>
            </a:extLst>
          </p:cNvPr>
          <p:cNvSpPr/>
          <p:nvPr/>
        </p:nvSpPr>
        <p:spPr>
          <a:xfrm>
            <a:off x="2304334" y="4489416"/>
            <a:ext cx="2579494" cy="172914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Advantages of        Sentiment Analysis</a:t>
            </a:r>
            <a:endParaRPr lang="el-GR" dirty="0"/>
          </a:p>
        </p:txBody>
      </p:sp>
      <p:sp>
        <p:nvSpPr>
          <p:cNvPr id="26" name="Arrow: Notched Right 25">
            <a:extLst>
              <a:ext uri="{FF2B5EF4-FFF2-40B4-BE49-F238E27FC236}">
                <a16:creationId xmlns:a16="http://schemas.microsoft.com/office/drawing/2014/main" id="{99EBAB77-401C-49BF-8DF8-55771FC51486}"/>
              </a:ext>
            </a:extLst>
          </p:cNvPr>
          <p:cNvSpPr/>
          <p:nvPr/>
        </p:nvSpPr>
        <p:spPr>
          <a:xfrm>
            <a:off x="5221758" y="5129074"/>
            <a:ext cx="1329962" cy="36620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7" name="Slide Number Placeholder 26">
            <a:extLst>
              <a:ext uri="{FF2B5EF4-FFF2-40B4-BE49-F238E27FC236}">
                <a16:creationId xmlns:a16="http://schemas.microsoft.com/office/drawing/2014/main" id="{27D39661-4659-43CC-BAD3-391F14F495AA}"/>
              </a:ext>
            </a:extLst>
          </p:cNvPr>
          <p:cNvSpPr>
            <a:spLocks noGrp="1"/>
          </p:cNvSpPr>
          <p:nvPr>
            <p:ph type="sldNum" sz="quarter" idx="12"/>
          </p:nvPr>
        </p:nvSpPr>
        <p:spPr/>
        <p:txBody>
          <a:bodyPr/>
          <a:lstStyle/>
          <a:p>
            <a:fld id="{EDB27199-B92C-45F8-A9B3-C201FE866BCB}" type="slidenum">
              <a:rPr lang="el-GR" smtClean="0"/>
              <a:t>2</a:t>
            </a:fld>
            <a:endParaRPr lang="el-GR"/>
          </a:p>
        </p:txBody>
      </p:sp>
      <p:sp>
        <p:nvSpPr>
          <p:cNvPr id="28" name="Rectangle 27">
            <a:extLst>
              <a:ext uri="{FF2B5EF4-FFF2-40B4-BE49-F238E27FC236}">
                <a16:creationId xmlns:a16="http://schemas.microsoft.com/office/drawing/2014/main" id="{AFD10BE4-CF0D-4EE9-BAF2-F72F66EDB866}"/>
              </a:ext>
            </a:extLst>
          </p:cNvPr>
          <p:cNvSpPr/>
          <p:nvPr/>
        </p:nvSpPr>
        <p:spPr>
          <a:xfrm>
            <a:off x="6960093" y="4489416"/>
            <a:ext cx="4678532" cy="162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29" name="TextBox 28">
            <a:extLst>
              <a:ext uri="{FF2B5EF4-FFF2-40B4-BE49-F238E27FC236}">
                <a16:creationId xmlns:a16="http://schemas.microsoft.com/office/drawing/2014/main" id="{BC22684E-87D9-415F-B8F0-5C3E70142265}"/>
              </a:ext>
            </a:extLst>
          </p:cNvPr>
          <p:cNvSpPr txBox="1"/>
          <p:nvPr/>
        </p:nvSpPr>
        <p:spPr>
          <a:xfrm>
            <a:off x="7059227" y="4511638"/>
            <a:ext cx="4549066"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Efficient and cost - effective way of processing data at scale.</a:t>
            </a:r>
          </a:p>
          <a:p>
            <a:pPr marL="285750" indent="-285750">
              <a:buFont typeface="Arial" panose="020B0604020202020204" pitchFamily="34" charset="0"/>
              <a:buChar char="•"/>
            </a:pPr>
            <a:r>
              <a:rPr lang="en-US" dirty="0">
                <a:solidFill>
                  <a:schemeClr val="bg1"/>
                </a:solidFill>
              </a:rPr>
              <a:t>Perform real - time analysis.</a:t>
            </a:r>
          </a:p>
          <a:p>
            <a:pPr marL="285750" indent="-285750">
              <a:buFont typeface="Arial" panose="020B0604020202020204" pitchFamily="34" charset="0"/>
              <a:buChar char="•"/>
            </a:pPr>
            <a:r>
              <a:rPr lang="en-US" dirty="0">
                <a:solidFill>
                  <a:schemeClr val="bg1"/>
                </a:solidFill>
              </a:rPr>
              <a:t>Improve data consistency and reduce errors.</a:t>
            </a:r>
          </a:p>
        </p:txBody>
      </p:sp>
    </p:spTree>
    <p:extLst>
      <p:ext uri="{BB962C8B-B14F-4D97-AF65-F5344CB8AC3E}">
        <p14:creationId xmlns:p14="http://schemas.microsoft.com/office/powerpoint/2010/main" val="154473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BFAD-C48E-497F-B689-21CBEA7B40E2}"/>
              </a:ext>
            </a:extLst>
          </p:cNvPr>
          <p:cNvSpPr>
            <a:spLocks noGrp="1"/>
          </p:cNvSpPr>
          <p:nvPr>
            <p:ph type="title"/>
          </p:nvPr>
        </p:nvSpPr>
        <p:spPr/>
        <p:txBody>
          <a:bodyPr/>
          <a:lstStyle/>
          <a:p>
            <a:endParaRPr lang="el-GR" dirty="0"/>
          </a:p>
        </p:txBody>
      </p:sp>
      <p:sp>
        <p:nvSpPr>
          <p:cNvPr id="4" name="Slide Number Placeholder 3">
            <a:extLst>
              <a:ext uri="{FF2B5EF4-FFF2-40B4-BE49-F238E27FC236}">
                <a16:creationId xmlns:a16="http://schemas.microsoft.com/office/drawing/2014/main" id="{E4844CC3-D925-4D25-8868-13A12AB99B8E}"/>
              </a:ext>
            </a:extLst>
          </p:cNvPr>
          <p:cNvSpPr>
            <a:spLocks noGrp="1"/>
          </p:cNvSpPr>
          <p:nvPr>
            <p:ph type="sldNum" sz="quarter" idx="12"/>
          </p:nvPr>
        </p:nvSpPr>
        <p:spPr/>
        <p:txBody>
          <a:bodyPr/>
          <a:lstStyle/>
          <a:p>
            <a:fld id="{EDB27199-B92C-45F8-A9B3-C201FE866BCB}" type="slidenum">
              <a:rPr lang="el-GR" smtClean="0"/>
              <a:t>3</a:t>
            </a:fld>
            <a:endParaRPr lang="el-GR"/>
          </a:p>
        </p:txBody>
      </p:sp>
      <p:sp>
        <p:nvSpPr>
          <p:cNvPr id="8" name="TextBox 7">
            <a:extLst>
              <a:ext uri="{FF2B5EF4-FFF2-40B4-BE49-F238E27FC236}">
                <a16:creationId xmlns:a16="http://schemas.microsoft.com/office/drawing/2014/main" id="{0E7F2310-09D1-4FE4-A01D-5F130DE07A8D}"/>
              </a:ext>
            </a:extLst>
          </p:cNvPr>
          <p:cNvSpPr txBox="1"/>
          <p:nvPr/>
        </p:nvSpPr>
        <p:spPr>
          <a:xfrm>
            <a:off x="62144" y="0"/>
            <a:ext cx="12129856" cy="646331"/>
          </a:xfrm>
          <a:prstGeom prst="rect">
            <a:avLst/>
          </a:prstGeom>
          <a:noFill/>
        </p:spPr>
        <p:txBody>
          <a:bodyPr wrap="square" rtlCol="0">
            <a:spAutoFit/>
          </a:bodyPr>
          <a:lstStyle/>
          <a:p>
            <a:endParaRPr lang="en-US" dirty="0"/>
          </a:p>
          <a:p>
            <a:r>
              <a:rPr lang="en-US" dirty="0"/>
              <a:t>        </a:t>
            </a:r>
          </a:p>
        </p:txBody>
      </p:sp>
      <p:sp>
        <p:nvSpPr>
          <p:cNvPr id="9" name="Diamond 8">
            <a:extLst>
              <a:ext uri="{FF2B5EF4-FFF2-40B4-BE49-F238E27FC236}">
                <a16:creationId xmlns:a16="http://schemas.microsoft.com/office/drawing/2014/main" id="{EAD88BA5-A4DE-4EDD-940C-57522A3E2E71}"/>
              </a:ext>
            </a:extLst>
          </p:cNvPr>
          <p:cNvSpPr/>
          <p:nvPr/>
        </p:nvSpPr>
        <p:spPr>
          <a:xfrm>
            <a:off x="1233997" y="159798"/>
            <a:ext cx="2396970" cy="15753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Challenges of Sentiment Analysis</a:t>
            </a:r>
            <a:endParaRPr lang="el-GR" dirty="0"/>
          </a:p>
        </p:txBody>
      </p:sp>
      <p:sp>
        <p:nvSpPr>
          <p:cNvPr id="10" name="TextBox 9">
            <a:extLst>
              <a:ext uri="{FF2B5EF4-FFF2-40B4-BE49-F238E27FC236}">
                <a16:creationId xmlns:a16="http://schemas.microsoft.com/office/drawing/2014/main" id="{940D3021-F7FB-46B7-B293-1B52205B0458}"/>
              </a:ext>
            </a:extLst>
          </p:cNvPr>
          <p:cNvSpPr txBox="1"/>
          <p:nvPr/>
        </p:nvSpPr>
        <p:spPr>
          <a:xfrm>
            <a:off x="-124288" y="-99636"/>
            <a:ext cx="12289654" cy="695763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l-GR" dirty="0"/>
          </a:p>
        </p:txBody>
      </p:sp>
      <p:sp>
        <p:nvSpPr>
          <p:cNvPr id="11" name="Diamond 10">
            <a:extLst>
              <a:ext uri="{FF2B5EF4-FFF2-40B4-BE49-F238E27FC236}">
                <a16:creationId xmlns:a16="http://schemas.microsoft.com/office/drawing/2014/main" id="{E3BADEFE-08ED-4AAE-B25F-C681D3CDAEC3}"/>
              </a:ext>
            </a:extLst>
          </p:cNvPr>
          <p:cNvSpPr/>
          <p:nvPr/>
        </p:nvSpPr>
        <p:spPr>
          <a:xfrm>
            <a:off x="2178695" y="99636"/>
            <a:ext cx="2476869" cy="169563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Challenges of Sentiment Analysis</a:t>
            </a:r>
            <a:endParaRPr lang="el-GR" dirty="0"/>
          </a:p>
        </p:txBody>
      </p:sp>
      <p:pic>
        <p:nvPicPr>
          <p:cNvPr id="22" name="Content Placeholder 21">
            <a:extLst>
              <a:ext uri="{FF2B5EF4-FFF2-40B4-BE49-F238E27FC236}">
                <a16:creationId xmlns:a16="http://schemas.microsoft.com/office/drawing/2014/main" id="{5C49560A-2421-4750-A0EC-23C79BFB4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34" y="198015"/>
            <a:ext cx="1946041" cy="1391087"/>
          </a:xfrm>
        </p:spPr>
      </p:pic>
      <p:sp>
        <p:nvSpPr>
          <p:cNvPr id="23" name="Arrow: Notched Right 22">
            <a:extLst>
              <a:ext uri="{FF2B5EF4-FFF2-40B4-BE49-F238E27FC236}">
                <a16:creationId xmlns:a16="http://schemas.microsoft.com/office/drawing/2014/main" id="{442CFED4-21CC-4513-A9A9-14A7B05BF41C}"/>
              </a:ext>
            </a:extLst>
          </p:cNvPr>
          <p:cNvSpPr/>
          <p:nvPr/>
        </p:nvSpPr>
        <p:spPr>
          <a:xfrm>
            <a:off x="4861584" y="724625"/>
            <a:ext cx="1289128" cy="4438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4" name="Rectangle 23">
            <a:extLst>
              <a:ext uri="{FF2B5EF4-FFF2-40B4-BE49-F238E27FC236}">
                <a16:creationId xmlns:a16="http://schemas.microsoft.com/office/drawing/2014/main" id="{E96E41CD-5034-49C8-8E9E-E93B49EE9B80}"/>
              </a:ext>
            </a:extLst>
          </p:cNvPr>
          <p:cNvSpPr/>
          <p:nvPr/>
        </p:nvSpPr>
        <p:spPr>
          <a:xfrm>
            <a:off x="6454066" y="224649"/>
            <a:ext cx="5295531" cy="1914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25" name="TextBox 24">
            <a:extLst>
              <a:ext uri="{FF2B5EF4-FFF2-40B4-BE49-F238E27FC236}">
                <a16:creationId xmlns:a16="http://schemas.microsoft.com/office/drawing/2014/main" id="{0FEC9B5D-5EF4-4B93-81B2-13B577BAEC6C}"/>
              </a:ext>
            </a:extLst>
          </p:cNvPr>
          <p:cNvSpPr txBox="1"/>
          <p:nvPr/>
        </p:nvSpPr>
        <p:spPr>
          <a:xfrm>
            <a:off x="6507332" y="224649"/>
            <a:ext cx="5157926"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Detection of subjectivity and tone.</a:t>
            </a:r>
          </a:p>
          <a:p>
            <a:pPr marL="285750" indent="-285750">
              <a:buFont typeface="Arial" panose="020B0604020202020204" pitchFamily="34" charset="0"/>
              <a:buChar char="•"/>
            </a:pPr>
            <a:r>
              <a:rPr lang="en-US" dirty="0">
                <a:solidFill>
                  <a:schemeClr val="bg1"/>
                </a:solidFill>
              </a:rPr>
              <a:t>Sentiment without context and changes in the polarity.</a:t>
            </a:r>
          </a:p>
          <a:p>
            <a:pPr marL="285750" indent="-285750">
              <a:buFont typeface="Arial" panose="020B0604020202020204" pitchFamily="34" charset="0"/>
              <a:buChar char="•"/>
            </a:pPr>
            <a:r>
              <a:rPr lang="en-US" dirty="0">
                <a:solidFill>
                  <a:schemeClr val="bg1"/>
                </a:solidFill>
              </a:rPr>
              <a:t>Detection of irony and sarcasm.</a:t>
            </a:r>
          </a:p>
          <a:p>
            <a:pPr marL="285750" indent="-285750">
              <a:buFont typeface="Arial" panose="020B0604020202020204" pitchFamily="34" charset="0"/>
              <a:buChar char="•"/>
            </a:pPr>
            <a:r>
              <a:rPr lang="en-US" dirty="0">
                <a:solidFill>
                  <a:schemeClr val="bg1"/>
                </a:solidFill>
              </a:rPr>
              <a:t>Analysis on characters (</a:t>
            </a:r>
            <a:r>
              <a:rPr lang="en-US" dirty="0" err="1">
                <a:solidFill>
                  <a:schemeClr val="bg1"/>
                </a:solidFill>
              </a:rPr>
              <a:t>e.g</a:t>
            </a:r>
            <a:r>
              <a:rPr lang="en-US" dirty="0">
                <a:solidFill>
                  <a:schemeClr val="bg1"/>
                </a:solidFill>
              </a:rPr>
              <a:t> emojis).</a:t>
            </a:r>
          </a:p>
          <a:p>
            <a:pPr marL="285750" indent="-285750">
              <a:buFont typeface="Arial" panose="020B0604020202020204" pitchFamily="34" charset="0"/>
              <a:buChar char="•"/>
            </a:pPr>
            <a:r>
              <a:rPr lang="en-US" dirty="0">
                <a:solidFill>
                  <a:schemeClr val="bg1"/>
                </a:solidFill>
              </a:rPr>
              <a:t>Define the meaning of neutral.</a:t>
            </a:r>
          </a:p>
          <a:p>
            <a:pPr marL="285750" indent="-285750">
              <a:buFont typeface="Arial" panose="020B0604020202020204" pitchFamily="34" charset="0"/>
              <a:buChar char="•"/>
            </a:pPr>
            <a:endParaRPr lang="el-GR" dirty="0">
              <a:solidFill>
                <a:schemeClr val="bg1"/>
              </a:solidFill>
            </a:endParaRPr>
          </a:p>
        </p:txBody>
      </p:sp>
      <p:sp>
        <p:nvSpPr>
          <p:cNvPr id="26" name="TextBox 25">
            <a:extLst>
              <a:ext uri="{FF2B5EF4-FFF2-40B4-BE49-F238E27FC236}">
                <a16:creationId xmlns:a16="http://schemas.microsoft.com/office/drawing/2014/main" id="{FC3980C6-DC71-482C-BA28-5FD399264050}"/>
              </a:ext>
            </a:extLst>
          </p:cNvPr>
          <p:cNvSpPr txBox="1"/>
          <p:nvPr/>
        </p:nvSpPr>
        <p:spPr>
          <a:xfrm>
            <a:off x="0" y="0"/>
            <a:ext cx="12129856" cy="3170099"/>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sp>
        <p:nvSpPr>
          <p:cNvPr id="27" name="Flowchart: Sequential Access Storage 26">
            <a:extLst>
              <a:ext uri="{FF2B5EF4-FFF2-40B4-BE49-F238E27FC236}">
                <a16:creationId xmlns:a16="http://schemas.microsoft.com/office/drawing/2014/main" id="{553A1799-7AEF-4D7F-A4B0-4937ADAFD773}"/>
              </a:ext>
            </a:extLst>
          </p:cNvPr>
          <p:cNvSpPr/>
          <p:nvPr/>
        </p:nvSpPr>
        <p:spPr>
          <a:xfrm>
            <a:off x="1828800" y="2775268"/>
            <a:ext cx="1207363" cy="787360"/>
          </a:xfrm>
          <a:prstGeom prst="flowChartMagneticTap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Our Case</a:t>
            </a:r>
            <a:endParaRPr lang="el-GR" dirty="0"/>
          </a:p>
        </p:txBody>
      </p:sp>
      <p:pic>
        <p:nvPicPr>
          <p:cNvPr id="29" name="Picture 28">
            <a:extLst>
              <a:ext uri="{FF2B5EF4-FFF2-40B4-BE49-F238E27FC236}">
                <a16:creationId xmlns:a16="http://schemas.microsoft.com/office/drawing/2014/main" id="{A6B33164-284C-4FB4-A627-A86824E47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284" y="2465788"/>
            <a:ext cx="2514600" cy="1819275"/>
          </a:xfrm>
          <a:prstGeom prst="rect">
            <a:avLst/>
          </a:prstGeom>
        </p:spPr>
      </p:pic>
      <p:sp>
        <p:nvSpPr>
          <p:cNvPr id="30" name="TextBox 29">
            <a:extLst>
              <a:ext uri="{FF2B5EF4-FFF2-40B4-BE49-F238E27FC236}">
                <a16:creationId xmlns:a16="http://schemas.microsoft.com/office/drawing/2014/main" id="{3DFDEE2E-FD4F-4952-8C45-AE15B178A535}"/>
              </a:ext>
            </a:extLst>
          </p:cNvPr>
          <p:cNvSpPr txBox="1"/>
          <p:nvPr/>
        </p:nvSpPr>
        <p:spPr>
          <a:xfrm>
            <a:off x="656948" y="4811697"/>
            <a:ext cx="10138299"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a:t>Rotten tomatoes is an American review – aggregation website for firm and television.</a:t>
            </a:r>
          </a:p>
          <a:p>
            <a:r>
              <a:rPr lang="en-US" dirty="0"/>
              <a:t>     The name "Rotten Tomatoes" derives from the practice of audiences throwing rotten tomatoes when       </a:t>
            </a:r>
          </a:p>
          <a:p>
            <a:r>
              <a:rPr lang="en-US" dirty="0"/>
              <a:t>     disapproving of a poor stage performance.</a:t>
            </a:r>
          </a:p>
          <a:p>
            <a:pPr marL="285750" indent="-285750">
              <a:buFont typeface="Wingdings" panose="05000000000000000000" pitchFamily="2" charset="2"/>
              <a:buChar char="v"/>
            </a:pPr>
            <a:r>
              <a:rPr lang="en-US" dirty="0"/>
              <a:t>We are going to perform Sentiment Analysis on a “Rotten Tomatoes” dataset in order to</a:t>
            </a:r>
            <a:r>
              <a:rPr lang="el-GR" dirty="0"/>
              <a:t> </a:t>
            </a:r>
            <a:r>
              <a:rPr lang="en-US" dirty="0"/>
              <a:t>extract value from mention and tags, of the movies that this dataset contains, in places like news, blogs and forums.</a:t>
            </a:r>
          </a:p>
        </p:txBody>
      </p:sp>
    </p:spTree>
    <p:extLst>
      <p:ext uri="{BB962C8B-B14F-4D97-AF65-F5344CB8AC3E}">
        <p14:creationId xmlns:p14="http://schemas.microsoft.com/office/powerpoint/2010/main" val="13204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C610-792E-4491-A1F0-D1AA54283B5A}"/>
              </a:ext>
            </a:extLst>
          </p:cNvPr>
          <p:cNvSpPr>
            <a:spLocks noGrp="1"/>
          </p:cNvSpPr>
          <p:nvPr>
            <p:ph type="title"/>
          </p:nvPr>
        </p:nvSpPr>
        <p:spPr/>
        <p:txBody>
          <a:bodyPr/>
          <a:lstStyle/>
          <a:p>
            <a:endParaRPr lang="el-GR"/>
          </a:p>
        </p:txBody>
      </p:sp>
      <p:sp>
        <p:nvSpPr>
          <p:cNvPr id="3" name="Content Placeholder 2">
            <a:extLst>
              <a:ext uri="{FF2B5EF4-FFF2-40B4-BE49-F238E27FC236}">
                <a16:creationId xmlns:a16="http://schemas.microsoft.com/office/drawing/2014/main" id="{543FFCAB-0C79-4E25-BCE4-A1BCC8F9B8B7}"/>
              </a:ext>
            </a:extLst>
          </p:cNvPr>
          <p:cNvSpPr>
            <a:spLocks noGrp="1"/>
          </p:cNvSpPr>
          <p:nvPr>
            <p:ph idx="1"/>
          </p:nvPr>
        </p:nvSpPr>
        <p:spPr/>
        <p:txBody>
          <a:bodyPr/>
          <a:lstStyle/>
          <a:p>
            <a:endParaRPr lang="el-GR"/>
          </a:p>
        </p:txBody>
      </p:sp>
      <p:sp>
        <p:nvSpPr>
          <p:cNvPr id="4" name="Slide Number Placeholder 3">
            <a:extLst>
              <a:ext uri="{FF2B5EF4-FFF2-40B4-BE49-F238E27FC236}">
                <a16:creationId xmlns:a16="http://schemas.microsoft.com/office/drawing/2014/main" id="{D0BE0510-441A-4BA3-87E0-79A1F1A2FF3B}"/>
              </a:ext>
            </a:extLst>
          </p:cNvPr>
          <p:cNvSpPr>
            <a:spLocks noGrp="1"/>
          </p:cNvSpPr>
          <p:nvPr>
            <p:ph type="sldNum" sz="quarter" idx="12"/>
          </p:nvPr>
        </p:nvSpPr>
        <p:spPr/>
        <p:txBody>
          <a:bodyPr/>
          <a:lstStyle/>
          <a:p>
            <a:fld id="{EDB27199-B92C-45F8-A9B3-C201FE866BCB}" type="slidenum">
              <a:rPr lang="el-GR" smtClean="0"/>
              <a:t>4</a:t>
            </a:fld>
            <a:endParaRPr lang="el-GR"/>
          </a:p>
        </p:txBody>
      </p:sp>
      <p:sp>
        <p:nvSpPr>
          <p:cNvPr id="5" name="TextBox 4">
            <a:extLst>
              <a:ext uri="{FF2B5EF4-FFF2-40B4-BE49-F238E27FC236}">
                <a16:creationId xmlns:a16="http://schemas.microsoft.com/office/drawing/2014/main" id="{A1847A86-37B0-4CBA-B34B-08B62399D228}"/>
              </a:ext>
            </a:extLst>
          </p:cNvPr>
          <p:cNvSpPr txBox="1"/>
          <p:nvPr/>
        </p:nvSpPr>
        <p:spPr>
          <a:xfrm>
            <a:off x="0" y="8878"/>
            <a:ext cx="12192000" cy="701730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l-GR" dirty="0"/>
          </a:p>
        </p:txBody>
      </p:sp>
      <p:sp>
        <p:nvSpPr>
          <p:cNvPr id="6" name="Diamond 5">
            <a:extLst>
              <a:ext uri="{FF2B5EF4-FFF2-40B4-BE49-F238E27FC236}">
                <a16:creationId xmlns:a16="http://schemas.microsoft.com/office/drawing/2014/main" id="{D5BB061D-4609-487A-A325-99772D47159E}"/>
              </a:ext>
            </a:extLst>
          </p:cNvPr>
          <p:cNvSpPr/>
          <p:nvPr/>
        </p:nvSpPr>
        <p:spPr>
          <a:xfrm>
            <a:off x="4465468" y="136525"/>
            <a:ext cx="1846555" cy="15097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Dataset</a:t>
            </a:r>
            <a:endParaRPr lang="el-GR" dirty="0"/>
          </a:p>
        </p:txBody>
      </p:sp>
      <p:cxnSp>
        <p:nvCxnSpPr>
          <p:cNvPr id="8" name="Connector: Elbow 7">
            <a:extLst>
              <a:ext uri="{FF2B5EF4-FFF2-40B4-BE49-F238E27FC236}">
                <a16:creationId xmlns:a16="http://schemas.microsoft.com/office/drawing/2014/main" id="{A5574695-AA07-4821-9482-A03C90A52286}"/>
              </a:ext>
            </a:extLst>
          </p:cNvPr>
          <p:cNvCxnSpPr>
            <a:stCxn id="6" idx="3"/>
          </p:cNvCxnSpPr>
          <p:nvPr/>
        </p:nvCxnSpPr>
        <p:spPr>
          <a:xfrm>
            <a:off x="6312023" y="891382"/>
            <a:ext cx="870012" cy="10439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A1D82569-F026-4CB5-AA7A-68A2B75B367C}"/>
              </a:ext>
            </a:extLst>
          </p:cNvPr>
          <p:cNvCxnSpPr>
            <a:stCxn id="6" idx="1"/>
          </p:cNvCxnSpPr>
          <p:nvPr/>
        </p:nvCxnSpPr>
        <p:spPr>
          <a:xfrm rot="10800000" flipV="1">
            <a:off x="3773010" y="891382"/>
            <a:ext cx="692458" cy="10279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B1F025FB-E79D-411A-B647-5D72E520D5AA}"/>
              </a:ext>
            </a:extLst>
          </p:cNvPr>
          <p:cNvSpPr/>
          <p:nvPr/>
        </p:nvSpPr>
        <p:spPr>
          <a:xfrm>
            <a:off x="3045041" y="1901534"/>
            <a:ext cx="1571347" cy="560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Set</a:t>
            </a:r>
            <a:endParaRPr lang="el-GR" dirty="0"/>
          </a:p>
        </p:txBody>
      </p:sp>
      <p:sp>
        <p:nvSpPr>
          <p:cNvPr id="12" name="Rectangle: Rounded Corners 11">
            <a:extLst>
              <a:ext uri="{FF2B5EF4-FFF2-40B4-BE49-F238E27FC236}">
                <a16:creationId xmlns:a16="http://schemas.microsoft.com/office/drawing/2014/main" id="{A22A7081-8018-49CE-8116-0DC23EBCCD1F}"/>
              </a:ext>
            </a:extLst>
          </p:cNvPr>
          <p:cNvSpPr/>
          <p:nvPr/>
        </p:nvSpPr>
        <p:spPr>
          <a:xfrm>
            <a:off x="6462943" y="1935332"/>
            <a:ext cx="1482571" cy="526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Set</a:t>
            </a:r>
            <a:endParaRPr lang="el-GR" dirty="0"/>
          </a:p>
        </p:txBody>
      </p:sp>
      <p:sp>
        <p:nvSpPr>
          <p:cNvPr id="13" name="TextBox 12">
            <a:extLst>
              <a:ext uri="{FF2B5EF4-FFF2-40B4-BE49-F238E27FC236}">
                <a16:creationId xmlns:a16="http://schemas.microsoft.com/office/drawing/2014/main" id="{540C54F5-22C9-4F87-91C2-1F4AD44A32A9}"/>
              </a:ext>
            </a:extLst>
          </p:cNvPr>
          <p:cNvSpPr txBox="1"/>
          <p:nvPr/>
        </p:nvSpPr>
        <p:spPr>
          <a:xfrm>
            <a:off x="284085" y="230188"/>
            <a:ext cx="2689934" cy="369332"/>
          </a:xfrm>
          <a:prstGeom prst="rect">
            <a:avLst/>
          </a:prstGeom>
          <a:noFill/>
        </p:spPr>
        <p:txBody>
          <a:bodyPr wrap="square" rtlCol="0">
            <a:spAutoFit/>
          </a:bodyPr>
          <a:lstStyle/>
          <a:p>
            <a:r>
              <a:rPr lang="en-US" dirty="0"/>
              <a:t>Dataset’s overview</a:t>
            </a:r>
            <a:endParaRPr lang="el-GR" dirty="0"/>
          </a:p>
        </p:txBody>
      </p:sp>
      <p:cxnSp>
        <p:nvCxnSpPr>
          <p:cNvPr id="16" name="Connector: Elbow 15">
            <a:extLst>
              <a:ext uri="{FF2B5EF4-FFF2-40B4-BE49-F238E27FC236}">
                <a16:creationId xmlns:a16="http://schemas.microsoft.com/office/drawing/2014/main" id="{107EF004-167C-4B82-9521-A7F6B38162C7}"/>
              </a:ext>
            </a:extLst>
          </p:cNvPr>
          <p:cNvCxnSpPr/>
          <p:nvPr/>
        </p:nvCxnSpPr>
        <p:spPr>
          <a:xfrm rot="5400000">
            <a:off x="2588211" y="2548262"/>
            <a:ext cx="861134" cy="45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6A3E6D61-C020-4E04-AE1F-78532624A8F5}"/>
              </a:ext>
            </a:extLst>
          </p:cNvPr>
          <p:cNvSpPr/>
          <p:nvPr/>
        </p:nvSpPr>
        <p:spPr>
          <a:xfrm>
            <a:off x="1970843" y="3124940"/>
            <a:ext cx="1571347" cy="1271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Phrases and their associated Sentiment Labels</a:t>
            </a:r>
            <a:endParaRPr lang="el-GR" sz="1600" dirty="0"/>
          </a:p>
        </p:txBody>
      </p:sp>
      <p:cxnSp>
        <p:nvCxnSpPr>
          <p:cNvPr id="19" name="Connector: Elbow 18">
            <a:extLst>
              <a:ext uri="{FF2B5EF4-FFF2-40B4-BE49-F238E27FC236}">
                <a16:creationId xmlns:a16="http://schemas.microsoft.com/office/drawing/2014/main" id="{DEDCBFB7-8F9D-4BFE-963B-FDFCE7A889C7}"/>
              </a:ext>
            </a:extLst>
          </p:cNvPr>
          <p:cNvCxnSpPr/>
          <p:nvPr/>
        </p:nvCxnSpPr>
        <p:spPr>
          <a:xfrm rot="5400000">
            <a:off x="4191498" y="2469229"/>
            <a:ext cx="15281"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81E796B-0282-4E42-BBC9-447FF1A2D53D}"/>
              </a:ext>
            </a:extLst>
          </p:cNvPr>
          <p:cNvCxnSpPr/>
          <p:nvPr/>
        </p:nvCxnSpPr>
        <p:spPr>
          <a:xfrm rot="16200000" flipH="1">
            <a:off x="4017427" y="2605878"/>
            <a:ext cx="743251" cy="4546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C7132276-C402-469E-8AB7-955EEC334F3B}"/>
              </a:ext>
            </a:extLst>
          </p:cNvPr>
          <p:cNvSpPr/>
          <p:nvPr/>
        </p:nvSpPr>
        <p:spPr>
          <a:xfrm>
            <a:off x="3830714" y="3070652"/>
            <a:ext cx="1576402" cy="1540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- 156.060 rows (reviews</a:t>
            </a:r>
            <a:r>
              <a:rPr lang="en-US" dirty="0"/>
              <a:t>)</a:t>
            </a:r>
          </a:p>
          <a:p>
            <a:pPr algn="ctr"/>
            <a:r>
              <a:rPr lang="en-US" sz="1400" dirty="0"/>
              <a:t>- 4 columns (info about the </a:t>
            </a:r>
            <a:r>
              <a:rPr lang="en-US" sz="1400" dirty="0" err="1"/>
              <a:t>reviews’s</a:t>
            </a:r>
            <a:r>
              <a:rPr lang="en-US" sz="1400" dirty="0"/>
              <a:t> characteristics)</a:t>
            </a:r>
          </a:p>
          <a:p>
            <a:pPr algn="ctr"/>
            <a:endParaRPr lang="el-GR" dirty="0"/>
          </a:p>
        </p:txBody>
      </p:sp>
      <p:cxnSp>
        <p:nvCxnSpPr>
          <p:cNvPr id="25" name="Connector: Elbow 24">
            <a:extLst>
              <a:ext uri="{FF2B5EF4-FFF2-40B4-BE49-F238E27FC236}">
                <a16:creationId xmlns:a16="http://schemas.microsoft.com/office/drawing/2014/main" id="{6BF2F24D-30CA-408C-A9B8-10FCFEC1A90C}"/>
              </a:ext>
            </a:extLst>
          </p:cNvPr>
          <p:cNvCxnSpPr>
            <a:cxnSpLocks/>
            <a:stCxn id="12" idx="2"/>
          </p:cNvCxnSpPr>
          <p:nvPr/>
        </p:nvCxnSpPr>
        <p:spPr>
          <a:xfrm rot="5400000">
            <a:off x="6671098" y="2537520"/>
            <a:ext cx="609063" cy="457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16541924-7071-4CAD-90C6-89BBE6F9DA45}"/>
              </a:ext>
            </a:extLst>
          </p:cNvPr>
          <p:cNvSpPr/>
          <p:nvPr/>
        </p:nvSpPr>
        <p:spPr>
          <a:xfrm>
            <a:off x="5936877" y="2976783"/>
            <a:ext cx="1571347" cy="1271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Just Phrases without  their associated Sentiment Labels</a:t>
            </a:r>
            <a:endParaRPr lang="el-GR" sz="1600" dirty="0"/>
          </a:p>
        </p:txBody>
      </p:sp>
      <p:cxnSp>
        <p:nvCxnSpPr>
          <p:cNvPr id="28" name="Connector: Elbow 27">
            <a:extLst>
              <a:ext uri="{FF2B5EF4-FFF2-40B4-BE49-F238E27FC236}">
                <a16:creationId xmlns:a16="http://schemas.microsoft.com/office/drawing/2014/main" id="{F1575718-0596-4D27-A4BD-15BEF4AB4269}"/>
              </a:ext>
            </a:extLst>
          </p:cNvPr>
          <p:cNvCxnSpPr>
            <a:cxnSpLocks/>
          </p:cNvCxnSpPr>
          <p:nvPr/>
        </p:nvCxnSpPr>
        <p:spPr>
          <a:xfrm rot="16200000" flipH="1">
            <a:off x="7679376" y="2479824"/>
            <a:ext cx="572225" cy="5637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6A3293F6-FDA7-46CB-8E44-79CA69B370CE}"/>
              </a:ext>
            </a:extLst>
          </p:cNvPr>
          <p:cNvSpPr/>
          <p:nvPr/>
        </p:nvSpPr>
        <p:spPr>
          <a:xfrm>
            <a:off x="7758468" y="2976783"/>
            <a:ext cx="1576402" cy="1540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- 66.29 rows (reviews</a:t>
            </a:r>
            <a:r>
              <a:rPr lang="en-US" dirty="0"/>
              <a:t>)</a:t>
            </a:r>
          </a:p>
          <a:p>
            <a:pPr algn="ctr"/>
            <a:r>
              <a:rPr lang="en-US" sz="1400" dirty="0"/>
              <a:t>- 3 columns (info about the </a:t>
            </a:r>
            <a:r>
              <a:rPr lang="en-US" sz="1400" dirty="0" err="1"/>
              <a:t>reviews’s</a:t>
            </a:r>
            <a:r>
              <a:rPr lang="en-US" sz="1400" dirty="0"/>
              <a:t> characteristics)</a:t>
            </a:r>
          </a:p>
          <a:p>
            <a:pPr algn="ctr"/>
            <a:endParaRPr lang="el-GR" dirty="0"/>
          </a:p>
        </p:txBody>
      </p:sp>
      <p:sp>
        <p:nvSpPr>
          <p:cNvPr id="34" name="Rectangle 33">
            <a:extLst>
              <a:ext uri="{FF2B5EF4-FFF2-40B4-BE49-F238E27FC236}">
                <a16:creationId xmlns:a16="http://schemas.microsoft.com/office/drawing/2014/main" id="{08EAAAB9-7C4D-4F75-A2D9-345418BBCD06}"/>
              </a:ext>
            </a:extLst>
          </p:cNvPr>
          <p:cNvSpPr/>
          <p:nvPr/>
        </p:nvSpPr>
        <p:spPr>
          <a:xfrm>
            <a:off x="838200" y="4927107"/>
            <a:ext cx="9593062" cy="122208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l-GR" dirty="0"/>
          </a:p>
        </p:txBody>
      </p:sp>
      <p:sp>
        <p:nvSpPr>
          <p:cNvPr id="35" name="TextBox 34">
            <a:extLst>
              <a:ext uri="{FF2B5EF4-FFF2-40B4-BE49-F238E27FC236}">
                <a16:creationId xmlns:a16="http://schemas.microsoft.com/office/drawing/2014/main" id="{38B8840E-2D47-410D-B6DF-77F20584DF25}"/>
              </a:ext>
            </a:extLst>
          </p:cNvPr>
          <p:cNvSpPr txBox="1"/>
          <p:nvPr/>
        </p:nvSpPr>
        <p:spPr>
          <a:xfrm>
            <a:off x="838200" y="4948737"/>
            <a:ext cx="9593062" cy="1477328"/>
          </a:xfrm>
          <a:prstGeom prst="rect">
            <a:avLst/>
          </a:prstGeom>
          <a:noFill/>
        </p:spPr>
        <p:txBody>
          <a:bodyPr wrap="square" rtlCol="0">
            <a:spAutoFit/>
          </a:bodyPr>
          <a:lstStyle/>
          <a:p>
            <a:r>
              <a:rPr lang="en-US" dirty="0"/>
              <a:t>Sentiment Labels</a:t>
            </a:r>
          </a:p>
          <a:p>
            <a:endParaRPr lang="en-US" dirty="0"/>
          </a:p>
          <a:p>
            <a:r>
              <a:rPr lang="en-US" dirty="0"/>
              <a:t>0 </a:t>
            </a:r>
            <a:r>
              <a:rPr lang="en-US" dirty="0">
                <a:sym typeface="Wingdings" panose="05000000000000000000" pitchFamily="2" charset="2"/>
              </a:rPr>
              <a:t> Negative     1  Somewhat Negative    2  Neutral   3  Somewhat Positive   4  Positive</a:t>
            </a:r>
          </a:p>
          <a:p>
            <a:endParaRPr lang="en-US" dirty="0">
              <a:sym typeface="Wingdings" panose="05000000000000000000" pitchFamily="2" charset="2"/>
            </a:endParaRPr>
          </a:p>
          <a:p>
            <a:endParaRPr lang="el-GR" dirty="0"/>
          </a:p>
        </p:txBody>
      </p:sp>
    </p:spTree>
    <p:extLst>
      <p:ext uri="{BB962C8B-B14F-4D97-AF65-F5344CB8AC3E}">
        <p14:creationId xmlns:p14="http://schemas.microsoft.com/office/powerpoint/2010/main" val="109070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ECDF-3A36-4A5F-A181-404CA81F2B3B}"/>
              </a:ext>
            </a:extLst>
          </p:cNvPr>
          <p:cNvSpPr>
            <a:spLocks noGrp="1"/>
          </p:cNvSpPr>
          <p:nvPr>
            <p:ph type="title"/>
          </p:nvPr>
        </p:nvSpPr>
        <p:spPr/>
        <p:txBody>
          <a:bodyPr/>
          <a:lstStyle/>
          <a:p>
            <a:endParaRPr lang="el-GR"/>
          </a:p>
        </p:txBody>
      </p:sp>
      <p:pic>
        <p:nvPicPr>
          <p:cNvPr id="10" name="Content Placeholder 9">
            <a:extLst>
              <a:ext uri="{FF2B5EF4-FFF2-40B4-BE49-F238E27FC236}">
                <a16:creationId xmlns:a16="http://schemas.microsoft.com/office/drawing/2014/main" id="{82F3B234-54B0-413C-9902-78D50448CE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5762" y="3015456"/>
            <a:ext cx="3800475" cy="1971675"/>
          </a:xfrm>
        </p:spPr>
      </p:pic>
      <p:sp>
        <p:nvSpPr>
          <p:cNvPr id="4" name="Slide Number Placeholder 3">
            <a:extLst>
              <a:ext uri="{FF2B5EF4-FFF2-40B4-BE49-F238E27FC236}">
                <a16:creationId xmlns:a16="http://schemas.microsoft.com/office/drawing/2014/main" id="{ECBC918E-DFD8-4988-AB9D-8FD64BD39733}"/>
              </a:ext>
            </a:extLst>
          </p:cNvPr>
          <p:cNvSpPr>
            <a:spLocks noGrp="1"/>
          </p:cNvSpPr>
          <p:nvPr>
            <p:ph type="sldNum" sz="quarter" idx="12"/>
          </p:nvPr>
        </p:nvSpPr>
        <p:spPr/>
        <p:txBody>
          <a:bodyPr/>
          <a:lstStyle/>
          <a:p>
            <a:fld id="{EDB27199-B92C-45F8-A9B3-C201FE866BCB}" type="slidenum">
              <a:rPr lang="el-GR" smtClean="0"/>
              <a:t>5</a:t>
            </a:fld>
            <a:endParaRPr lang="el-GR"/>
          </a:p>
        </p:txBody>
      </p:sp>
      <p:sp>
        <p:nvSpPr>
          <p:cNvPr id="7" name="TextBox 6">
            <a:extLst>
              <a:ext uri="{FF2B5EF4-FFF2-40B4-BE49-F238E27FC236}">
                <a16:creationId xmlns:a16="http://schemas.microsoft.com/office/drawing/2014/main" id="{C8AC4DEB-69AA-4809-B377-B947CDCC953B}"/>
              </a:ext>
            </a:extLst>
          </p:cNvPr>
          <p:cNvSpPr txBox="1"/>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l-GR" dirty="0"/>
          </a:p>
        </p:txBody>
      </p:sp>
      <p:sp>
        <p:nvSpPr>
          <p:cNvPr id="8" name="Oval 7">
            <a:extLst>
              <a:ext uri="{FF2B5EF4-FFF2-40B4-BE49-F238E27FC236}">
                <a16:creationId xmlns:a16="http://schemas.microsoft.com/office/drawing/2014/main" id="{713359C4-034A-4B94-BC2A-7A75C9624E23}"/>
              </a:ext>
            </a:extLst>
          </p:cNvPr>
          <p:cNvSpPr/>
          <p:nvPr/>
        </p:nvSpPr>
        <p:spPr>
          <a:xfrm>
            <a:off x="4385569" y="275208"/>
            <a:ext cx="2006353" cy="15504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Which Libraries are we going to use?</a:t>
            </a:r>
            <a:endParaRPr lang="el-GR" dirty="0"/>
          </a:p>
        </p:txBody>
      </p:sp>
      <p:sp>
        <p:nvSpPr>
          <p:cNvPr id="11" name="TextBox 10">
            <a:extLst>
              <a:ext uri="{FF2B5EF4-FFF2-40B4-BE49-F238E27FC236}">
                <a16:creationId xmlns:a16="http://schemas.microsoft.com/office/drawing/2014/main" id="{0E969D21-FB13-4CB8-BD2F-6AB5E2493F76}"/>
              </a:ext>
            </a:extLst>
          </p:cNvPr>
          <p:cNvSpPr txBox="1"/>
          <p:nvPr/>
        </p:nvSpPr>
        <p:spPr>
          <a:xfrm>
            <a:off x="-150922" y="62144"/>
            <a:ext cx="12192000" cy="6858000"/>
          </a:xfrm>
          <a:prstGeom prst="rect">
            <a:avLst/>
          </a:prstGeom>
          <a:noFill/>
        </p:spPr>
        <p:txBody>
          <a:bodyPr wrap="square" rtlCol="0">
            <a:spAutoFit/>
          </a:bodyPr>
          <a:lstStyle/>
          <a:p>
            <a:endParaRPr lang="el-GR" dirty="0"/>
          </a:p>
        </p:txBody>
      </p:sp>
      <p:pic>
        <p:nvPicPr>
          <p:cNvPr id="13" name="Picture 12">
            <a:extLst>
              <a:ext uri="{FF2B5EF4-FFF2-40B4-BE49-F238E27FC236}">
                <a16:creationId xmlns:a16="http://schemas.microsoft.com/office/drawing/2014/main" id="{D158BADC-BD09-438E-B3D9-3DE215193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894" y="365125"/>
            <a:ext cx="2815168" cy="1460500"/>
          </a:xfrm>
          <a:prstGeom prst="rect">
            <a:avLst/>
          </a:prstGeom>
        </p:spPr>
      </p:pic>
      <p:pic>
        <p:nvPicPr>
          <p:cNvPr id="15" name="Picture 14">
            <a:extLst>
              <a:ext uri="{FF2B5EF4-FFF2-40B4-BE49-F238E27FC236}">
                <a16:creationId xmlns:a16="http://schemas.microsoft.com/office/drawing/2014/main" id="{DF2EAA01-FDD7-4D45-978D-78B1BD5DE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482" y="2286377"/>
            <a:ext cx="2592280" cy="1458158"/>
          </a:xfrm>
          <a:prstGeom prst="rect">
            <a:avLst/>
          </a:prstGeom>
        </p:spPr>
      </p:pic>
      <p:sp>
        <p:nvSpPr>
          <p:cNvPr id="16" name="TextBox 15">
            <a:extLst>
              <a:ext uri="{FF2B5EF4-FFF2-40B4-BE49-F238E27FC236}">
                <a16:creationId xmlns:a16="http://schemas.microsoft.com/office/drawing/2014/main" id="{D96490AB-3C56-4729-AD1E-469114A24FE8}"/>
              </a:ext>
            </a:extLst>
          </p:cNvPr>
          <p:cNvSpPr txBox="1"/>
          <p:nvPr/>
        </p:nvSpPr>
        <p:spPr>
          <a:xfrm>
            <a:off x="4009331" y="195640"/>
            <a:ext cx="2950762" cy="1325563"/>
          </a:xfrm>
          <a:prstGeom prst="rect">
            <a:avLst/>
          </a:prstGeom>
          <a:noFill/>
        </p:spPr>
        <p:txBody>
          <a:bodyPr wrap="square" rtlCol="0">
            <a:spAutoFit/>
          </a:bodyPr>
          <a:lstStyle/>
          <a:p>
            <a:endParaRPr lang="el-GR" dirty="0"/>
          </a:p>
        </p:txBody>
      </p:sp>
      <p:pic>
        <p:nvPicPr>
          <p:cNvPr id="18" name="Picture 17">
            <a:extLst>
              <a:ext uri="{FF2B5EF4-FFF2-40B4-BE49-F238E27FC236}">
                <a16:creationId xmlns:a16="http://schemas.microsoft.com/office/drawing/2014/main" id="{A00F9F35-AD62-4F70-9E7A-91CB1CE83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9244" y="2348661"/>
            <a:ext cx="3472324" cy="1395874"/>
          </a:xfrm>
          <a:prstGeom prst="rect">
            <a:avLst/>
          </a:prstGeom>
        </p:spPr>
      </p:pic>
      <p:pic>
        <p:nvPicPr>
          <p:cNvPr id="20" name="Picture 19">
            <a:extLst>
              <a:ext uri="{FF2B5EF4-FFF2-40B4-BE49-F238E27FC236}">
                <a16:creationId xmlns:a16="http://schemas.microsoft.com/office/drawing/2014/main" id="{D0243BD1-8B9C-43FC-9714-09DEFBB62D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2266" y="262524"/>
            <a:ext cx="3137108" cy="1563101"/>
          </a:xfrm>
          <a:prstGeom prst="rect">
            <a:avLst/>
          </a:prstGeom>
        </p:spPr>
      </p:pic>
      <p:sp>
        <p:nvSpPr>
          <p:cNvPr id="21" name="TextBox 20">
            <a:extLst>
              <a:ext uri="{FF2B5EF4-FFF2-40B4-BE49-F238E27FC236}">
                <a16:creationId xmlns:a16="http://schemas.microsoft.com/office/drawing/2014/main" id="{9D1AD14C-3E53-4794-9EDF-88855092BC04}"/>
              </a:ext>
            </a:extLst>
          </p:cNvPr>
          <p:cNvSpPr txBox="1"/>
          <p:nvPr/>
        </p:nvSpPr>
        <p:spPr>
          <a:xfrm>
            <a:off x="301841" y="4128117"/>
            <a:ext cx="10515600" cy="2862322"/>
          </a:xfrm>
          <a:prstGeom prst="rect">
            <a:avLst/>
          </a:prstGeom>
          <a:noFill/>
        </p:spPr>
        <p:txBody>
          <a:bodyPr wrap="square" rtlCol="0">
            <a:spAutoFit/>
          </a:bodyPr>
          <a:lstStyle/>
          <a:p>
            <a:r>
              <a:rPr lang="en-US" dirty="0"/>
              <a:t>We want to develop various types of models for Natural Language Processing like :</a:t>
            </a:r>
          </a:p>
          <a:p>
            <a:endParaRPr lang="en-US" dirty="0"/>
          </a:p>
          <a:p>
            <a:pPr marL="285750" indent="-285750">
              <a:buFont typeface="Wingdings" panose="05000000000000000000" pitchFamily="2" charset="2"/>
              <a:buChar char="ü"/>
            </a:pPr>
            <a:r>
              <a:rPr lang="en-US" dirty="0"/>
              <a:t>Deep Neural Network – The NN classic model – uses the BOW model</a:t>
            </a:r>
          </a:p>
          <a:p>
            <a:endParaRPr lang="el-GR" dirty="0"/>
          </a:p>
          <a:p>
            <a:pPr marL="285750" indent="-285750">
              <a:buFont typeface="Wingdings" panose="05000000000000000000" pitchFamily="2" charset="2"/>
              <a:buChar char="ü"/>
            </a:pPr>
            <a:r>
              <a:rPr lang="en-US" dirty="0"/>
              <a:t>Convolutional Network – build a network using 1D Conv Layers – uses word vectors</a:t>
            </a:r>
          </a:p>
          <a:p>
            <a:endParaRPr lang="el-GR" dirty="0"/>
          </a:p>
          <a:p>
            <a:pPr marL="285750" indent="-285750">
              <a:buFont typeface="Wingdings" panose="05000000000000000000" pitchFamily="2" charset="2"/>
              <a:buChar char="ü"/>
            </a:pPr>
            <a:r>
              <a:rPr lang="en-US" dirty="0"/>
              <a:t>Recurrent Networks – LSTM Network – Long Short-Term Memory – uses word vectors</a:t>
            </a:r>
          </a:p>
          <a:p>
            <a:endParaRPr lang="el-GR" dirty="0"/>
          </a:p>
          <a:p>
            <a:pPr marL="285750" indent="-285750">
              <a:buFont typeface="Wingdings" panose="05000000000000000000" pitchFamily="2" charset="2"/>
              <a:buChar char="ü"/>
            </a:pPr>
            <a:r>
              <a:rPr lang="en-US" dirty="0"/>
              <a:t>Transfer learning for NLP – uses word vectors</a:t>
            </a:r>
            <a:endParaRPr lang="el-GR" dirty="0"/>
          </a:p>
          <a:p>
            <a:r>
              <a:rPr lang="en-US" dirty="0"/>
              <a:t> </a:t>
            </a:r>
            <a:endParaRPr lang="el-GR" dirty="0"/>
          </a:p>
        </p:txBody>
      </p:sp>
    </p:spTree>
    <p:extLst>
      <p:ext uri="{BB962C8B-B14F-4D97-AF65-F5344CB8AC3E}">
        <p14:creationId xmlns:p14="http://schemas.microsoft.com/office/powerpoint/2010/main" val="3944909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82A13-7B75-4859-858D-8EF89D73DFF6}"/>
              </a:ext>
            </a:extLst>
          </p:cNvPr>
          <p:cNvSpPr>
            <a:spLocks noGrp="1"/>
          </p:cNvSpPr>
          <p:nvPr>
            <p:ph type="title"/>
          </p:nvPr>
        </p:nvSpPr>
        <p:spPr/>
        <p:txBody>
          <a:bodyPr/>
          <a:lstStyle/>
          <a:p>
            <a:endParaRPr lang="el-GR"/>
          </a:p>
        </p:txBody>
      </p:sp>
      <p:pic>
        <p:nvPicPr>
          <p:cNvPr id="8" name="Content Placeholder 7">
            <a:extLst>
              <a:ext uri="{FF2B5EF4-FFF2-40B4-BE49-F238E27FC236}">
                <a16:creationId xmlns:a16="http://schemas.microsoft.com/office/drawing/2014/main" id="{CBBC9A3D-71BF-4F25-A0ED-550C28529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9325" y="1609725"/>
            <a:ext cx="2514600" cy="1819275"/>
          </a:xfrm>
        </p:spPr>
      </p:pic>
      <p:sp>
        <p:nvSpPr>
          <p:cNvPr id="4" name="Slide Number Placeholder 3">
            <a:extLst>
              <a:ext uri="{FF2B5EF4-FFF2-40B4-BE49-F238E27FC236}">
                <a16:creationId xmlns:a16="http://schemas.microsoft.com/office/drawing/2014/main" id="{2AE63A24-4640-4C87-810C-8A3DA688AAA3}"/>
              </a:ext>
            </a:extLst>
          </p:cNvPr>
          <p:cNvSpPr>
            <a:spLocks noGrp="1"/>
          </p:cNvSpPr>
          <p:nvPr>
            <p:ph type="sldNum" sz="quarter" idx="12"/>
          </p:nvPr>
        </p:nvSpPr>
        <p:spPr/>
        <p:txBody>
          <a:bodyPr/>
          <a:lstStyle/>
          <a:p>
            <a:fld id="{EDB27199-B92C-45F8-A9B3-C201FE866BCB}" type="slidenum">
              <a:rPr lang="el-GR" smtClean="0"/>
              <a:t>6</a:t>
            </a:fld>
            <a:endParaRPr lang="el-GR"/>
          </a:p>
        </p:txBody>
      </p:sp>
      <p:sp>
        <p:nvSpPr>
          <p:cNvPr id="6" name="TextBox 5">
            <a:extLst>
              <a:ext uri="{FF2B5EF4-FFF2-40B4-BE49-F238E27FC236}">
                <a16:creationId xmlns:a16="http://schemas.microsoft.com/office/drawing/2014/main" id="{BEE4C398-024B-4B7D-8BF3-3A4410DF69FD}"/>
              </a:ext>
            </a:extLst>
          </p:cNvPr>
          <p:cNvSpPr txBox="1"/>
          <p:nvPr/>
        </p:nvSpPr>
        <p:spPr>
          <a:xfrm>
            <a:off x="0" y="-35511"/>
            <a:ext cx="12192000" cy="7848302"/>
          </a:xfrm>
          <a:prstGeom prst="rect">
            <a:avLst/>
          </a:prstGeom>
          <a:noFill/>
        </p:spPr>
        <p:txBody>
          <a:bodyPr wrap="square" rtlCol="0">
            <a:spAutoFit/>
          </a:bodyPr>
          <a:lstStyle/>
          <a:p>
            <a:endParaRPr lang="en-US" dirty="0"/>
          </a:p>
          <a:p>
            <a:r>
              <a:rPr lang="en-US" dirty="0"/>
              <a:t> </a:t>
            </a:r>
            <a:r>
              <a:rPr lang="en-US" b="1" u="sng" dirty="0"/>
              <a:t>Dataset’s Cleaning and Pre – processing</a:t>
            </a:r>
          </a:p>
          <a:p>
            <a:endParaRPr lang="en-US" u="sng" dirty="0"/>
          </a:p>
          <a:p>
            <a:r>
              <a:rPr lang="en-US" dirty="0"/>
              <a:t>We create a function for cleaning the reviews, tokenize and lemmatize them with the following sequence for each separate phrase :</a:t>
            </a:r>
          </a:p>
          <a:p>
            <a:endParaRPr lang="en-US" u="sng" dirty="0"/>
          </a:p>
          <a:p>
            <a:r>
              <a:rPr lang="en-US" dirty="0"/>
              <a:t>1. remove html content</a:t>
            </a:r>
            <a:endParaRPr lang="el-GR" dirty="0"/>
          </a:p>
          <a:p>
            <a:r>
              <a:rPr lang="en-US" dirty="0"/>
              <a:t>2. remove non-alphabetic characters</a:t>
            </a:r>
            <a:endParaRPr lang="el-GR" dirty="0"/>
          </a:p>
          <a:p>
            <a:r>
              <a:rPr lang="en-US" dirty="0"/>
              <a:t>3. tokenize the sentences</a:t>
            </a:r>
            <a:endParaRPr lang="el-GR" dirty="0"/>
          </a:p>
          <a:p>
            <a:r>
              <a:rPr lang="en-US" dirty="0"/>
              <a:t>4. lemmatize each word to its lemma</a:t>
            </a:r>
            <a:endParaRPr lang="el-GR" dirty="0"/>
          </a:p>
          <a:p>
            <a:r>
              <a:rPr lang="en-US" dirty="0"/>
              <a:t>5. return the result in the list named reviews.</a:t>
            </a:r>
          </a:p>
          <a:p>
            <a:endParaRPr lang="en-US" dirty="0"/>
          </a:p>
          <a:p>
            <a:endParaRPr lang="el-GR" dirty="0"/>
          </a:p>
          <a:p>
            <a:endParaRPr lang="en-US" u="sng" dirty="0"/>
          </a:p>
          <a:p>
            <a:r>
              <a:rPr lang="en-US" dirty="0"/>
              <a:t>Before we start building our model, we have to perform some extra steps to transform our data in a form suitable for our RNN model. These steps are:</a:t>
            </a:r>
            <a:endParaRPr lang="el-GR" dirty="0"/>
          </a:p>
          <a:p>
            <a:endParaRPr lang="en-US" dirty="0"/>
          </a:p>
          <a:p>
            <a:r>
              <a:rPr lang="en-US" dirty="0"/>
              <a:t>1. Collect the dependent values and convert to one-hot encoded output.</a:t>
            </a:r>
          </a:p>
          <a:p>
            <a:r>
              <a:rPr lang="en-US" dirty="0"/>
              <a:t>2. Split into train and validation datasets.</a:t>
            </a:r>
            <a:endParaRPr lang="el-GR" dirty="0"/>
          </a:p>
          <a:p>
            <a:r>
              <a:rPr lang="en-US" dirty="0"/>
              <a:t>3. Getting the no of unique words and max length of a review available in the list of cleaned reviews.</a:t>
            </a:r>
            <a:endParaRPr lang="el-GR" dirty="0"/>
          </a:p>
          <a:p>
            <a:r>
              <a:rPr lang="en-US" dirty="0"/>
              <a:t>4. Tokenizing and converting to sequences.</a:t>
            </a:r>
            <a:endParaRPr lang="el-GR" dirty="0"/>
          </a:p>
          <a:p>
            <a:r>
              <a:rPr lang="en-US" dirty="0"/>
              <a:t>5. Perform padding to equalize the lengths of all input reviews since LSTM networks needs all inputs to be same length.</a:t>
            </a:r>
            <a:endParaRPr lang="el-GR" dirty="0"/>
          </a:p>
          <a:p>
            <a:r>
              <a:rPr lang="en-US" dirty="0"/>
              <a:t>6. Define early-stopping threshold to prevent overfitting.</a:t>
            </a:r>
            <a:endParaRPr lang="el-GR" dirty="0"/>
          </a:p>
          <a:p>
            <a:endParaRPr lang="el-GR" dirty="0"/>
          </a:p>
          <a:p>
            <a:endParaRPr lang="en-US" dirty="0"/>
          </a:p>
          <a:p>
            <a:endParaRPr lang="el-GR" dirty="0"/>
          </a:p>
          <a:p>
            <a:endParaRPr lang="en-US" u="sng" dirty="0"/>
          </a:p>
          <a:p>
            <a:endParaRPr lang="el-GR" u="sng" dirty="0"/>
          </a:p>
        </p:txBody>
      </p:sp>
    </p:spTree>
    <p:extLst>
      <p:ext uri="{BB962C8B-B14F-4D97-AF65-F5344CB8AC3E}">
        <p14:creationId xmlns:p14="http://schemas.microsoft.com/office/powerpoint/2010/main" val="80648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7950-7A46-49CB-B170-49753029B55B}"/>
              </a:ext>
            </a:extLst>
          </p:cNvPr>
          <p:cNvSpPr>
            <a:spLocks noGrp="1"/>
          </p:cNvSpPr>
          <p:nvPr>
            <p:ph type="title"/>
          </p:nvPr>
        </p:nvSpPr>
        <p:spPr/>
        <p:txBody>
          <a:bodyPr/>
          <a:lstStyle/>
          <a:p>
            <a:endParaRPr lang="el-GR" dirty="0"/>
          </a:p>
        </p:txBody>
      </p:sp>
      <p:sp>
        <p:nvSpPr>
          <p:cNvPr id="3" name="Content Placeholder 2">
            <a:extLst>
              <a:ext uri="{FF2B5EF4-FFF2-40B4-BE49-F238E27FC236}">
                <a16:creationId xmlns:a16="http://schemas.microsoft.com/office/drawing/2014/main" id="{FCB5AF95-02F7-45BB-AD13-C3B7E23DEBF9}"/>
              </a:ext>
            </a:extLst>
          </p:cNvPr>
          <p:cNvSpPr>
            <a:spLocks noGrp="1"/>
          </p:cNvSpPr>
          <p:nvPr>
            <p:ph idx="1"/>
          </p:nvPr>
        </p:nvSpPr>
        <p:spPr/>
        <p:txBody>
          <a:bodyPr/>
          <a:lstStyle/>
          <a:p>
            <a:endParaRPr lang="el-GR" dirty="0"/>
          </a:p>
        </p:txBody>
      </p:sp>
      <p:sp>
        <p:nvSpPr>
          <p:cNvPr id="4" name="Slide Number Placeholder 3">
            <a:extLst>
              <a:ext uri="{FF2B5EF4-FFF2-40B4-BE49-F238E27FC236}">
                <a16:creationId xmlns:a16="http://schemas.microsoft.com/office/drawing/2014/main" id="{08809047-831D-4890-9AD5-68263FAAC2FE}"/>
              </a:ext>
            </a:extLst>
          </p:cNvPr>
          <p:cNvSpPr>
            <a:spLocks noGrp="1"/>
          </p:cNvSpPr>
          <p:nvPr>
            <p:ph type="sldNum" sz="quarter" idx="12"/>
          </p:nvPr>
        </p:nvSpPr>
        <p:spPr/>
        <p:txBody>
          <a:bodyPr/>
          <a:lstStyle/>
          <a:p>
            <a:fld id="{EDB27199-B92C-45F8-A9B3-C201FE866BCB}" type="slidenum">
              <a:rPr lang="el-GR" smtClean="0"/>
              <a:t>7</a:t>
            </a:fld>
            <a:endParaRPr lang="el-GR"/>
          </a:p>
        </p:txBody>
      </p:sp>
      <p:sp>
        <p:nvSpPr>
          <p:cNvPr id="5" name="TextBox 4">
            <a:extLst>
              <a:ext uri="{FF2B5EF4-FFF2-40B4-BE49-F238E27FC236}">
                <a16:creationId xmlns:a16="http://schemas.microsoft.com/office/drawing/2014/main" id="{67021877-96D5-45EB-BE61-28B588881F99}"/>
              </a:ext>
            </a:extLst>
          </p:cNvPr>
          <p:cNvSpPr txBox="1"/>
          <p:nvPr/>
        </p:nvSpPr>
        <p:spPr>
          <a:xfrm>
            <a:off x="0" y="0"/>
            <a:ext cx="12192000" cy="2862322"/>
          </a:xfrm>
          <a:prstGeom prst="rect">
            <a:avLst/>
          </a:prstGeom>
          <a:noFill/>
        </p:spPr>
        <p:txBody>
          <a:bodyPr wrap="square" rtlCol="0">
            <a:spAutoFit/>
          </a:bodyPr>
          <a:lstStyle/>
          <a:p>
            <a:endParaRPr lang="en-US" dirty="0"/>
          </a:p>
          <a:p>
            <a:r>
              <a:rPr lang="en-US" dirty="0"/>
              <a:t> </a:t>
            </a:r>
            <a:r>
              <a:rPr lang="en-US" b="1" u="sng" dirty="0"/>
              <a:t>Model’s Architecture and Parameters</a:t>
            </a:r>
          </a:p>
          <a:p>
            <a:endParaRPr lang="en-US" dirty="0"/>
          </a:p>
          <a:p>
            <a:r>
              <a:rPr lang="en-US" dirty="0"/>
              <a:t>In order to train the model, we are going to use a type of Recurrent Neural Network (RNN), known as LSTM (Long Short-Term Memory). The main advantage of this network is that it is able to remember the sequence of past data i.e. words in our case in order to make a decision on the sentiment of the word. </a:t>
            </a:r>
          </a:p>
          <a:p>
            <a:endParaRPr lang="en-US" dirty="0"/>
          </a:p>
          <a:p>
            <a:endParaRPr lang="en-US" dirty="0"/>
          </a:p>
          <a:p>
            <a:endParaRPr lang="el-GR" dirty="0"/>
          </a:p>
          <a:p>
            <a:endParaRPr lang="el-GR" dirty="0"/>
          </a:p>
        </p:txBody>
      </p:sp>
      <p:pic>
        <p:nvPicPr>
          <p:cNvPr id="6" name="Picture 5">
            <a:extLst>
              <a:ext uri="{FF2B5EF4-FFF2-40B4-BE49-F238E27FC236}">
                <a16:creationId xmlns:a16="http://schemas.microsoft.com/office/drawing/2014/main" id="{36FE941E-F186-4722-898C-9869CF50678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7795" y="2045335"/>
            <a:ext cx="5274310" cy="1383665"/>
          </a:xfrm>
          <a:prstGeom prst="rect">
            <a:avLst/>
          </a:prstGeom>
          <a:noFill/>
          <a:ln>
            <a:noFill/>
          </a:ln>
        </p:spPr>
      </p:pic>
      <p:sp>
        <p:nvSpPr>
          <p:cNvPr id="8" name="TextBox 7">
            <a:extLst>
              <a:ext uri="{FF2B5EF4-FFF2-40B4-BE49-F238E27FC236}">
                <a16:creationId xmlns:a16="http://schemas.microsoft.com/office/drawing/2014/main" id="{F0F14F05-F495-4C7F-9C30-5C1D9775DCE3}"/>
              </a:ext>
            </a:extLst>
          </p:cNvPr>
          <p:cNvSpPr txBox="1"/>
          <p:nvPr/>
        </p:nvSpPr>
        <p:spPr>
          <a:xfrm>
            <a:off x="133350" y="3571875"/>
            <a:ext cx="11925300" cy="2585323"/>
          </a:xfrm>
          <a:prstGeom prst="rect">
            <a:avLst/>
          </a:prstGeom>
          <a:noFill/>
        </p:spPr>
        <p:txBody>
          <a:bodyPr wrap="square" rtlCol="0">
            <a:spAutoFit/>
          </a:bodyPr>
          <a:lstStyle/>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We are going to create the network using </a:t>
            </a:r>
            <a:r>
              <a:rPr lang="en-US" dirty="0" err="1"/>
              <a:t>Keras</a:t>
            </a:r>
            <a:r>
              <a:rPr lang="en-US" dirty="0"/>
              <a:t>. </a:t>
            </a:r>
            <a:r>
              <a:rPr lang="en-US" dirty="0" err="1"/>
              <a:t>Keras</a:t>
            </a:r>
            <a:r>
              <a:rPr lang="en-US" dirty="0"/>
              <a:t> is built on </a:t>
            </a:r>
            <a:r>
              <a:rPr lang="en-US" dirty="0" err="1"/>
              <a:t>tensorflow</a:t>
            </a:r>
            <a:r>
              <a:rPr lang="en-US" dirty="0"/>
              <a:t> and can be used to build most types of deep learning models. </a:t>
            </a:r>
          </a:p>
          <a:p>
            <a:pPr marL="285750" indent="-285750">
              <a:buFont typeface="Wingdings" panose="05000000000000000000" pitchFamily="2" charset="2"/>
              <a:buChar char="§"/>
            </a:pPr>
            <a:r>
              <a:rPr lang="en-US" dirty="0"/>
              <a:t>In order to estimate the parameters such as dropout, no of cells etc..., we have performed a grid search with different parameter values and chose the parameters with best performance.</a:t>
            </a:r>
            <a:endParaRPr lang="el-GR" dirty="0"/>
          </a:p>
          <a:p>
            <a:pPr marL="285750" indent="-285750">
              <a:buFont typeface="Wingdings" panose="05000000000000000000" pitchFamily="2" charset="2"/>
              <a:buChar char="§"/>
            </a:pPr>
            <a:r>
              <a:rPr lang="en-US" dirty="0"/>
              <a:t>As far as the model’s parameters are concerned, we should focus on three main parameters and explain the values/types selected.</a:t>
            </a:r>
          </a:p>
          <a:p>
            <a:pPr marL="285750" indent="-285750">
              <a:buFont typeface="Wingdings" panose="05000000000000000000" pitchFamily="2" charset="2"/>
              <a:buChar char="§"/>
            </a:pPr>
            <a:r>
              <a:rPr lang="en-US" dirty="0"/>
              <a:t>These parameters are : Activation Function, Optimizer and Loss Function . </a:t>
            </a:r>
          </a:p>
          <a:p>
            <a:pPr marL="285750" indent="-285750">
              <a:buFont typeface="Wingdings" panose="05000000000000000000" pitchFamily="2" charset="2"/>
              <a:buChar char="§"/>
            </a:pPr>
            <a:r>
              <a:rPr lang="en-US" dirty="0"/>
              <a:t>At this point the Model has been created.</a:t>
            </a:r>
          </a:p>
        </p:txBody>
      </p:sp>
    </p:spTree>
    <p:extLst>
      <p:ext uri="{BB962C8B-B14F-4D97-AF65-F5344CB8AC3E}">
        <p14:creationId xmlns:p14="http://schemas.microsoft.com/office/powerpoint/2010/main" val="26620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F579-29F2-4745-A235-712C54C86205}"/>
              </a:ext>
            </a:extLst>
          </p:cNvPr>
          <p:cNvSpPr>
            <a:spLocks noGrp="1"/>
          </p:cNvSpPr>
          <p:nvPr>
            <p:ph type="title"/>
          </p:nvPr>
        </p:nvSpPr>
        <p:spPr/>
        <p:txBody>
          <a:bodyPr/>
          <a:lstStyle/>
          <a:p>
            <a:endParaRPr lang="el-GR" dirty="0"/>
          </a:p>
        </p:txBody>
      </p:sp>
      <p:sp>
        <p:nvSpPr>
          <p:cNvPr id="4" name="Slide Number Placeholder 3">
            <a:extLst>
              <a:ext uri="{FF2B5EF4-FFF2-40B4-BE49-F238E27FC236}">
                <a16:creationId xmlns:a16="http://schemas.microsoft.com/office/drawing/2014/main" id="{4D00576B-AA2A-4713-8FB8-F8AEF1A5A2A7}"/>
              </a:ext>
            </a:extLst>
          </p:cNvPr>
          <p:cNvSpPr>
            <a:spLocks noGrp="1"/>
          </p:cNvSpPr>
          <p:nvPr>
            <p:ph type="sldNum" sz="quarter" idx="12"/>
          </p:nvPr>
        </p:nvSpPr>
        <p:spPr/>
        <p:txBody>
          <a:bodyPr/>
          <a:lstStyle/>
          <a:p>
            <a:fld id="{EDB27199-B92C-45F8-A9B3-C201FE866BCB}" type="slidenum">
              <a:rPr lang="el-GR" smtClean="0"/>
              <a:t>8</a:t>
            </a:fld>
            <a:endParaRPr lang="el-GR"/>
          </a:p>
        </p:txBody>
      </p:sp>
      <p:sp>
        <p:nvSpPr>
          <p:cNvPr id="5" name="Oval 4">
            <a:extLst>
              <a:ext uri="{FF2B5EF4-FFF2-40B4-BE49-F238E27FC236}">
                <a16:creationId xmlns:a16="http://schemas.microsoft.com/office/drawing/2014/main" id="{51E0B15F-B144-470D-93D2-B0643FF6E2C4}"/>
              </a:ext>
            </a:extLst>
          </p:cNvPr>
          <p:cNvSpPr/>
          <p:nvPr/>
        </p:nvSpPr>
        <p:spPr>
          <a:xfrm>
            <a:off x="1476375" y="46038"/>
            <a:ext cx="2400300" cy="1644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the performance of the Model</a:t>
            </a:r>
            <a:endParaRPr lang="el-GR" dirty="0"/>
          </a:p>
        </p:txBody>
      </p:sp>
      <p:sp>
        <p:nvSpPr>
          <p:cNvPr id="6" name="Arrow: Right 5">
            <a:extLst>
              <a:ext uri="{FF2B5EF4-FFF2-40B4-BE49-F238E27FC236}">
                <a16:creationId xmlns:a16="http://schemas.microsoft.com/office/drawing/2014/main" id="{F3A0E4E4-7F09-495B-B670-2C29B4DD6D30}"/>
              </a:ext>
            </a:extLst>
          </p:cNvPr>
          <p:cNvSpPr/>
          <p:nvPr/>
        </p:nvSpPr>
        <p:spPr>
          <a:xfrm>
            <a:off x="4133850" y="923925"/>
            <a:ext cx="1171575"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Rectangle 6">
            <a:extLst>
              <a:ext uri="{FF2B5EF4-FFF2-40B4-BE49-F238E27FC236}">
                <a16:creationId xmlns:a16="http://schemas.microsoft.com/office/drawing/2014/main" id="{8F3E8634-739B-4281-AD40-FEC21BBBFC6B}"/>
              </a:ext>
            </a:extLst>
          </p:cNvPr>
          <p:cNvSpPr/>
          <p:nvPr/>
        </p:nvSpPr>
        <p:spPr>
          <a:xfrm>
            <a:off x="6019800" y="365125"/>
            <a:ext cx="4248150" cy="65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Visualize the behavior of the learning curve for both train and test set.</a:t>
            </a:r>
          </a:p>
          <a:p>
            <a:pPr algn="ctr"/>
            <a:endParaRPr lang="el-GR" dirty="0"/>
          </a:p>
        </p:txBody>
      </p:sp>
      <p:sp>
        <p:nvSpPr>
          <p:cNvPr id="8" name="Rectangle 7">
            <a:extLst>
              <a:ext uri="{FF2B5EF4-FFF2-40B4-BE49-F238E27FC236}">
                <a16:creationId xmlns:a16="http://schemas.microsoft.com/office/drawing/2014/main" id="{75A7FE28-5A78-400A-9B26-716C124C7696}"/>
              </a:ext>
            </a:extLst>
          </p:cNvPr>
          <p:cNvSpPr/>
          <p:nvPr/>
        </p:nvSpPr>
        <p:spPr>
          <a:xfrm>
            <a:off x="6019800" y="1036639"/>
            <a:ext cx="4257676" cy="1220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Learning curve : a plot of model learning performance over experience or time or more simply, it is a line plot of learning (y-axis) over experience (x-axis) .</a:t>
            </a:r>
            <a:endParaRPr lang="el-GR" dirty="0"/>
          </a:p>
        </p:txBody>
      </p:sp>
      <p:sp>
        <p:nvSpPr>
          <p:cNvPr id="9" name="Arrow: Down 8">
            <a:extLst>
              <a:ext uri="{FF2B5EF4-FFF2-40B4-BE49-F238E27FC236}">
                <a16:creationId xmlns:a16="http://schemas.microsoft.com/office/drawing/2014/main" id="{36F824C1-E190-4B74-9B94-E3A22849C3C3}"/>
              </a:ext>
            </a:extLst>
          </p:cNvPr>
          <p:cNvSpPr/>
          <p:nvPr/>
        </p:nvSpPr>
        <p:spPr>
          <a:xfrm>
            <a:off x="2533650" y="1718458"/>
            <a:ext cx="209550" cy="695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a:extLst>
              <a:ext uri="{FF2B5EF4-FFF2-40B4-BE49-F238E27FC236}">
                <a16:creationId xmlns:a16="http://schemas.microsoft.com/office/drawing/2014/main" id="{6EC6EC5B-8213-4541-9DBC-365AABDBFB02}"/>
              </a:ext>
            </a:extLst>
          </p:cNvPr>
          <p:cNvSpPr/>
          <p:nvPr/>
        </p:nvSpPr>
        <p:spPr>
          <a:xfrm>
            <a:off x="1476375" y="2413783"/>
            <a:ext cx="21812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the model’s accuracy.</a:t>
            </a:r>
            <a:endParaRPr lang="el-GR" dirty="0"/>
          </a:p>
        </p:txBody>
      </p:sp>
      <p:sp>
        <p:nvSpPr>
          <p:cNvPr id="12" name="Arrow: Down 11">
            <a:extLst>
              <a:ext uri="{FF2B5EF4-FFF2-40B4-BE49-F238E27FC236}">
                <a16:creationId xmlns:a16="http://schemas.microsoft.com/office/drawing/2014/main" id="{8CBB09E7-7890-4C57-90CA-5EB99FB099C7}"/>
              </a:ext>
            </a:extLst>
          </p:cNvPr>
          <p:cNvSpPr/>
          <p:nvPr/>
        </p:nvSpPr>
        <p:spPr>
          <a:xfrm>
            <a:off x="2533650" y="3332564"/>
            <a:ext cx="209550" cy="793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Rectangle 12">
            <a:extLst>
              <a:ext uri="{FF2B5EF4-FFF2-40B4-BE49-F238E27FC236}">
                <a16:creationId xmlns:a16="http://schemas.microsoft.com/office/drawing/2014/main" id="{3535E286-D3C7-4D10-A54A-E927FA2D27FF}"/>
              </a:ext>
            </a:extLst>
          </p:cNvPr>
          <p:cNvSpPr/>
          <p:nvPr/>
        </p:nvSpPr>
        <p:spPr>
          <a:xfrm>
            <a:off x="1552575" y="4168795"/>
            <a:ext cx="2247900" cy="1616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 average accuracy is equal to 67% approximately, which can be considered a pretty good fit. </a:t>
            </a:r>
            <a:endParaRPr lang="el-GR" dirty="0"/>
          </a:p>
        </p:txBody>
      </p:sp>
      <p:pic>
        <p:nvPicPr>
          <p:cNvPr id="14" name="Content Placeholder 13" descr="C:\Users\jimis\AppData\Local\Microsoft\Windows\INetCache\Content.MSO\D43C6F57.tmp">
            <a:extLst>
              <a:ext uri="{FF2B5EF4-FFF2-40B4-BE49-F238E27FC236}">
                <a16:creationId xmlns:a16="http://schemas.microsoft.com/office/drawing/2014/main" id="{93A83089-8712-4552-9239-DE3A3D7CA2B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30278" y="2181225"/>
            <a:ext cx="4737672" cy="2904342"/>
          </a:xfrm>
          <a:prstGeom prst="rect">
            <a:avLst/>
          </a:prstGeom>
          <a:noFill/>
          <a:ln>
            <a:noFill/>
          </a:ln>
        </p:spPr>
      </p:pic>
      <p:sp>
        <p:nvSpPr>
          <p:cNvPr id="15" name="Rectangle 14">
            <a:extLst>
              <a:ext uri="{FF2B5EF4-FFF2-40B4-BE49-F238E27FC236}">
                <a16:creationId xmlns:a16="http://schemas.microsoft.com/office/drawing/2014/main" id="{6D573787-2F6F-4768-9A03-6081672D54B3}"/>
              </a:ext>
            </a:extLst>
          </p:cNvPr>
          <p:cNvSpPr/>
          <p:nvPr/>
        </p:nvSpPr>
        <p:spPr>
          <a:xfrm>
            <a:off x="6248400" y="5063342"/>
            <a:ext cx="37909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learning curve is not ideal, it should be smoother as it decreases.</a:t>
            </a:r>
            <a:endParaRPr lang="el-GR" dirty="0"/>
          </a:p>
        </p:txBody>
      </p:sp>
      <p:sp>
        <p:nvSpPr>
          <p:cNvPr id="16" name="Rectangle 15">
            <a:extLst>
              <a:ext uri="{FF2B5EF4-FFF2-40B4-BE49-F238E27FC236}">
                <a16:creationId xmlns:a16="http://schemas.microsoft.com/office/drawing/2014/main" id="{09348ACD-4F0F-4AB6-AEC7-F87CF0B4B773}"/>
              </a:ext>
            </a:extLst>
          </p:cNvPr>
          <p:cNvSpPr/>
          <p:nvPr/>
        </p:nvSpPr>
        <p:spPr>
          <a:xfrm>
            <a:off x="1476376" y="5845175"/>
            <a:ext cx="904875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this point, we proceed to the last step of our Sentiment Analysis which is to predict the sentiment of the Rotten Tomatoes users’ reviews and classify them based on the RNN model we built  </a:t>
            </a:r>
            <a:endParaRPr lang="el-GR" dirty="0"/>
          </a:p>
        </p:txBody>
      </p:sp>
    </p:spTree>
    <p:extLst>
      <p:ext uri="{BB962C8B-B14F-4D97-AF65-F5344CB8AC3E}">
        <p14:creationId xmlns:p14="http://schemas.microsoft.com/office/powerpoint/2010/main" val="207902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8834-2440-4076-90C5-ED2A42C68EFA}"/>
              </a:ext>
            </a:extLst>
          </p:cNvPr>
          <p:cNvSpPr>
            <a:spLocks noGrp="1"/>
          </p:cNvSpPr>
          <p:nvPr>
            <p:ph type="title"/>
          </p:nvPr>
        </p:nvSpPr>
        <p:spPr>
          <a:xfrm>
            <a:off x="752475" y="432593"/>
            <a:ext cx="10515600" cy="1325563"/>
          </a:xfrm>
        </p:spPr>
        <p:txBody>
          <a:bodyPr/>
          <a:lstStyle/>
          <a:p>
            <a:endParaRPr lang="el-GR" dirty="0"/>
          </a:p>
        </p:txBody>
      </p:sp>
      <p:sp>
        <p:nvSpPr>
          <p:cNvPr id="3" name="Content Placeholder 2">
            <a:extLst>
              <a:ext uri="{FF2B5EF4-FFF2-40B4-BE49-F238E27FC236}">
                <a16:creationId xmlns:a16="http://schemas.microsoft.com/office/drawing/2014/main" id="{0F98B469-1D3B-496D-AEFB-C7CE3AA77DDC}"/>
              </a:ext>
            </a:extLst>
          </p:cNvPr>
          <p:cNvSpPr>
            <a:spLocks noGrp="1"/>
          </p:cNvSpPr>
          <p:nvPr>
            <p:ph idx="1"/>
          </p:nvPr>
        </p:nvSpPr>
        <p:spPr/>
        <p:txBody>
          <a:bodyPr/>
          <a:lstStyle/>
          <a:p>
            <a:endParaRPr lang="el-GR" dirty="0"/>
          </a:p>
        </p:txBody>
      </p:sp>
      <p:sp>
        <p:nvSpPr>
          <p:cNvPr id="4" name="Slide Number Placeholder 3">
            <a:extLst>
              <a:ext uri="{FF2B5EF4-FFF2-40B4-BE49-F238E27FC236}">
                <a16:creationId xmlns:a16="http://schemas.microsoft.com/office/drawing/2014/main" id="{851D5D4A-C561-4E49-84E5-7ED6B9ED7A36}"/>
              </a:ext>
            </a:extLst>
          </p:cNvPr>
          <p:cNvSpPr>
            <a:spLocks noGrp="1"/>
          </p:cNvSpPr>
          <p:nvPr>
            <p:ph type="sldNum" sz="quarter" idx="12"/>
          </p:nvPr>
        </p:nvSpPr>
        <p:spPr/>
        <p:txBody>
          <a:bodyPr/>
          <a:lstStyle/>
          <a:p>
            <a:fld id="{EDB27199-B92C-45F8-A9B3-C201FE866BCB}" type="slidenum">
              <a:rPr lang="el-GR" smtClean="0"/>
              <a:t>9</a:t>
            </a:fld>
            <a:endParaRPr lang="el-GR"/>
          </a:p>
        </p:txBody>
      </p:sp>
      <p:sp>
        <p:nvSpPr>
          <p:cNvPr id="5" name="Oval 4">
            <a:extLst>
              <a:ext uri="{FF2B5EF4-FFF2-40B4-BE49-F238E27FC236}">
                <a16:creationId xmlns:a16="http://schemas.microsoft.com/office/drawing/2014/main" id="{28DAD5E9-7171-4772-BA80-288E95A244B3}"/>
              </a:ext>
            </a:extLst>
          </p:cNvPr>
          <p:cNvSpPr/>
          <p:nvPr/>
        </p:nvSpPr>
        <p:spPr>
          <a:xfrm>
            <a:off x="3305175" y="-14287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Oval 5">
            <a:extLst>
              <a:ext uri="{FF2B5EF4-FFF2-40B4-BE49-F238E27FC236}">
                <a16:creationId xmlns:a16="http://schemas.microsoft.com/office/drawing/2014/main" id="{11FC4C59-0627-4CD3-8174-352588E145F0}"/>
              </a:ext>
            </a:extLst>
          </p:cNvPr>
          <p:cNvSpPr/>
          <p:nvPr/>
        </p:nvSpPr>
        <p:spPr>
          <a:xfrm>
            <a:off x="666750" y="600075"/>
            <a:ext cx="2924175" cy="1046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Goal of this model </a:t>
            </a:r>
            <a:endParaRPr lang="el-GR" dirty="0"/>
          </a:p>
        </p:txBody>
      </p:sp>
      <p:sp>
        <p:nvSpPr>
          <p:cNvPr id="7" name="Arrow: Right 6">
            <a:extLst>
              <a:ext uri="{FF2B5EF4-FFF2-40B4-BE49-F238E27FC236}">
                <a16:creationId xmlns:a16="http://schemas.microsoft.com/office/drawing/2014/main" id="{57EFFF48-CEBF-444D-A07F-78C93FD9D51F}"/>
              </a:ext>
            </a:extLst>
          </p:cNvPr>
          <p:cNvSpPr/>
          <p:nvPr/>
        </p:nvSpPr>
        <p:spPr>
          <a:xfrm>
            <a:off x="4114800" y="1057275"/>
            <a:ext cx="800100" cy="219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a:extLst>
              <a:ext uri="{FF2B5EF4-FFF2-40B4-BE49-F238E27FC236}">
                <a16:creationId xmlns:a16="http://schemas.microsoft.com/office/drawing/2014/main" id="{F1BD3421-00FF-4337-8745-89AF9B432E34}"/>
              </a:ext>
            </a:extLst>
          </p:cNvPr>
          <p:cNvSpPr/>
          <p:nvPr/>
        </p:nvSpPr>
        <p:spPr>
          <a:xfrm>
            <a:off x="5705475" y="532606"/>
            <a:ext cx="3905250" cy="1225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Accurate prediction of the sentiment of each phrase in the test set. Our model delivers on its purpose in a big way</a:t>
            </a:r>
            <a:endParaRPr lang="el-GR" dirty="0"/>
          </a:p>
        </p:txBody>
      </p:sp>
      <p:sp>
        <p:nvSpPr>
          <p:cNvPr id="9" name="TextBox 8">
            <a:extLst>
              <a:ext uri="{FF2B5EF4-FFF2-40B4-BE49-F238E27FC236}">
                <a16:creationId xmlns:a16="http://schemas.microsoft.com/office/drawing/2014/main" id="{F0DB325D-BE40-4C0A-A59C-8382F75F484F}"/>
              </a:ext>
            </a:extLst>
          </p:cNvPr>
          <p:cNvSpPr txBox="1"/>
          <p:nvPr/>
        </p:nvSpPr>
        <p:spPr>
          <a:xfrm>
            <a:off x="209550" y="2066925"/>
            <a:ext cx="11687175" cy="4524315"/>
          </a:xfrm>
          <a:prstGeom prst="rect">
            <a:avLst/>
          </a:prstGeom>
          <a:noFill/>
        </p:spPr>
        <p:txBody>
          <a:bodyPr wrap="square" rtlCol="0">
            <a:spAutoFit/>
          </a:bodyPr>
          <a:lstStyle/>
          <a:p>
            <a:r>
              <a:rPr lang="en-US" b="1" u="sng" dirty="0"/>
              <a:t>Conclusion          </a:t>
            </a:r>
          </a:p>
          <a:p>
            <a:endParaRPr lang="en-US" b="1" u="sng" dirty="0"/>
          </a:p>
          <a:p>
            <a:r>
              <a:rPr lang="en-US" dirty="0"/>
              <a:t>Using the model, we built we can extract business value in several ways. The most major ones are the following:</a:t>
            </a:r>
          </a:p>
          <a:p>
            <a:endParaRPr lang="el-GR" dirty="0"/>
          </a:p>
          <a:p>
            <a:pPr marL="285750" lvl="0" indent="-285750">
              <a:buFont typeface="Arial" panose="020B0604020202020204" pitchFamily="34" charset="0"/>
              <a:buChar char="•"/>
            </a:pPr>
            <a:r>
              <a:rPr lang="en-US" dirty="0"/>
              <a:t>Analyze news articles, blog posts, forum discussions, and other texts on the internet over a period of time to see sentiment of a particular audience.</a:t>
            </a:r>
          </a:p>
          <a:p>
            <a:pPr lvl="0"/>
            <a:endParaRPr lang="en-US" dirty="0"/>
          </a:p>
          <a:p>
            <a:pPr marL="285750" lvl="0" indent="-285750">
              <a:buFont typeface="Arial" panose="020B0604020202020204" pitchFamily="34" charset="0"/>
              <a:buChar char="•"/>
            </a:pPr>
            <a:r>
              <a:rPr lang="en-US" dirty="0"/>
              <a:t>Automatically categorize urgency of all online mentions to your brand via sentiment analysis.</a:t>
            </a:r>
          </a:p>
          <a:p>
            <a:pPr lvl="0"/>
            <a:endParaRPr lang="el-GR" dirty="0"/>
          </a:p>
          <a:p>
            <a:pPr marL="285750" lvl="0" indent="-285750">
              <a:buFont typeface="Arial" panose="020B0604020202020204" pitchFamily="34" charset="0"/>
              <a:buChar char="•"/>
            </a:pPr>
            <a:r>
              <a:rPr lang="en-US" dirty="0"/>
              <a:t>Automatically alert designated team members of online mentions that concern their area of work.</a:t>
            </a:r>
          </a:p>
          <a:p>
            <a:pPr lvl="0"/>
            <a:endParaRPr lang="el-GR" dirty="0"/>
          </a:p>
          <a:p>
            <a:pPr marL="285750" lvl="0" indent="-285750">
              <a:buFont typeface="Arial" panose="020B0604020202020204" pitchFamily="34" charset="0"/>
              <a:buChar char="•"/>
            </a:pPr>
            <a:r>
              <a:rPr lang="en-US" dirty="0"/>
              <a:t>Automate any or all of these processes.</a:t>
            </a:r>
          </a:p>
          <a:p>
            <a:pPr lvl="0"/>
            <a:endParaRPr lang="el-GR" dirty="0"/>
          </a:p>
          <a:p>
            <a:pPr marL="285750" lvl="0" indent="-285750">
              <a:buFont typeface="Arial" panose="020B0604020202020204" pitchFamily="34" charset="0"/>
              <a:buChar char="•"/>
            </a:pPr>
            <a:r>
              <a:rPr lang="en-US" dirty="0"/>
              <a:t>Better understand a brand (movie/TV show producers) online presence by getting all kinds of interesting insights and analytics.</a:t>
            </a:r>
            <a:endParaRPr lang="el-GR" dirty="0"/>
          </a:p>
          <a:p>
            <a:endParaRPr lang="el-GR" dirty="0"/>
          </a:p>
        </p:txBody>
      </p:sp>
    </p:spTree>
    <p:extLst>
      <p:ext uri="{BB962C8B-B14F-4D97-AF65-F5344CB8AC3E}">
        <p14:creationId xmlns:p14="http://schemas.microsoft.com/office/powerpoint/2010/main" val="3872888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973</Words>
  <Application>Microsoft Office PowerPoint</Application>
  <PresentationFormat>Widescreen</PresentationFormat>
  <Paragraphs>162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Dimitrios Gkoumas</dc:creator>
  <cp:lastModifiedBy>dimitris dagiadis</cp:lastModifiedBy>
  <cp:revision>26</cp:revision>
  <dcterms:created xsi:type="dcterms:W3CDTF">2019-09-08T15:46:56Z</dcterms:created>
  <dcterms:modified xsi:type="dcterms:W3CDTF">2019-09-08T20:13:37Z</dcterms:modified>
</cp:coreProperties>
</file>