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опрос о Microsoft.AspNetCore.Identity.EntityFrameworkCore с получение токена JWT" id="{1D718FC6-1DA9-4880-8080-3A8D4A255058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Вопрос о использование в решении Entity Framework" id="{327D907F-F59F-4D85-9AFD-0FCABD5F0CCF}">
          <p14:sldIdLst>
            <p14:sldId id="263"/>
            <p14:sldId id="264"/>
            <p14:sldId id="265"/>
          </p14:sldIdLst>
        </p14:section>
        <p14:section name="Хранилище: база данных, а не статичные файлы. каким образом у вас хранятся данные" id="{0D34AF6B-0C84-40FF-999E-7099120DF837}">
          <p14:sldIdLst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1224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Вопрос о </a:t>
            </a:r>
            <a:r>
              <a:rPr lang="en-US" dirty="0" err="1" smtClean="0"/>
              <a:t>Microsoft.AspNetCore.Identity.EntityFrameworkCore</a:t>
            </a:r>
            <a:r>
              <a:rPr lang="en-US" dirty="0" smtClean="0"/>
              <a:t> </a:t>
            </a:r>
            <a:r>
              <a:rPr lang="ru-RU" dirty="0"/>
              <a:t>с получение </a:t>
            </a:r>
            <a:r>
              <a:rPr lang="ru-RU" dirty="0" err="1"/>
              <a:t>токена</a:t>
            </a:r>
            <a:r>
              <a:rPr lang="ru-RU" dirty="0"/>
              <a:t> </a:t>
            </a:r>
            <a:r>
              <a:rPr lang="en-US" dirty="0"/>
              <a:t>JWT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84784"/>
            <a:ext cx="3887614" cy="2805549"/>
          </a:xfr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4114800" cy="4691063"/>
          </a:xfrm>
        </p:spPr>
        <p:txBody>
          <a:bodyPr>
            <a:normAutofit/>
          </a:bodyPr>
          <a:lstStyle/>
          <a:p>
            <a:r>
              <a:rPr lang="ru-RU" dirty="0" smtClean="0"/>
              <a:t>При изучение вопроса о выборе решения (в общедоступных источниках ), решение было выбрано в пользу </a:t>
            </a:r>
            <a:r>
              <a:rPr lang="en-US" dirty="0" err="1"/>
              <a:t>Microsoft.AspNetCore.Authentication.JwtBearer</a:t>
            </a:r>
            <a:r>
              <a:rPr lang="ru-RU" dirty="0"/>
              <a:t> </a:t>
            </a:r>
            <a:r>
              <a:rPr lang="ru-RU" dirty="0" smtClean="0"/>
              <a:t>вместо крупного пакета для комплексной идентификации </a:t>
            </a:r>
            <a:r>
              <a:rPr lang="en-US" dirty="0" err="1"/>
              <a:t>Microsoft.AspNetCore.Identity.EntityFrameworkCore</a:t>
            </a:r>
            <a:endParaRPr lang="en-US" dirty="0"/>
          </a:p>
          <a:p>
            <a:r>
              <a:rPr lang="ru-RU" dirty="0" smtClean="0"/>
              <a:t>Фактически использован специализированный пакет </a:t>
            </a:r>
            <a:r>
              <a:rPr lang="en-US" dirty="0" err="1" smtClean="0"/>
              <a:t>Microsoft.AspNetCore.Authentication.JwtBearer</a:t>
            </a:r>
            <a:r>
              <a:rPr lang="ru-RU" dirty="0"/>
              <a:t> </a:t>
            </a:r>
            <a:r>
              <a:rPr lang="ru-RU" dirty="0" smtClean="0"/>
              <a:t>3.1.27 под среду </a:t>
            </a:r>
            <a:r>
              <a:rPr lang="en-US" dirty="0" smtClean="0"/>
              <a:t>NET Core 3.1</a:t>
            </a:r>
            <a:r>
              <a:rPr lang="ru-RU" dirty="0"/>
              <a:t>, </a:t>
            </a:r>
            <a:r>
              <a:rPr lang="ru-RU" dirty="0" smtClean="0"/>
              <a:t>содержащий </a:t>
            </a:r>
            <a:r>
              <a:rPr lang="ru-RU" dirty="0"/>
              <a:t>типы, </a:t>
            </a:r>
            <a:r>
              <a:rPr lang="ru-RU" dirty="0" smtClean="0"/>
              <a:t>обеспечивающие </a:t>
            </a:r>
            <a:r>
              <a:rPr lang="ru-RU" dirty="0"/>
              <a:t>поддержку проверки подлинности на основе носителя </a:t>
            </a:r>
            <a:r>
              <a:rPr lang="ru-RU" dirty="0" smtClean="0"/>
              <a:t>JWT, что достаточно для поставленной задачи.</a:t>
            </a:r>
            <a:endParaRPr lang="ru-RU" dirty="0"/>
          </a:p>
          <a:p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540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5636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Вопрос о использование в </a:t>
            </a:r>
            <a:r>
              <a:rPr lang="ru-RU" dirty="0"/>
              <a:t>решении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692696"/>
            <a:ext cx="3888432" cy="5565661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836713"/>
            <a:ext cx="4186808" cy="352839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При создании базы данных включается механизм миграции структуры базы данных в вновь созданную базу данных обеспечивает пакет </a:t>
            </a:r>
            <a:r>
              <a:rPr lang="en-US" dirty="0" err="1" smtClean="0"/>
              <a:t>Microsoft.EntityFrameworkCore.Tools</a:t>
            </a:r>
            <a:r>
              <a:rPr lang="ru-RU" dirty="0"/>
              <a:t> </a:t>
            </a:r>
            <a:r>
              <a:rPr lang="ru-RU" dirty="0" smtClean="0"/>
              <a:t>3.1.27 (посредством команд </a:t>
            </a:r>
            <a:r>
              <a:rPr lang="en-US" dirty="0" smtClean="0"/>
              <a:t>Add-Migration </a:t>
            </a:r>
            <a:r>
              <a:rPr lang="en-US" dirty="0" err="1" smtClean="0"/>
              <a:t>NameMigration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Update-Database). </a:t>
            </a:r>
            <a:r>
              <a:rPr lang="ru-RU" dirty="0" smtClean="0"/>
              <a:t>До начала создание структуры миграции, созданы классы моделей сущностей, чья в том числе структура определяет структуру таблицы базы данных. Данный процесс автоматизирован.</a:t>
            </a:r>
          </a:p>
          <a:p>
            <a:r>
              <a:rPr lang="ru-RU" dirty="0" smtClean="0"/>
              <a:t>При создании экземпляра класса </a:t>
            </a:r>
            <a:r>
              <a:rPr lang="en-US" dirty="0" err="1" smtClean="0"/>
              <a:t>Repozitory</a:t>
            </a:r>
            <a:r>
              <a:rPr lang="ru-RU" dirty="0" smtClean="0"/>
              <a:t>, передаем аргумент </a:t>
            </a:r>
            <a:r>
              <a:rPr lang="en-US" dirty="0" err="1" smtClean="0"/>
              <a:t>DbSqlContext</a:t>
            </a:r>
            <a:r>
              <a:rPr lang="ru-RU" dirty="0" smtClean="0"/>
              <a:t> (который ранее обеспечил связь с базой данных), и имеем возможность манипулировать данными из конкретной таблицы в соответствии используемой модели.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49080"/>
            <a:ext cx="3745979" cy="213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8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Вопрос о Хранилище</a:t>
            </a:r>
            <a:r>
              <a:rPr lang="ru-RU" dirty="0"/>
              <a:t>: база данных, </a:t>
            </a:r>
            <a:r>
              <a:rPr lang="ru-RU" dirty="0" smtClean="0"/>
              <a:t>и статичные </a:t>
            </a:r>
            <a:r>
              <a:rPr lang="ru-RU" dirty="0"/>
              <a:t>файлы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772816"/>
            <a:ext cx="3353268" cy="1810003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4834880" cy="4226148"/>
          </a:xfrm>
        </p:spPr>
        <p:txBody>
          <a:bodyPr>
            <a:normAutofit/>
          </a:bodyPr>
          <a:lstStyle/>
          <a:p>
            <a:r>
              <a:rPr lang="ru-RU" dirty="0" smtClean="0"/>
              <a:t>В решение применяется база данных </a:t>
            </a:r>
            <a:r>
              <a:rPr lang="en-US" dirty="0" err="1" smtClean="0"/>
              <a:t>Sql</a:t>
            </a:r>
            <a:r>
              <a:rPr lang="ru-RU" dirty="0" smtClean="0"/>
              <a:t> и набор статичных файлов (изображения .</a:t>
            </a:r>
            <a:r>
              <a:rPr lang="en-US" dirty="0" err="1" smtClean="0"/>
              <a:t>png</a:t>
            </a:r>
            <a:r>
              <a:rPr lang="en-US" dirty="0" smtClean="0"/>
              <a:t>).</a:t>
            </a:r>
          </a:p>
          <a:p>
            <a:r>
              <a:rPr lang="ru-RU" dirty="0" smtClean="0"/>
              <a:t>С требованием основного задание, требовалось обеспечить первичную загрузку базы данных. В базе данных применяются изображения, соответственно создан ресурс </a:t>
            </a:r>
            <a:r>
              <a:rPr lang="en-US" dirty="0" err="1" smtClean="0"/>
              <a:t>wwwroot</a:t>
            </a:r>
            <a:r>
              <a:rPr lang="en-US" dirty="0" smtClean="0"/>
              <a:t>\</a:t>
            </a:r>
            <a:r>
              <a:rPr lang="en-US" dirty="0" err="1" smtClean="0"/>
              <a:t>DefaultImg</a:t>
            </a:r>
            <a:r>
              <a:rPr lang="ru-RU" dirty="0" smtClean="0"/>
              <a:t> в котором хранятся изображения, в случае необходимости изображения возможно изменить не корректируя основной код, наименования изображений определяют их назначение. Данное условие действительно только до первого запуска </a:t>
            </a:r>
            <a:r>
              <a:rPr lang="en-US" dirty="0" smtClean="0"/>
              <a:t>API</a:t>
            </a:r>
            <a:r>
              <a:rPr lang="ru-RU" dirty="0" smtClean="0"/>
              <a:t> приложения.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9308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Вопрос о Хранилище</a:t>
            </a:r>
            <a:r>
              <a:rPr lang="ru-RU" dirty="0"/>
              <a:t>: база данных, </a:t>
            </a:r>
            <a:r>
              <a:rPr lang="ru-RU" dirty="0" smtClean="0"/>
              <a:t>и статичные </a:t>
            </a:r>
            <a:r>
              <a:rPr lang="ru-RU" dirty="0"/>
              <a:t>файлы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8435280" cy="127382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При первом включении, после проверки отсутствия данных в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ru-RU" dirty="0" smtClean="0"/>
              <a:t>базе, посредством класса </a:t>
            </a:r>
            <a:r>
              <a:rPr lang="en-US" dirty="0" err="1" smtClean="0"/>
              <a:t>InitalizerMainItem</a:t>
            </a:r>
            <a:r>
              <a:rPr lang="ru-RU" dirty="0" smtClean="0"/>
              <a:t> происходит первое заполнение таблиц. Основной тип данных это текст и изображения, текст хранится в ячейках типа </a:t>
            </a:r>
            <a:r>
              <a:rPr lang="en-US" dirty="0" smtClean="0"/>
              <a:t>NVARCHAR</a:t>
            </a:r>
            <a:r>
              <a:rPr lang="ru-RU" dirty="0" smtClean="0"/>
              <a:t>, изображения хранятся в ячейках типа </a:t>
            </a:r>
            <a:r>
              <a:rPr lang="en-US" dirty="0" smtClean="0"/>
              <a:t>VARBINARY</a:t>
            </a:r>
            <a:r>
              <a:rPr lang="ru-RU" dirty="0" smtClean="0"/>
              <a:t>. Текстовые данные не требуют дополнительных преобразований, изображения декодируются методом </a:t>
            </a:r>
            <a:r>
              <a:rPr lang="en-US" dirty="0" err="1"/>
              <a:t>DefaultImg</a:t>
            </a:r>
            <a:r>
              <a:rPr lang="ru-RU" dirty="0" smtClean="0"/>
              <a:t> в байтовый массив и возвращаются для записи в соответствующею ячейку, с этого момента статичные файлы в </a:t>
            </a:r>
            <a:r>
              <a:rPr lang="en-US" dirty="0" smtClean="0"/>
              <a:t>API</a:t>
            </a:r>
            <a:r>
              <a:rPr lang="ru-RU" dirty="0" smtClean="0"/>
              <a:t> приложении не применяются. Ключом во всех таблицах является поле </a:t>
            </a:r>
            <a:r>
              <a:rPr lang="en-US" dirty="0" smtClean="0"/>
              <a:t>Id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8" y="3113781"/>
            <a:ext cx="4320480" cy="1524626"/>
          </a:xfrm>
        </p:spPr>
      </p:pic>
      <p:sp>
        <p:nvSpPr>
          <p:cNvPr id="9" name="Текст 3"/>
          <p:cNvSpPr txBox="1">
            <a:spLocks/>
          </p:cNvSpPr>
          <p:nvPr/>
        </p:nvSpPr>
        <p:spPr>
          <a:xfrm>
            <a:off x="468308" y="4797152"/>
            <a:ext cx="8435280" cy="156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Далее все получаемые и передаваемые данные текстовые (</a:t>
            </a:r>
            <a:r>
              <a:rPr lang="en-US" dirty="0" smtClean="0"/>
              <a:t>string) </a:t>
            </a:r>
            <a:r>
              <a:rPr lang="ru-RU" dirty="0"/>
              <a:t>типа </a:t>
            </a:r>
            <a:r>
              <a:rPr lang="en-US" dirty="0" smtClean="0"/>
              <a:t>NVARCHAR</a:t>
            </a:r>
            <a:r>
              <a:rPr lang="ru-RU" dirty="0" smtClean="0"/>
              <a:t>, изображения (</a:t>
            </a:r>
            <a:r>
              <a:rPr lang="en-US" dirty="0" smtClean="0"/>
              <a:t>byte[]) </a:t>
            </a:r>
            <a:r>
              <a:rPr lang="ru-RU" dirty="0"/>
              <a:t>типа </a:t>
            </a:r>
            <a:r>
              <a:rPr lang="en-US" dirty="0" smtClean="0"/>
              <a:t>VARBINARY. </a:t>
            </a:r>
            <a:r>
              <a:rPr lang="ru-RU" dirty="0" smtClean="0"/>
              <a:t>Последующие преобразования происходят только в клиентских приложениях. 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099" name="Picture 3" descr="C:\Users\Win10_Dim\Desktop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962" y="2636912"/>
            <a:ext cx="3912957" cy="203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61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3476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работы решения </a:t>
            </a:r>
            <a:r>
              <a:rPr lang="en-US" dirty="0" err="1"/>
              <a:t>Microsoft.AspNetCore.Authentication.JwtBearer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16832"/>
            <a:ext cx="8208912" cy="3760253"/>
          </a:xfr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457200" y="620688"/>
            <a:ext cx="8291264" cy="1944215"/>
          </a:xfrm>
        </p:spPr>
        <p:txBody>
          <a:bodyPr>
            <a:normAutofit/>
          </a:bodyPr>
          <a:lstStyle/>
          <a:p>
            <a:r>
              <a:rPr lang="ru-RU" dirty="0"/>
              <a:t>В основной поставленной задаче предполагается использовать для идентификации два параметра </a:t>
            </a:r>
            <a:r>
              <a:rPr lang="en-US" dirty="0"/>
              <a:t>“name” </a:t>
            </a:r>
            <a:r>
              <a:rPr lang="ru-RU" dirty="0"/>
              <a:t>и </a:t>
            </a:r>
            <a:r>
              <a:rPr lang="en-US" dirty="0"/>
              <a:t>“email”</a:t>
            </a:r>
            <a:r>
              <a:rPr lang="ru-RU" dirty="0"/>
              <a:t>, соответственно для этих целей создана модель </a:t>
            </a:r>
            <a:r>
              <a:rPr lang="en-US" dirty="0"/>
              <a:t>User</a:t>
            </a:r>
            <a:r>
              <a:rPr lang="ru-RU" dirty="0"/>
              <a:t>, наследующая набор основных свойств класса </a:t>
            </a:r>
            <a:r>
              <a:rPr lang="en-US" dirty="0" err="1"/>
              <a:t>IdentityUser</a:t>
            </a:r>
            <a:r>
              <a:rPr lang="en-US" dirty="0"/>
              <a:t> </a:t>
            </a:r>
            <a:r>
              <a:rPr lang="ru-RU" dirty="0"/>
              <a:t>базового пакета </a:t>
            </a:r>
            <a:r>
              <a:rPr lang="en-US" dirty="0" err="1"/>
              <a:t>Microsoft.AspNetCore.Identity</a:t>
            </a:r>
            <a:r>
              <a:rPr lang="ru-RU" dirty="0"/>
              <a:t>, так же добавлены перспективные дополнительные свойства, исключением является свойство </a:t>
            </a:r>
            <a:r>
              <a:rPr lang="en-US" dirty="0"/>
              <a:t>Role</a:t>
            </a:r>
            <a:r>
              <a:rPr lang="ru-RU" dirty="0"/>
              <a:t>, так как оно является дополнительным  третьим свойством идентификации.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123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3476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работы решения </a:t>
            </a:r>
            <a:r>
              <a:rPr lang="en-US" dirty="0" err="1"/>
              <a:t>Microsoft.AspNetCore.Authentication.JwtBearer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539552" y="3429000"/>
            <a:ext cx="8172400" cy="86409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Класс</a:t>
            </a:r>
            <a:r>
              <a:rPr lang="ru-RU" dirty="0"/>
              <a:t>ы</a:t>
            </a:r>
            <a:r>
              <a:rPr lang="ru-RU" dirty="0" smtClean="0"/>
              <a:t> модели </a:t>
            </a:r>
            <a:r>
              <a:rPr lang="en-US" dirty="0" smtClean="0"/>
              <a:t>User </a:t>
            </a:r>
            <a:r>
              <a:rPr lang="ru-RU" dirty="0" smtClean="0"/>
              <a:t>и </a:t>
            </a:r>
            <a:r>
              <a:rPr lang="en-US" dirty="0" smtClean="0"/>
              <a:t>Role</a:t>
            </a:r>
            <a:r>
              <a:rPr lang="ru-RU" dirty="0" smtClean="0"/>
              <a:t> при первом включении, формируют при миграции базы данных соответствующие одноименные таблицы, с последующим </a:t>
            </a:r>
            <a:r>
              <a:rPr lang="ru-RU" dirty="0" err="1" smtClean="0"/>
              <a:t>автозаполнением</a:t>
            </a:r>
            <a:r>
              <a:rPr lang="ru-RU" dirty="0" smtClean="0"/>
              <a:t>, что обеспечит наличием сервисных (базовых) учетных записей до первого возможного обращения со стороны клиентских приложений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1340918"/>
            <a:ext cx="5328591" cy="1976655"/>
          </a:xfrm>
        </p:spPr>
      </p:pic>
      <p:sp>
        <p:nvSpPr>
          <p:cNvPr id="8" name="Текст 5"/>
          <p:cNvSpPr txBox="1">
            <a:spLocks/>
          </p:cNvSpPr>
          <p:nvPr/>
        </p:nvSpPr>
        <p:spPr>
          <a:xfrm>
            <a:off x="539552" y="773088"/>
            <a:ext cx="8361312" cy="3592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Так же создана модель </a:t>
            </a:r>
            <a:r>
              <a:rPr lang="en-US" dirty="0" smtClean="0"/>
              <a:t>Role </a:t>
            </a:r>
            <a:r>
              <a:rPr lang="ru-RU" dirty="0" smtClean="0"/>
              <a:t>наследующая набор основных свойств класса </a:t>
            </a:r>
            <a:r>
              <a:rPr lang="en-US" dirty="0" err="1" smtClean="0"/>
              <a:t>IdentityRole</a:t>
            </a:r>
            <a:r>
              <a:rPr lang="en-US" dirty="0" smtClean="0"/>
              <a:t> </a:t>
            </a:r>
            <a:r>
              <a:rPr lang="ru-RU" dirty="0" smtClean="0"/>
              <a:t>базового пакета </a:t>
            </a:r>
            <a:r>
              <a:rPr lang="en-US" dirty="0" err="1" smtClean="0"/>
              <a:t>Microsoft.AspNetCore.Identity</a:t>
            </a:r>
            <a:r>
              <a:rPr lang="ru-RU" dirty="0" smtClean="0"/>
              <a:t>, для создания экземпляров и формирования таблицы (процесс миграции)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392886"/>
            <a:ext cx="8316416" cy="215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4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3476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работы решения </a:t>
            </a:r>
            <a:r>
              <a:rPr lang="en-US" dirty="0" err="1"/>
              <a:t>Microsoft.AspNetCore.Authentication.JwtBearer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13" y="773088"/>
            <a:ext cx="5531061" cy="4312096"/>
          </a:xfrm>
        </p:spPr>
      </p:pic>
      <p:sp>
        <p:nvSpPr>
          <p:cNvPr id="8" name="Текст 5"/>
          <p:cNvSpPr txBox="1">
            <a:spLocks/>
          </p:cNvSpPr>
          <p:nvPr/>
        </p:nvSpPr>
        <p:spPr>
          <a:xfrm>
            <a:off x="539552" y="773088"/>
            <a:ext cx="2736304" cy="5464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Получение запроса происходит посредством метода </a:t>
            </a:r>
            <a:r>
              <a:rPr lang="en-US" dirty="0" err="1" smtClean="0"/>
              <a:t>GetIdentity</a:t>
            </a:r>
            <a:r>
              <a:rPr lang="en-US" dirty="0" smtClean="0"/>
              <a:t> </a:t>
            </a:r>
            <a:r>
              <a:rPr lang="ru-RU" dirty="0" smtClean="0"/>
              <a:t>контроллера </a:t>
            </a:r>
            <a:r>
              <a:rPr lang="en-US" dirty="0" err="1" smtClean="0"/>
              <a:t>AccountController</a:t>
            </a:r>
            <a:r>
              <a:rPr lang="ru-RU" dirty="0" smtClean="0"/>
              <a:t>, который принимает параметры </a:t>
            </a:r>
            <a:r>
              <a:rPr lang="en-US" dirty="0"/>
              <a:t>“name</a:t>
            </a:r>
            <a:r>
              <a:rPr lang="en-US" dirty="0" smtClean="0"/>
              <a:t>”(username) </a:t>
            </a:r>
            <a:r>
              <a:rPr lang="ru-RU" dirty="0"/>
              <a:t>и </a:t>
            </a:r>
            <a:r>
              <a:rPr lang="en-US" dirty="0"/>
              <a:t>“email</a:t>
            </a:r>
            <a:r>
              <a:rPr lang="en-US" dirty="0" smtClean="0"/>
              <a:t>”(email) </a:t>
            </a:r>
            <a:r>
              <a:rPr lang="ru-RU" dirty="0" smtClean="0"/>
              <a:t>методом </a:t>
            </a:r>
            <a:r>
              <a:rPr lang="en-US" dirty="0" smtClean="0"/>
              <a:t>Post. </a:t>
            </a:r>
            <a:r>
              <a:rPr lang="ru-RU" dirty="0" smtClean="0"/>
              <a:t>Полученные параметры условного Пользователя, сопоставляются с имеющимся данными в таблице </a:t>
            </a:r>
            <a:r>
              <a:rPr lang="en-US" dirty="0" smtClean="0"/>
              <a:t>Users</a:t>
            </a:r>
            <a:r>
              <a:rPr lang="ru-RU" dirty="0"/>
              <a:t>.</a:t>
            </a:r>
            <a:r>
              <a:rPr lang="ru-RU" dirty="0" smtClean="0"/>
              <a:t> При положительном результате проверки, сформируется экземпляр </a:t>
            </a:r>
            <a:r>
              <a:rPr lang="en-US" dirty="0" err="1" smtClean="0"/>
              <a:t>TokenGenerator</a:t>
            </a:r>
            <a:r>
              <a:rPr lang="ru-RU" dirty="0" smtClean="0"/>
              <a:t> </a:t>
            </a:r>
            <a:r>
              <a:rPr lang="ru-RU" dirty="0" smtClean="0"/>
              <a:t>с методом </a:t>
            </a:r>
            <a:r>
              <a:rPr lang="en-US" dirty="0" smtClean="0"/>
              <a:t>Token</a:t>
            </a:r>
            <a:r>
              <a:rPr lang="ru-RU" dirty="0" smtClean="0"/>
              <a:t> в который </a:t>
            </a:r>
            <a:r>
              <a:rPr lang="ru-RU" dirty="0" smtClean="0"/>
              <a:t>передается полный (то есть три основных параметра: </a:t>
            </a:r>
            <a:r>
              <a:rPr lang="en-US" dirty="0" err="1" smtClean="0"/>
              <a:t>UserName</a:t>
            </a:r>
            <a:r>
              <a:rPr lang="ru-RU" dirty="0" smtClean="0"/>
              <a:t>, </a:t>
            </a:r>
            <a:r>
              <a:rPr lang="en-US" dirty="0" smtClean="0"/>
              <a:t>Email, Role) </a:t>
            </a:r>
            <a:r>
              <a:rPr lang="ru-RU" dirty="0" smtClean="0"/>
              <a:t>экземпляр Пользователя,</a:t>
            </a:r>
            <a:r>
              <a:rPr lang="en-US" dirty="0" smtClean="0"/>
              <a:t> </a:t>
            </a:r>
            <a:r>
              <a:rPr lang="en-US" dirty="0" err="1" smtClean="0"/>
              <a:t>TokenGenerator</a:t>
            </a:r>
            <a:r>
              <a:rPr lang="en-US" dirty="0" smtClean="0"/>
              <a:t> </a:t>
            </a:r>
            <a:r>
              <a:rPr lang="ru-RU" dirty="0" smtClean="0"/>
              <a:t>вернет </a:t>
            </a:r>
            <a:r>
              <a:rPr lang="en-US" dirty="0" smtClean="0"/>
              <a:t>object </a:t>
            </a:r>
            <a:r>
              <a:rPr lang="ru-RU" dirty="0" smtClean="0"/>
              <a:t>(он же </a:t>
            </a:r>
            <a:r>
              <a:rPr lang="en-US" dirty="0"/>
              <a:t>JWT-</a:t>
            </a:r>
            <a:r>
              <a:rPr lang="ru-RU" dirty="0" err="1"/>
              <a:t>токен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21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3476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работы решения </a:t>
            </a:r>
            <a:r>
              <a:rPr lang="en-US" dirty="0" err="1"/>
              <a:t>Microsoft.AspNetCore.Authentication.JwtBearer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692696"/>
            <a:ext cx="5421463" cy="4650072"/>
          </a:xfrm>
        </p:spPr>
      </p:pic>
      <p:sp>
        <p:nvSpPr>
          <p:cNvPr id="8" name="Текст 5"/>
          <p:cNvSpPr txBox="1">
            <a:spLocks/>
          </p:cNvSpPr>
          <p:nvPr/>
        </p:nvSpPr>
        <p:spPr>
          <a:xfrm>
            <a:off x="539552" y="773088"/>
            <a:ext cx="3024336" cy="5608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Суть метода </a:t>
            </a:r>
            <a:r>
              <a:rPr lang="en-US" dirty="0" smtClean="0"/>
              <a:t>Token</a:t>
            </a:r>
            <a:r>
              <a:rPr lang="ru-RU" dirty="0" smtClean="0"/>
              <a:t> класса </a:t>
            </a:r>
            <a:r>
              <a:rPr lang="en-US" dirty="0" err="1" smtClean="0"/>
              <a:t>TokenGenerator</a:t>
            </a:r>
            <a:r>
              <a:rPr lang="ru-RU" dirty="0" smtClean="0"/>
              <a:t>, заключается в формировании основного требования</a:t>
            </a:r>
            <a:r>
              <a:rPr lang="en-US" dirty="0" smtClean="0"/>
              <a:t>_</a:t>
            </a:r>
            <a:r>
              <a:rPr lang="en-US" dirty="0" err="1" smtClean="0"/>
              <a:t>claimsIdentity</a:t>
            </a:r>
            <a:r>
              <a:rPr lang="ru-RU" dirty="0" smtClean="0"/>
              <a:t> параметром которого является коллекция </a:t>
            </a:r>
            <a:r>
              <a:rPr lang="ru-RU" dirty="0"/>
              <a:t>набора </a:t>
            </a:r>
            <a:r>
              <a:rPr lang="ru-RU" dirty="0" smtClean="0"/>
              <a:t>требований включающие в себя параметры </a:t>
            </a:r>
            <a:r>
              <a:rPr lang="en-US" dirty="0" err="1" smtClean="0"/>
              <a:t>UserName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Role. </a:t>
            </a:r>
            <a:r>
              <a:rPr lang="ru-RU" dirty="0" smtClean="0"/>
              <a:t>После формируется экземпляр </a:t>
            </a:r>
            <a:r>
              <a:rPr lang="en-US" dirty="0" err="1" smtClean="0"/>
              <a:t>JwtSecurityToken</a:t>
            </a:r>
            <a:r>
              <a:rPr lang="ru-RU" dirty="0"/>
              <a:t> </a:t>
            </a:r>
            <a:r>
              <a:rPr lang="ru-RU" dirty="0" smtClean="0"/>
              <a:t>с целью формировании </a:t>
            </a:r>
            <a:r>
              <a:rPr lang="en-US" dirty="0"/>
              <a:t>JWT-</a:t>
            </a:r>
            <a:r>
              <a:rPr lang="ru-RU" dirty="0" err="1" smtClean="0"/>
              <a:t>токен</a:t>
            </a:r>
            <a:r>
              <a:rPr lang="ru-RU" dirty="0" smtClean="0"/>
              <a:t>, с вариантом перегрузки</a:t>
            </a:r>
            <a:r>
              <a:rPr lang="en-US" dirty="0" smtClean="0"/>
              <a:t>:</a:t>
            </a:r>
            <a:r>
              <a:rPr lang="ru-RU" dirty="0" smtClean="0"/>
              <a:t> издатель </a:t>
            </a:r>
            <a:r>
              <a:rPr lang="ru-RU" dirty="0" err="1" smtClean="0"/>
              <a:t>токена</a:t>
            </a:r>
            <a:r>
              <a:rPr lang="ru-RU" dirty="0" smtClean="0"/>
              <a:t>, потребители </a:t>
            </a:r>
            <a:r>
              <a:rPr lang="ru-RU" dirty="0" err="1" smtClean="0"/>
              <a:t>токена</a:t>
            </a:r>
            <a:r>
              <a:rPr lang="ru-RU" dirty="0" smtClean="0"/>
              <a:t>, ограничитель дата/время, коллекция требований, время «жизни» </a:t>
            </a:r>
            <a:r>
              <a:rPr lang="ru-RU" dirty="0" err="1" smtClean="0"/>
              <a:t>токена</a:t>
            </a:r>
            <a:r>
              <a:rPr lang="ru-RU" dirty="0" smtClean="0"/>
              <a:t>, секретный код сформированный в  подпись, с последующей записью в экземпляр </a:t>
            </a:r>
            <a:r>
              <a:rPr lang="en-US" dirty="0" err="1" smtClean="0"/>
              <a:t>JwtSecurityTokenHandler</a:t>
            </a:r>
            <a:r>
              <a:rPr lang="ru-RU" dirty="0" smtClean="0"/>
              <a:t> (</a:t>
            </a:r>
            <a:r>
              <a:rPr lang="en-US" b="1" i="1" dirty="0" err="1" smtClean="0"/>
              <a:t>Microsoft.AspNetCore.Authentication.JwtBeare</a:t>
            </a:r>
            <a:r>
              <a:rPr lang="ru-RU" dirty="0" smtClean="0"/>
              <a:t>) обработчика </a:t>
            </a:r>
            <a:r>
              <a:rPr lang="ru-RU" dirty="0" err="1" smtClean="0"/>
              <a:t>токена</a:t>
            </a:r>
            <a:r>
              <a:rPr lang="ru-RU" dirty="0" smtClean="0"/>
              <a:t>. По результату формируется массив типа </a:t>
            </a:r>
            <a:r>
              <a:rPr lang="en-US" dirty="0" smtClean="0"/>
              <a:t>object</a:t>
            </a:r>
            <a:r>
              <a:rPr lang="ru-RU" dirty="0" smtClean="0"/>
              <a:t> с двумя</a:t>
            </a:r>
            <a:r>
              <a:rPr lang="en-US" dirty="0" smtClean="0"/>
              <a:t> </a:t>
            </a:r>
            <a:r>
              <a:rPr lang="ru-RU" dirty="0" smtClean="0"/>
              <a:t>значениями</a:t>
            </a:r>
            <a:r>
              <a:rPr lang="en-US" dirty="0" smtClean="0"/>
              <a:t> (</a:t>
            </a:r>
            <a:r>
              <a:rPr lang="en-US" dirty="0" err="1" smtClean="0"/>
              <a:t>access_token</a:t>
            </a:r>
            <a:r>
              <a:rPr lang="ru-RU" dirty="0" smtClean="0"/>
              <a:t> – </a:t>
            </a:r>
            <a:r>
              <a:rPr lang="en-US" dirty="0" smtClean="0"/>
              <a:t>JWT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smtClean="0"/>
              <a:t>username – </a:t>
            </a:r>
            <a:r>
              <a:rPr lang="ru-RU" dirty="0" smtClean="0"/>
              <a:t>имя Пользователя)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29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3476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работы решения </a:t>
            </a:r>
            <a:r>
              <a:rPr lang="en-US" dirty="0" err="1"/>
              <a:t>Microsoft.AspNetCore.Authentication.JwtBearer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20688"/>
            <a:ext cx="4677121" cy="3672408"/>
          </a:xfrm>
        </p:spPr>
      </p:pic>
      <p:sp>
        <p:nvSpPr>
          <p:cNvPr id="8" name="Текст 5"/>
          <p:cNvSpPr txBox="1">
            <a:spLocks/>
          </p:cNvSpPr>
          <p:nvPr/>
        </p:nvSpPr>
        <p:spPr>
          <a:xfrm>
            <a:off x="614636" y="1772816"/>
            <a:ext cx="3528392" cy="3592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После получения клиентским приложением </a:t>
            </a:r>
            <a:r>
              <a:rPr lang="ru-RU" dirty="0" err="1" smtClean="0"/>
              <a:t>токена</a:t>
            </a:r>
            <a:r>
              <a:rPr lang="ru-RU" dirty="0" smtClean="0"/>
              <a:t>, в котором определен Пользователь по трем параметрам </a:t>
            </a:r>
            <a:r>
              <a:rPr lang="en-US" dirty="0" err="1" smtClean="0"/>
              <a:t>nameuser-emailuser-roleuser</a:t>
            </a:r>
            <a:r>
              <a:rPr lang="ru-RU" dirty="0" smtClean="0"/>
              <a:t>, имеется возможность формировать запросы сформированные экземпляром </a:t>
            </a:r>
            <a:r>
              <a:rPr lang="en-US" dirty="0" err="1" smtClean="0"/>
              <a:t>HttpClient</a:t>
            </a:r>
            <a:r>
              <a:rPr lang="ru-RU" dirty="0" smtClean="0"/>
              <a:t>, и передавать в определенный контролер </a:t>
            </a:r>
            <a:r>
              <a:rPr lang="en-US" dirty="0" smtClean="0"/>
              <a:t>API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32" y="4359364"/>
            <a:ext cx="6768752" cy="21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0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3476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работы решения </a:t>
            </a:r>
            <a:r>
              <a:rPr lang="en-US" dirty="0" err="1"/>
              <a:t>Microsoft.AspNetCore.Authentication.JwtBearer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908720"/>
            <a:ext cx="4372504" cy="4862135"/>
          </a:xfrm>
        </p:spPr>
      </p:pic>
      <p:sp>
        <p:nvSpPr>
          <p:cNvPr id="8" name="Текст 5"/>
          <p:cNvSpPr txBox="1">
            <a:spLocks/>
          </p:cNvSpPr>
          <p:nvPr/>
        </p:nvSpPr>
        <p:spPr>
          <a:xfrm>
            <a:off x="539552" y="773088"/>
            <a:ext cx="3960440" cy="5896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При получение контроллером </a:t>
            </a:r>
            <a:r>
              <a:rPr lang="en-US" dirty="0" smtClean="0"/>
              <a:t>API</a:t>
            </a:r>
            <a:r>
              <a:rPr lang="ru-RU" dirty="0" smtClean="0"/>
              <a:t> запроса (пакета данных) от клиентского приложения, посредством авторизации из базового пакета </a:t>
            </a:r>
            <a:r>
              <a:rPr lang="en-US" dirty="0" err="1" smtClean="0"/>
              <a:t>Microsoft.AspNetCore.Authorization</a:t>
            </a:r>
            <a:r>
              <a:rPr lang="ru-RU" dirty="0" smtClean="0"/>
              <a:t>, декодируется </a:t>
            </a:r>
            <a:r>
              <a:rPr lang="ru-RU" dirty="0" err="1" smtClean="0"/>
              <a:t>токен</a:t>
            </a:r>
            <a:r>
              <a:rPr lang="ru-RU" dirty="0" smtClean="0"/>
              <a:t> и определяется параметр </a:t>
            </a:r>
            <a:r>
              <a:rPr lang="en-US" dirty="0" smtClean="0"/>
              <a:t>Role</a:t>
            </a:r>
            <a:r>
              <a:rPr lang="ru-RU" dirty="0" smtClean="0"/>
              <a:t> полученного в запросе Пользователя. При положительной авторизации клиентскому приложению будет отправлен ответ </a:t>
            </a:r>
            <a:r>
              <a:rPr lang="en-US" dirty="0" err="1"/>
              <a:t>StatusCode</a:t>
            </a:r>
            <a:r>
              <a:rPr lang="en-US" dirty="0"/>
              <a:t>: </a:t>
            </a:r>
            <a:r>
              <a:rPr lang="en-US" dirty="0" smtClean="0"/>
              <a:t>200</a:t>
            </a:r>
            <a:r>
              <a:rPr lang="ru-RU" dirty="0" smtClean="0"/>
              <a:t> (Пользователь с доступом), иначе </a:t>
            </a:r>
            <a:r>
              <a:rPr lang="en-US" dirty="0" err="1"/>
              <a:t>StatusCode</a:t>
            </a:r>
            <a:r>
              <a:rPr lang="en-US" dirty="0"/>
              <a:t>: </a:t>
            </a:r>
            <a:r>
              <a:rPr lang="ru-RU" dirty="0" smtClean="0"/>
              <a:t>500 (нет Пользователя)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err="1"/>
              <a:t>StatusCode</a:t>
            </a:r>
            <a:r>
              <a:rPr lang="en-US" dirty="0"/>
              <a:t>: </a:t>
            </a:r>
            <a:r>
              <a:rPr lang="ru-RU" dirty="0" smtClean="0"/>
              <a:t>403 (запрет доступа)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{</a:t>
            </a:r>
            <a:r>
              <a:rPr lang="en-US" dirty="0" err="1"/>
              <a:t>StatusCode</a:t>
            </a:r>
            <a:r>
              <a:rPr lang="en-US" dirty="0"/>
              <a:t>: 200, </a:t>
            </a:r>
            <a:r>
              <a:rPr lang="en-US" dirty="0" err="1"/>
              <a:t>ReasonPhrase</a:t>
            </a:r>
            <a:r>
              <a:rPr lang="en-US" dirty="0"/>
              <a:t>: 'OK', Version: 1.1, Content: </a:t>
            </a:r>
            <a:r>
              <a:rPr lang="en-US" dirty="0" err="1"/>
              <a:t>System.Net.Http.StreamContent</a:t>
            </a:r>
            <a:r>
              <a:rPr lang="en-US" dirty="0"/>
              <a:t>, Headers: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Transfer-Encoding: chunked</a:t>
            </a:r>
          </a:p>
          <a:p>
            <a:r>
              <a:rPr lang="en-US" dirty="0"/>
              <a:t>  Date: Sat, 24 Dec 2022 06:08:10 GMT</a:t>
            </a:r>
          </a:p>
          <a:p>
            <a:r>
              <a:rPr lang="en-US" dirty="0"/>
              <a:t>  Server: Microsoft-IIS/10.0</a:t>
            </a:r>
          </a:p>
          <a:p>
            <a:r>
              <a:rPr lang="en-US" dirty="0"/>
              <a:t>  X-Powered-By: ASP.NET</a:t>
            </a:r>
          </a:p>
          <a:p>
            <a:r>
              <a:rPr lang="en-US" dirty="0"/>
              <a:t>  Content-Type: text/plain; charset=utf-8</a:t>
            </a:r>
          </a:p>
          <a:p>
            <a:r>
              <a:rPr lang="en-US" dirty="0" smtClean="0"/>
              <a:t>}}</a:t>
            </a:r>
          </a:p>
          <a:p>
            <a:endParaRPr lang="ru-RU" dirty="0" smtClean="0"/>
          </a:p>
          <a:p>
            <a:r>
              <a:rPr lang="en-US" dirty="0"/>
              <a:t>{</a:t>
            </a:r>
            <a:r>
              <a:rPr lang="en-US" dirty="0" err="1"/>
              <a:t>StatusCode</a:t>
            </a:r>
            <a:r>
              <a:rPr lang="en-US" dirty="0"/>
              <a:t>: 403, </a:t>
            </a:r>
            <a:r>
              <a:rPr lang="en-US" dirty="0" err="1"/>
              <a:t>ReasonPhrase</a:t>
            </a:r>
            <a:r>
              <a:rPr lang="en-US" dirty="0"/>
              <a:t>: 'Forbidden', Version: 1.1, Content: </a:t>
            </a:r>
            <a:r>
              <a:rPr lang="en-US" dirty="0" err="1"/>
              <a:t>System.Net.Http.StreamContent</a:t>
            </a:r>
            <a:r>
              <a:rPr lang="en-US" dirty="0"/>
              <a:t>, Headers: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Transfer-Encoding: chunked</a:t>
            </a:r>
          </a:p>
          <a:p>
            <a:r>
              <a:rPr lang="en-US" dirty="0"/>
              <a:t>  Date: Sat, 24 Dec 2022 05:55:17 GMT</a:t>
            </a:r>
          </a:p>
          <a:p>
            <a:r>
              <a:rPr lang="en-US" dirty="0"/>
              <a:t>  Server: Microsoft-IIS/10.0</a:t>
            </a:r>
          </a:p>
          <a:p>
            <a:r>
              <a:rPr lang="en-US" dirty="0"/>
              <a:t>  X-Powered-By: ASP.NET</a:t>
            </a:r>
          </a:p>
          <a:p>
            <a:r>
              <a:rPr lang="en-US" dirty="0" smtClean="0"/>
              <a:t>}}</a:t>
            </a:r>
          </a:p>
          <a:p>
            <a:endParaRPr lang="en-US" dirty="0"/>
          </a:p>
          <a:p>
            <a:r>
              <a:rPr lang="en-US" dirty="0"/>
              <a:t>{</a:t>
            </a:r>
            <a:r>
              <a:rPr lang="en-US" dirty="0" err="1"/>
              <a:t>StatusCode</a:t>
            </a:r>
            <a:r>
              <a:rPr lang="en-US" dirty="0"/>
              <a:t>: 500, </a:t>
            </a:r>
            <a:r>
              <a:rPr lang="en-US" dirty="0" err="1"/>
              <a:t>ReasonPhrase</a:t>
            </a:r>
            <a:r>
              <a:rPr lang="en-US" dirty="0"/>
              <a:t>: 'Internal Server Error', Version: 1.1, Content: </a:t>
            </a:r>
            <a:r>
              <a:rPr lang="en-US" dirty="0" err="1"/>
              <a:t>System.Net.Http.StreamContent</a:t>
            </a:r>
            <a:r>
              <a:rPr lang="en-US" dirty="0"/>
              <a:t>, Headers: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Date: Sat, 24 Dec 2022 06:08:53 GMT</a:t>
            </a:r>
          </a:p>
          <a:p>
            <a:r>
              <a:rPr lang="en-US" dirty="0"/>
              <a:t>  Server: Microsoft-IIS/10.0</a:t>
            </a:r>
          </a:p>
          <a:p>
            <a:r>
              <a:rPr lang="en-US" dirty="0"/>
              <a:t>  X-Powered-By: ASP.NET</a:t>
            </a:r>
          </a:p>
          <a:p>
            <a:r>
              <a:rPr lang="en-US" dirty="0"/>
              <a:t>  Content-Length: 2776</a:t>
            </a:r>
          </a:p>
          <a:p>
            <a:r>
              <a:rPr lang="en-US" dirty="0"/>
              <a:t>  Content-Type: text/plain</a:t>
            </a:r>
          </a:p>
          <a:p>
            <a:r>
              <a:rPr lang="en-US" dirty="0"/>
              <a:t>}}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По результату клиентского приложения имеется возможность отправлять-получать данные обращаясь к определённым методам контроллеров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0202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5636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Вопрос о использование в </a:t>
            </a:r>
            <a:r>
              <a:rPr lang="ru-RU" dirty="0"/>
              <a:t>решении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908720"/>
            <a:ext cx="5111750" cy="247056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836712"/>
            <a:ext cx="3008313" cy="5289451"/>
          </a:xfrm>
        </p:spPr>
        <p:txBody>
          <a:bodyPr/>
          <a:lstStyle/>
          <a:p>
            <a:r>
              <a:rPr lang="ru-RU" dirty="0" smtClean="0"/>
              <a:t>В данном решение применяется </a:t>
            </a:r>
            <a:r>
              <a:rPr lang="en-US" b="1" dirty="0" err="1" smtClean="0"/>
              <a:t>Microsoft.EntityFrameworkCore</a:t>
            </a:r>
            <a:r>
              <a:rPr lang="ru-RU" b="1" dirty="0"/>
              <a:t> </a:t>
            </a:r>
            <a:r>
              <a:rPr lang="ru-RU" b="1" dirty="0" smtClean="0"/>
              <a:t>(оно же </a:t>
            </a:r>
            <a:r>
              <a:rPr lang="en-US" b="1" dirty="0"/>
              <a:t>EF </a:t>
            </a:r>
            <a:r>
              <a:rPr lang="en-US" b="1" dirty="0" smtClean="0"/>
              <a:t>Core</a:t>
            </a:r>
            <a:r>
              <a:rPr lang="ru-RU" b="1" dirty="0" smtClean="0"/>
              <a:t>) </a:t>
            </a:r>
            <a:r>
              <a:rPr lang="ru-RU" dirty="0" smtClean="0"/>
              <a:t>как основной пакет поставщика </a:t>
            </a:r>
            <a:r>
              <a:rPr lang="en-US" dirty="0" err="1" smtClean="0"/>
              <a:t>Microsoft.EntityFrameworkCore.SqlServer</a:t>
            </a:r>
            <a:r>
              <a:rPr lang="ru-RU" dirty="0"/>
              <a:t> </a:t>
            </a:r>
            <a:r>
              <a:rPr lang="ru-RU" dirty="0" smtClean="0"/>
              <a:t>3.1.27 для взаимодействия с базой данных </a:t>
            </a:r>
            <a:r>
              <a:rPr lang="en-US" dirty="0" err="1" smtClean="0"/>
              <a:t>Sql</a:t>
            </a:r>
            <a:r>
              <a:rPr lang="ru-RU" dirty="0"/>
              <a:t>,</a:t>
            </a:r>
            <a:r>
              <a:rPr lang="ru-RU" dirty="0" smtClean="0"/>
              <a:t> </a:t>
            </a:r>
            <a:r>
              <a:rPr lang="en-US" dirty="0" err="1" smtClean="0"/>
              <a:t>Microsoft.EntityFrameworkCore.Tools</a:t>
            </a:r>
            <a:r>
              <a:rPr lang="ru-RU" dirty="0" smtClean="0"/>
              <a:t> 3.1.27 для формирования структуры базы данных(таблицы) и ее миграции в базу данных </a:t>
            </a:r>
            <a:r>
              <a:rPr lang="en-US" dirty="0" err="1" smtClean="0"/>
              <a:t>Sql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Для построения работы создан класс </a:t>
            </a:r>
            <a:r>
              <a:rPr lang="en-US" dirty="0" err="1" smtClean="0"/>
              <a:t>DbSqlContext</a:t>
            </a:r>
            <a:r>
              <a:rPr lang="ru-RU" dirty="0" smtClean="0"/>
              <a:t> наследующий от базового класса </a:t>
            </a:r>
            <a:r>
              <a:rPr lang="en-US" dirty="0" err="1" smtClean="0"/>
              <a:t>DbContext</a:t>
            </a:r>
            <a:r>
              <a:rPr lang="ru-RU" dirty="0" smtClean="0"/>
              <a:t> </a:t>
            </a:r>
            <a:r>
              <a:rPr lang="en-US" dirty="0" err="1" smtClean="0"/>
              <a:t>Microsoft.EntityFrameworkCore</a:t>
            </a:r>
            <a:r>
              <a:rPr lang="ru-RU" dirty="0" smtClean="0"/>
              <a:t>, определяющий контекст взаимодействия с базой данных, состоящий из конструктора проверяющий на существование базы </a:t>
            </a:r>
            <a:r>
              <a:rPr lang="en-US" dirty="0" err="1"/>
              <a:t>Database.EnsureCreated</a:t>
            </a:r>
            <a:r>
              <a:rPr lang="en-US" dirty="0" smtClean="0"/>
              <a:t>()</a:t>
            </a:r>
            <a:r>
              <a:rPr lang="ru-RU" dirty="0" smtClean="0"/>
              <a:t>, набор объектов хранящиеся в базе данных с привязкой к моделям </a:t>
            </a:r>
            <a:r>
              <a:rPr lang="en-US" dirty="0" err="1" smtClean="0"/>
              <a:t>DbSet</a:t>
            </a:r>
            <a:r>
              <a:rPr lang="en-US" dirty="0" smtClean="0"/>
              <a:t>&lt;</a:t>
            </a:r>
            <a:r>
              <a:rPr lang="ru-RU" dirty="0"/>
              <a:t>Т</a:t>
            </a:r>
            <a:r>
              <a:rPr lang="en-US" dirty="0" smtClean="0"/>
              <a:t>&gt;</a:t>
            </a:r>
            <a:r>
              <a:rPr lang="ru-RU" dirty="0" smtClean="0"/>
              <a:t> и метод настроек связи с базой данных </a:t>
            </a:r>
            <a:r>
              <a:rPr lang="en-US" dirty="0" err="1"/>
              <a:t>OnConfiguring</a:t>
            </a:r>
            <a:endParaRPr lang="ru-R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429000"/>
            <a:ext cx="3775323" cy="302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42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5636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Вопрос о использование в </a:t>
            </a:r>
            <a:r>
              <a:rPr lang="ru-RU" dirty="0"/>
              <a:t>решении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836712"/>
            <a:ext cx="5532892" cy="4248472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836712"/>
            <a:ext cx="3008313" cy="5289451"/>
          </a:xfrm>
        </p:spPr>
        <p:txBody>
          <a:bodyPr/>
          <a:lstStyle/>
          <a:p>
            <a:r>
              <a:rPr lang="ru-RU" dirty="0" smtClean="0"/>
              <a:t>При запуске </a:t>
            </a:r>
            <a:r>
              <a:rPr lang="en-US" dirty="0" smtClean="0"/>
              <a:t>API</a:t>
            </a:r>
            <a:r>
              <a:rPr lang="ru-RU" dirty="0" smtClean="0"/>
              <a:t> сервера, в классе </a:t>
            </a:r>
            <a:r>
              <a:rPr lang="en-US" dirty="0" smtClean="0"/>
              <a:t>Startup</a:t>
            </a:r>
            <a:r>
              <a:rPr lang="ru-RU" dirty="0" smtClean="0"/>
              <a:t> в качестве </a:t>
            </a:r>
            <a:r>
              <a:rPr lang="en-US" dirty="0" smtClean="0"/>
              <a:t>services </a:t>
            </a:r>
            <a:r>
              <a:rPr lang="ru-RU" dirty="0" smtClean="0"/>
              <a:t>определяем тип сущности контекста </a:t>
            </a:r>
            <a:r>
              <a:rPr lang="en-US" dirty="0" err="1"/>
              <a:t>services.AddDbContext</a:t>
            </a:r>
            <a:r>
              <a:rPr lang="en-US" dirty="0"/>
              <a:t>&lt;</a:t>
            </a:r>
            <a:r>
              <a:rPr lang="en-US" dirty="0" err="1"/>
              <a:t>DbSqlContext</a:t>
            </a:r>
            <a:r>
              <a:rPr lang="en-US" dirty="0" smtClean="0"/>
              <a:t>&gt;</a:t>
            </a:r>
            <a:r>
              <a:rPr lang="ru-RU" dirty="0" smtClean="0"/>
              <a:t>, тип определен классом </a:t>
            </a:r>
            <a:r>
              <a:rPr lang="en-US" dirty="0" err="1" smtClean="0"/>
              <a:t>DbSqlContex</a:t>
            </a:r>
            <a:r>
              <a:rPr lang="ru-RU" dirty="0" smtClean="0"/>
              <a:t>. Так в качестве сервиса указываем так же указываем настройки объекта обращения к базе данных </a:t>
            </a:r>
            <a:r>
              <a:rPr lang="en-US" dirty="0" err="1" smtClean="0"/>
              <a:t>services.AddTransient</a:t>
            </a:r>
            <a:r>
              <a:rPr lang="en-US" dirty="0" smtClean="0"/>
              <a:t>&lt;</a:t>
            </a:r>
            <a:r>
              <a:rPr lang="en-US" dirty="0" err="1" smtClean="0"/>
              <a:t>IModelRepozitory</a:t>
            </a:r>
            <a:r>
              <a:rPr lang="en-US" dirty="0" smtClean="0"/>
              <a:t>&lt;T&gt;, </a:t>
            </a:r>
            <a:r>
              <a:rPr lang="en-US" dirty="0" err="1"/>
              <a:t>ModelRepozitory</a:t>
            </a:r>
            <a:r>
              <a:rPr lang="en-US" dirty="0" smtClean="0"/>
              <a:t>&gt;().</a:t>
            </a:r>
            <a:endParaRPr lang="ru-RU" dirty="0" smtClean="0"/>
          </a:p>
          <a:p>
            <a:r>
              <a:rPr lang="ru-RU" dirty="0" smtClean="0"/>
              <a:t>При первом обращении к классу </a:t>
            </a:r>
            <a:r>
              <a:rPr lang="en-US" dirty="0" err="1" smtClean="0"/>
              <a:t>DbSqlContext</a:t>
            </a:r>
            <a:r>
              <a:rPr lang="ru-RU" dirty="0" smtClean="0"/>
              <a:t> проверяется существование базы данных </a:t>
            </a:r>
            <a:r>
              <a:rPr lang="en-US" dirty="0" err="1"/>
              <a:t>Database.EnsureCreated</a:t>
            </a:r>
            <a:r>
              <a:rPr lang="en-US" dirty="0" smtClean="0"/>
              <a:t>()</a:t>
            </a:r>
            <a:r>
              <a:rPr lang="ru-RU" dirty="0" smtClean="0"/>
              <a:t>, при получение результата </a:t>
            </a:r>
            <a:r>
              <a:rPr lang="en-US" dirty="0" smtClean="0"/>
              <a:t>false – </a:t>
            </a:r>
            <a:r>
              <a:rPr lang="ru-RU" dirty="0" smtClean="0"/>
              <a:t>база данных существует, </a:t>
            </a:r>
            <a:r>
              <a:rPr lang="en-US" dirty="0" smtClean="0"/>
              <a:t>true </a:t>
            </a:r>
            <a:r>
              <a:rPr lang="ru-RU" dirty="0" smtClean="0"/>
              <a:t>– базы данных нет и она создана. </a:t>
            </a:r>
          </a:p>
        </p:txBody>
      </p:sp>
    </p:spTree>
    <p:extLst>
      <p:ext uri="{BB962C8B-B14F-4D97-AF65-F5344CB8AC3E}">
        <p14:creationId xmlns:p14="http://schemas.microsoft.com/office/powerpoint/2010/main" val="23803058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1096</Words>
  <Application>Microsoft Office PowerPoint</Application>
  <PresentationFormat>Экран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Вопрос о Microsoft.AspNetCore.Identity.EntityFrameworkCore с получение токена JWT</vt:lpstr>
      <vt:lpstr>Описание работы решения Microsoft.AspNetCore.Authentication.JwtBearer</vt:lpstr>
      <vt:lpstr>Описание работы решения Microsoft.AspNetCore.Authentication.JwtBearer</vt:lpstr>
      <vt:lpstr>Описание работы решения Microsoft.AspNetCore.Authentication.JwtBearer</vt:lpstr>
      <vt:lpstr>Описание работы решения Microsoft.AspNetCore.Authentication.JwtBearer</vt:lpstr>
      <vt:lpstr>Описание работы решения Microsoft.AspNetCore.Authentication.JwtBearer</vt:lpstr>
      <vt:lpstr>Описание работы решения Microsoft.AspNetCore.Authentication.JwtBearer</vt:lpstr>
      <vt:lpstr>Вопрос о использование в решении Entity Framework</vt:lpstr>
      <vt:lpstr>Вопрос о использование в решении Entity Framework</vt:lpstr>
      <vt:lpstr>Вопрос о использование в решении Entity Framework</vt:lpstr>
      <vt:lpstr>Вопрос о Хранилище: база данных, и статичные файлы.</vt:lpstr>
      <vt:lpstr>Вопрос о Хранилище: база данных, и статичные файлы.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Ветров</dc:creator>
  <cp:lastModifiedBy>RePack by Diakov</cp:lastModifiedBy>
  <cp:revision>74</cp:revision>
  <dcterms:created xsi:type="dcterms:W3CDTF">2022-12-23T15:11:50Z</dcterms:created>
  <dcterms:modified xsi:type="dcterms:W3CDTF">2022-12-24T17:17:43Z</dcterms:modified>
</cp:coreProperties>
</file>