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5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55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1186a8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1186a8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186a8f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186a8f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1286f4a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1286f4a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1286f4a5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1286f4a5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286f4a5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286f4a5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286f4a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286f4a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78b6231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78b623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a78b6231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fa78b6231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78b6231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78b6231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hyperlink" Target="https://datastudio.google.com/reporting/ab756547-d965-45d4-8413-0c212b0b4f1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24175" y="680875"/>
            <a:ext cx="424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>
                <a:solidFill>
                  <a:srgbClr val="5B0F00"/>
                </a:solidFill>
              </a:rPr>
              <a:t>TzimasK Rapid Games</a:t>
            </a:r>
            <a:endParaRPr b="1" i="1" sz="2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100">
                <a:solidFill>
                  <a:srgbClr val="5B0F00"/>
                </a:solidFill>
              </a:rPr>
              <a:t>March 2020 until October 2021</a:t>
            </a:r>
            <a:endParaRPr b="1" i="1" sz="2100">
              <a:solidFill>
                <a:srgbClr val="5B0F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76725" y="4440400"/>
            <a:ext cx="426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Presented by: Dimitris Kaisaris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/>
              <a:t>Last updated: November 12th 2021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05725" y="45400"/>
            <a:ext cx="28188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5"/>
              <a:t>Table of Contents</a:t>
            </a:r>
            <a:endParaRPr b="1" sz="23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80150"/>
            <a:ext cx="8520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0">
                <a:solidFill>
                  <a:srgbClr val="4C1130"/>
                </a:solidFill>
              </a:rPr>
              <a:t>Stats and Tips</a:t>
            </a:r>
            <a:endParaRPr b="1" sz="8000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C1130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➔"/>
            </a:pPr>
            <a:r>
              <a:rPr b="1" lang="en-GB" sz="7600">
                <a:solidFill>
                  <a:srgbClr val="4C1130"/>
                </a:solidFill>
              </a:rPr>
              <a:t>Elo Graph and Win rates</a:t>
            </a:r>
            <a:endParaRPr b="1" sz="7600">
              <a:solidFill>
                <a:srgbClr val="4C113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➔"/>
            </a:pPr>
            <a:r>
              <a:rPr b="1" lang="en-GB" sz="7600">
                <a:solidFill>
                  <a:srgbClr val="4C1130"/>
                </a:solidFill>
              </a:rPr>
              <a:t>Openings and Tips</a:t>
            </a:r>
            <a:endParaRPr b="1" sz="7600">
              <a:solidFill>
                <a:srgbClr val="4C113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➔"/>
            </a:pPr>
            <a:r>
              <a:rPr b="1" lang="en-GB" sz="7600">
                <a:solidFill>
                  <a:srgbClr val="4C1130"/>
                </a:solidFill>
              </a:rPr>
              <a:t>What about </a:t>
            </a:r>
            <a:r>
              <a:rPr b="1" lang="en-GB" sz="7600">
                <a:solidFill>
                  <a:srgbClr val="4C1130"/>
                </a:solidFill>
              </a:rPr>
              <a:t>Time Controls</a:t>
            </a:r>
            <a:r>
              <a:rPr b="1" lang="en-GB" sz="7600">
                <a:solidFill>
                  <a:srgbClr val="4C1130"/>
                </a:solidFill>
              </a:rPr>
              <a:t>?</a:t>
            </a:r>
            <a:endParaRPr b="1" sz="7600">
              <a:solidFill>
                <a:srgbClr val="4C113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ct val="100000"/>
              <a:buChar char="➔"/>
            </a:pPr>
            <a:r>
              <a:rPr b="1" lang="en-GB" sz="7600">
                <a:solidFill>
                  <a:srgbClr val="4C1130"/>
                </a:solidFill>
              </a:rPr>
              <a:t>Link to </a:t>
            </a:r>
            <a:r>
              <a:rPr b="1" lang="en-GB" sz="7600">
                <a:solidFill>
                  <a:srgbClr val="4C1130"/>
                </a:solidFill>
              </a:rPr>
              <a:t>Data Studio</a:t>
            </a:r>
            <a:endParaRPr b="1" sz="7600">
              <a:solidFill>
                <a:srgbClr val="4C113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29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C113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23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Elo Graph</a:t>
            </a:r>
            <a:endParaRPr/>
          </a:p>
        </p:txBody>
      </p:sp>
      <p:pic>
        <p:nvPicPr>
          <p:cNvPr id="67" name="Google Shape;67;p15" title="ELO PROGRESS"/>
          <p:cNvPicPr preferRelativeResize="0"/>
          <p:nvPr/>
        </p:nvPicPr>
        <p:blipFill rotWithShape="1">
          <a:blip r:embed="rId4">
            <a:alphaModFix/>
          </a:blip>
          <a:srcRect b="0" l="0" r="14588" t="0"/>
          <a:stretch/>
        </p:blipFill>
        <p:spPr>
          <a:xfrm>
            <a:off x="3419125" y="528625"/>
            <a:ext cx="5594949" cy="296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7785550" y="3175250"/>
            <a:ext cx="116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October 2021</a:t>
            </a:r>
            <a:endParaRPr b="1" sz="700"/>
          </a:p>
        </p:txBody>
      </p:sp>
      <p:sp>
        <p:nvSpPr>
          <p:cNvPr id="69" name="Google Shape;69;p15"/>
          <p:cNvSpPr txBox="1"/>
          <p:nvPr/>
        </p:nvSpPr>
        <p:spPr>
          <a:xfrm>
            <a:off x="3833575" y="3175250"/>
            <a:ext cx="999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April 2020</a:t>
            </a:r>
            <a:endParaRPr b="1" sz="900"/>
          </a:p>
        </p:txBody>
      </p:sp>
      <p:sp>
        <p:nvSpPr>
          <p:cNvPr id="70" name="Google Shape;70;p15"/>
          <p:cNvSpPr txBox="1"/>
          <p:nvPr/>
        </p:nvSpPr>
        <p:spPr>
          <a:xfrm>
            <a:off x="5846575" y="3175250"/>
            <a:ext cx="103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/>
              <a:t>January 2021</a:t>
            </a:r>
            <a:endParaRPr b="1" sz="900"/>
          </a:p>
        </p:txBody>
      </p:sp>
      <p:sp>
        <p:nvSpPr>
          <p:cNvPr id="71" name="Google Shape;71;p15"/>
          <p:cNvSpPr txBox="1"/>
          <p:nvPr/>
        </p:nvSpPr>
        <p:spPr>
          <a:xfrm>
            <a:off x="59200" y="1139675"/>
            <a:ext cx="2367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C1130"/>
                </a:solidFill>
              </a:rPr>
              <a:t>Steady progress from the 1600-1800 to 1800-1950 Elo range in an 18 month period. </a:t>
            </a:r>
            <a:endParaRPr b="1">
              <a:solidFill>
                <a:srgbClr val="4C11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C1130"/>
                </a:solidFill>
              </a:rPr>
              <a:t>Very nice Job!</a:t>
            </a:r>
            <a:endParaRPr b="1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804625"/>
            <a:ext cx="33960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809 total rapid games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409 played as white</a:t>
            </a:r>
            <a:endParaRPr b="1" sz="1447">
              <a:solidFill>
                <a:srgbClr val="4C1130"/>
              </a:solidFill>
            </a:endParaRPr>
          </a:p>
          <a:p>
            <a:pPr indent="-3077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400 played as black</a:t>
            </a:r>
            <a:r>
              <a:rPr b="1" lang="en-GB" sz="1247">
                <a:solidFill>
                  <a:srgbClr val="4C1130"/>
                </a:solidFill>
              </a:rPr>
              <a:t> </a:t>
            </a:r>
            <a:endParaRPr b="1" sz="1247">
              <a:solidFill>
                <a:srgbClr val="4C113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>
              <a:solidFill>
                <a:srgbClr val="4C1130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236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 title="Win ra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400" y="152400"/>
            <a:ext cx="5443200" cy="47961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0" y="2571750"/>
            <a:ext cx="2271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62.79% overall win rate! Bravo!</a:t>
            </a:r>
            <a:endParaRPr b="1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66% win rate with the white pieces. Pretty cool!</a:t>
            </a:r>
            <a:endParaRPr b="1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59.5% win rate with the black pieces. Good Job!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14450" y="2664250"/>
            <a:ext cx="166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0" y="0"/>
            <a:ext cx="48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Most Played Openings as White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0" y="804625"/>
            <a:ext cx="33960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Scotch Gambit (114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Scotch Game (89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Sicilian Defense (75)</a:t>
            </a:r>
            <a:endParaRPr b="1" sz="1447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47">
              <a:solidFill>
                <a:srgbClr val="4C1130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>
              <a:solidFill>
                <a:srgbClr val="4C1130"/>
              </a:solidFill>
            </a:endParaRPr>
          </a:p>
        </p:txBody>
      </p:sp>
      <p:pic>
        <p:nvPicPr>
          <p:cNvPr id="87" name="Google Shape;87;p17" title="Win rate per opening as Whi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0925" y="572700"/>
            <a:ext cx="5587549" cy="44553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0" y="2571750"/>
            <a:ext cx="287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Pretty </a:t>
            </a:r>
            <a:r>
              <a:rPr b="1" lang="en-GB">
                <a:solidFill>
                  <a:srgbClr val="4C1130"/>
                </a:solidFill>
              </a:rPr>
              <a:t>impressive</a:t>
            </a:r>
            <a:r>
              <a:rPr b="1" lang="en-GB">
                <a:solidFill>
                  <a:srgbClr val="4C1130"/>
                </a:solidFill>
              </a:rPr>
              <a:t> results with the Scotch Gambit. Use it in a must win situation!</a:t>
            </a:r>
            <a:endParaRPr b="1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It seems we have a hard time against the Sicilian. Study the game :                “ Kasparov vs the World” and use this nice set up against the Sicilian!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6542200" y="0"/>
            <a:ext cx="1968600" cy="1038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Oh no! Got some issues </a:t>
            </a:r>
            <a:r>
              <a:rPr lang="en-GB"/>
              <a:t>with Sicilian pizza?</a:t>
            </a:r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 rot="10800000">
            <a:off x="6342400" y="898200"/>
            <a:ext cx="704700" cy="1336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 flipH="1">
            <a:off x="1861950" y="1565950"/>
            <a:ext cx="1968600" cy="10380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Are you developing a special weapon?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3396000" y="2301700"/>
            <a:ext cx="1161900" cy="6882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0" y="0"/>
            <a:ext cx="48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Most Played Openings as Black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0" y="799275"/>
            <a:ext cx="3293400" cy="18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4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Italian Game</a:t>
            </a:r>
            <a:r>
              <a:rPr b="1" lang="en-GB" sz="1447">
                <a:solidFill>
                  <a:srgbClr val="4C1130"/>
                </a:solidFill>
              </a:rPr>
              <a:t> (167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Queen's</a:t>
            </a:r>
            <a:r>
              <a:rPr b="1" lang="en-GB" sz="1447">
                <a:solidFill>
                  <a:srgbClr val="4C1130"/>
                </a:solidFill>
              </a:rPr>
              <a:t> Pawn Game (39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Four </a:t>
            </a:r>
            <a:r>
              <a:rPr b="1" lang="en-GB" sz="1447">
                <a:solidFill>
                  <a:srgbClr val="4C1130"/>
                </a:solidFill>
              </a:rPr>
              <a:t>knight’s Game (25 games</a:t>
            </a:r>
            <a:endParaRPr b="1" sz="1447">
              <a:solidFill>
                <a:srgbClr val="4C113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47">
              <a:solidFill>
                <a:srgbClr val="4C1130"/>
              </a:solidFill>
            </a:endParaRPr>
          </a:p>
        </p:txBody>
      </p:sp>
      <p:pic>
        <p:nvPicPr>
          <p:cNvPr id="99" name="Google Shape;99;p18" title="Win rate per opening as Blac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800" y="572700"/>
            <a:ext cx="5605276" cy="441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>
            <a:endCxn id="101" idx="1"/>
          </p:cNvCxnSpPr>
          <p:nvPr/>
        </p:nvCxnSpPr>
        <p:spPr>
          <a:xfrm flipH="1" rot="10800000">
            <a:off x="7213925" y="938937"/>
            <a:ext cx="614400" cy="1163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925475" y="59075"/>
            <a:ext cx="1805700" cy="88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Taste your own medicine?</a:t>
            </a:r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 rot="10800000">
            <a:off x="7933475" y="939875"/>
            <a:ext cx="404100" cy="1065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8"/>
          <p:cNvSpPr/>
          <p:nvPr/>
        </p:nvSpPr>
        <p:spPr>
          <a:xfrm flipH="1">
            <a:off x="1546800" y="1884025"/>
            <a:ext cx="1805700" cy="8808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 it up!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rot="10800000">
            <a:off x="3130625" y="2501475"/>
            <a:ext cx="1154400" cy="333000"/>
          </a:xfrm>
          <a:prstGeom prst="straightConnector1">
            <a:avLst/>
          </a:prstGeom>
          <a:noFill/>
          <a:ln cap="flat" cmpd="sng" w="38100">
            <a:solidFill>
              <a:srgbClr val="274E1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0" y="2803800"/>
            <a:ext cx="3000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Continue </a:t>
            </a:r>
            <a:r>
              <a:rPr b="1" lang="en-GB">
                <a:solidFill>
                  <a:srgbClr val="4C1130"/>
                </a:solidFill>
              </a:rPr>
              <a:t>studying</a:t>
            </a:r>
            <a:r>
              <a:rPr b="1" lang="en-GB">
                <a:solidFill>
                  <a:srgbClr val="4C1130"/>
                </a:solidFill>
              </a:rPr>
              <a:t> and improving the Italian game! You face it most of the time!</a:t>
            </a:r>
            <a:endParaRPr b="1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It is hard to play against one’s favorite opening! Master the MAIN LINE against the Scotch variations to improve your play!</a:t>
            </a:r>
            <a:endParaRPr b="1">
              <a:solidFill>
                <a:srgbClr val="4C113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48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What about Time Controls?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0" y="804625"/>
            <a:ext cx="3396000" cy="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7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2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10+5 (389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7+5 (167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6+3 (130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10+0 (52 games)</a:t>
            </a:r>
            <a:endParaRPr b="1" sz="1447">
              <a:solidFill>
                <a:srgbClr val="4C1130"/>
              </a:solidFill>
            </a:endParaRPr>
          </a:p>
          <a:p>
            <a:pPr indent="-320488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47"/>
              <a:buChar char="●"/>
            </a:pPr>
            <a:r>
              <a:rPr b="1" lang="en-GB" sz="1447">
                <a:solidFill>
                  <a:srgbClr val="4C1130"/>
                </a:solidFill>
              </a:rPr>
              <a:t>5+5 (36 games)</a:t>
            </a:r>
            <a:endParaRPr b="1" sz="1447">
              <a:solidFill>
                <a:srgbClr val="4C113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750">
              <a:solidFill>
                <a:srgbClr val="4C1130"/>
              </a:solidFill>
            </a:endParaRPr>
          </a:p>
        </p:txBody>
      </p:sp>
      <p:pic>
        <p:nvPicPr>
          <p:cNvPr id="112" name="Google Shape;112;p19" title="Win rate per time forma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8700" y="572700"/>
            <a:ext cx="5972374" cy="441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2571750"/>
            <a:ext cx="2271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Avoid playing games without increment, like 10+0!</a:t>
            </a:r>
            <a:endParaRPr b="1">
              <a:solidFill>
                <a:srgbClr val="4C113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1400"/>
              <a:buChar char="●"/>
            </a:pPr>
            <a:r>
              <a:rPr b="1" lang="en-GB">
                <a:solidFill>
                  <a:srgbClr val="4C1130"/>
                </a:solidFill>
              </a:rPr>
              <a:t>Focus on playing the first 3 Time Controls.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776175" y="2213800"/>
            <a:ext cx="3086100" cy="2814300"/>
          </a:xfrm>
          <a:prstGeom prst="verticalScroll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checking the </a:t>
            </a:r>
            <a:r>
              <a:rPr lang="en-GB"/>
              <a:t>average</a:t>
            </a:r>
            <a:r>
              <a:rPr lang="en-GB"/>
              <a:t> strength of your </a:t>
            </a:r>
            <a:r>
              <a:rPr lang="en-GB"/>
              <a:t>opponents per time format, here's some tips:</a:t>
            </a:r>
            <a:r>
              <a:rPr lang="en-GB"/>
              <a:t> 1) Play the 6+3 events to gain momentum and confidence. 2) Play 10+5 games to sharpen your skills. 3) </a:t>
            </a:r>
            <a:r>
              <a:rPr lang="en-GB"/>
              <a:t>DON'T</a:t>
            </a:r>
            <a:r>
              <a:rPr lang="en-GB"/>
              <a:t> play games WITHOUT time increment!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0" y="76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https://datastudio.google.com/reporting/ab756547-d965-45d4-8413-0c212b0b4f1e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rgbClr val="4C1130"/>
                </a:solidFill>
              </a:rPr>
              <a:t>Find your games using filters to search for specific dates, events, openings,       sub variations and many other things!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489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DataStudio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/>
        </p:nvSpPr>
        <p:spPr>
          <a:xfrm>
            <a:off x="2701250" y="806675"/>
            <a:ext cx="4248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500">
                <a:solidFill>
                  <a:srgbClr val="5B0F00"/>
                </a:solidFill>
              </a:rPr>
              <a:t>THANK YOU !</a:t>
            </a:r>
            <a:endParaRPr b="1" i="1" sz="3500">
              <a:solidFill>
                <a:srgbClr val="5B0F00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76725" y="44404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