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1F4FD00-AB5A-4DFF-8AD0-92B243E2F173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03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03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956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956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29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github.com/Belval/TextRecognitionDataGenerator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Умный конвертер из </a:t>
            </a:r>
            <a:r>
              <a:rPr lang="en-US" dirty="0"/>
              <a:t>PDF </a:t>
            </a:r>
            <a:r>
              <a:rPr lang="ru-RU" dirty="0"/>
              <a:t>в </a:t>
            </a:r>
            <a:r>
              <a:rPr lang="en-US" dirty="0"/>
              <a:t>FB2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5327"/>
            <a:ext cx="9144000" cy="1655762"/>
          </a:xfrm>
        </p:spPr>
        <p:txBody>
          <a:bodyPr/>
          <a:lstStyle/>
          <a:p>
            <a:pPr algn="r"/>
            <a:endParaRPr lang="ru-RU" b="1" dirty="0"/>
          </a:p>
          <a:p>
            <a:pPr algn="r"/>
            <a:r>
              <a:rPr lang="ru-RU" b="1" dirty="0"/>
              <a:t>Трек Искусственный Интеллект</a:t>
            </a:r>
          </a:p>
          <a:p>
            <a:pPr algn="r"/>
            <a:r>
              <a:rPr lang="ru-RU" b="1" dirty="0"/>
              <a:t>Торотенков Дмитрий</a:t>
            </a:r>
            <a:endParaRPr lang="en-US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7E8BA3-6BAB-3373-D93A-413431B61B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3" y="4212242"/>
            <a:ext cx="2317694" cy="23176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64C173-9A22-840A-D3EC-8F07B94CF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768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80EBC-7B83-27FF-2811-E3770E6A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YOLOv8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9B50D4-CE6F-7993-39E1-0023C5CBA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85" y="1280319"/>
            <a:ext cx="4525132" cy="47378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2F23B7-AD49-5FF7-824B-8F217C3B9909}"/>
              </a:ext>
            </a:extLst>
          </p:cNvPr>
          <p:cNvSpPr txBox="1"/>
          <p:nvPr/>
        </p:nvSpPr>
        <p:spPr>
          <a:xfrm>
            <a:off x="353683" y="1362883"/>
            <a:ext cx="5581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</a:rPr>
              <a:t>Основные преимущества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Высокая скорость работы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Популярность модели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Удобная реализация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8BD7D-79A6-B489-A54B-3497CD16F37B}"/>
              </a:ext>
            </a:extLst>
          </p:cNvPr>
          <p:cNvSpPr txBox="1"/>
          <p:nvPr/>
        </p:nvSpPr>
        <p:spPr>
          <a:xfrm>
            <a:off x="353682" y="3757429"/>
            <a:ext cx="5581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</a:rPr>
              <a:t>Особенности модели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Новая система обнаружения без привязки (</a:t>
            </a:r>
            <a:r>
              <a:rPr lang="en-US" sz="2400" dirty="0">
                <a:solidFill>
                  <a:schemeClr val="bg1"/>
                </a:solidFill>
              </a:rPr>
              <a:t>anchor-free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Изменения в свертках</a:t>
            </a:r>
          </a:p>
        </p:txBody>
      </p:sp>
    </p:spTree>
    <p:extLst>
      <p:ext uri="{BB962C8B-B14F-4D97-AF65-F5344CB8AC3E}">
        <p14:creationId xmlns:p14="http://schemas.microsoft.com/office/powerpoint/2010/main" val="379186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91529-C1F6-7225-2532-6EB4243B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</a:t>
            </a:r>
            <a:r>
              <a:rPr lang="en-US" dirty="0"/>
              <a:t>YOLOv8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D6BAE90-5368-54A9-C6BE-D2E69BFEB6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5" y="1893408"/>
            <a:ext cx="7694942" cy="3847471"/>
          </a:xfrm>
        </p:spPr>
      </p:pic>
      <p:pic>
        <p:nvPicPr>
          <p:cNvPr id="24" name="Объект 23">
            <a:extLst>
              <a:ext uri="{FF2B5EF4-FFF2-40B4-BE49-F238E27FC236}">
                <a16:creationId xmlns:a16="http://schemas.microsoft.com/office/drawing/2014/main" id="{B0B1E529-B925-74CD-E7FE-026E9DA3A6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77" y="1385678"/>
            <a:ext cx="3232259" cy="4566549"/>
          </a:xfrm>
        </p:spPr>
      </p:pic>
    </p:spTree>
    <p:extLst>
      <p:ext uri="{BB962C8B-B14F-4D97-AF65-F5344CB8AC3E}">
        <p14:creationId xmlns:p14="http://schemas.microsoft.com/office/powerpoint/2010/main" val="225245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A73AB-EAA3-9543-2206-3F81E1A5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7"/>
            <a:ext cx="10515600" cy="1325563"/>
          </a:xfrm>
        </p:spPr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98A799C-D2A8-7C5B-E8A2-1A8650AC4B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28" y="1382299"/>
            <a:ext cx="3613336" cy="5110576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2F89D06-99AE-2023-7C88-0683E3CF55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897" y="1382299"/>
            <a:ext cx="3180820" cy="4493875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E3DF5A-ACA2-112F-79DB-A39D46B53E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34" y="1382299"/>
            <a:ext cx="3046221" cy="449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4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86B33-F836-4CDF-1EBF-7FEF9C34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Распознавание текста на изображении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A1B43-6687-9E9A-70F7-02BD2542F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412" y="1825625"/>
            <a:ext cx="5627388" cy="4303713"/>
          </a:xfrm>
        </p:spPr>
        <p:txBody>
          <a:bodyPr>
            <a:normAutofit/>
          </a:bodyPr>
          <a:lstStyle/>
          <a:p>
            <a:r>
              <a:rPr lang="en-US" sz="2000" dirty="0" err="1"/>
              <a:t>Pytesseract</a:t>
            </a:r>
            <a:endParaRPr lang="en-US" sz="2000" dirty="0"/>
          </a:p>
          <a:p>
            <a:r>
              <a:rPr lang="en-US" sz="2000" dirty="0"/>
              <a:t>CRAFT (</a:t>
            </a:r>
            <a:r>
              <a:rPr lang="en-US" sz="2000" dirty="0" err="1"/>
              <a:t>EasyOCR</a:t>
            </a:r>
            <a:r>
              <a:rPr lang="en-US" sz="2000" dirty="0"/>
              <a:t>)</a:t>
            </a:r>
          </a:p>
          <a:p>
            <a:r>
              <a:rPr lang="ru-RU" sz="2000" dirty="0"/>
              <a:t>Модель детекции + распознавания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ru-RU" sz="1400" dirty="0"/>
              <a:t>Для обучения собственной модели детекции + распознавания переработан генератор </a:t>
            </a:r>
            <a:r>
              <a:rPr lang="en-US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TextRecognitionDataGenerator</a:t>
            </a:r>
            <a:r>
              <a:rPr lang="en-US" sz="1400" dirty="0"/>
              <a:t> </a:t>
            </a:r>
            <a:r>
              <a:rPr lang="ru-RU" sz="1400" dirty="0"/>
              <a:t>от </a:t>
            </a:r>
            <a:r>
              <a:rPr lang="en-US" sz="1400" dirty="0" err="1"/>
              <a:t>Belval</a:t>
            </a:r>
            <a:r>
              <a:rPr lang="ru-RU" sz="1400" dirty="0"/>
              <a:t> </a:t>
            </a:r>
            <a:r>
              <a:rPr lang="en-US" sz="1400" dirty="0"/>
              <a:t>https://github.com/Belval/TextRecognitionDataGenerator</a:t>
            </a:r>
            <a:r>
              <a:rPr lang="ru-RU" sz="1400" dirty="0"/>
              <a:t> 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4311B14-596C-971A-4260-E3DBB47A69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00" y="4292869"/>
            <a:ext cx="2054526" cy="1323742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9DFA53-505C-23C3-E2BC-6DE5A0CD6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15" y="1627757"/>
            <a:ext cx="5440011" cy="14034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877F12-0988-CE9C-8751-184107AA9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15" y="3166101"/>
            <a:ext cx="5509973" cy="90760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897E3E-B1BB-C97E-3134-7B0411D282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15" y="4285513"/>
            <a:ext cx="3157028" cy="13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76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95C5A-CF7A-8F93-212B-D126FEFD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4766" cy="902958"/>
          </a:xfrm>
        </p:spPr>
        <p:txBody>
          <a:bodyPr/>
          <a:lstStyle/>
          <a:p>
            <a:r>
              <a:rPr lang="ru-RU" dirty="0"/>
              <a:t>Попытки исправить опечатки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3375D-7EF1-4284-23D2-28FF89D9E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36308"/>
            <a:ext cx="5181600" cy="30930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Fine-tune Bert</a:t>
            </a:r>
            <a:r>
              <a:rPr lang="ru-RU" dirty="0"/>
              <a:t> от </a:t>
            </a:r>
            <a:r>
              <a:rPr lang="en-US" dirty="0" err="1"/>
              <a:t>DeepPavlov</a:t>
            </a:r>
            <a:endParaRPr lang="ru-RU" dirty="0"/>
          </a:p>
          <a:p>
            <a:pPr marL="0" indent="0">
              <a:buNone/>
            </a:pPr>
            <a:r>
              <a:rPr lang="ru-RU" sz="1800" dirty="0"/>
              <a:t>Для этого был составлен датасет из порядка 50 технических учебников (взятых в </a:t>
            </a:r>
            <a:r>
              <a:rPr lang="en-US" sz="1800" dirty="0"/>
              <a:t>TXT</a:t>
            </a:r>
            <a:r>
              <a:rPr lang="ru-RU" sz="1800" dirty="0"/>
              <a:t>). </a:t>
            </a:r>
          </a:p>
          <a:p>
            <a:pPr marL="0" indent="0">
              <a:buNone/>
            </a:pPr>
            <a:r>
              <a:rPr lang="ru-RU" sz="1800" dirty="0"/>
              <a:t>Модель для дообучения взята модель из проекта </a:t>
            </a:r>
            <a:r>
              <a:rPr lang="en-US" sz="1800" dirty="0"/>
              <a:t>transformers </a:t>
            </a:r>
            <a:r>
              <a:rPr lang="ru-RU" sz="1800" dirty="0"/>
              <a:t>от </a:t>
            </a:r>
            <a:r>
              <a:rPr lang="en-US" sz="1800" dirty="0"/>
              <a:t>Hugging Face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AEC516-D251-7F32-564F-5FBD66339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6C8B7-1B37-3DEE-56AE-0991C6AC2E54}"/>
              </a:ext>
            </a:extLst>
          </p:cNvPr>
          <p:cNvSpPr txBox="1"/>
          <p:nvPr/>
        </p:nvSpPr>
        <p:spPr>
          <a:xfrm>
            <a:off x="838200" y="1268084"/>
            <a:ext cx="377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Идеи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Использование </a:t>
            </a:r>
            <a:r>
              <a:rPr lang="en-US" dirty="0">
                <a:solidFill>
                  <a:schemeClr val="bg1"/>
                </a:solidFill>
              </a:rPr>
              <a:t>Bert (fill mask)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SpellChecker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Применение </a:t>
            </a:r>
            <a:r>
              <a:rPr lang="en-US" dirty="0" err="1">
                <a:solidFill>
                  <a:schemeClr val="bg1"/>
                </a:solidFill>
              </a:rPr>
              <a:t>FastText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7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AB266-728A-C3FC-D4B3-820BFDE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получилось?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DE350-5BF8-D3F5-38E5-7208454A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637237"/>
          </a:xfrm>
        </p:spPr>
        <p:txBody>
          <a:bodyPr/>
          <a:lstStyle/>
          <a:p>
            <a:r>
              <a:rPr lang="ru-RU" dirty="0"/>
              <a:t>Создана система позволяющая читать техническую литературу на электронной книге</a:t>
            </a:r>
          </a:p>
          <a:p>
            <a:r>
              <a:rPr lang="ru-RU" dirty="0"/>
              <a:t>Обучена модель сегментации текстового документа</a:t>
            </a:r>
          </a:p>
          <a:p>
            <a:r>
              <a:rPr lang="ru-RU" dirty="0"/>
              <a:t>Исследованы различные методы распознавания текста </a:t>
            </a:r>
          </a:p>
          <a:p>
            <a:r>
              <a:rPr lang="ru-RU" dirty="0"/>
              <a:t>Предложены способы по улучшению качества распознанного текста</a:t>
            </a:r>
          </a:p>
          <a:p>
            <a:r>
              <a:rPr lang="ru-RU" dirty="0"/>
              <a:t>Создан телеграмм-бот для удобного взаимодействия с пользователем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@PDFtoFB2_bot</a:t>
            </a:r>
            <a:r>
              <a:rPr lang="ru-RU" dirty="0"/>
              <a:t>)</a:t>
            </a:r>
          </a:p>
          <a:p>
            <a:r>
              <a:rPr lang="ru-RU" dirty="0"/>
              <a:t>Приятный бонус: данную систему можно использовать для конвертации художественной литературы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74799F-528A-CE20-BADD-533EFE1E3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t="24417" r="16002" b="20387"/>
          <a:stretch/>
        </p:blipFill>
        <p:spPr>
          <a:xfrm>
            <a:off x="10481095" y="3536830"/>
            <a:ext cx="1440611" cy="144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4105B-A9A0-EAD2-885E-9F17516C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7630"/>
          </a:xfrm>
        </p:spPr>
        <p:txBody>
          <a:bodyPr/>
          <a:lstStyle/>
          <a:p>
            <a:r>
              <a:rPr lang="ru-RU" dirty="0"/>
              <a:t>Что дальше?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E2F251-3ED5-A70A-36F0-BA81B6C45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766"/>
            <a:ext cx="10515600" cy="4688996"/>
          </a:xfrm>
        </p:spPr>
        <p:txBody>
          <a:bodyPr/>
          <a:lstStyle/>
          <a:p>
            <a:r>
              <a:rPr lang="ru-RU" dirty="0"/>
              <a:t>Переход от </a:t>
            </a:r>
            <a:r>
              <a:rPr lang="en-US" dirty="0"/>
              <a:t>tesseract </a:t>
            </a:r>
            <a:r>
              <a:rPr lang="ru-RU" dirty="0"/>
              <a:t>к собственной модели</a:t>
            </a:r>
          </a:p>
          <a:p>
            <a:r>
              <a:rPr lang="ru-RU" dirty="0"/>
              <a:t>Повышение обобщающей способности модели сегментации</a:t>
            </a:r>
          </a:p>
          <a:p>
            <a:r>
              <a:rPr lang="ru-RU" dirty="0"/>
              <a:t>Ускорение и уточнение корректировки текста</a:t>
            </a:r>
          </a:p>
          <a:p>
            <a:r>
              <a:rPr lang="ru-RU" dirty="0"/>
              <a:t>Коммерциализация проекта</a:t>
            </a:r>
          </a:p>
          <a:p>
            <a:r>
              <a:rPr lang="ru-RU" dirty="0"/>
              <a:t>Добавление оглавления</a:t>
            </a:r>
          </a:p>
          <a:p>
            <a:r>
              <a:rPr lang="ru-RU" dirty="0"/>
              <a:t>Наполнение проекта интересными фичами</a:t>
            </a:r>
          </a:p>
        </p:txBody>
      </p:sp>
    </p:spTree>
    <p:extLst>
      <p:ext uri="{BB962C8B-B14F-4D97-AF65-F5344CB8AC3E}">
        <p14:creationId xmlns:p14="http://schemas.microsoft.com/office/powerpoint/2010/main" val="22177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B7271-7D72-8B29-9C73-66EFFE6C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2679954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5EA5AB-482C-EDEE-02D3-B5BD655FD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75936" cy="22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62558"/>
            <a:ext cx="10515600" cy="230749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Разработать систему для качественной конвертации из  </a:t>
            </a:r>
            <a:r>
              <a:rPr lang="en-US" dirty="0"/>
              <a:t>PDF </a:t>
            </a:r>
            <a:r>
              <a:rPr lang="ru-RU" dirty="0"/>
              <a:t>в </a:t>
            </a:r>
            <a:r>
              <a:rPr lang="en-US" dirty="0"/>
              <a:t>FB2</a:t>
            </a:r>
            <a:r>
              <a:rPr lang="ru-RU" dirty="0"/>
              <a:t>, которая позволит читать техническую литературу на электронной книге.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типы </a:t>
            </a:r>
            <a:r>
              <a:rPr lang="en-US" dirty="0"/>
              <a:t>PDF </a:t>
            </a:r>
            <a:r>
              <a:rPr lang="ru-RU" dirty="0"/>
              <a:t>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722" y="1974458"/>
            <a:ext cx="5364345" cy="364950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Отсканированные документы 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2400" dirty="0"/>
              <a:t>Набор изображений, сохраненный в один </a:t>
            </a:r>
            <a:r>
              <a:rPr lang="en-US" sz="2400" dirty="0"/>
              <a:t>PDF </a:t>
            </a:r>
            <a:r>
              <a:rPr lang="ru-RU" sz="2400" dirty="0"/>
              <a:t>файл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Необходимо извлекать текст с помощью </a:t>
            </a:r>
            <a:r>
              <a:rPr lang="en-US" sz="2400" dirty="0"/>
              <a:t>OCR </a:t>
            </a:r>
            <a:r>
              <a:rPr lang="ru-RU" sz="2400" dirty="0"/>
              <a:t>инструментов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B9F00B-AD00-2606-34D6-B295BA75A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0903" y="1974458"/>
            <a:ext cx="5808733" cy="364950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Программно-генерируемые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2400" dirty="0"/>
              <a:t>Состоит из различных компонент: текста, изображений, ссылок и т.д.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Возможно извлечь текст непосредственно из документа 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EE37CE9C-9D95-CB27-B92E-2CE90496C48B}"/>
              </a:ext>
            </a:extLst>
          </p:cNvPr>
          <p:cNvSpPr/>
          <p:nvPr/>
        </p:nvSpPr>
        <p:spPr>
          <a:xfrm>
            <a:off x="3094866" y="2476164"/>
            <a:ext cx="388418" cy="5178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9172D914-E90F-58E5-ECF8-9C026EF27437}"/>
              </a:ext>
            </a:extLst>
          </p:cNvPr>
          <p:cNvSpPr/>
          <p:nvPr/>
        </p:nvSpPr>
        <p:spPr>
          <a:xfrm>
            <a:off x="8651060" y="2476164"/>
            <a:ext cx="388418" cy="5178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ru-RU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ru-RU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ru-RU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223D2C3D-78E4-1BD8-8677-5DB242CF0F74}"/>
              </a:ext>
            </a:extLst>
          </p:cNvPr>
          <p:cNvSpPr/>
          <p:nvPr/>
        </p:nvSpPr>
        <p:spPr>
          <a:xfrm>
            <a:off x="3094866" y="3760584"/>
            <a:ext cx="388418" cy="5178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A508456E-7F57-2B23-DFAF-DA0EEE9ACAF4}"/>
              </a:ext>
            </a:extLst>
          </p:cNvPr>
          <p:cNvSpPr/>
          <p:nvPr/>
        </p:nvSpPr>
        <p:spPr>
          <a:xfrm>
            <a:off x="8710740" y="3760584"/>
            <a:ext cx="388418" cy="5178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3815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A0B0F-A528-C446-DB52-652D13A6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46378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Форматы</a:t>
            </a:r>
            <a:r>
              <a:rPr lang="en-US" dirty="0"/>
              <a:t> </a:t>
            </a:r>
            <a:r>
              <a:rPr lang="ru-RU" dirty="0"/>
              <a:t>электронных книг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F87740A-0E7F-269C-FEE5-669F44EB9D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30" y="2527063"/>
            <a:ext cx="2147761" cy="318186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3711D6EE-6521-BBAF-BE68-A9F74CFC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1832" y="1808364"/>
            <a:ext cx="3802246" cy="493931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EPUB</a:t>
            </a:r>
          </a:p>
          <a:p>
            <a:pPr marL="0" indent="0" algn="ctr">
              <a:buNone/>
            </a:pPr>
            <a:r>
              <a:rPr lang="ru-RU" sz="2400" dirty="0"/>
              <a:t>Плюсы</a:t>
            </a:r>
          </a:p>
          <a:p>
            <a:r>
              <a:rPr lang="ru-RU" sz="1800" dirty="0"/>
              <a:t>Позволяет точно воспроизвести все особенности верстки</a:t>
            </a:r>
          </a:p>
          <a:p>
            <a:r>
              <a:rPr lang="ru-RU" sz="1800" dirty="0"/>
              <a:t>Международный</a:t>
            </a:r>
          </a:p>
          <a:p>
            <a:r>
              <a:rPr lang="ru-RU" sz="1800" dirty="0"/>
              <a:t>Маленький размер файла</a:t>
            </a:r>
          </a:p>
          <a:p>
            <a:pPr marL="0" indent="0" algn="ctr">
              <a:buNone/>
            </a:pPr>
            <a:r>
              <a:rPr lang="ru-RU" sz="2400" dirty="0"/>
              <a:t>Минусы</a:t>
            </a:r>
          </a:p>
          <a:p>
            <a:r>
              <a:rPr lang="ru-RU" sz="1800" dirty="0"/>
              <a:t>Сложная структура</a:t>
            </a:r>
          </a:p>
          <a:p>
            <a:r>
              <a:rPr lang="ru-RU" sz="1800" dirty="0"/>
              <a:t>При изменении размера текста всё форматирование может поехать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EBDFB-FC6E-236E-72EC-1A44E95262FC}"/>
              </a:ext>
            </a:extLst>
          </p:cNvPr>
          <p:cNvSpPr txBox="1"/>
          <p:nvPr/>
        </p:nvSpPr>
        <p:spPr>
          <a:xfrm>
            <a:off x="838200" y="114906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Современные ридеры поддерживают множество форматов</a:t>
            </a:r>
            <a:r>
              <a:rPr lang="en-US" dirty="0">
                <a:solidFill>
                  <a:schemeClr val="bg1"/>
                </a:solidFill>
              </a:rPr>
              <a:t>: TXT, FB2, EPUB, PDF, </a:t>
            </a:r>
            <a:r>
              <a:rPr lang="en-US" dirty="0" err="1">
                <a:solidFill>
                  <a:schemeClr val="bg1"/>
                </a:solidFill>
              </a:rPr>
              <a:t>DJVu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другие.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7E396-AF90-2C7A-CCE5-79E9218BC72B}"/>
              </a:ext>
            </a:extLst>
          </p:cNvPr>
          <p:cNvSpPr txBox="1"/>
          <p:nvPr/>
        </p:nvSpPr>
        <p:spPr>
          <a:xfrm>
            <a:off x="7861414" y="1825623"/>
            <a:ext cx="421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PDF – </a:t>
            </a:r>
            <a:r>
              <a:rPr lang="ru-RU" dirty="0">
                <a:solidFill>
                  <a:schemeClr val="bg1"/>
                </a:solidFill>
              </a:rPr>
              <a:t>хранит электронные книги в графическом формате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D6B3361D-E75A-8BAE-F6E8-4B8EDFF77D0C}"/>
              </a:ext>
            </a:extLst>
          </p:cNvPr>
          <p:cNvSpPr txBox="1">
            <a:spLocks/>
          </p:cNvSpPr>
          <p:nvPr/>
        </p:nvSpPr>
        <p:spPr>
          <a:xfrm>
            <a:off x="210393" y="1808365"/>
            <a:ext cx="3614103" cy="493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FB2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/>
              <a:t>Плюсы</a:t>
            </a:r>
            <a:endParaRPr lang="en-US" sz="2400" dirty="0"/>
          </a:p>
          <a:p>
            <a:r>
              <a:rPr lang="ru-RU" sz="1800" dirty="0"/>
              <a:t>Понятный</a:t>
            </a:r>
          </a:p>
          <a:p>
            <a:r>
              <a:rPr lang="ru-RU" sz="1800" dirty="0"/>
              <a:t>Отечественный</a:t>
            </a:r>
          </a:p>
          <a:p>
            <a:r>
              <a:rPr lang="ru-RU" sz="1800" dirty="0"/>
              <a:t>Маленький размер файла</a:t>
            </a:r>
          </a:p>
          <a:p>
            <a:pPr marL="0" indent="0">
              <a:buNone/>
            </a:pPr>
            <a:endParaRPr lang="ru-RU" sz="1800" dirty="0"/>
          </a:p>
          <a:p>
            <a:pPr marL="0" indent="0" algn="ctr">
              <a:buNone/>
            </a:pPr>
            <a:r>
              <a:rPr lang="ru-RU" sz="2400" dirty="0"/>
              <a:t>Минусы</a:t>
            </a:r>
          </a:p>
          <a:p>
            <a:r>
              <a:rPr lang="ru-RU" sz="1800" dirty="0"/>
              <a:t>Из-за своей простоты не поддерживает расширенное форматирование и таблицы стилей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06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B8862-E553-1414-5266-A6DCD557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797"/>
          </a:xfrm>
        </p:spPr>
        <p:txBody>
          <a:bodyPr/>
          <a:lstStyle/>
          <a:p>
            <a:r>
              <a:rPr lang="ru-RU" dirty="0"/>
              <a:t>Аналоги и прототипы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25EB26-8D63-29EA-1433-B9BE03EF9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38208" y="3254086"/>
            <a:ext cx="2305773" cy="10525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Программно-сгенерированный документ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BAC24-9247-80A6-B851-378DBC7BC0AE}"/>
              </a:ext>
            </a:extLst>
          </p:cNvPr>
          <p:cNvSpPr txBox="1"/>
          <p:nvPr/>
        </p:nvSpPr>
        <p:spPr>
          <a:xfrm>
            <a:off x="502381" y="1238081"/>
            <a:ext cx="10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Существует множество онлайн конвертеров предоставляющих функционал по переводу документы из формата </a:t>
            </a:r>
            <a:r>
              <a:rPr lang="en-US" dirty="0">
                <a:solidFill>
                  <a:schemeClr val="bg1"/>
                </a:solidFill>
              </a:rPr>
              <a:t>PDF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FB2. </a:t>
            </a:r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convertio.co, lovepdf.ru, ebook.online-convert.com </a:t>
            </a:r>
            <a:r>
              <a:rPr lang="ru-RU" dirty="0">
                <a:solidFill>
                  <a:schemeClr val="bg1"/>
                </a:solidFill>
              </a:rPr>
              <a:t>и другие.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E085270-BC01-F799-7197-6A8897366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112" y="3254086"/>
            <a:ext cx="2314996" cy="7011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Отсканированный документ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38000D-E630-59DE-9F67-FEB9612C90CB}"/>
              </a:ext>
            </a:extLst>
          </p:cNvPr>
          <p:cNvSpPr txBox="1"/>
          <p:nvPr/>
        </p:nvSpPr>
        <p:spPr>
          <a:xfrm>
            <a:off x="3435069" y="1943258"/>
            <a:ext cx="410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Примеры их работы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4D36656-34D1-4310-5FBB-97393C9B35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9292" r="33324" b="19651"/>
          <a:stretch/>
        </p:blipFill>
        <p:spPr>
          <a:xfrm>
            <a:off x="6096000" y="2689358"/>
            <a:ext cx="2616762" cy="380351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68A5E1-2241-B593-E192-45A8B6CCE1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6" t="21117" r="28971" b="19528"/>
          <a:stretch/>
        </p:blipFill>
        <p:spPr>
          <a:xfrm>
            <a:off x="3139372" y="2689358"/>
            <a:ext cx="2616762" cy="3882975"/>
          </a:xfrm>
          <a:prstGeom prst="rect">
            <a:avLst/>
          </a:prstGeom>
        </p:spPr>
      </p:pic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43EA83FC-1A01-8027-0581-0D109DCBB5EA}"/>
              </a:ext>
            </a:extLst>
          </p:cNvPr>
          <p:cNvSpPr/>
          <p:nvPr/>
        </p:nvSpPr>
        <p:spPr>
          <a:xfrm>
            <a:off x="2530108" y="3487667"/>
            <a:ext cx="480129" cy="3803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лево 21">
            <a:extLst>
              <a:ext uri="{FF2B5EF4-FFF2-40B4-BE49-F238E27FC236}">
                <a16:creationId xmlns:a16="http://schemas.microsoft.com/office/drawing/2014/main" id="{62F2D835-AAA3-D228-EE40-00147FCDB481}"/>
              </a:ext>
            </a:extLst>
          </p:cNvPr>
          <p:cNvSpPr/>
          <p:nvPr/>
        </p:nvSpPr>
        <p:spPr>
          <a:xfrm>
            <a:off x="8828411" y="3604685"/>
            <a:ext cx="445062" cy="35059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7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D043C-F935-64B7-F9C8-EC051BC9C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5460"/>
            <a:ext cx="9144000" cy="884462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E9D52E-66C8-19FE-8C1D-01101F92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4457"/>
            <a:ext cx="9144000" cy="32833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Обучить модель сегментации текстового документа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Реализовать оптимальные подходы для работы с различными типами </a:t>
            </a:r>
            <a:r>
              <a:rPr lang="en-US" dirty="0"/>
              <a:t>PDF </a:t>
            </a:r>
            <a:r>
              <a:rPr lang="ru-RU" dirty="0"/>
              <a:t>документов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Выбрать оптимальную модель распознавания для работы с отсканированными документами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Разработать систему проверки корректности распознавания символов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Создать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36302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B0BF2-0CCF-184C-C174-2FE7AF5F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проекта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289F492-114C-CDF7-5F0F-813B5E58C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1" r="5187"/>
          <a:stretch/>
        </p:blipFill>
        <p:spPr>
          <a:xfrm>
            <a:off x="1784210" y="1545401"/>
            <a:ext cx="3469066" cy="474035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3C8D54-248D-BAB6-8D9C-1DF129DC94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5324" r="11705" b="4402"/>
          <a:stretch/>
        </p:blipFill>
        <p:spPr>
          <a:xfrm>
            <a:off x="6771737" y="1545401"/>
            <a:ext cx="3290997" cy="45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0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B3E56-860C-58EC-69D4-ECCF15B8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509"/>
          </a:xfrm>
        </p:spPr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0D196-E301-340F-83F4-8B80BA1C8410}"/>
              </a:ext>
            </a:extLst>
          </p:cNvPr>
          <p:cNvSpPr txBox="1"/>
          <p:nvPr/>
        </p:nvSpPr>
        <p:spPr>
          <a:xfrm>
            <a:off x="3853494" y="1178422"/>
            <a:ext cx="463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Получение </a:t>
            </a:r>
            <a:r>
              <a:rPr lang="en-US" dirty="0">
                <a:solidFill>
                  <a:schemeClr val="bg1"/>
                </a:solidFill>
              </a:rPr>
              <a:t>PDF </a:t>
            </a:r>
            <a:r>
              <a:rPr lang="ru-RU" dirty="0">
                <a:solidFill>
                  <a:schemeClr val="bg1"/>
                </a:solidFill>
              </a:rPr>
              <a:t>файла от пользователя через телеграмм-бота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26E42536-1A75-336E-29C6-D29477D7F5EA}"/>
              </a:ext>
            </a:extLst>
          </p:cNvPr>
          <p:cNvSpPr/>
          <p:nvPr/>
        </p:nvSpPr>
        <p:spPr>
          <a:xfrm>
            <a:off x="6036658" y="1836890"/>
            <a:ext cx="339866" cy="41269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B2118-EA6F-5D3A-6725-E977A6BE187C}"/>
              </a:ext>
            </a:extLst>
          </p:cNvPr>
          <p:cNvSpPr txBox="1"/>
          <p:nvPr/>
        </p:nvSpPr>
        <p:spPr>
          <a:xfrm>
            <a:off x="4284733" y="2268718"/>
            <a:ext cx="384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Определение, типа страницы (скан или нет)</a:t>
            </a:r>
          </a:p>
        </p:txBody>
      </p:sp>
      <p:sp>
        <p:nvSpPr>
          <p:cNvPr id="4" name="Стрелка: влево 3">
            <a:extLst>
              <a:ext uri="{FF2B5EF4-FFF2-40B4-BE49-F238E27FC236}">
                <a16:creationId xmlns:a16="http://schemas.microsoft.com/office/drawing/2014/main" id="{69923E16-C9C9-790E-5678-BFAE534D3F62}"/>
              </a:ext>
            </a:extLst>
          </p:cNvPr>
          <p:cNvSpPr/>
          <p:nvPr/>
        </p:nvSpPr>
        <p:spPr>
          <a:xfrm>
            <a:off x="4069931" y="2378902"/>
            <a:ext cx="429603" cy="31917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D6943-0A5E-73D7-26D8-1B4725B7D055}"/>
              </a:ext>
            </a:extLst>
          </p:cNvPr>
          <p:cNvSpPr txBox="1"/>
          <p:nvPr/>
        </p:nvSpPr>
        <p:spPr>
          <a:xfrm>
            <a:off x="3985176" y="2043236"/>
            <a:ext cx="64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Скан</a:t>
            </a:r>
          </a:p>
        </p:txBody>
      </p:sp>
      <p:sp>
        <p:nvSpPr>
          <p:cNvPr id="9" name="Стрелка: влево 8">
            <a:extLst>
              <a:ext uri="{FF2B5EF4-FFF2-40B4-BE49-F238E27FC236}">
                <a16:creationId xmlns:a16="http://schemas.microsoft.com/office/drawing/2014/main" id="{48BF0F03-5BF1-59B2-5AD1-2AF8B78C7F78}"/>
              </a:ext>
            </a:extLst>
          </p:cNvPr>
          <p:cNvSpPr/>
          <p:nvPr/>
        </p:nvSpPr>
        <p:spPr>
          <a:xfrm rot="10800000">
            <a:off x="8061302" y="2351013"/>
            <a:ext cx="429603" cy="31917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420F6-A2A7-86E3-A254-8983A2A54D60}"/>
              </a:ext>
            </a:extLst>
          </p:cNvPr>
          <p:cNvSpPr txBox="1"/>
          <p:nvPr/>
        </p:nvSpPr>
        <p:spPr>
          <a:xfrm>
            <a:off x="7867060" y="2043236"/>
            <a:ext cx="95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Не скан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3ACF2-45E7-7BC7-A129-3FAF8875349F}"/>
              </a:ext>
            </a:extLst>
          </p:cNvPr>
          <p:cNvSpPr txBox="1"/>
          <p:nvPr/>
        </p:nvSpPr>
        <p:spPr>
          <a:xfrm>
            <a:off x="974785" y="2351013"/>
            <a:ext cx="301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Сегментация документа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A7C0A-BB26-831E-C258-B73DEE320FFA}"/>
              </a:ext>
            </a:extLst>
          </p:cNvPr>
          <p:cNvSpPr txBox="1"/>
          <p:nvPr/>
        </p:nvSpPr>
        <p:spPr>
          <a:xfrm>
            <a:off x="8824823" y="2351013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Сегментация документа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BDBF33B0-03A9-213D-484F-7F4996A10B2C}"/>
              </a:ext>
            </a:extLst>
          </p:cNvPr>
          <p:cNvSpPr/>
          <p:nvPr/>
        </p:nvSpPr>
        <p:spPr>
          <a:xfrm>
            <a:off x="2140114" y="2708702"/>
            <a:ext cx="339866" cy="41269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59BEE-07CC-4544-4B4E-66A810DF60D5}"/>
              </a:ext>
            </a:extLst>
          </p:cNvPr>
          <p:cNvSpPr txBox="1"/>
          <p:nvPr/>
        </p:nvSpPr>
        <p:spPr>
          <a:xfrm>
            <a:off x="590971" y="3121656"/>
            <a:ext cx="330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Извлечение текста из изображения</a:t>
            </a:r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F7BFDAAF-EF31-C921-2487-82876AEBEE3B}"/>
              </a:ext>
            </a:extLst>
          </p:cNvPr>
          <p:cNvSpPr/>
          <p:nvPr/>
        </p:nvSpPr>
        <p:spPr>
          <a:xfrm>
            <a:off x="2140114" y="3784724"/>
            <a:ext cx="339866" cy="41269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B71CA9DC-5730-2DED-807F-A2FFBED1E470}"/>
              </a:ext>
            </a:extLst>
          </p:cNvPr>
          <p:cNvSpPr/>
          <p:nvPr/>
        </p:nvSpPr>
        <p:spPr>
          <a:xfrm>
            <a:off x="10160199" y="2821775"/>
            <a:ext cx="339866" cy="41269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79CB8-86BA-06A9-8FE8-E8F0A6A3D551}"/>
              </a:ext>
            </a:extLst>
          </p:cNvPr>
          <p:cNvSpPr txBox="1"/>
          <p:nvPr/>
        </p:nvSpPr>
        <p:spPr>
          <a:xfrm>
            <a:off x="853510" y="4186035"/>
            <a:ext cx="301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Проверка на опечатки, коррекция текста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403FE4-B00C-B1E4-F21A-1EF470CAE736}"/>
              </a:ext>
            </a:extLst>
          </p:cNvPr>
          <p:cNvSpPr txBox="1"/>
          <p:nvPr/>
        </p:nvSpPr>
        <p:spPr>
          <a:xfrm>
            <a:off x="8916838" y="3229258"/>
            <a:ext cx="301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Максимальное извлечение данных из документа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7FB05832-51D7-2012-D584-5B0BEDD50090}"/>
              </a:ext>
            </a:extLst>
          </p:cNvPr>
          <p:cNvSpPr/>
          <p:nvPr/>
        </p:nvSpPr>
        <p:spPr>
          <a:xfrm>
            <a:off x="10252214" y="4197418"/>
            <a:ext cx="339866" cy="41269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829008-E03D-9515-611B-0F451D9E1B82}"/>
              </a:ext>
            </a:extLst>
          </p:cNvPr>
          <p:cNvSpPr txBox="1"/>
          <p:nvPr/>
        </p:nvSpPr>
        <p:spPr>
          <a:xfrm>
            <a:off x="9086770" y="4664261"/>
            <a:ext cx="301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Проверка наложения рисунков</a:t>
            </a:r>
          </a:p>
        </p:txBody>
      </p:sp>
      <p:sp>
        <p:nvSpPr>
          <p:cNvPr id="23" name="Стрелка: влево 22">
            <a:extLst>
              <a:ext uri="{FF2B5EF4-FFF2-40B4-BE49-F238E27FC236}">
                <a16:creationId xmlns:a16="http://schemas.microsoft.com/office/drawing/2014/main" id="{EEC1E963-6AC8-BCD6-FD28-DC1F26E97177}"/>
              </a:ext>
            </a:extLst>
          </p:cNvPr>
          <p:cNvSpPr/>
          <p:nvPr/>
        </p:nvSpPr>
        <p:spPr>
          <a:xfrm rot="10800000">
            <a:off x="3853494" y="4373513"/>
            <a:ext cx="429603" cy="31917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816D5-8C96-9DFD-9E29-81714AF8350C}"/>
              </a:ext>
            </a:extLst>
          </p:cNvPr>
          <p:cNvSpPr txBox="1"/>
          <p:nvPr/>
        </p:nvSpPr>
        <p:spPr>
          <a:xfrm>
            <a:off x="4343879" y="4286946"/>
            <a:ext cx="38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Запись данных в формат </a:t>
            </a:r>
            <a:r>
              <a:rPr lang="en-US" dirty="0">
                <a:solidFill>
                  <a:schemeClr val="bg1"/>
                </a:solidFill>
              </a:rPr>
              <a:t>FB2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7" name="Стрелка: влево 26">
            <a:extLst>
              <a:ext uri="{FF2B5EF4-FFF2-40B4-BE49-F238E27FC236}">
                <a16:creationId xmlns:a16="http://schemas.microsoft.com/office/drawing/2014/main" id="{8B32EC20-9A7F-24BA-5A23-0F1B39156983}"/>
              </a:ext>
            </a:extLst>
          </p:cNvPr>
          <p:cNvSpPr/>
          <p:nvPr/>
        </p:nvSpPr>
        <p:spPr>
          <a:xfrm rot="667510">
            <a:off x="8262141" y="4533102"/>
            <a:ext cx="957763" cy="31917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4AB961A6-040E-A8EE-E205-7E1DB8637C23}"/>
              </a:ext>
            </a:extLst>
          </p:cNvPr>
          <p:cNvSpPr/>
          <p:nvPr/>
        </p:nvSpPr>
        <p:spPr>
          <a:xfrm>
            <a:off x="6036658" y="4654368"/>
            <a:ext cx="339866" cy="41269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FB06A-07D2-C0B2-A610-E5D4C87404AA}"/>
              </a:ext>
            </a:extLst>
          </p:cNvPr>
          <p:cNvSpPr txBox="1"/>
          <p:nvPr/>
        </p:nvSpPr>
        <p:spPr>
          <a:xfrm>
            <a:off x="4250341" y="5172944"/>
            <a:ext cx="384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Отправка </a:t>
            </a:r>
            <a:r>
              <a:rPr lang="en-US" dirty="0">
                <a:solidFill>
                  <a:schemeClr val="bg1"/>
                </a:solidFill>
              </a:rPr>
              <a:t>FB2 </a:t>
            </a:r>
            <a:r>
              <a:rPr lang="ru-RU" dirty="0">
                <a:solidFill>
                  <a:schemeClr val="bg1"/>
                </a:solidFill>
              </a:rPr>
              <a:t>документа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101825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45755-309C-1412-4B75-9EDBC74F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</a:t>
            </a:r>
            <a:r>
              <a:rPr lang="ru-RU" dirty="0" err="1"/>
              <a:t>датасета</a:t>
            </a:r>
            <a:r>
              <a:rPr lang="en-US" dirty="0"/>
              <a:t> </a:t>
            </a:r>
            <a:r>
              <a:rPr lang="ru-RU" dirty="0"/>
              <a:t>для обучения модели сегментации текстового документа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7E9F58-4432-A41F-A18B-E4DC74A23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0" y="1690688"/>
            <a:ext cx="3400652" cy="4658354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814F2A-1751-1D88-5ACC-E8949084E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77" y="1690686"/>
            <a:ext cx="3400652" cy="4658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4B95D9-643C-3D7E-9DD4-5C8355EEB003}"/>
              </a:ext>
            </a:extLst>
          </p:cNvPr>
          <p:cNvSpPr txBox="1"/>
          <p:nvPr/>
        </p:nvSpPr>
        <p:spPr>
          <a:xfrm>
            <a:off x="8807570" y="2967335"/>
            <a:ext cx="2546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Разметка проводилась в среде </a:t>
            </a:r>
            <a:r>
              <a:rPr lang="en-US" dirty="0">
                <a:solidFill>
                  <a:schemeClr val="bg1"/>
                </a:solidFill>
              </a:rPr>
              <a:t>label-studio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20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50A1DC9-3103-4528-8FB9-47BBE67C0FBD}" vid="{1571D6F2-6D0A-4D99-B6D6-2275137305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Samsung-PowerPoint-Template</Template>
  <TotalTime>227</TotalTime>
  <Words>478</Words>
  <Application>Microsoft Office PowerPoint</Application>
  <PresentationFormat>Широкоэкранный</PresentationFormat>
  <Paragraphs>104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Тема Office</vt:lpstr>
      <vt:lpstr>Умный конвертер из PDF в FB2</vt:lpstr>
      <vt:lpstr>Цель</vt:lpstr>
      <vt:lpstr>Современные типы PDF файлов</vt:lpstr>
      <vt:lpstr>Форматы электронных книг</vt:lpstr>
      <vt:lpstr>Аналоги и прототипы</vt:lpstr>
      <vt:lpstr>Задачи</vt:lpstr>
      <vt:lpstr>Демонстрация проекта</vt:lpstr>
      <vt:lpstr>Архитектура проекта</vt:lpstr>
      <vt:lpstr>Создание датасета для обучения модели сегментации текстового документа</vt:lpstr>
      <vt:lpstr>YOLOv8</vt:lpstr>
      <vt:lpstr>Обучение YOLOv8</vt:lpstr>
      <vt:lpstr>Пример работы</vt:lpstr>
      <vt:lpstr>Распознавание текста на изображении</vt:lpstr>
      <vt:lpstr>Попытки исправить опечатки</vt:lpstr>
      <vt:lpstr>Что получилось?</vt:lpstr>
      <vt:lpstr>Что дальше?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Дмитрий Торотенков</dc:creator>
  <cp:lastModifiedBy>Дмитрий Торотенков</cp:lastModifiedBy>
  <cp:revision>2</cp:revision>
  <dcterms:created xsi:type="dcterms:W3CDTF">2024-07-04T06:28:25Z</dcterms:created>
  <dcterms:modified xsi:type="dcterms:W3CDTF">2024-07-04T15:33:33Z</dcterms:modified>
</cp:coreProperties>
</file>