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Δημήτρης Υφαντίδης" initials="ΔΥ" lastIdx="1" clrIdx="0">
    <p:extLst>
      <p:ext uri="{19B8F6BF-5375-455C-9EA6-DF929625EA0E}">
        <p15:presenceInfo xmlns:p15="http://schemas.microsoft.com/office/powerpoint/2012/main" userId="1c704a0de864c4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746256"/>
    <a:srgbClr val="755F1F"/>
    <a:srgbClr val="B9710C"/>
    <a:srgbClr val="E1B30D"/>
    <a:srgbClr val="FCC816"/>
    <a:srgbClr val="FFCA08"/>
    <a:srgbClr val="D07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C2D1-36F4-4F72-B745-50773029A92B}" type="datetimeFigureOut">
              <a:rPr lang="el-GR" smtClean="0"/>
              <a:t>4/3/2024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6717-B624-4A3E-BF7F-9E8AAD6E821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2709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C2D1-36F4-4F72-B745-50773029A92B}" type="datetimeFigureOut">
              <a:rPr lang="el-GR" smtClean="0"/>
              <a:t>4/3/2024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6717-B624-4A3E-BF7F-9E8AAD6E821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239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C2D1-36F4-4F72-B745-50773029A92B}" type="datetimeFigureOut">
              <a:rPr lang="el-GR" smtClean="0"/>
              <a:t>4/3/2024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6717-B624-4A3E-BF7F-9E8AAD6E8218}" type="slidenum">
              <a:rPr lang="el-GR" smtClean="0"/>
              <a:t>‹#›</a:t>
            </a:fld>
            <a:endParaRPr lang="el-G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9476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C2D1-36F4-4F72-B745-50773029A92B}" type="datetimeFigureOut">
              <a:rPr lang="el-GR" smtClean="0"/>
              <a:t>4/3/2024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6717-B624-4A3E-BF7F-9E8AAD6E821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18302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C2D1-36F4-4F72-B745-50773029A92B}" type="datetimeFigureOut">
              <a:rPr lang="el-GR" smtClean="0"/>
              <a:t>4/3/2024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6717-B624-4A3E-BF7F-9E8AAD6E8218}" type="slidenum">
              <a:rPr lang="el-GR" smtClean="0"/>
              <a:t>‹#›</a:t>
            </a:fld>
            <a:endParaRPr lang="el-G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4471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C2D1-36F4-4F72-B745-50773029A92B}" type="datetimeFigureOut">
              <a:rPr lang="el-GR" smtClean="0"/>
              <a:t>4/3/2024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6717-B624-4A3E-BF7F-9E8AAD6E821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39711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C2D1-36F4-4F72-B745-50773029A92B}" type="datetimeFigureOut">
              <a:rPr lang="el-GR" smtClean="0"/>
              <a:t>4/3/2024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6717-B624-4A3E-BF7F-9E8AAD6E821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36218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C2D1-36F4-4F72-B745-50773029A92B}" type="datetimeFigureOut">
              <a:rPr lang="el-GR" smtClean="0"/>
              <a:t>4/3/2024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6717-B624-4A3E-BF7F-9E8AAD6E821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3677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C2D1-36F4-4F72-B745-50773029A92B}" type="datetimeFigureOut">
              <a:rPr lang="el-GR" smtClean="0"/>
              <a:t>4/3/2024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6717-B624-4A3E-BF7F-9E8AAD6E821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78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C2D1-36F4-4F72-B745-50773029A92B}" type="datetimeFigureOut">
              <a:rPr lang="el-GR" smtClean="0"/>
              <a:t>4/3/2024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6717-B624-4A3E-BF7F-9E8AAD6E821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8276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C2D1-36F4-4F72-B745-50773029A92B}" type="datetimeFigureOut">
              <a:rPr lang="el-GR" smtClean="0"/>
              <a:t>4/3/2024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6717-B624-4A3E-BF7F-9E8AAD6E821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3319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C2D1-36F4-4F72-B745-50773029A92B}" type="datetimeFigureOut">
              <a:rPr lang="el-GR" smtClean="0"/>
              <a:t>4/3/2024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6717-B624-4A3E-BF7F-9E8AAD6E821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79541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C2D1-36F4-4F72-B745-50773029A92B}" type="datetimeFigureOut">
              <a:rPr lang="el-GR" smtClean="0"/>
              <a:t>4/3/2024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6717-B624-4A3E-BF7F-9E8AAD6E821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5416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C2D1-36F4-4F72-B745-50773029A92B}" type="datetimeFigureOut">
              <a:rPr lang="el-GR" smtClean="0"/>
              <a:t>4/3/2024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6717-B624-4A3E-BF7F-9E8AAD6E821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5821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C2D1-36F4-4F72-B745-50773029A92B}" type="datetimeFigureOut">
              <a:rPr lang="el-GR" smtClean="0"/>
              <a:t>4/3/2024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6717-B624-4A3E-BF7F-9E8AAD6E821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952158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C2D1-36F4-4F72-B745-50773029A92B}" type="datetimeFigureOut">
              <a:rPr lang="el-GR" smtClean="0"/>
              <a:t>4/3/2024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6717-B624-4A3E-BF7F-9E8AAD6E821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9557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Click to edit the template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Template text style</a:t>
            </a:r>
          </a:p>
          <a:p>
            <a:pPr lvl="1"/>
            <a:r>
              <a:rPr lang="el-GR"/>
              <a:t>Second level</a:t>
            </a:r>
          </a:p>
          <a:p>
            <a:pPr lvl="2"/>
            <a:r>
              <a:rPr lang="el-GR"/>
              <a:t>Third level</a:t>
            </a:r>
          </a:p>
          <a:p>
            <a:pPr lvl="3"/>
            <a:r>
              <a:rPr lang="el-GR"/>
              <a:t>Fourth level</a:t>
            </a:r>
          </a:p>
          <a:p>
            <a:pPr lvl="4"/>
            <a:r>
              <a:rPr lang="el-G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9C2D1-36F4-4F72-B745-50773029A92B}" type="datetimeFigureOut">
              <a:rPr lang="el-GR" smtClean="0"/>
              <a:t>4/3/2024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7166717-B624-4A3E-BF7F-9E8AAD6E821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520533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toronto.edu/~kriz/cifar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D449FF0-3E47-73AA-F39A-2111F988D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679366"/>
            <a:ext cx="7766936" cy="1646302"/>
          </a:xfrm>
        </p:spPr>
        <p:txBody>
          <a:bodyPr/>
          <a:lstStyle/>
          <a:p>
            <a:r>
              <a:rPr lang="el-GR" dirty="0"/>
              <a:t>NEURAL NETWORKS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D96E4703-72AD-C6B2-6E94-EC1A1B9F9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246420"/>
            <a:ext cx="7766936" cy="3377478"/>
          </a:xfrm>
        </p:spPr>
        <p:txBody>
          <a:bodyPr>
            <a:normAutofit lnSpcReduction="10000"/>
          </a:bodyPr>
          <a:lstStyle/>
          <a:p>
            <a:r>
              <a:rPr lang="el-GR" dirty="0"/>
              <a:t>Thesis presentation, Yfantidis Dimitrios, AEM: 3938, 7</a:t>
            </a:r>
            <a:r>
              <a:rPr lang="el-GR" baseline="30000" dirty="0"/>
              <a:t>ο</a:t>
            </a:r>
            <a:r>
              <a:rPr lang="el-GR" dirty="0"/>
              <a:t> Semester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l-G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FFCA08"/>
                </a:solidFill>
              </a:rPr>
              <a:t>Implementation: </a:t>
            </a:r>
            <a:r>
              <a:rPr lang="en-US" dirty="0">
                <a:solidFill>
                  <a:schemeClr val="tx1"/>
                </a:solidFill>
              </a:rPr>
              <a:t>python v.3.10.7 </a:t>
            </a:r>
            <a:r>
              <a:rPr lang="el-GR" dirty="0">
                <a:solidFill>
                  <a:schemeClr val="tx1"/>
                </a:solidFill>
              </a:rPr>
              <a:t>in a </a:t>
            </a:r>
            <a:r>
              <a:rPr lang="en-US" dirty="0" err="1">
                <a:solidFill>
                  <a:schemeClr val="tx1"/>
                </a:solidFill>
              </a:rPr>
              <a:t>Jupyter </a:t>
            </a:r>
            <a:r>
              <a:rPr lang="en-US" dirty="0">
                <a:solidFill>
                  <a:schemeClr val="tx1"/>
                </a:solidFill>
              </a:rPr>
              <a:t>Notebook </a:t>
            </a:r>
            <a:r>
              <a:rPr lang="el-GR" dirty="0">
                <a:solidFill>
                  <a:schemeClr val="tx1"/>
                </a:solidFill>
              </a:rPr>
              <a:t>environment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FFCA08"/>
                </a:solidFill>
              </a:rPr>
              <a:t>Databases: </a:t>
            </a:r>
            <a:r>
              <a:rPr lang="en-US" dirty="0">
                <a:solidFill>
                  <a:schemeClr val="tx1"/>
                </a:solidFill>
              </a:rPr>
              <a:t>CIFAR10 (</a:t>
            </a:r>
            <a:r>
              <a:rPr lang="el-GR" dirty="0">
                <a:solidFill>
                  <a:schemeClr val="tx1"/>
                </a:solidFill>
              </a:rPr>
              <a:t>1</a:t>
            </a:r>
            <a:r>
              <a:rPr lang="el-GR" baseline="30000" dirty="0">
                <a:solidFill>
                  <a:schemeClr val="tx1"/>
                </a:solidFill>
              </a:rPr>
              <a:t>η</a:t>
            </a:r>
            <a:r>
              <a:rPr lang="el-GR" dirty="0">
                <a:solidFill>
                  <a:schemeClr val="tx1"/>
                </a:solidFill>
              </a:rPr>
              <a:t> Interim Work, 1</a:t>
            </a:r>
            <a:r>
              <a:rPr lang="el-GR" baseline="30000" dirty="0">
                <a:solidFill>
                  <a:schemeClr val="tx1"/>
                </a:solidFill>
              </a:rPr>
              <a:t>η</a:t>
            </a:r>
            <a:r>
              <a:rPr lang="el-GR" dirty="0">
                <a:solidFill>
                  <a:schemeClr val="tx1"/>
                </a:solidFill>
              </a:rPr>
              <a:t> Work, 2</a:t>
            </a:r>
            <a:r>
              <a:rPr lang="el-GR" baseline="30000" dirty="0">
                <a:solidFill>
                  <a:schemeClr val="tx1"/>
                </a:solidFill>
              </a:rPr>
              <a:t>η</a:t>
            </a:r>
            <a:r>
              <a:rPr lang="el-GR" dirty="0">
                <a:solidFill>
                  <a:schemeClr val="tx1"/>
                </a:solidFill>
              </a:rPr>
              <a:t> Work), </a:t>
            </a:r>
            <a:r>
              <a:rPr lang="en-US" dirty="0">
                <a:solidFill>
                  <a:schemeClr val="tx1"/>
                </a:solidFill>
              </a:rPr>
              <a:t>MNIST </a:t>
            </a:r>
            <a:r>
              <a:rPr lang="el-GR" dirty="0">
                <a:solidFill>
                  <a:schemeClr val="tx1"/>
                </a:solidFill>
              </a:rPr>
              <a:t>digits (3</a:t>
            </a:r>
            <a:r>
              <a:rPr lang="el-GR" baseline="30000" dirty="0">
                <a:solidFill>
                  <a:schemeClr val="tx1"/>
                </a:solidFill>
              </a:rPr>
              <a:t>η</a:t>
            </a:r>
            <a:r>
              <a:rPr lang="el-GR" dirty="0">
                <a:solidFill>
                  <a:schemeClr val="tx1"/>
                </a:solidFill>
              </a:rPr>
              <a:t> Work).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FFCA08"/>
                </a:solidFill>
              </a:rPr>
              <a:t>Data source: </a:t>
            </a:r>
            <a:r>
              <a:rPr lang="el-GR" dirty="0">
                <a:solidFill>
                  <a:schemeClr val="tx1"/>
                </a:solidFill>
              </a:rPr>
              <a:t>downloaded via the </a:t>
            </a:r>
            <a:r>
              <a:rPr lang="en-US" dirty="0" err="1">
                <a:solidFill>
                  <a:schemeClr val="tx1"/>
                </a:solidFill>
              </a:rPr>
              <a:t>keras </a:t>
            </a:r>
            <a:r>
              <a:rPr lang="el-GR" dirty="0">
                <a:solidFill>
                  <a:schemeClr val="tx1"/>
                </a:solidFill>
              </a:rPr>
              <a:t>library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keras.Datasets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l-GR" dirty="0">
                <a:solidFill>
                  <a:schemeClr val="tx1"/>
                </a:solidFill>
              </a:rPr>
              <a:t>, except for the 1</a:t>
            </a:r>
            <a:r>
              <a:rPr lang="el-GR" baseline="30000" dirty="0">
                <a:solidFill>
                  <a:schemeClr val="tx1"/>
                </a:solidFill>
              </a:rPr>
              <a:t>ης</a:t>
            </a:r>
            <a:r>
              <a:rPr lang="el-GR" dirty="0">
                <a:solidFill>
                  <a:schemeClr val="tx1"/>
                </a:solidFill>
              </a:rPr>
              <a:t> Interim Task where they were installed locally on the hard disk and read via the </a:t>
            </a:r>
            <a:r>
              <a:rPr lang="en-US" dirty="0">
                <a:solidFill>
                  <a:schemeClr val="tx1"/>
                </a:solidFill>
              </a:rPr>
              <a:t>pickle </a:t>
            </a:r>
            <a:r>
              <a:rPr lang="el-GR" dirty="0">
                <a:solidFill>
                  <a:schemeClr val="tx1"/>
                </a:solidFill>
              </a:rPr>
              <a:t>library according to the instructions of the </a:t>
            </a:r>
            <a:r>
              <a:rPr lang="el-GR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official 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CIFAR10 </a:t>
            </a:r>
            <a:r>
              <a:rPr lang="el-GR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l-GR" dirty="0">
              <a:solidFill>
                <a:srgbClr val="FFCA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164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F1EB3AA-FCB5-D530-1E86-1E181A21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3</a:t>
            </a:r>
            <a:r>
              <a:rPr lang="el-GR" baseline="30000" dirty="0"/>
              <a:t>η</a:t>
            </a:r>
            <a:r>
              <a:rPr lang="el-GR" dirty="0"/>
              <a:t> Work</a:t>
            </a:r>
            <a:br>
              <a:rPr lang="el-GR" dirty="0"/>
            </a:br>
            <a:r>
              <a:rPr lang="en-US" sz="2000" dirty="0">
                <a:solidFill>
                  <a:schemeClr val="tx1"/>
                </a:solidFill>
              </a:rPr>
              <a:t>Autoencoder </a:t>
            </a:r>
            <a:r>
              <a:rPr lang="el-GR" sz="2000" dirty="0">
                <a:solidFill>
                  <a:schemeClr val="tx1"/>
                </a:solidFill>
              </a:rPr>
              <a:t>data compression and reconstruction</a:t>
            </a:r>
            <a:endParaRPr lang="el-G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Πίνακας 3">
                <a:extLst>
                  <a:ext uri="{FF2B5EF4-FFF2-40B4-BE49-F238E27FC236}">
                    <a16:creationId xmlns:a16="http://schemas.microsoft.com/office/drawing/2014/main" id="{3242B3B4-7D34-71D7-1096-C3CBBD8ACF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4574814"/>
                  </p:ext>
                </p:extLst>
              </p:nvPr>
            </p:nvGraphicFramePr>
            <p:xfrm>
              <a:off x="682752" y="1930400"/>
              <a:ext cx="10491216" cy="43214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4608">
                      <a:extLst>
                        <a:ext uri="{9D8B030D-6E8A-4147-A177-3AD203B41FA5}">
                          <a16:colId xmlns:a16="http://schemas.microsoft.com/office/drawing/2014/main" val="3091242097"/>
                        </a:ext>
                      </a:extLst>
                    </a:gridCol>
                    <a:gridCol w="1103376">
                      <a:extLst>
                        <a:ext uri="{9D8B030D-6E8A-4147-A177-3AD203B41FA5}">
                          <a16:colId xmlns:a16="http://schemas.microsoft.com/office/drawing/2014/main" val="3705462666"/>
                        </a:ext>
                      </a:extLst>
                    </a:gridCol>
                    <a:gridCol w="664464">
                      <a:extLst>
                        <a:ext uri="{9D8B030D-6E8A-4147-A177-3AD203B41FA5}">
                          <a16:colId xmlns:a16="http://schemas.microsoft.com/office/drawing/2014/main" val="4168693174"/>
                        </a:ext>
                      </a:extLst>
                    </a:gridCol>
                    <a:gridCol w="469392">
                      <a:extLst>
                        <a:ext uri="{9D8B030D-6E8A-4147-A177-3AD203B41FA5}">
                          <a16:colId xmlns:a16="http://schemas.microsoft.com/office/drawing/2014/main" val="2797539059"/>
                        </a:ext>
                      </a:extLst>
                    </a:gridCol>
                    <a:gridCol w="1103376">
                      <a:extLst>
                        <a:ext uri="{9D8B030D-6E8A-4147-A177-3AD203B41FA5}">
                          <a16:colId xmlns:a16="http://schemas.microsoft.com/office/drawing/2014/main" val="433528877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2993309407"/>
                        </a:ext>
                      </a:extLst>
                    </a:gridCol>
                    <a:gridCol w="158496">
                      <a:extLst>
                        <a:ext uri="{9D8B030D-6E8A-4147-A177-3AD203B41FA5}">
                          <a16:colId xmlns:a16="http://schemas.microsoft.com/office/drawing/2014/main" val="46501052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388351481"/>
                        </a:ext>
                      </a:extLst>
                    </a:gridCol>
                    <a:gridCol w="859536">
                      <a:extLst>
                        <a:ext uri="{9D8B030D-6E8A-4147-A177-3AD203B41FA5}">
                          <a16:colId xmlns:a16="http://schemas.microsoft.com/office/drawing/2014/main" val="202629378"/>
                        </a:ext>
                      </a:extLst>
                    </a:gridCol>
                    <a:gridCol w="725424">
                      <a:extLst>
                        <a:ext uri="{9D8B030D-6E8A-4147-A177-3AD203B41FA5}">
                          <a16:colId xmlns:a16="http://schemas.microsoft.com/office/drawing/2014/main" val="3907368291"/>
                        </a:ext>
                      </a:extLst>
                    </a:gridCol>
                    <a:gridCol w="804672">
                      <a:extLst>
                        <a:ext uri="{9D8B030D-6E8A-4147-A177-3AD203B41FA5}">
                          <a16:colId xmlns:a16="http://schemas.microsoft.com/office/drawing/2014/main" val="4061631614"/>
                        </a:ext>
                      </a:extLst>
                    </a:gridCol>
                    <a:gridCol w="335280">
                      <a:extLst>
                        <a:ext uri="{9D8B030D-6E8A-4147-A177-3AD203B41FA5}">
                          <a16:colId xmlns:a16="http://schemas.microsoft.com/office/drawing/2014/main" val="1341071165"/>
                        </a:ext>
                      </a:extLst>
                    </a:gridCol>
                    <a:gridCol w="560832">
                      <a:extLst>
                        <a:ext uri="{9D8B030D-6E8A-4147-A177-3AD203B41FA5}">
                          <a16:colId xmlns:a16="http://schemas.microsoft.com/office/drawing/2014/main" val="3102895073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4012552466"/>
                        </a:ext>
                      </a:extLst>
                    </a:gridCol>
                  </a:tblGrid>
                  <a:tr h="316654">
                    <a:tc gridSpan="14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Autoencoders</a:t>
                          </a:r>
                          <a:endParaRPr lang="el-GR" sz="1600" dirty="0"/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2511656"/>
                      </a:ext>
                    </a:extLst>
                  </a:tr>
                  <a:tr h="6238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#Neuron/layer </a:t>
                          </a:r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ENC</a:t>
                          </a:r>
                          <a:endParaRPr lang="el-GR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#Neuron/layer </a:t>
                          </a:r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DEC</a:t>
                          </a:r>
                          <a:endParaRPr lang="el-GR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Compression (</a:t>
                          </a:r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Bottleneck)</a:t>
                          </a:r>
                          <a:endParaRPr lang="el-GR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Plus. Active.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Approach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#Decisions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Exit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Time </a:t>
                          </a:r>
                          <a:r>
                            <a:rPr lang="el-GR" sz="1200" b="1" dirty="0" err="1">
                              <a:solidFill>
                                <a:schemeClr val="tx1"/>
                              </a:solidFill>
                            </a:rPr>
                            <a:t>Education</a:t>
                          </a: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Cost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Accuracy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3431574"/>
                      </a:ext>
                    </a:extLst>
                  </a:tr>
                  <a:tr h="5240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MLP Autoencoder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(128, 64, 32)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(32, 64, 128)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[0, 1]</a:t>
                          </a:r>
                          <a:r>
                            <a:rPr lang="en-US" sz="1200" baseline="300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l-GR" sz="1200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ReLU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, tanh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1 </a:t>
                          </a:r>
                          <a:r>
                            <a:rPr lang="el-GR" sz="1200" baseline="30000" dirty="0">
                              <a:solidFill>
                                <a:schemeClr val="tx1"/>
                              </a:solidFill>
                            </a:rPr>
                            <a:t>η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blurry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22.7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sec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0.0550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67.20%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82500459"/>
                      </a:ext>
                    </a:extLst>
                  </a:tr>
                  <a:tr h="5240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MLP Autoencoder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(128, 64, 32)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(32, 64, 128)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[0, 1]</a:t>
                          </a:r>
                          <a:r>
                            <a:rPr lang="en-US" sz="1200" baseline="300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l-GR" sz="1200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ReLU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, tanh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2 </a:t>
                          </a:r>
                          <a:r>
                            <a:rPr lang="el-GR" sz="1200" baseline="30000" dirty="0">
                              <a:solidFill>
                                <a:schemeClr val="tx1"/>
                              </a:solidFill>
                            </a:rPr>
                            <a:t>η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net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21.9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sec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0.0015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77.62%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65826073"/>
                      </a:ext>
                    </a:extLst>
                  </a:tr>
                  <a:tr h="5240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Conv. autoencoder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(64, 32, 16)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(16, 32, 64)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D0D0D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𝒯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4,  4, 16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[0, 1]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sigmoid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2 </a:t>
                          </a:r>
                          <a:r>
                            <a:rPr lang="el-GR" sz="1200" baseline="30000" dirty="0">
                              <a:solidFill>
                                <a:schemeClr val="tx1"/>
                              </a:solidFill>
                            </a:rPr>
                            <a:t>η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net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15.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8 min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0.0037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74.63%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4787841"/>
                      </a:ext>
                    </a:extLst>
                  </a:tr>
                  <a:tr h="5240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Mixed Autoencoder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(64, 32, 8)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(256, 512, 1024)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𝒯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4,  4, 8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[0, 1]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ReLU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, sigmoid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 </a:t>
                          </a:r>
                          <a:r>
                            <a:rPr lang="el-GR" sz="1200" baseline="30000" dirty="0">
                              <a:solidFill>
                                <a:schemeClr val="tx1"/>
                              </a:solidFill>
                            </a:rPr>
                            <a:t>η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net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7.3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min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0.0017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76.25%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2432319"/>
                      </a:ext>
                    </a:extLst>
                  </a:tr>
                  <a:tr h="225075">
                    <a:tc gridSpan="14">
                      <a:txBody>
                        <a:bodyPr/>
                        <a:lstStyle/>
                        <a:p>
                          <a:pPr algn="ctr"/>
                          <a:r>
                            <a:rPr lang="el-GR" sz="1600" b="1" dirty="0" err="1">
                              <a:solidFill>
                                <a:schemeClr val="tx1"/>
                              </a:solidFill>
                            </a:rPr>
                            <a:t>Categorizer</a:t>
                          </a:r>
                          <a:endParaRPr lang="el-GR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87814435"/>
                      </a:ext>
                    </a:extLst>
                  </a:tr>
                  <a:tr h="41405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#Neuron/layer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Plus. Active.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Activation function/layer</a:t>
                          </a:r>
                          <a:endParaRPr lang="el-GR" b="1" dirty="0"/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Active Output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l-GR" sz="1200">
                              <a:solidFill>
                                <a:schemeClr val="tx1"/>
                              </a:solidFill>
                            </a:rPr>
                            <a:t>Active Output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Active Output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Active Output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#Decisions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Training Time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Prediction accuracy</a:t>
                          </a:r>
                          <a:endParaRPr lang="el-GR" b="1" dirty="0"/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858422"/>
                      </a:ext>
                    </a:extLst>
                  </a:tr>
                  <a:tr h="41405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MLP Classifier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(256, 128, 64, 32)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ReLU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ReLU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, sigmoid, sigmoid)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softmax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softmax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22.5 sec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97.76%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3100487"/>
                      </a:ext>
                    </a:extLst>
                  </a:tr>
                </a:tbl>
              </a:graphicData>
            </a:graphic>
          </p:graphicFrame>
        </mc:Choice>
        <mc:Fallback xmlns:p14="http://schemas.microsoft.com/office/powerpoint/2010/main" xmlns:a16="http://schemas.microsoft.com/office/drawing/2014/main" xmlns="">
          <p:graphicFrame>
            <p:nvGraphicFramePr>
              <p:cNvPr id="4" name="Πίνακας 3">
                <a:extLst>
                  <a:ext uri="{FF2B5EF4-FFF2-40B4-BE49-F238E27FC236}">
                    <a16:creationId xmlns:a16="http://schemas.microsoft.com/office/drawing/2014/main" id="{3242B3B4-7D34-71D7-1096-C3CBBD8ACF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4574814"/>
                  </p:ext>
                </p:extLst>
              </p:nvPr>
            </p:nvGraphicFramePr>
            <p:xfrm>
              <a:off x="682752" y="1930400"/>
              <a:ext cx="10491216" cy="43051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4608">
                      <a:extLst>
                        <a:ext uri="{9D8B030D-6E8A-4147-A177-3AD203B41FA5}">
                          <a16:colId xmlns:a16="http://schemas.microsoft.com/office/drawing/2014/main" val="3091242097"/>
                        </a:ext>
                      </a:extLst>
                    </a:gridCol>
                    <a:gridCol w="1103376">
                      <a:extLst>
                        <a:ext uri="{9D8B030D-6E8A-4147-A177-3AD203B41FA5}">
                          <a16:colId xmlns:a16="http://schemas.microsoft.com/office/drawing/2014/main" val="3705462666"/>
                        </a:ext>
                      </a:extLst>
                    </a:gridCol>
                    <a:gridCol w="664464">
                      <a:extLst>
                        <a:ext uri="{9D8B030D-6E8A-4147-A177-3AD203B41FA5}">
                          <a16:colId xmlns:a16="http://schemas.microsoft.com/office/drawing/2014/main" val="4168693174"/>
                        </a:ext>
                      </a:extLst>
                    </a:gridCol>
                    <a:gridCol w="469392">
                      <a:extLst>
                        <a:ext uri="{9D8B030D-6E8A-4147-A177-3AD203B41FA5}">
                          <a16:colId xmlns:a16="http://schemas.microsoft.com/office/drawing/2014/main" val="2797539059"/>
                        </a:ext>
                      </a:extLst>
                    </a:gridCol>
                    <a:gridCol w="1103376">
                      <a:extLst>
                        <a:ext uri="{9D8B030D-6E8A-4147-A177-3AD203B41FA5}">
                          <a16:colId xmlns:a16="http://schemas.microsoft.com/office/drawing/2014/main" val="433528877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2993309407"/>
                        </a:ext>
                      </a:extLst>
                    </a:gridCol>
                    <a:gridCol w="158496">
                      <a:extLst>
                        <a:ext uri="{9D8B030D-6E8A-4147-A177-3AD203B41FA5}">
                          <a16:colId xmlns:a16="http://schemas.microsoft.com/office/drawing/2014/main" val="46501052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388351481"/>
                        </a:ext>
                      </a:extLst>
                    </a:gridCol>
                    <a:gridCol w="859536">
                      <a:extLst>
                        <a:ext uri="{9D8B030D-6E8A-4147-A177-3AD203B41FA5}">
                          <a16:colId xmlns:a16="http://schemas.microsoft.com/office/drawing/2014/main" val="202629378"/>
                        </a:ext>
                      </a:extLst>
                    </a:gridCol>
                    <a:gridCol w="725424">
                      <a:extLst>
                        <a:ext uri="{9D8B030D-6E8A-4147-A177-3AD203B41FA5}">
                          <a16:colId xmlns:a16="http://schemas.microsoft.com/office/drawing/2014/main" val="3907368291"/>
                        </a:ext>
                      </a:extLst>
                    </a:gridCol>
                    <a:gridCol w="804672">
                      <a:extLst>
                        <a:ext uri="{9D8B030D-6E8A-4147-A177-3AD203B41FA5}">
                          <a16:colId xmlns:a16="http://schemas.microsoft.com/office/drawing/2014/main" val="4061631614"/>
                        </a:ext>
                      </a:extLst>
                    </a:gridCol>
                    <a:gridCol w="335280">
                      <a:extLst>
                        <a:ext uri="{9D8B030D-6E8A-4147-A177-3AD203B41FA5}">
                          <a16:colId xmlns:a16="http://schemas.microsoft.com/office/drawing/2014/main" val="1341071165"/>
                        </a:ext>
                      </a:extLst>
                    </a:gridCol>
                    <a:gridCol w="560832">
                      <a:extLst>
                        <a:ext uri="{9D8B030D-6E8A-4147-A177-3AD203B41FA5}">
                          <a16:colId xmlns:a16="http://schemas.microsoft.com/office/drawing/2014/main" val="3102895073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4012552466"/>
                        </a:ext>
                      </a:extLst>
                    </a:gridCol>
                  </a:tblGrid>
                  <a:tr h="335280">
                    <a:tc gridSpan="14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600" dirty="0"/>
                            <a:t>Autoencoders</a:t>
                          </a:r>
                          <a:endParaRPr lang="el-GR" sz="1600" dirty="0"/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2511656"/>
                      </a:ext>
                    </a:extLst>
                  </a:tr>
                  <a:tr h="623824"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#Neuron/layer </a:t>
                          </a:r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ENC</a:t>
                          </a:r>
                          <a:endParaRPr lang="el-GR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#Neuron/layer </a:t>
                          </a:r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DEC</a:t>
                          </a:r>
                          <a:endParaRPr lang="el-GR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Compression (</a:t>
                          </a:r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Bottleneck)</a:t>
                          </a:r>
                          <a:endParaRPr lang="el-GR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Plus. Active.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Approach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#Decisions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Exit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Time </a:t>
                          </a:r>
                          <a:r>
                            <a:rPr lang="el-GR" sz="1200" b="1" dirty="0" err="1">
                              <a:solidFill>
                                <a:schemeClr val="tx1"/>
                              </a:solidFill>
                            </a:rPr>
                            <a:t>Education</a:t>
                          </a: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Cost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Accuracy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3431574"/>
                      </a:ext>
                    </a:extLst>
                  </a:tr>
                  <a:tr h="524096"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MLP Autoencoder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(128, 64, 32)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(32, 64, 128)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[0, 1]</a:t>
                          </a:r>
                          <a:r>
                            <a:rPr lang="en-US" sz="1200" baseline="300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l-GR" sz="1200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ReLU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, tanh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1 </a:t>
                          </a:r>
                          <a:r>
                            <a:rPr lang="el-GR" sz="1200" baseline="30000" dirty="0">
                              <a:solidFill>
                                <a:schemeClr val="tx1"/>
                              </a:solidFill>
                            </a:rPr>
                            <a:t>η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blurry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22.7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sec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0.0550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67.20%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82500459"/>
                      </a:ext>
                    </a:extLst>
                  </a:tr>
                  <a:tr h="524096"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MLP Autoencoder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(128, 64, 32)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(32, 64, 128)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[0, 1]</a:t>
                          </a:r>
                          <a:r>
                            <a:rPr lang="en-US" sz="1200" baseline="300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l-GR" sz="1200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ReLU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, tanh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2 </a:t>
                          </a:r>
                          <a:r>
                            <a:rPr lang="el-GR" sz="1200" baseline="30000" dirty="0">
                              <a:solidFill>
                                <a:schemeClr val="tx1"/>
                              </a:solidFill>
                            </a:rPr>
                            <a:t>η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net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21.9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sec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0.0015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77.62%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65826073"/>
                      </a:ext>
                    </a:extLst>
                  </a:tr>
                  <a:tr h="524096"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Conv. autoencoder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(64, 32, 16)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(16, 32, 64)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D0D0D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9448" t="-387209" r="-555249" b="-347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sigmoid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2 </a:t>
                          </a:r>
                          <a:r>
                            <a:rPr lang="el-GR" sz="1200" baseline="30000" dirty="0">
                              <a:solidFill>
                                <a:schemeClr val="tx1"/>
                              </a:solidFill>
                            </a:rPr>
                            <a:t>η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net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15.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8 min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0.0037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74.63%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4787841"/>
                      </a:ext>
                    </a:extLst>
                  </a:tr>
                  <a:tr h="524096"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Mixed Autoencoder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(64, 32, 8)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(256, 512, 1024)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9448" t="-487209" r="-555249" b="-247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ReLU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, sigmoid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 </a:t>
                          </a:r>
                          <a:r>
                            <a:rPr lang="el-GR" sz="1200" baseline="30000" dirty="0">
                              <a:solidFill>
                                <a:schemeClr val="tx1"/>
                              </a:solidFill>
                            </a:rPr>
                            <a:t>η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net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7.3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min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0.0017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76.25%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2432319"/>
                      </a:ext>
                    </a:extLst>
                  </a:tr>
                  <a:tr h="335280">
                    <a:tc gridSpan="14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600" b="1" dirty="0" err="1">
                              <a:solidFill>
                                <a:schemeClr val="tx1"/>
                              </a:solidFill>
                            </a:rPr>
                            <a:t>Categorizer</a:t>
                          </a:r>
                          <a:endParaRPr lang="el-GR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8781443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 xmlns:mc="http://schemas.openxmlformats.org/markup-compatibility/2006"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#Neuron/layer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Plus. Active.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4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Activation </a:t>
                          </a: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function/layer</a:t>
                          </a:r>
                          <a:endParaRPr lang="el-GR" b="1" dirty="0"/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Active Output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200">
                              <a:solidFill>
                                <a:schemeClr val="tx1"/>
                              </a:solidFill>
                            </a:rPr>
                            <a:t>Active Output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Active Output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Active Output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#Decisions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3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Training Time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Prediction accuracy</a:t>
                          </a:r>
                          <a:endParaRPr lang="el-GR" b="1" dirty="0"/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8584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 xmlns:mc="http://schemas.openxmlformats.org/markup-compatibility/2006"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MLP Classifier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(256, 128, 64, 32)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4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ReLU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ReLU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, sigmoid, sigmoid)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softmax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softmax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22.5 sec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97.76%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31004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A464249-FD11-ACDD-5E18-50E6C9022B5B}"/>
              </a:ext>
            </a:extLst>
          </p:cNvPr>
          <p:cNvSpPr txBox="1"/>
          <p:nvPr/>
        </p:nvSpPr>
        <p:spPr>
          <a:xfrm>
            <a:off x="677334" y="1684179"/>
            <a:ext cx="6077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* Black cells refer to #filters/layer for </a:t>
            </a:r>
            <a:r>
              <a:rPr lang="el-GR" sz="1000" dirty="0" err="1"/>
              <a:t>constellation </a:t>
            </a:r>
            <a:r>
              <a:rPr lang="el-GR" sz="1000" dirty="0"/>
              <a:t>architectures</a:t>
            </a:r>
          </a:p>
        </p:txBody>
      </p:sp>
    </p:spTree>
    <p:extLst>
      <p:ext uri="{BB962C8B-B14F-4D97-AF65-F5344CB8AC3E}">
        <p14:creationId xmlns:p14="http://schemas.microsoft.com/office/powerpoint/2010/main" val="1776499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12F9206-C098-8D23-017E-14F013066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056"/>
          </a:xfrm>
        </p:spPr>
        <p:txBody>
          <a:bodyPr>
            <a:normAutofit/>
          </a:bodyPr>
          <a:lstStyle/>
          <a:p>
            <a:r>
              <a:rPr lang="el-GR" dirty="0"/>
              <a:t>Conclusions and Comments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328D1E1-2112-131E-4782-4B82FAA35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8656"/>
            <a:ext cx="9838266" cy="5149931"/>
          </a:xfrm>
        </p:spPr>
        <p:txBody>
          <a:bodyPr>
            <a:normAutofit lnSpcReduction="10000"/>
          </a:bodyPr>
          <a:lstStyle/>
          <a:p>
            <a:r>
              <a:rPr lang="el-GR" dirty="0"/>
              <a:t>Statistical, mathematical methods such as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 </a:t>
            </a:r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Nearest Neighbours </a:t>
            </a:r>
            <a:r>
              <a:rPr lang="el-GR" dirty="0"/>
              <a:t>and </a:t>
            </a:r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Nearest Class Centre </a:t>
            </a:r>
            <a:r>
              <a:rPr lang="el-GR" dirty="0"/>
              <a:t>are, in general, too simplistic for analysing abstract data such as images. However, they perform well in the </a:t>
            </a:r>
            <a:r>
              <a:rPr lang="en-US" dirty="0"/>
              <a:t>CIFAR10 </a:t>
            </a:r>
            <a:r>
              <a:rPr lang="el-GR" dirty="0"/>
              <a:t>B.D. (</a:t>
            </a:r>
            <a:r>
              <a:rPr lang="en-US" dirty="0"/>
              <a:t>KNN: </a:t>
            </a:r>
            <a:r>
              <a:rPr lang="el-GR" dirty="0"/>
              <a:t>~38%</a:t>
            </a:r>
            <a:r>
              <a:rPr lang="en-US" dirty="0"/>
              <a:t>, NC: ~27%).</a:t>
            </a:r>
          </a:p>
          <a:p>
            <a:r>
              <a:rPr lang="el-GR" dirty="0"/>
              <a:t>Better performance is observed from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SVMs </a:t>
            </a:r>
            <a:r>
              <a:rPr lang="el-GR" dirty="0"/>
              <a:t>(~55%) that also use mathematical methods, but of a more upstream philosophy (optimization</a:t>
            </a:r>
            <a:r>
              <a:rPr lang="en-US" dirty="0"/>
              <a:t>, kernel trick, Lagrange multipliers</a:t>
            </a:r>
            <a:r>
              <a:rPr lang="el-GR" dirty="0"/>
              <a:t>)</a:t>
            </a:r>
            <a:r>
              <a:rPr lang="en-US" dirty="0"/>
              <a:t>.</a:t>
            </a:r>
          </a:p>
          <a:p>
            <a:r>
              <a:rPr lang="el-GR" dirty="0"/>
              <a:t>Transition from mathematics to biology: A </a:t>
            </a:r>
            <a:r>
              <a:rPr lang="el-GR" dirty="0" err="1"/>
              <a:t>convolutional neural </a:t>
            </a:r>
            <a:r>
              <a:rPr lang="el-GR" dirty="0"/>
              <a:t>network can achieve even better than 55% accuracy. However, the </a:t>
            </a:r>
            <a:r>
              <a:rPr lang="el-G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Neural </a:t>
            </a:r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Network </a:t>
            </a:r>
            <a:r>
              <a:rPr lang="el-GR" dirty="0"/>
              <a:t>implemented is </a:t>
            </a:r>
            <a:r>
              <a:rPr lang="en-US" dirty="0"/>
              <a:t>MLP </a:t>
            </a:r>
            <a:r>
              <a:rPr lang="el-GR" dirty="0"/>
              <a:t>while being a personal creation and not ready-made from a well-known library. It achieved ~38% prediction accuracy </a:t>
            </a:r>
            <a:r>
              <a:rPr lang="en-US" dirty="0"/>
              <a:t>(</a:t>
            </a:r>
            <a:r>
              <a:rPr lang="el-GR" dirty="0"/>
              <a:t>From ready-made </a:t>
            </a:r>
            <a:r>
              <a:rPr lang="en-US" dirty="0"/>
              <a:t>NN</a:t>
            </a:r>
            <a:r>
              <a:rPr lang="el-GR" dirty="0"/>
              <a:t>: &gt;80%).</a:t>
            </a:r>
          </a:p>
          <a:p>
            <a:r>
              <a:rPr lang="el-GR" dirty="0"/>
              <a:t>During training the prediction accuracy of the models increased continuously at the end of each season, proving that the logic was implemented correctly 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FullyConnectedClassifier </a:t>
            </a:r>
            <a:r>
              <a:rPr lang="el-GR" dirty="0"/>
              <a:t>and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keras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tools</a:t>
            </a:r>
            <a:r>
              <a:rPr lang="en-US" dirty="0"/>
              <a:t>)</a:t>
            </a:r>
            <a:r>
              <a:rPr lang="el-GR" dirty="0"/>
              <a:t>.</a:t>
            </a:r>
          </a:p>
          <a:p>
            <a:r>
              <a:rPr lang="el-GR" dirty="0"/>
              <a:t>Finally, the </a:t>
            </a:r>
            <a:r>
              <a:rPr lang="el-G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Autocoders </a:t>
            </a:r>
            <a:r>
              <a:rPr lang="el-GR" dirty="0"/>
              <a:t>performed well regardless of their architecture but inversely related to the size of the </a:t>
            </a:r>
            <a:r>
              <a:rPr lang="en-US" dirty="0"/>
              <a:t>latent space. </a:t>
            </a:r>
            <a:r>
              <a:rPr lang="el-GR" dirty="0"/>
              <a:t>Also, </a:t>
            </a:r>
            <a:r>
              <a:rPr lang="en-US" dirty="0"/>
              <a:t>testing </a:t>
            </a:r>
            <a:r>
              <a:rPr lang="el-GR" dirty="0"/>
              <a:t>performed better when done with the </a:t>
            </a:r>
            <a:r>
              <a:rPr lang="en-US" dirty="0"/>
              <a:t>MNIST test dataset </a:t>
            </a:r>
            <a:r>
              <a:rPr lang="el-GR" dirty="0"/>
              <a:t>than with user input digits.</a:t>
            </a:r>
          </a:p>
        </p:txBody>
      </p:sp>
    </p:spTree>
    <p:extLst>
      <p:ext uri="{BB962C8B-B14F-4D97-AF65-F5344CB8AC3E}">
        <p14:creationId xmlns:p14="http://schemas.microsoft.com/office/powerpoint/2010/main" val="247420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CBD0028-9104-DFA3-E546-5E5CDAB3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636842" cy="847344"/>
          </a:xfrm>
        </p:spPr>
        <p:txBody>
          <a:bodyPr>
            <a:normAutofit fontScale="90000"/>
          </a:bodyPr>
          <a:lstStyle/>
          <a:p>
            <a:r>
              <a:rPr lang="el-GR" sz="4000" dirty="0"/>
              <a:t>1</a:t>
            </a:r>
            <a:r>
              <a:rPr lang="el-GR" sz="4000" baseline="30000" dirty="0"/>
              <a:t>η</a:t>
            </a:r>
            <a:r>
              <a:rPr lang="el-GR" sz="4000" dirty="0"/>
              <a:t> Interim Task</a:t>
            </a:r>
            <a:br>
              <a:rPr lang="el-GR" dirty="0"/>
            </a:br>
            <a:r>
              <a:rPr lang="el-GR" sz="2200" dirty="0" err="1">
                <a:solidFill>
                  <a:schemeClr val="tx1"/>
                </a:solidFill>
              </a:rPr>
              <a:t>Categorizers </a:t>
            </a:r>
            <a:r>
              <a:rPr lang="en-US" sz="2200" dirty="0">
                <a:solidFill>
                  <a:schemeClr val="tx1"/>
                </a:solidFill>
              </a:rPr>
              <a:t>k </a:t>
            </a:r>
            <a:r>
              <a:rPr lang="el-GR" sz="2200" dirty="0">
                <a:solidFill>
                  <a:schemeClr val="tx1"/>
                </a:solidFill>
              </a:rPr>
              <a:t>nearest neighbours (</a:t>
            </a:r>
            <a:r>
              <a:rPr lang="en-US" sz="2200" dirty="0">
                <a:solidFill>
                  <a:schemeClr val="tx1"/>
                </a:solidFill>
              </a:rPr>
              <a:t>K-NN</a:t>
            </a:r>
            <a:r>
              <a:rPr lang="el-GR" sz="2200" dirty="0">
                <a:solidFill>
                  <a:schemeClr val="tx1"/>
                </a:solidFill>
              </a:rPr>
              <a:t>) and nearest centre (</a:t>
            </a:r>
            <a:r>
              <a:rPr lang="en-US" sz="2200" dirty="0">
                <a:solidFill>
                  <a:schemeClr val="tx1"/>
                </a:solidFill>
              </a:rPr>
              <a:t>NC)</a:t>
            </a:r>
            <a:endParaRPr lang="el-GR" dirty="0"/>
          </a:p>
        </p:txBody>
      </p:sp>
      <p:sp>
        <p:nvSpPr>
          <p:cNvPr id="4" name="Θέση περιεχομένου 2">
            <a:extLst>
              <a:ext uri="{FF2B5EF4-FFF2-40B4-BE49-F238E27FC236}">
                <a16:creationId xmlns:a16="http://schemas.microsoft.com/office/drawing/2014/main" id="{C84C1042-0C00-0333-E0CD-8243221D1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1779588"/>
            <a:ext cx="8596312" cy="4389437"/>
          </a:xfrm>
        </p:spPr>
        <p:txBody>
          <a:bodyPr/>
          <a:lstStyle/>
          <a:p>
            <a:r>
              <a:rPr lang="el-GR" dirty="0"/>
              <a:t>Loading </a:t>
            </a:r>
            <a:r>
              <a:rPr lang="en-US" dirty="0"/>
              <a:t>CIFAR10 </a:t>
            </a:r>
            <a:r>
              <a:rPr lang="el-GR" dirty="0"/>
              <a:t>and </a:t>
            </a:r>
            <a:r>
              <a:rPr lang="el-GR" dirty="0" err="1"/>
              <a:t>visualizing </a:t>
            </a:r>
            <a:r>
              <a:rPr lang="el-GR" dirty="0"/>
              <a:t>its data with </a:t>
            </a:r>
            <a:r>
              <a:rPr lang="en-US" dirty="0"/>
              <a:t>matplotlib.</a:t>
            </a:r>
          </a:p>
          <a:p>
            <a:r>
              <a:rPr lang="el-GR" dirty="0"/>
              <a:t>Use of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KNearestNeighbors </a:t>
            </a:r>
            <a:r>
              <a:rPr lang="el-GR" dirty="0"/>
              <a:t>and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NearestCentroid </a:t>
            </a:r>
            <a:r>
              <a:rPr lang="el-GR" dirty="0"/>
              <a:t>of </a:t>
            </a:r>
            <a:r>
              <a:rPr lang="en-US" dirty="0" err="1"/>
              <a:t>sklearn</a:t>
            </a:r>
            <a:r>
              <a:rPr lang="en-US" dirty="0"/>
              <a:t>.</a:t>
            </a:r>
          </a:p>
          <a:p>
            <a:r>
              <a:rPr lang="el-GR" dirty="0"/>
              <a:t>Statistics (training time, prediction accuracy, data dimension):</a:t>
            </a:r>
            <a:endParaRPr lang="en-US" dirty="0"/>
          </a:p>
          <a:p>
            <a:endParaRPr lang="el-G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Πίνακας 4">
                <a:extLst>
                  <a:ext uri="{FF2B5EF4-FFF2-40B4-BE49-F238E27FC236}">
                    <a16:creationId xmlns:a16="http://schemas.microsoft.com/office/drawing/2014/main" id="{45BDF0FF-EBF2-B55F-00FD-BB25E968FA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7267551"/>
                  </p:ext>
                </p:extLst>
              </p:nvPr>
            </p:nvGraphicFramePr>
            <p:xfrm>
              <a:off x="677334" y="3095904"/>
              <a:ext cx="8990922" cy="3376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2698">
                      <a:extLst>
                        <a:ext uri="{9D8B030D-6E8A-4147-A177-3AD203B41FA5}">
                          <a16:colId xmlns:a16="http://schemas.microsoft.com/office/drawing/2014/main" val="2305918812"/>
                        </a:ext>
                      </a:extLst>
                    </a:gridCol>
                    <a:gridCol w="1627632">
                      <a:extLst>
                        <a:ext uri="{9D8B030D-6E8A-4147-A177-3AD203B41FA5}">
                          <a16:colId xmlns:a16="http://schemas.microsoft.com/office/drawing/2014/main" val="2613865330"/>
                        </a:ext>
                      </a:extLst>
                    </a:gridCol>
                    <a:gridCol w="1877568">
                      <a:extLst>
                        <a:ext uri="{9D8B030D-6E8A-4147-A177-3AD203B41FA5}">
                          <a16:colId xmlns:a16="http://schemas.microsoft.com/office/drawing/2014/main" val="1080038183"/>
                        </a:ext>
                      </a:extLst>
                    </a:gridCol>
                    <a:gridCol w="1213104">
                      <a:extLst>
                        <a:ext uri="{9D8B030D-6E8A-4147-A177-3AD203B41FA5}">
                          <a16:colId xmlns:a16="http://schemas.microsoft.com/office/drawing/2014/main" val="2432802598"/>
                        </a:ext>
                      </a:extLst>
                    </a:gridCol>
                    <a:gridCol w="1493520">
                      <a:extLst>
                        <a:ext uri="{9D8B030D-6E8A-4147-A177-3AD203B41FA5}">
                          <a16:colId xmlns:a16="http://schemas.microsoft.com/office/drawing/2014/main" val="1763505803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3384575638"/>
                        </a:ext>
                      </a:extLst>
                    </a:gridCol>
                  </a:tblGrid>
                  <a:tr h="461246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l-GR" dirty="0"/>
                            <a:t>Parameters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800" dirty="0"/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800" dirty="0"/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l-GR" dirty="0"/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b="1" dirty="0"/>
                            <a:t>Results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dirty="0"/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345606"/>
                      </a:ext>
                    </a:extLst>
                  </a:tr>
                  <a:tr h="867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dirty="0">
                              <a:solidFill>
                                <a:schemeClr val="tx1"/>
                              </a:solidFill>
                            </a:rPr>
                            <a:t>Diversity measure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Concurrency</a:t>
                          </a:r>
                          <a:endParaRPr lang="el-G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800" dirty="0">
                              <a:solidFill>
                                <a:schemeClr val="tx1"/>
                              </a:solidFill>
                            </a:rPr>
                            <a:t>Input dimension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Training Time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Prediction accuracy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3304981"/>
                      </a:ext>
                    </a:extLst>
                  </a:tr>
                  <a:tr h="3956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NC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 norm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3072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0.403 sec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27.74%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260051"/>
                      </a:ext>
                    </a:extLst>
                  </a:tr>
                  <a:tr h="3956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1-NN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 norm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3072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23.822 sec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35.39%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47273285"/>
                      </a:ext>
                    </a:extLst>
                  </a:tr>
                  <a:tr h="3956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3-NN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 norm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3072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24.064 sec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33.03%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1237871"/>
                      </a:ext>
                    </a:extLst>
                  </a:tr>
                  <a:tr h="3956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NC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Mahalanobis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3072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~5.5 min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23.64%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71987201"/>
                      </a:ext>
                    </a:extLst>
                  </a:tr>
                  <a:tr h="418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K-NN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Mahalanobis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3072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l-G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60172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Πίνακας 4">
                <a:extLst>
                  <a:ext uri="{FF2B5EF4-FFF2-40B4-BE49-F238E27FC236}">
                    <a16:creationId xmlns:a16="http://schemas.microsoft.com/office/drawing/2014/main" id="{45BDF0FF-EBF2-B55F-00FD-BB25E968FA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7267551"/>
                  </p:ext>
                </p:extLst>
              </p:nvPr>
            </p:nvGraphicFramePr>
            <p:xfrm>
              <a:off x="677334" y="3095904"/>
              <a:ext cx="8990922" cy="3376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2698">
                      <a:extLst>
                        <a:ext uri="{9D8B030D-6E8A-4147-A177-3AD203B41FA5}">
                          <a16:colId xmlns:a16="http://schemas.microsoft.com/office/drawing/2014/main" val="2305918812"/>
                        </a:ext>
                      </a:extLst>
                    </a:gridCol>
                    <a:gridCol w="1627632">
                      <a:extLst>
                        <a:ext uri="{9D8B030D-6E8A-4147-A177-3AD203B41FA5}">
                          <a16:colId xmlns:a16="http://schemas.microsoft.com/office/drawing/2014/main" val="2613865330"/>
                        </a:ext>
                      </a:extLst>
                    </a:gridCol>
                    <a:gridCol w="1877568">
                      <a:extLst>
                        <a:ext uri="{9D8B030D-6E8A-4147-A177-3AD203B41FA5}">
                          <a16:colId xmlns:a16="http://schemas.microsoft.com/office/drawing/2014/main" val="1080038183"/>
                        </a:ext>
                      </a:extLst>
                    </a:gridCol>
                    <a:gridCol w="1213104">
                      <a:extLst>
                        <a:ext uri="{9D8B030D-6E8A-4147-A177-3AD203B41FA5}">
                          <a16:colId xmlns:a16="http://schemas.microsoft.com/office/drawing/2014/main" val="2432802598"/>
                        </a:ext>
                      </a:extLst>
                    </a:gridCol>
                    <a:gridCol w="1493520">
                      <a:extLst>
                        <a:ext uri="{9D8B030D-6E8A-4147-A177-3AD203B41FA5}">
                          <a16:colId xmlns:a16="http://schemas.microsoft.com/office/drawing/2014/main" val="1763505803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3384575638"/>
                        </a:ext>
                      </a:extLst>
                    </a:gridCol>
                  </a:tblGrid>
                  <a:tr h="461246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l-GR" dirty="0"/>
                            <a:t>Parameters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800" dirty="0"/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800" dirty="0"/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l-GR" dirty="0"/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b="1" dirty="0"/>
                            <a:t>Results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dirty="0"/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34560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dirty="0">
                              <a:solidFill>
                                <a:schemeClr val="tx1"/>
                              </a:solidFill>
                            </a:rPr>
                            <a:t>Diversity measure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Concurrency</a:t>
                          </a:r>
                          <a:endParaRPr lang="el-G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800" dirty="0">
                              <a:solidFill>
                                <a:schemeClr val="tx1"/>
                              </a:solidFill>
                            </a:rPr>
                            <a:t>Input dimension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Training Time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Prediction accuracy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3304981"/>
                      </a:ext>
                    </a:extLst>
                  </a:tr>
                  <a:tr h="3956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NC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 norm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3072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0.403 sec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27.74%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260051"/>
                      </a:ext>
                    </a:extLst>
                  </a:tr>
                  <a:tr h="3956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1-NN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 norm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3072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23.822 sec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35.39%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47273285"/>
                      </a:ext>
                    </a:extLst>
                  </a:tr>
                  <a:tr h="3956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3-NN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 norm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3072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24.064 sec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33.03%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1237871"/>
                      </a:ext>
                    </a:extLst>
                  </a:tr>
                  <a:tr h="3956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NC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Mahalanobis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3072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~5.5 min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23.64%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71987201"/>
                      </a:ext>
                    </a:extLst>
                  </a:tr>
                  <a:tr h="418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K-NN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Mahalanobis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3072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0204" t="-705797" r="-114286" b="-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60172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0185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295E6BA-0708-8977-B973-D398E845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630746" cy="1024128"/>
          </a:xfrm>
        </p:spPr>
        <p:txBody>
          <a:bodyPr>
            <a:normAutofit/>
          </a:bodyPr>
          <a:lstStyle/>
          <a:p>
            <a:r>
              <a:rPr lang="el-GR" dirty="0"/>
              <a:t>1</a:t>
            </a:r>
            <a:r>
              <a:rPr lang="el-GR" baseline="30000" dirty="0"/>
              <a:t>η</a:t>
            </a:r>
            <a:r>
              <a:rPr lang="el-GR" dirty="0"/>
              <a:t> Interim Task</a:t>
            </a:r>
            <a:br>
              <a:rPr lang="el-GR" dirty="0"/>
            </a:br>
            <a:r>
              <a:rPr lang="el-GR" sz="2000" dirty="0" err="1">
                <a:solidFill>
                  <a:schemeClr val="tx1"/>
                </a:solidFill>
              </a:rPr>
              <a:t>Categorizers </a:t>
            </a:r>
            <a:r>
              <a:rPr lang="en-US" sz="2000" dirty="0">
                <a:solidFill>
                  <a:schemeClr val="tx1"/>
                </a:solidFill>
              </a:rPr>
              <a:t>k </a:t>
            </a:r>
            <a:r>
              <a:rPr lang="el-GR" sz="2000" dirty="0">
                <a:solidFill>
                  <a:schemeClr val="tx1"/>
                </a:solidFill>
              </a:rPr>
              <a:t>nearest neighbours (</a:t>
            </a:r>
            <a:r>
              <a:rPr lang="en-US" sz="2000" dirty="0">
                <a:solidFill>
                  <a:schemeClr val="tx1"/>
                </a:solidFill>
              </a:rPr>
              <a:t>K-NN</a:t>
            </a:r>
            <a:r>
              <a:rPr lang="el-GR" sz="2000" dirty="0">
                <a:solidFill>
                  <a:schemeClr val="tx1"/>
                </a:solidFill>
              </a:rPr>
              <a:t>) and nearest centre (</a:t>
            </a:r>
            <a:r>
              <a:rPr lang="en-US" sz="2000" dirty="0">
                <a:solidFill>
                  <a:schemeClr val="tx1"/>
                </a:solidFill>
              </a:rPr>
              <a:t>NC)</a:t>
            </a:r>
            <a:endParaRPr lang="el-G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2D6894FE-02E0-92C5-945B-EA61F7990A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88593"/>
                <a:ext cx="9326202" cy="4395215"/>
              </a:xfrm>
            </p:spPr>
            <p:txBody>
              <a:bodyPr/>
              <a:lstStyle/>
              <a:p>
                <a:r>
                  <a:rPr lang="el-GR" dirty="0"/>
                  <a:t>Input data dimensionality minimization application</a:t>
                </a:r>
              </a:p>
              <a:p>
                <a:r>
                  <a:rPr lang="el-GR" dirty="0"/>
                  <a:t>Initially </a:t>
                </a:r>
                <a:r>
                  <a:rPr lang="en-US" dirty="0"/>
                  <a:t>grayscale (</a:t>
                </a:r>
                <a:r>
                  <a:rPr lang="el-GR" dirty="0"/>
                  <a:t>3072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:r>
                  <a:rPr lang="en-US" dirty="0"/>
                  <a:t>1024)</a:t>
                </a:r>
                <a:r>
                  <a:rPr lang="el-GR" dirty="0"/>
                  <a:t>, then </a:t>
                </a:r>
                <a:r>
                  <a:rPr lang="en-US" dirty="0"/>
                  <a:t>PCA (</a:t>
                </a:r>
                <a:r>
                  <a:rPr lang="el-GR" dirty="0"/>
                  <a:t>3072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:r>
                  <a:rPr lang="en-US" dirty="0"/>
                  <a:t>n) </a:t>
                </a:r>
                <a:r>
                  <a:rPr lang="el-GR" dirty="0"/>
                  <a:t>for </a:t>
                </a:r>
                <a:r>
                  <a:rPr lang="en-US" dirty="0"/>
                  <a:t>n = 30, 50, 100, 300, 500</a:t>
                </a:r>
              </a:p>
              <a:p>
                <a:r>
                  <a:rPr lang="el-GR" dirty="0"/>
                  <a:t>For dissimilarity measure</a:t>
                </a:r>
                <a:r>
                  <a:rPr lang="el-GR" dirty="0">
                    <a:solidFill>
                      <a:schemeClr val="tx1"/>
                    </a:solidFill>
                  </a:rPr>
                  <a:t> norm and identity time in </a:t>
                </a:r>
                <a:r>
                  <a:rPr lang="en-US" dirty="0">
                    <a:solidFill>
                      <a:schemeClr val="tx1"/>
                    </a:solidFill>
                  </a:rPr>
                  <a:t>1-NN </a:t>
                </a:r>
                <a:r>
                  <a:rPr lang="el-GR" dirty="0">
                    <a:solidFill>
                      <a:schemeClr val="tx1"/>
                    </a:solidFill>
                  </a:rPr>
                  <a:t>and </a:t>
                </a:r>
                <a:r>
                  <a:rPr lang="en-US" dirty="0">
                    <a:solidFill>
                      <a:schemeClr val="tx1"/>
                    </a:solidFill>
                  </a:rPr>
                  <a:t>3-NN</a:t>
                </a:r>
                <a:r>
                  <a:rPr lang="el-GR" dirty="0">
                    <a:solidFill>
                      <a:schemeClr val="tx1"/>
                    </a:solidFill>
                  </a:rPr>
                  <a:t>:</a:t>
                </a:r>
                <a:endParaRPr lang="el-GR" dirty="0"/>
              </a:p>
            </p:txBody>
          </p:sp>
        </mc:Choice>
        <mc:Fallback xmlns:p14="http://schemas.microsoft.com/office/powerpoint/2010/main" xmlns:a16="http://schemas.microsoft.com/office/drawing/2014/main"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2D6894FE-02E0-92C5-945B-EA61F7990A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88593"/>
                <a:ext cx="9326202" cy="4395215"/>
              </a:xfrm>
              <a:blipFill>
                <a:blip r:embed="rId2"/>
                <a:stretch>
                  <a:fillRect l="-131" t="-832" r="-6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Πίνακας 4">
            <a:extLst>
              <a:ext uri="{FF2B5EF4-FFF2-40B4-BE49-F238E27FC236}">
                <a16:creationId xmlns:a16="http://schemas.microsoft.com/office/drawing/2014/main" id="{5D8BF185-4608-8B74-4362-35E8B4AED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408620"/>
              </p:ext>
            </p:extLst>
          </p:nvPr>
        </p:nvGraphicFramePr>
        <p:xfrm>
          <a:off x="677334" y="3011425"/>
          <a:ext cx="9649288" cy="342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055">
                  <a:extLst>
                    <a:ext uri="{9D8B030D-6E8A-4147-A177-3AD203B41FA5}">
                      <a16:colId xmlns:a16="http://schemas.microsoft.com/office/drawing/2014/main" val="2305918812"/>
                    </a:ext>
                  </a:extLst>
                </a:gridCol>
                <a:gridCol w="1367561">
                  <a:extLst>
                    <a:ext uri="{9D8B030D-6E8A-4147-A177-3AD203B41FA5}">
                      <a16:colId xmlns:a16="http://schemas.microsoft.com/office/drawing/2014/main" val="2613865330"/>
                    </a:ext>
                  </a:extLst>
                </a:gridCol>
                <a:gridCol w="1465744">
                  <a:extLst>
                    <a:ext uri="{9D8B030D-6E8A-4147-A177-3AD203B41FA5}">
                      <a16:colId xmlns:a16="http://schemas.microsoft.com/office/drawing/2014/main" val="1763505803"/>
                    </a:ext>
                  </a:extLst>
                </a:gridCol>
                <a:gridCol w="1325482">
                  <a:extLst>
                    <a:ext uri="{9D8B030D-6E8A-4147-A177-3AD203B41FA5}">
                      <a16:colId xmlns:a16="http://schemas.microsoft.com/office/drawing/2014/main" val="3384575638"/>
                    </a:ext>
                  </a:extLst>
                </a:gridCol>
                <a:gridCol w="1325482">
                  <a:extLst>
                    <a:ext uri="{9D8B030D-6E8A-4147-A177-3AD203B41FA5}">
                      <a16:colId xmlns:a16="http://schemas.microsoft.com/office/drawing/2014/main" val="2397380977"/>
                    </a:ext>
                  </a:extLst>
                </a:gridCol>
                <a:gridCol w="1325482">
                  <a:extLst>
                    <a:ext uri="{9D8B030D-6E8A-4147-A177-3AD203B41FA5}">
                      <a16:colId xmlns:a16="http://schemas.microsoft.com/office/drawing/2014/main" val="3468442839"/>
                    </a:ext>
                  </a:extLst>
                </a:gridCol>
                <a:gridCol w="1325482">
                  <a:extLst>
                    <a:ext uri="{9D8B030D-6E8A-4147-A177-3AD203B41FA5}">
                      <a16:colId xmlns:a16="http://schemas.microsoft.com/office/drawing/2014/main" val="3247679115"/>
                    </a:ext>
                  </a:extLst>
                </a:gridCol>
              </a:tblGrid>
              <a:tr h="446334">
                <a:tc>
                  <a:txBody>
                    <a:bodyPr/>
                    <a:lstStyle/>
                    <a:p>
                      <a:pPr algn="ctr"/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NC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1-NN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3-NN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639471"/>
                  </a:ext>
                </a:extLst>
              </a:tr>
              <a:tr h="760111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tx1"/>
                          </a:solidFill>
                        </a:rPr>
                        <a:t>Input dimension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304981"/>
                  </a:ext>
                </a:extLst>
              </a:tr>
              <a:tr h="3578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Gray →1024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24.12%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0.215 sec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30.18%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4.833 sec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27.93%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5.005 sec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07817"/>
                  </a:ext>
                </a:extLst>
              </a:tr>
              <a:tr h="3578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PCA </a:t>
                      </a:r>
                      <a:r>
                        <a:rPr lang="el-G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 </a:t>
                      </a:r>
                      <a:r>
                        <a:rPr lang="el-GR" sz="18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27.62%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0.019 sec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38.93%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0.645 sec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38.34%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0.651 sec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260051"/>
                  </a:ext>
                </a:extLst>
              </a:tr>
              <a:tr h="3578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PCA </a:t>
                      </a:r>
                      <a:r>
                        <a:rPr lang="el-G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 </a:t>
                      </a:r>
                      <a:r>
                        <a:rPr lang="el-GR" sz="18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27.59%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0.025 sec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39.16%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0.654 sec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37.68%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0.796 sec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273285"/>
                  </a:ext>
                </a:extLst>
              </a:tr>
              <a:tr h="3578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PCA </a:t>
                      </a:r>
                      <a:r>
                        <a:rPr lang="el-G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 </a:t>
                      </a:r>
                      <a:r>
                        <a:rPr lang="el-GR" sz="18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27.66%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0.035 sec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38.61%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0.866 sec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36.77%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0.911 sec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237871"/>
                  </a:ext>
                </a:extLst>
              </a:tr>
              <a:tr h="3583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PCA </a:t>
                      </a:r>
                      <a:r>
                        <a:rPr lang="el-G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 </a:t>
                      </a:r>
                      <a:r>
                        <a:rPr lang="el-GR" sz="1800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27.73%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0.075 sec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36.90%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1.637 sec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34.49%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1.750 sec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987201"/>
                  </a:ext>
                </a:extLst>
              </a:tr>
              <a:tr h="38765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PCA </a:t>
                      </a:r>
                      <a:r>
                        <a:rPr lang="el-G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 </a:t>
                      </a:r>
                      <a:r>
                        <a:rPr lang="el-GR" sz="18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27.74%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0.122 sec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36.30%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2.380 sec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33.71%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2.379 sec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017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09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3258106-24CD-68E4-C889-DF06ADE4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1</a:t>
            </a:r>
            <a:r>
              <a:rPr lang="el-GR" baseline="30000" dirty="0"/>
              <a:t>η</a:t>
            </a:r>
            <a:r>
              <a:rPr lang="el-GR" dirty="0"/>
              <a:t> Work</a:t>
            </a:r>
            <a:br>
              <a:rPr lang="el-GR" dirty="0"/>
            </a:br>
            <a:r>
              <a:rPr lang="el-GR" sz="2000" dirty="0" err="1">
                <a:solidFill>
                  <a:schemeClr val="tx1"/>
                </a:solidFill>
              </a:rPr>
              <a:t>Multilayer </a:t>
            </a:r>
            <a:r>
              <a:rPr lang="en-US" sz="2000" dirty="0">
                <a:solidFill>
                  <a:schemeClr val="tx1"/>
                </a:solidFill>
              </a:rPr>
              <a:t>Perceptron </a:t>
            </a:r>
            <a:r>
              <a:rPr lang="el-GR" sz="2000" dirty="0" err="1">
                <a:solidFill>
                  <a:schemeClr val="tx1"/>
                </a:solidFill>
              </a:rPr>
              <a:t>Neural </a:t>
            </a:r>
            <a:r>
              <a:rPr lang="el-GR" sz="2000" dirty="0">
                <a:solidFill>
                  <a:schemeClr val="tx1"/>
                </a:solidFill>
              </a:rPr>
              <a:t>Network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E37B5C8-D1CA-B625-3941-BCC063600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1885"/>
            <a:ext cx="9173802" cy="4264595"/>
          </a:xfrm>
        </p:spPr>
        <p:txBody>
          <a:bodyPr>
            <a:normAutofit lnSpcReduction="10000"/>
          </a:bodyPr>
          <a:lstStyle/>
          <a:p>
            <a:r>
              <a:rPr lang="el-GR" dirty="0"/>
              <a:t>Implemented using </a:t>
            </a:r>
            <a:r>
              <a:rPr lang="en-US" dirty="0"/>
              <a:t>NumPy: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FullyConnectedClassifier </a:t>
            </a:r>
            <a:r>
              <a:rPr lang="el-GR" dirty="0"/>
              <a:t>class exclusively in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NeuralNetwork.py </a:t>
            </a:r>
            <a:r>
              <a:rPr lang="en-US" dirty="0"/>
              <a:t>script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l-GR" dirty="0">
              <a:solidFill>
                <a:schemeClr val="tx1"/>
              </a:solidFill>
            </a:endParaRPr>
          </a:p>
          <a:p>
            <a:r>
              <a:rPr lang="el-GR" dirty="0" err="1">
                <a:solidFill>
                  <a:schemeClr val="tx1"/>
                </a:solidFill>
              </a:rPr>
              <a:t>Normalize </a:t>
            </a:r>
            <a:r>
              <a:rPr lang="el-GR" dirty="0">
                <a:solidFill>
                  <a:schemeClr val="tx1"/>
                </a:solidFill>
              </a:rPr>
              <a:t>values from [0, 255] to [0, 1].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l-GR" dirty="0">
                <a:solidFill>
                  <a:schemeClr val="tx1"/>
                </a:solidFill>
              </a:rPr>
              <a:t>Dimensional minimization with </a:t>
            </a:r>
            <a:r>
              <a:rPr lang="en-US" dirty="0">
                <a:solidFill>
                  <a:schemeClr val="tx1"/>
                </a:solidFill>
              </a:rPr>
              <a:t>PCA</a:t>
            </a:r>
            <a:r>
              <a:rPr lang="el-GR" dirty="0">
                <a:solidFill>
                  <a:schemeClr val="tx1"/>
                </a:solidFill>
              </a:rPr>
              <a:t>.</a:t>
            </a:r>
          </a:p>
          <a:p>
            <a:r>
              <a:rPr lang="el-GR" dirty="0">
                <a:solidFill>
                  <a:schemeClr val="tx1"/>
                </a:solidFill>
              </a:rPr>
              <a:t>Cost minimization using Stochastic Epiclinic Process.</a:t>
            </a:r>
          </a:p>
          <a:p>
            <a:r>
              <a:rPr lang="el-GR" dirty="0">
                <a:solidFill>
                  <a:schemeClr val="tx1"/>
                </a:solidFill>
              </a:rPr>
              <a:t>Input neurons = Input sample dimension</a:t>
            </a:r>
          </a:p>
          <a:p>
            <a:r>
              <a:rPr lang="el-GR" dirty="0">
                <a:solidFill>
                  <a:schemeClr val="tx1"/>
                </a:solidFill>
              </a:rPr>
              <a:t>Output neurons = 10</a:t>
            </a:r>
          </a:p>
          <a:p>
            <a:r>
              <a:rPr lang="el-GR" dirty="0">
                <a:solidFill>
                  <a:schemeClr val="tx1"/>
                </a:solidFill>
              </a:rPr>
              <a:t>Sigmoidal activation function in all hidden neurons of all hidden layers.</a:t>
            </a:r>
          </a:p>
          <a:p>
            <a:r>
              <a:rPr lang="el-GR" dirty="0">
                <a:solidFill>
                  <a:schemeClr val="tx1"/>
                </a:solidFill>
              </a:rPr>
              <a:t>Cost function: first </a:t>
            </a:r>
            <a:r>
              <a:rPr lang="en-US" dirty="0">
                <a:solidFill>
                  <a:schemeClr val="tx1"/>
                </a:solidFill>
              </a:rPr>
              <a:t>instantaneous</a:t>
            </a:r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squared error </a:t>
            </a:r>
            <a:r>
              <a:rPr lang="el-GR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ISE), </a:t>
            </a:r>
            <a:r>
              <a:rPr lang="el-GR" dirty="0">
                <a:solidFill>
                  <a:schemeClr val="tx1"/>
                </a:solidFill>
              </a:rPr>
              <a:t>then </a:t>
            </a:r>
            <a:r>
              <a:rPr lang="en-US" dirty="0">
                <a:solidFill>
                  <a:schemeClr val="tx1"/>
                </a:solidFill>
              </a:rPr>
              <a:t>categorical</a:t>
            </a:r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cross entropy </a:t>
            </a:r>
            <a:r>
              <a:rPr lang="el-GR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CCE).</a:t>
            </a:r>
          </a:p>
          <a:p>
            <a:r>
              <a:rPr lang="el-GR" dirty="0">
                <a:solidFill>
                  <a:schemeClr val="tx1"/>
                </a:solidFill>
              </a:rPr>
              <a:t>The parameters and statistics/results are detailed below ...</a:t>
            </a:r>
            <a:endParaRPr lang="en-US" dirty="0">
              <a:solidFill>
                <a:schemeClr val="tx1"/>
              </a:solidFill>
            </a:endParaRPr>
          </a:p>
          <a:p>
            <a:endParaRPr lang="el-G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1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B21BBA8-13BB-C3D7-3479-5461709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1</a:t>
            </a:r>
            <a:r>
              <a:rPr lang="el-GR" baseline="30000" dirty="0"/>
              <a:t>η</a:t>
            </a:r>
            <a:r>
              <a:rPr lang="el-GR" dirty="0"/>
              <a:t> Work</a:t>
            </a:r>
            <a:br>
              <a:rPr lang="en-US" dirty="0"/>
            </a:br>
            <a:r>
              <a:rPr lang="el-GR" sz="2000" dirty="0" err="1">
                <a:solidFill>
                  <a:schemeClr val="tx1"/>
                </a:solidFill>
              </a:rPr>
              <a:t>Multilayer </a:t>
            </a:r>
            <a:r>
              <a:rPr lang="en-US" sz="2000" dirty="0">
                <a:solidFill>
                  <a:schemeClr val="tx1"/>
                </a:solidFill>
              </a:rPr>
              <a:t>Perceptron </a:t>
            </a:r>
            <a:r>
              <a:rPr lang="el-GR" sz="2000" dirty="0" err="1">
                <a:solidFill>
                  <a:schemeClr val="tx1"/>
                </a:solidFill>
              </a:rPr>
              <a:t>Neural </a:t>
            </a:r>
            <a:r>
              <a:rPr lang="el-GR" sz="2000" dirty="0">
                <a:solidFill>
                  <a:schemeClr val="tx1"/>
                </a:solidFill>
              </a:rPr>
              <a:t>Network</a:t>
            </a:r>
            <a:endParaRPr lang="el-GR" sz="1800" dirty="0"/>
          </a:p>
        </p:txBody>
      </p:sp>
      <p:graphicFrame>
        <p:nvGraphicFramePr>
          <p:cNvPr id="5" name="Πίνακας 4">
            <a:extLst>
              <a:ext uri="{FF2B5EF4-FFF2-40B4-BE49-F238E27FC236}">
                <a16:creationId xmlns:a16="http://schemas.microsoft.com/office/drawing/2014/main" id="{E0BFFA86-3DB5-21AA-9AA2-3781E601C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903828"/>
              </p:ext>
            </p:extLst>
          </p:nvPr>
        </p:nvGraphicFramePr>
        <p:xfrm>
          <a:off x="682752" y="1727481"/>
          <a:ext cx="10558272" cy="320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710">
                  <a:extLst>
                    <a:ext uri="{9D8B030D-6E8A-4147-A177-3AD203B41FA5}">
                      <a16:colId xmlns:a16="http://schemas.microsoft.com/office/drawing/2014/main" val="1679509074"/>
                    </a:ext>
                  </a:extLst>
                </a:gridCol>
                <a:gridCol w="1714888">
                  <a:extLst>
                    <a:ext uri="{9D8B030D-6E8A-4147-A177-3AD203B41FA5}">
                      <a16:colId xmlns:a16="http://schemas.microsoft.com/office/drawing/2014/main" val="1092888504"/>
                    </a:ext>
                  </a:extLst>
                </a:gridCol>
                <a:gridCol w="1528599">
                  <a:extLst>
                    <a:ext uri="{9D8B030D-6E8A-4147-A177-3AD203B41FA5}">
                      <a16:colId xmlns:a16="http://schemas.microsoft.com/office/drawing/2014/main" val="4202439442"/>
                    </a:ext>
                  </a:extLst>
                </a:gridCol>
                <a:gridCol w="1073875">
                  <a:extLst>
                    <a:ext uri="{9D8B030D-6E8A-4147-A177-3AD203B41FA5}">
                      <a16:colId xmlns:a16="http://schemas.microsoft.com/office/drawing/2014/main" val="3712395499"/>
                    </a:ext>
                  </a:extLst>
                </a:gridCol>
                <a:gridCol w="1261872">
                  <a:extLst>
                    <a:ext uri="{9D8B030D-6E8A-4147-A177-3AD203B41FA5}">
                      <a16:colId xmlns:a16="http://schemas.microsoft.com/office/drawing/2014/main" val="4195781302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930283643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val="4032841339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560610991"/>
                    </a:ext>
                  </a:extLst>
                </a:gridCol>
              </a:tblGrid>
              <a:tr h="383710">
                <a:tc>
                  <a:txBody>
                    <a:bodyPr/>
                    <a:lstStyle/>
                    <a:p>
                      <a:pPr algn="ctr"/>
                      <a:r>
                        <a:rPr lang="el-GR" sz="1600" dirty="0"/>
                        <a:t>Dimension</a:t>
                      </a:r>
                    </a:p>
                    <a:p>
                      <a:pPr algn="ctr"/>
                      <a:r>
                        <a:rPr lang="el-GR" sz="1600" dirty="0"/>
                        <a:t>Enter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/>
                        <a:t>#Neurone/ </a:t>
                      </a:r>
                    </a:p>
                    <a:p>
                      <a:pPr algn="ctr"/>
                      <a:r>
                        <a:rPr lang="el-GR" sz="1600" dirty="0"/>
                        <a:t>Hidden layer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/>
                        <a:t>Output activation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/>
                        <a:t>Learning rate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/>
                        <a:t>Cost function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/>
                        <a:t>#Decisions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/>
                        <a:t>Training Time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/>
                        <a:t>Prediction accuracy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203073"/>
                  </a:ext>
                </a:extLst>
              </a:tr>
              <a:tr h="524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(128, 64)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</a:rPr>
                        <a:t>sigmoid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ISE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</a:rPr>
                        <a:t>3.15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hrs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34.90%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623369"/>
                  </a:ext>
                </a:extLst>
              </a:tr>
              <a:tr h="524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(128, 64)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softmax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ISE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4.50 min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28.98%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67509"/>
                  </a:ext>
                </a:extLst>
              </a:tr>
              <a:tr h="524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(128, 64)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softmax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ISE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</a:rPr>
                        <a:t>253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1.00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hrs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36.13%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012743"/>
                  </a:ext>
                </a:extLst>
              </a:tr>
              <a:tr h="524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(256, 128, 64)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softmax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>
                          <a:solidFill>
                            <a:schemeClr val="tx1"/>
                          </a:solidFill>
                        </a:rPr>
                        <a:t>0.0005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CCE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</a:rPr>
                        <a:t>364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3.31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hrs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31.33%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028501"/>
                  </a:ext>
                </a:extLst>
              </a:tr>
              <a:tr h="524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(128, 64)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softmax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CCE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</a:rPr>
                        <a:t>345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40.0 min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37.87%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175674"/>
                  </a:ext>
                </a:extLst>
              </a:tr>
            </a:tbl>
          </a:graphicData>
        </a:graphic>
      </p:graphicFrame>
      <p:graphicFrame>
        <p:nvGraphicFramePr>
          <p:cNvPr id="6" name="Πίνακας 5">
            <a:extLst>
              <a:ext uri="{FF2B5EF4-FFF2-40B4-BE49-F238E27FC236}">
                <a16:creationId xmlns:a16="http://schemas.microsoft.com/office/drawing/2014/main" id="{B7B03B6E-6208-340C-3402-E6A8C00B5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755226"/>
              </p:ext>
            </p:extLst>
          </p:nvPr>
        </p:nvGraphicFramePr>
        <p:xfrm>
          <a:off x="677339" y="5242842"/>
          <a:ext cx="10563685" cy="126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981">
                  <a:extLst>
                    <a:ext uri="{9D8B030D-6E8A-4147-A177-3AD203B41FA5}">
                      <a16:colId xmlns:a16="http://schemas.microsoft.com/office/drawing/2014/main" val="3332898399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1589687886"/>
                    </a:ext>
                  </a:extLst>
                </a:gridCol>
                <a:gridCol w="1395984">
                  <a:extLst>
                    <a:ext uri="{9D8B030D-6E8A-4147-A177-3AD203B41FA5}">
                      <a16:colId xmlns:a16="http://schemas.microsoft.com/office/drawing/2014/main" val="2234641635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090782690"/>
                    </a:ext>
                  </a:extLst>
                </a:gridCol>
                <a:gridCol w="755904">
                  <a:extLst>
                    <a:ext uri="{9D8B030D-6E8A-4147-A177-3AD203B41FA5}">
                      <a16:colId xmlns:a16="http://schemas.microsoft.com/office/drawing/2014/main" val="4077948219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3135223782"/>
                    </a:ext>
                  </a:extLst>
                </a:gridCol>
                <a:gridCol w="786384">
                  <a:extLst>
                    <a:ext uri="{9D8B030D-6E8A-4147-A177-3AD203B41FA5}">
                      <a16:colId xmlns:a16="http://schemas.microsoft.com/office/drawing/2014/main" val="264578044"/>
                    </a:ext>
                  </a:extLst>
                </a:gridCol>
                <a:gridCol w="874131">
                  <a:extLst>
                    <a:ext uri="{9D8B030D-6E8A-4147-A177-3AD203B41FA5}">
                      <a16:colId xmlns:a16="http://schemas.microsoft.com/office/drawing/2014/main" val="3214179008"/>
                    </a:ext>
                  </a:extLst>
                </a:gridCol>
                <a:gridCol w="960335">
                  <a:extLst>
                    <a:ext uri="{9D8B030D-6E8A-4147-A177-3AD203B41FA5}">
                      <a16:colId xmlns:a16="http://schemas.microsoft.com/office/drawing/2014/main" val="2449898533"/>
                    </a:ext>
                  </a:extLst>
                </a:gridCol>
                <a:gridCol w="960335">
                  <a:extLst>
                    <a:ext uri="{9D8B030D-6E8A-4147-A177-3AD203B41FA5}">
                      <a16:colId xmlns:a16="http://schemas.microsoft.com/office/drawing/2014/main" val="2074587469"/>
                    </a:ext>
                  </a:extLst>
                </a:gridCol>
                <a:gridCol w="960335">
                  <a:extLst>
                    <a:ext uri="{9D8B030D-6E8A-4147-A177-3AD203B41FA5}">
                      <a16:colId xmlns:a16="http://schemas.microsoft.com/office/drawing/2014/main" val="3596086409"/>
                    </a:ext>
                  </a:extLst>
                </a:gridCol>
              </a:tblGrid>
              <a:tr h="633843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tx1"/>
                          </a:solidFill>
                        </a:rPr>
                        <a:t> Class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airplane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automotive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bird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cat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deer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frog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horse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ship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truck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174644"/>
                  </a:ext>
                </a:extLst>
              </a:tr>
              <a:tr h="633843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55.6%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37.6%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24.6%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1.3%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31.2%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37.7%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58.4%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34.2%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49.3%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52.1%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447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12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D93303A-BBB5-8D1B-532F-0034BB2A7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l-GR" baseline="30000" dirty="0"/>
              <a:t>η</a:t>
            </a:r>
            <a:r>
              <a:rPr lang="el-GR" dirty="0"/>
              <a:t> Work</a:t>
            </a:r>
            <a:br>
              <a:rPr lang="en-US" dirty="0"/>
            </a:br>
            <a:r>
              <a:rPr lang="el-GR" sz="2000" dirty="0">
                <a:solidFill>
                  <a:schemeClr val="tx1"/>
                </a:solidFill>
              </a:rPr>
              <a:t>Support Vector Machine</a:t>
            </a:r>
            <a:endParaRPr lang="el-G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61018586-BE4D-5B0F-6E09-47FDF65203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09485"/>
                <a:ext cx="9905322" cy="4691315"/>
              </a:xfrm>
            </p:spPr>
            <p:txBody>
              <a:bodyPr>
                <a:normAutofit/>
              </a:bodyPr>
              <a:lstStyle/>
              <a:p>
                <a:r>
                  <a:rPr lang="el-GR" dirty="0"/>
                  <a:t>Use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SVC </a:t>
                </a:r>
                <a:r>
                  <a:rPr lang="el-GR" dirty="0"/>
                  <a:t>class </a:t>
                </a:r>
                <a:r>
                  <a:rPr lang="el-GR" dirty="0">
                    <a:solidFill>
                      <a:schemeClr val="tx1"/>
                    </a:solidFill>
                  </a:rPr>
                  <a:t>of the </a:t>
                </a:r>
                <a:r>
                  <a:rPr lang="en-US" dirty="0" err="1">
                    <a:solidFill>
                      <a:schemeClr val="tx1"/>
                    </a:solidFill>
                  </a:rPr>
                  <a:t>sklearn </a:t>
                </a:r>
                <a:r>
                  <a:rPr lang="el-GR" dirty="0">
                    <a:solidFill>
                      <a:schemeClr val="tx1"/>
                    </a:solidFill>
                  </a:rPr>
                  <a:t>library.</a:t>
                </a:r>
              </a:p>
              <a:p>
                <a:r>
                  <a:rPr lang="el-GR" dirty="0" err="1">
                    <a:solidFill>
                      <a:schemeClr val="tx1"/>
                    </a:solidFill>
                  </a:rPr>
                  <a:t>Normalize </a:t>
                </a:r>
                <a:r>
                  <a:rPr lang="el-GR" dirty="0">
                    <a:solidFill>
                      <a:schemeClr val="tx1"/>
                    </a:solidFill>
                  </a:rPr>
                  <a:t>values from [0, 255] to [0, 1].</a:t>
                </a:r>
              </a:p>
              <a:p>
                <a:r>
                  <a:rPr lang="el-GR" dirty="0">
                    <a:solidFill>
                      <a:schemeClr val="tx1"/>
                    </a:solidFill>
                  </a:rPr>
                  <a:t>Dimensional minimization with </a:t>
                </a:r>
                <a:r>
                  <a:rPr lang="en-US" dirty="0">
                    <a:solidFill>
                      <a:schemeClr val="tx1"/>
                    </a:solidFill>
                  </a:rPr>
                  <a:t>PCA </a:t>
                </a:r>
                <a:r>
                  <a:rPr lang="el-GR" dirty="0">
                    <a:solidFill>
                      <a:schemeClr val="tx1"/>
                    </a:solidFill>
                  </a:rPr>
                  <a:t>to preserve 91% of the original information 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l-GR" dirty="0">
                    <a:solidFill>
                      <a:schemeClr val="tx1"/>
                    </a:solidFill>
                  </a:rPr>
                  <a:t>Minimization to </a:t>
                </a:r>
                <a:r>
                  <a:rPr lang="el-G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114 dimensions</a:t>
                </a:r>
                <a:r>
                  <a:rPr lang="el-GR" dirty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l-GR" dirty="0">
                    <a:solidFill>
                      <a:schemeClr val="tx1"/>
                    </a:solidFill>
                  </a:rPr>
                  <a:t>Use of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RBF </a:t>
                </a:r>
                <a:r>
                  <a:rPr lang="en-US" dirty="0">
                    <a:solidFill>
                      <a:schemeClr val="tx1"/>
                    </a:solidFill>
                  </a:rPr>
                  <a:t>kernel.</a:t>
                </a:r>
                <a:endParaRPr lang="el-GR" dirty="0">
                  <a:solidFill>
                    <a:schemeClr val="tx1"/>
                  </a:solidFill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</a:rPr>
                  <a:t>GridSearchCV </a:t>
                </a:r>
                <a:r>
                  <a:rPr lang="el-GR" dirty="0">
                    <a:solidFill>
                      <a:schemeClr val="tx1"/>
                    </a:solidFill>
                  </a:rPr>
                  <a:t>for </a:t>
                </a:r>
                <a:r>
                  <a:rPr lang="el-GR" dirty="0" err="1">
                    <a:solidFill>
                      <a:schemeClr val="tx1"/>
                    </a:solidFill>
                  </a:rPr>
                  <a:t>normalization </a:t>
                </a:r>
                <a:r>
                  <a:rPr lang="el-GR" dirty="0">
                    <a:solidFill>
                      <a:schemeClr val="tx1"/>
                    </a:solidFill>
                  </a:rPr>
                  <a:t>parameter </a:t>
                </a:r>
                <a:r>
                  <a:rPr lang="en-US" dirty="0">
                    <a:solidFill>
                      <a:schemeClr val="tx1"/>
                    </a:solidFill>
                  </a:rPr>
                  <a:t>C </a:t>
                </a:r>
                <a:r>
                  <a:rPr lang="el-GR" dirty="0">
                    <a:solidFill>
                      <a:schemeClr val="tx1"/>
                    </a:solidFill>
                  </a:rPr>
                  <a:t>to {0.01, 0.1, 1, 2, 5, 10} and parameter to {</a:t>
                </a:r>
                <a:r>
                  <a:rPr lang="en-US" dirty="0">
                    <a:solidFill>
                      <a:schemeClr val="tx1"/>
                    </a:solidFill>
                  </a:rPr>
                  <a:t>'scale', 'auto'</a:t>
                </a:r>
                <a:r>
                  <a:rPr lang="el-GR" dirty="0">
                    <a:solidFill>
                      <a:schemeClr val="tx1"/>
                    </a:solidFill>
                  </a:rPr>
                  <a:t>} </a:t>
                </a:r>
                <a:r>
                  <a:rPr lang="en-US" dirty="0">
                    <a:solidFill>
                      <a:schemeClr val="tx1"/>
                    </a:solidFill>
                  </a:rPr>
                  <a:t>= { ,</a:t>
                </a:r>
                <a:r>
                  <a:rPr lang="el-GR" dirty="0">
                    <a:solidFill>
                      <a:schemeClr val="tx1"/>
                    </a:solidFill>
                  </a:rPr>
                  <a:t> }, in the </a:t>
                </a:r>
                <a:r>
                  <a:rPr lang="en-US" dirty="0">
                    <a:solidFill>
                      <a:schemeClr val="tx1"/>
                    </a:solidFill>
                  </a:rPr>
                  <a:t>SVM </a:t>
                </a:r>
                <a:r>
                  <a:rPr lang="el-GR" dirty="0">
                    <a:solidFill>
                      <a:schemeClr val="tx1"/>
                    </a:solidFill>
                  </a:rPr>
                  <a:t>separation of 10 classes.</a:t>
                </a:r>
              </a:p>
              <a:p>
                <a:r>
                  <a:rPr lang="el-GR" dirty="0">
                    <a:solidFill>
                      <a:schemeClr val="tx1"/>
                    </a:solidFill>
                  </a:rPr>
                  <a:t>Testing </a:t>
                </a:r>
                <a:r>
                  <a:rPr lang="en-US" dirty="0">
                    <a:solidFill>
                      <a:schemeClr val="tx1"/>
                    </a:solidFill>
                  </a:rPr>
                  <a:t>SVM </a:t>
                </a:r>
                <a:r>
                  <a:rPr lang="el-GR" dirty="0">
                    <a:solidFill>
                      <a:schemeClr val="tx1"/>
                    </a:solidFill>
                  </a:rPr>
                  <a:t>separation of two classes.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l-GR" dirty="0">
                    <a:solidFill>
                      <a:schemeClr val="tx1"/>
                    </a:solidFill>
                  </a:rPr>
                  <a:t>Testing </a:t>
                </a:r>
                <a:r>
                  <a:rPr lang="en-US" dirty="0">
                    <a:solidFill>
                      <a:schemeClr val="tx1"/>
                    </a:solidFill>
                  </a:rPr>
                  <a:t>One Vs Rest (OVR) </a:t>
                </a:r>
                <a:r>
                  <a:rPr lang="el-GR" dirty="0">
                    <a:solidFill>
                      <a:schemeClr val="tx1"/>
                    </a:solidFill>
                  </a:rPr>
                  <a:t>and </a:t>
                </a:r>
                <a:r>
                  <a:rPr lang="en-US" dirty="0">
                    <a:solidFill>
                      <a:schemeClr val="tx1"/>
                    </a:solidFill>
                  </a:rPr>
                  <a:t>One Vs One (OVO) </a:t>
                </a:r>
                <a:r>
                  <a:rPr lang="el-GR" dirty="0">
                    <a:solidFill>
                      <a:schemeClr val="tx1"/>
                    </a:solidFill>
                  </a:rPr>
                  <a:t>approaches.</a:t>
                </a:r>
              </a:p>
              <a:p>
                <a:r>
                  <a:rPr lang="el-GR" dirty="0">
                    <a:solidFill>
                      <a:schemeClr val="tx1"/>
                    </a:solidFill>
                  </a:rPr>
                  <a:t>Testing </a:t>
                </a:r>
                <a:r>
                  <a:rPr lang="el-GR" dirty="0" err="1">
                    <a:solidFill>
                      <a:schemeClr val="tx1"/>
                    </a:solidFill>
                  </a:rPr>
                  <a:t>Multilayer </a:t>
                </a:r>
                <a:r>
                  <a:rPr lang="en-US" dirty="0">
                    <a:solidFill>
                      <a:schemeClr val="tx1"/>
                    </a:solidFill>
                  </a:rPr>
                  <a:t>Perceptron </a:t>
                </a:r>
                <a:r>
                  <a:rPr lang="el-GR" dirty="0" err="1">
                    <a:solidFill>
                      <a:schemeClr val="tx1"/>
                    </a:solidFill>
                  </a:rPr>
                  <a:t>Neural </a:t>
                </a:r>
                <a:r>
                  <a:rPr lang="el-GR" dirty="0">
                    <a:solidFill>
                      <a:schemeClr val="tx1"/>
                    </a:solidFill>
                  </a:rPr>
                  <a:t>Network 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l-GR" dirty="0">
                    <a:solidFill>
                      <a:schemeClr val="tx1"/>
                    </a:solidFill>
                  </a:rPr>
                  <a:t>from 1</a:t>
                </a:r>
                <a:r>
                  <a:rPr lang="el-GR" baseline="30000" dirty="0">
                    <a:solidFill>
                      <a:schemeClr val="tx1"/>
                    </a:solidFill>
                  </a:rPr>
                  <a:t>η</a:t>
                </a:r>
                <a:r>
                  <a:rPr lang="el-GR" dirty="0">
                    <a:solidFill>
                      <a:schemeClr val="tx1"/>
                    </a:solidFill>
                  </a:rPr>
                  <a:t> Work) with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Hinge Loss </a:t>
                </a:r>
                <a:r>
                  <a:rPr lang="en-US" dirty="0">
                    <a:solidFill>
                      <a:schemeClr val="tx1"/>
                    </a:solidFill>
                  </a:rPr>
                  <a:t>(L2-SVM) </a:t>
                </a:r>
                <a:r>
                  <a:rPr lang="el-GR" dirty="0">
                    <a:solidFill>
                      <a:schemeClr val="tx1"/>
                    </a:solidFill>
                  </a:rPr>
                  <a:t>as a cost function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l-GR" dirty="0">
                  <a:solidFill>
                    <a:schemeClr val="tx1"/>
                  </a:solidFill>
                </a:endParaRPr>
              </a:p>
              <a:p>
                <a:r>
                  <a:rPr lang="el-GR" dirty="0">
                    <a:solidFill>
                      <a:schemeClr val="tx1"/>
                    </a:solidFill>
                  </a:rPr>
                  <a:t>The parameters and statistics/results are detailed below ...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l-GR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:p14="http://schemas.microsoft.com/office/powerpoint/2010/main" xmlns:a16="http://schemas.microsoft.com/office/drawing/2014/main"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61018586-BE4D-5B0F-6E09-47FDF65203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09485"/>
                <a:ext cx="9905322" cy="4691315"/>
              </a:xfrm>
              <a:blipFill>
                <a:blip r:embed="rId2"/>
                <a:stretch>
                  <a:fillRect l="-123" t="-779" r="-92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Εικόνα 4">
            <a:extLst>
              <a:ext uri="{FF2B5EF4-FFF2-40B4-BE49-F238E27FC236}">
                <a16:creationId xmlns:a16="http://schemas.microsoft.com/office/drawing/2014/main" id="{2B443B95-58B0-42DD-1D37-9CE0F8F99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407" y="219836"/>
            <a:ext cx="2484667" cy="210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1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6A973ED-156C-DD78-888B-8EE379B3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38" y="254573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l-GR" baseline="30000" dirty="0"/>
              <a:t>η</a:t>
            </a:r>
            <a:r>
              <a:rPr lang="el-GR" dirty="0"/>
              <a:t> Work</a:t>
            </a:r>
            <a:br>
              <a:rPr lang="en-US" dirty="0"/>
            </a:br>
            <a:r>
              <a:rPr lang="el-GR" sz="2000" dirty="0">
                <a:solidFill>
                  <a:schemeClr val="tx1"/>
                </a:solidFill>
              </a:rPr>
              <a:t>Support Vector Machine</a:t>
            </a:r>
            <a:endParaRPr lang="el-GR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Θέση περιεχομένου 3">
                <a:extLst>
                  <a:ext uri="{FF2B5EF4-FFF2-40B4-BE49-F238E27FC236}">
                    <a16:creationId xmlns:a16="http://schemas.microsoft.com/office/drawing/2014/main" id="{B091E8FE-FD8D-ED93-7391-AAECD68B11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92801836"/>
                  </p:ext>
                </p:extLst>
              </p:nvPr>
            </p:nvGraphicFramePr>
            <p:xfrm>
              <a:off x="671238" y="1325437"/>
              <a:ext cx="10551498" cy="56601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2787">
                      <a:extLst>
                        <a:ext uri="{9D8B030D-6E8A-4147-A177-3AD203B41FA5}">
                          <a16:colId xmlns:a16="http://schemas.microsoft.com/office/drawing/2014/main" val="419703711"/>
                        </a:ext>
                      </a:extLst>
                    </a:gridCol>
                    <a:gridCol w="1171530">
                      <a:extLst>
                        <a:ext uri="{9D8B030D-6E8A-4147-A177-3AD203B41FA5}">
                          <a16:colId xmlns:a16="http://schemas.microsoft.com/office/drawing/2014/main" val="605877775"/>
                        </a:ext>
                      </a:extLst>
                    </a:gridCol>
                    <a:gridCol w="168451">
                      <a:extLst>
                        <a:ext uri="{9D8B030D-6E8A-4147-A177-3AD203B41FA5}">
                          <a16:colId xmlns:a16="http://schemas.microsoft.com/office/drawing/2014/main" val="2616779045"/>
                        </a:ext>
                      </a:extLst>
                    </a:gridCol>
                    <a:gridCol w="870512">
                      <a:extLst>
                        <a:ext uri="{9D8B030D-6E8A-4147-A177-3AD203B41FA5}">
                          <a16:colId xmlns:a16="http://schemas.microsoft.com/office/drawing/2014/main" val="716950712"/>
                        </a:ext>
                      </a:extLst>
                    </a:gridCol>
                    <a:gridCol w="157749">
                      <a:extLst>
                        <a:ext uri="{9D8B030D-6E8A-4147-A177-3AD203B41FA5}">
                          <a16:colId xmlns:a16="http://schemas.microsoft.com/office/drawing/2014/main" val="4094922827"/>
                        </a:ext>
                      </a:extLst>
                    </a:gridCol>
                    <a:gridCol w="479351">
                      <a:extLst>
                        <a:ext uri="{9D8B030D-6E8A-4147-A177-3AD203B41FA5}">
                          <a16:colId xmlns:a16="http://schemas.microsoft.com/office/drawing/2014/main" val="1921496490"/>
                        </a:ext>
                      </a:extLst>
                    </a:gridCol>
                    <a:gridCol w="178602">
                      <a:extLst>
                        <a:ext uri="{9D8B030D-6E8A-4147-A177-3AD203B41FA5}">
                          <a16:colId xmlns:a16="http://schemas.microsoft.com/office/drawing/2014/main" val="3484404743"/>
                        </a:ext>
                      </a:extLst>
                    </a:gridCol>
                    <a:gridCol w="562533">
                      <a:extLst>
                        <a:ext uri="{9D8B030D-6E8A-4147-A177-3AD203B41FA5}">
                          <a16:colId xmlns:a16="http://schemas.microsoft.com/office/drawing/2014/main" val="3457470837"/>
                        </a:ext>
                      </a:extLst>
                    </a:gridCol>
                    <a:gridCol w="286947">
                      <a:extLst>
                        <a:ext uri="{9D8B030D-6E8A-4147-A177-3AD203B41FA5}">
                          <a16:colId xmlns:a16="http://schemas.microsoft.com/office/drawing/2014/main" val="1543509162"/>
                        </a:ext>
                      </a:extLst>
                    </a:gridCol>
                    <a:gridCol w="949336">
                      <a:extLst>
                        <a:ext uri="{9D8B030D-6E8A-4147-A177-3AD203B41FA5}">
                          <a16:colId xmlns:a16="http://schemas.microsoft.com/office/drawing/2014/main" val="1197566093"/>
                        </a:ext>
                      </a:extLst>
                    </a:gridCol>
                    <a:gridCol w="989228">
                      <a:extLst>
                        <a:ext uri="{9D8B030D-6E8A-4147-A177-3AD203B41FA5}">
                          <a16:colId xmlns:a16="http://schemas.microsoft.com/office/drawing/2014/main" val="160797890"/>
                        </a:ext>
                      </a:extLst>
                    </a:gridCol>
                    <a:gridCol w="160504">
                      <a:extLst>
                        <a:ext uri="{9D8B030D-6E8A-4147-A177-3AD203B41FA5}">
                          <a16:colId xmlns:a16="http://schemas.microsoft.com/office/drawing/2014/main" val="1124014096"/>
                        </a:ext>
                      </a:extLst>
                    </a:gridCol>
                    <a:gridCol w="887146">
                      <a:extLst>
                        <a:ext uri="{9D8B030D-6E8A-4147-A177-3AD203B41FA5}">
                          <a16:colId xmlns:a16="http://schemas.microsoft.com/office/drawing/2014/main" val="2549152452"/>
                        </a:ext>
                      </a:extLst>
                    </a:gridCol>
                    <a:gridCol w="328338">
                      <a:extLst>
                        <a:ext uri="{9D8B030D-6E8A-4147-A177-3AD203B41FA5}">
                          <a16:colId xmlns:a16="http://schemas.microsoft.com/office/drawing/2014/main" val="3274202924"/>
                        </a:ext>
                      </a:extLst>
                    </a:gridCol>
                    <a:gridCol w="1018665">
                      <a:extLst>
                        <a:ext uri="{9D8B030D-6E8A-4147-A177-3AD203B41FA5}">
                          <a16:colId xmlns:a16="http://schemas.microsoft.com/office/drawing/2014/main" val="2882796613"/>
                        </a:ext>
                      </a:extLst>
                    </a:gridCol>
                    <a:gridCol w="222895">
                      <a:extLst>
                        <a:ext uri="{9D8B030D-6E8A-4147-A177-3AD203B41FA5}">
                          <a16:colId xmlns:a16="http://schemas.microsoft.com/office/drawing/2014/main" val="2487871047"/>
                        </a:ext>
                      </a:extLst>
                    </a:gridCol>
                    <a:gridCol w="130836">
                      <a:extLst>
                        <a:ext uri="{9D8B030D-6E8A-4147-A177-3AD203B41FA5}">
                          <a16:colId xmlns:a16="http://schemas.microsoft.com/office/drawing/2014/main" val="2657503208"/>
                        </a:ext>
                      </a:extLst>
                    </a:gridCol>
                    <a:gridCol w="966088">
                      <a:extLst>
                        <a:ext uri="{9D8B030D-6E8A-4147-A177-3AD203B41FA5}">
                          <a16:colId xmlns:a16="http://schemas.microsoft.com/office/drawing/2014/main" val="907349878"/>
                        </a:ext>
                      </a:extLst>
                    </a:gridCol>
                  </a:tblGrid>
                  <a:tr h="359864">
                    <a:tc gridSpan="18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Support Vector Machines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017413"/>
                      </a:ext>
                    </a:extLst>
                  </a:tr>
                  <a:tr h="5098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#Classes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#Samples of 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Education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kernel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 err="1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Training time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Time Evaluation Time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Prediction accuracy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445871"/>
                      </a:ext>
                    </a:extLst>
                  </a:tr>
                  <a:tr h="2998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50000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RBF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car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OvR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57 min (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GridSearch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43.7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56.53%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09179686"/>
                      </a:ext>
                    </a:extLst>
                  </a:tr>
                  <a:tr h="2998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50000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RBF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scale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0.5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92.55%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5976280"/>
                      </a:ext>
                    </a:extLst>
                  </a:tr>
                  <a:tr h="3232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50000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RBF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car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OvO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7 min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 min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56.35%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1275246"/>
                      </a:ext>
                    </a:extLst>
                  </a:tr>
                  <a:tr h="3056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200000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RBF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car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OvR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1920554"/>
                      </a:ext>
                    </a:extLst>
                  </a:tr>
                  <a:tr h="359864">
                    <a:tc gridSpan="18"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neural network</a:t>
                          </a:r>
                          <a:endParaRPr lang="el-GR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8000064"/>
                      </a:ext>
                    </a:extLst>
                  </a:tr>
                  <a:tr h="5511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#Classes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#Samples of 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Education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#neuron/hidden layer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loss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loss</a:t>
                          </a:r>
                          <a:endParaRPr lang="el-G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Learning rate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Learning rate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#Decisions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Output Activation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Time Evaluation Time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Prediction accuracy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3150538"/>
                      </a:ext>
                    </a:extLst>
                  </a:tr>
                  <a:tr h="3357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50000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(114, 128, 64, 10)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L2-SVM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0.002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62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ReLU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3.5 min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35.8%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0352477"/>
                      </a:ext>
                    </a:extLst>
                  </a:tr>
                  <a:tr h="335787">
                    <a:tc>
                      <a:txBody>
                        <a:bodyPr/>
                        <a:lstStyle/>
                        <a:p>
                          <a:pPr algn="ctr"/>
                          <a:endParaRPr lang="el-GR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9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K-NN </a:t>
                          </a:r>
                          <a:r>
                            <a:rPr lang="el-GR" sz="1800" b="1" dirty="0">
                              <a:solidFill>
                                <a:schemeClr val="tx1"/>
                              </a:solidFill>
                            </a:rPr>
                            <a:t>and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NC </a:t>
                          </a:r>
                          <a:r>
                            <a:rPr lang="el-GR" sz="1800" b="1" dirty="0">
                              <a:solidFill>
                                <a:schemeClr val="tx1"/>
                              </a:solidFill>
                            </a:rPr>
                            <a:t>(2 classes)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K-NN </a:t>
                          </a:r>
                          <a:r>
                            <a:rPr lang="el-GR" sz="1800" b="1" dirty="0">
                              <a:solidFill>
                                <a:schemeClr val="tx1"/>
                              </a:solidFill>
                            </a:rPr>
                            <a:t>and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NC (10 </a:t>
                          </a:r>
                          <a:r>
                            <a:rPr lang="el-GR" sz="1800" b="1" dirty="0">
                              <a:solidFill>
                                <a:schemeClr val="tx1"/>
                              </a:solidFill>
                            </a:rPr>
                            <a:t>classes)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3916833"/>
                      </a:ext>
                    </a:extLst>
                  </a:tr>
                  <a:tr h="3535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#Samples 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 err="1">
                              <a:solidFill>
                                <a:schemeClr val="tx1"/>
                              </a:solidFill>
                            </a:rPr>
                            <a:t>Exposure 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time.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Time </a:t>
                          </a:r>
                          <a:r>
                            <a:rPr lang="el-GR" sz="1400" dirty="0" err="1">
                              <a:solidFill>
                                <a:schemeClr val="tx1"/>
                              </a:solidFill>
                            </a:rPr>
                            <a:t>merit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Time </a:t>
                          </a:r>
                          <a:r>
                            <a:rPr lang="el-GR" sz="1400" dirty="0" err="1">
                              <a:solidFill>
                                <a:schemeClr val="tx1"/>
                              </a:solidFill>
                            </a:rPr>
                            <a:t>merit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l-GR" dirty="0"/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Time </a:t>
                          </a:r>
                          <a:r>
                            <a:rPr lang="el-GR" sz="1400" dirty="0" err="1">
                              <a:solidFill>
                                <a:schemeClr val="tx1"/>
                              </a:solidFill>
                            </a:rPr>
                            <a:t>merit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Accuracy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l-GR" sz="1400">
                              <a:solidFill>
                                <a:schemeClr val="tx1"/>
                              </a:solidFill>
                            </a:rPr>
                            <a:t>Accuracy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Accuracy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#Samples 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 err="1">
                              <a:solidFill>
                                <a:schemeClr val="tx1"/>
                              </a:solidFill>
                            </a:rPr>
                            <a:t>Exposure 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time.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 err="1">
                              <a:solidFill>
                                <a:schemeClr val="tx1"/>
                              </a:solidFill>
                            </a:rPr>
                            <a:t>Exposure 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time.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 err="1">
                              <a:solidFill>
                                <a:schemeClr val="tx1"/>
                              </a:solidFill>
                            </a:rPr>
                            <a:t>Exposure 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time.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Time </a:t>
                          </a:r>
                          <a:r>
                            <a:rPr lang="el-GR" sz="1400" dirty="0" err="1">
                              <a:solidFill>
                                <a:schemeClr val="tx1"/>
                              </a:solidFill>
                            </a:rPr>
                            <a:t>merit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Accuracy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Accuracy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6246466"/>
                      </a:ext>
                    </a:extLst>
                  </a:tr>
                  <a:tr h="3357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1-NN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50000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&lt; 0.01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0.06 sec</a:t>
                          </a:r>
                          <a:endParaRPr lang="el-GR" dirty="0"/>
                        </a:p>
                      </a:txBody>
                      <a:tcPr anchor="ctr"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0.06 sec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82.45%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82.45%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50000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0.01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0.89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38.21%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38.21%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6186920"/>
                      </a:ext>
                    </a:extLst>
                  </a:tr>
                  <a:tr h="3357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3-NN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50000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&lt; 0.01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0.05 sec</a:t>
                          </a:r>
                          <a:endParaRPr lang="el-GR"/>
                        </a:p>
                      </a:txBody>
                      <a:tcPr anchor="ctr"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0.05 sec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84.70%</a:t>
                          </a:r>
                          <a:endParaRPr lang="el-GR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84.70%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50000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0.01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0.88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36.33%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36.33%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3240203"/>
                      </a:ext>
                    </a:extLst>
                  </a:tr>
                  <a:tr h="3357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NC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50000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&lt; 0.01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&lt; 0.01 sec</a:t>
                          </a:r>
                          <a:endParaRPr lang="el-GR" dirty="0"/>
                        </a:p>
                      </a:txBody>
                      <a:tcPr anchor="ctr"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&lt; 0.01 sec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76.80%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76.80%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50000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0.02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0.01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27.67%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27.67%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0346429"/>
                      </a:ext>
                    </a:extLst>
                  </a:tr>
                </a:tbl>
              </a:graphicData>
            </a:graphic>
          </p:graphicFrame>
        </mc:Choice>
        <mc:Fallback xmlns:p14="http://schemas.microsoft.com/office/powerpoint/2010/main" xmlns:a16="http://schemas.microsoft.com/office/drawing/2014/main" xmlns="">
          <p:graphicFrame>
            <p:nvGraphicFramePr>
              <p:cNvPr id="4" name="Θέση περιεχομένου 3">
                <a:extLst>
                  <a:ext uri="{FF2B5EF4-FFF2-40B4-BE49-F238E27FC236}">
                    <a16:creationId xmlns:a16="http://schemas.microsoft.com/office/drawing/2014/main" id="{B091E8FE-FD8D-ED93-7391-AAECD68B11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92801836"/>
                  </p:ext>
                </p:extLst>
              </p:nvPr>
            </p:nvGraphicFramePr>
            <p:xfrm>
              <a:off x="671238" y="1325437"/>
              <a:ext cx="10551498" cy="5101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2787">
                      <a:extLst>
                        <a:ext uri="{9D8B030D-6E8A-4147-A177-3AD203B41FA5}">
                          <a16:colId xmlns:a16="http://schemas.microsoft.com/office/drawing/2014/main" val="419703711"/>
                        </a:ext>
                      </a:extLst>
                    </a:gridCol>
                    <a:gridCol w="1171530">
                      <a:extLst>
                        <a:ext uri="{9D8B030D-6E8A-4147-A177-3AD203B41FA5}">
                          <a16:colId xmlns:a16="http://schemas.microsoft.com/office/drawing/2014/main" val="605877775"/>
                        </a:ext>
                      </a:extLst>
                    </a:gridCol>
                    <a:gridCol w="168451">
                      <a:extLst>
                        <a:ext uri="{9D8B030D-6E8A-4147-A177-3AD203B41FA5}">
                          <a16:colId xmlns:a16="http://schemas.microsoft.com/office/drawing/2014/main" val="2616779045"/>
                        </a:ext>
                      </a:extLst>
                    </a:gridCol>
                    <a:gridCol w="870512">
                      <a:extLst>
                        <a:ext uri="{9D8B030D-6E8A-4147-A177-3AD203B41FA5}">
                          <a16:colId xmlns:a16="http://schemas.microsoft.com/office/drawing/2014/main" val="716950712"/>
                        </a:ext>
                      </a:extLst>
                    </a:gridCol>
                    <a:gridCol w="157749">
                      <a:extLst>
                        <a:ext uri="{9D8B030D-6E8A-4147-A177-3AD203B41FA5}">
                          <a16:colId xmlns:a16="http://schemas.microsoft.com/office/drawing/2014/main" val="4094922827"/>
                        </a:ext>
                      </a:extLst>
                    </a:gridCol>
                    <a:gridCol w="479351">
                      <a:extLst>
                        <a:ext uri="{9D8B030D-6E8A-4147-A177-3AD203B41FA5}">
                          <a16:colId xmlns:a16="http://schemas.microsoft.com/office/drawing/2014/main" val="1921496490"/>
                        </a:ext>
                      </a:extLst>
                    </a:gridCol>
                    <a:gridCol w="178602">
                      <a:extLst>
                        <a:ext uri="{9D8B030D-6E8A-4147-A177-3AD203B41FA5}">
                          <a16:colId xmlns:a16="http://schemas.microsoft.com/office/drawing/2014/main" val="3484404743"/>
                        </a:ext>
                      </a:extLst>
                    </a:gridCol>
                    <a:gridCol w="562533">
                      <a:extLst>
                        <a:ext uri="{9D8B030D-6E8A-4147-A177-3AD203B41FA5}">
                          <a16:colId xmlns:a16="http://schemas.microsoft.com/office/drawing/2014/main" val="3457470837"/>
                        </a:ext>
                      </a:extLst>
                    </a:gridCol>
                    <a:gridCol w="286947">
                      <a:extLst>
                        <a:ext uri="{9D8B030D-6E8A-4147-A177-3AD203B41FA5}">
                          <a16:colId xmlns:a16="http://schemas.microsoft.com/office/drawing/2014/main" val="1543509162"/>
                        </a:ext>
                      </a:extLst>
                    </a:gridCol>
                    <a:gridCol w="949336">
                      <a:extLst>
                        <a:ext uri="{9D8B030D-6E8A-4147-A177-3AD203B41FA5}">
                          <a16:colId xmlns:a16="http://schemas.microsoft.com/office/drawing/2014/main" val="1197566093"/>
                        </a:ext>
                      </a:extLst>
                    </a:gridCol>
                    <a:gridCol w="989228">
                      <a:extLst>
                        <a:ext uri="{9D8B030D-6E8A-4147-A177-3AD203B41FA5}">
                          <a16:colId xmlns:a16="http://schemas.microsoft.com/office/drawing/2014/main" val="160797890"/>
                        </a:ext>
                      </a:extLst>
                    </a:gridCol>
                    <a:gridCol w="160504">
                      <a:extLst>
                        <a:ext uri="{9D8B030D-6E8A-4147-A177-3AD203B41FA5}">
                          <a16:colId xmlns:a16="http://schemas.microsoft.com/office/drawing/2014/main" val="1124014096"/>
                        </a:ext>
                      </a:extLst>
                    </a:gridCol>
                    <a:gridCol w="887146">
                      <a:extLst>
                        <a:ext uri="{9D8B030D-6E8A-4147-A177-3AD203B41FA5}">
                          <a16:colId xmlns:a16="http://schemas.microsoft.com/office/drawing/2014/main" val="2549152452"/>
                        </a:ext>
                      </a:extLst>
                    </a:gridCol>
                    <a:gridCol w="328338">
                      <a:extLst>
                        <a:ext uri="{9D8B030D-6E8A-4147-A177-3AD203B41FA5}">
                          <a16:colId xmlns:a16="http://schemas.microsoft.com/office/drawing/2014/main" val="3274202924"/>
                        </a:ext>
                      </a:extLst>
                    </a:gridCol>
                    <a:gridCol w="1018665">
                      <a:extLst>
                        <a:ext uri="{9D8B030D-6E8A-4147-A177-3AD203B41FA5}">
                          <a16:colId xmlns:a16="http://schemas.microsoft.com/office/drawing/2014/main" val="2882796613"/>
                        </a:ext>
                      </a:extLst>
                    </a:gridCol>
                    <a:gridCol w="222895">
                      <a:extLst>
                        <a:ext uri="{9D8B030D-6E8A-4147-A177-3AD203B41FA5}">
                          <a16:colId xmlns:a16="http://schemas.microsoft.com/office/drawing/2014/main" val="2487871047"/>
                        </a:ext>
                      </a:extLst>
                    </a:gridCol>
                    <a:gridCol w="130836">
                      <a:extLst>
                        <a:ext uri="{9D8B030D-6E8A-4147-A177-3AD203B41FA5}">
                          <a16:colId xmlns:a16="http://schemas.microsoft.com/office/drawing/2014/main" val="2657503208"/>
                        </a:ext>
                      </a:extLst>
                    </a:gridCol>
                    <a:gridCol w="966088">
                      <a:extLst>
                        <a:ext uri="{9D8B030D-6E8A-4147-A177-3AD203B41FA5}">
                          <a16:colId xmlns:a16="http://schemas.microsoft.com/office/drawing/2014/main" val="907349878"/>
                        </a:ext>
                      </a:extLst>
                    </a:gridCol>
                  </a:tblGrid>
                  <a:tr h="365760">
                    <a:tc gridSpan="18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Support Vector Machines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01741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#Classes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#Samples of 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Education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kernel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1311" t="-77647" r="-802459" b="-82235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400" dirty="0" err="1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Training time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Time Evaluation Time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3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Prediction accuracy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445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50000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RBF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car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OvR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57 min (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GridSearch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43.7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56.53%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091796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50000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RBF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scale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0.5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92.55%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5976280"/>
                      </a:ext>
                    </a:extLst>
                  </a:tr>
                  <a:tr h="323259"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50000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RBF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car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OvO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7 min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 min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56.35%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1275246"/>
                      </a:ext>
                    </a:extLst>
                  </a:tr>
                  <a:tr h="305627"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200000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RBF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car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OvR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6567" t="-596078" r="-131940" b="-97058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88636" t="-596078" r="-100909" b="-97058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1920554"/>
                      </a:ext>
                    </a:extLst>
                  </a:tr>
                  <a:tr h="365760">
                    <a:tc gridSpan="18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neural network</a:t>
                          </a:r>
                          <a:endParaRPr lang="el-GR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8000064"/>
                      </a:ext>
                    </a:extLst>
                  </a:tr>
                  <a:tr h="551133"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#Classes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#Sample 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Training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#neuron/hidden layer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loss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loss</a:t>
                          </a:r>
                          <a:endParaRPr lang="el-G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Learning rate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Learning rate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#Decisions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3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Output Activation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Time Evaluation Time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Prediction accuracy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3150538"/>
                      </a:ext>
                    </a:extLst>
                  </a:tr>
                  <a:tr h="335787"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50000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(114, 128, 64, 10)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L2-SVM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0.002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62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ReLU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3.5 min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35.8%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03524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l-GR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9">
                      <a:txBody>
                        <a:bodyPr/>
                        <a:lstStyle/>
                        <a:p xmlns:mc="http://schemas.openxmlformats.org/markup-compatibility/2006"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K-NN </a:t>
                          </a:r>
                          <a:r>
                            <a:rPr lang="el-GR" sz="1800" b="1" dirty="0">
                              <a:solidFill>
                                <a:schemeClr val="tx1"/>
                              </a:solidFill>
                            </a:rPr>
                            <a:t>and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NC </a:t>
                          </a:r>
                          <a:r>
                            <a:rPr lang="el-GR" sz="1800" b="1" dirty="0">
                              <a:solidFill>
                                <a:schemeClr val="tx1"/>
                              </a:solidFill>
                            </a:rPr>
                            <a:t>(2 classes)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8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K-NN </a:t>
                          </a:r>
                          <a:r>
                            <a:rPr lang="el-GR" sz="1800" b="1" dirty="0">
                              <a:solidFill>
                                <a:schemeClr val="tx1"/>
                              </a:solidFill>
                            </a:rPr>
                            <a:t>and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NC (10 </a:t>
                          </a:r>
                          <a:r>
                            <a:rPr lang="el-GR" sz="1800" b="1" dirty="0">
                              <a:solidFill>
                                <a:schemeClr val="tx1"/>
                              </a:solidFill>
                            </a:rPr>
                            <a:t>classes)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3916833"/>
                      </a:ext>
                    </a:extLst>
                  </a:tr>
                  <a:tr h="353568"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#Samples 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3">
                      <a:txBody>
                        <a:bodyPr/>
                        <a:lstStyle/>
                        <a:p xmlns:mc="http://schemas.openxmlformats.org/markup-compatibility/2006"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 err="1">
                              <a:solidFill>
                                <a:schemeClr val="tx1"/>
                              </a:solidFill>
                            </a:rPr>
                            <a:t>Exposure 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time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Time </a:t>
                          </a:r>
                          <a:r>
                            <a:rPr lang="el-GR" sz="1400" dirty="0" err="1">
                              <a:solidFill>
                                <a:schemeClr val="tx1"/>
                              </a:solidFill>
                            </a:rPr>
                            <a:t>merit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 xmlns:mc="http://schemas.openxmlformats.org/markup-compatibility/2006"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Time </a:t>
                          </a:r>
                          <a:r>
                            <a:rPr lang="el-GR" sz="1400" dirty="0" err="1">
                              <a:solidFill>
                                <a:schemeClr val="tx1"/>
                              </a:solidFill>
                            </a:rPr>
                            <a:t>merit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l-GR" dirty="0"/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4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Time </a:t>
                          </a:r>
                          <a:r>
                            <a:rPr lang="el-GR" sz="1400" dirty="0" err="1">
                              <a:solidFill>
                                <a:schemeClr val="tx1"/>
                              </a:solidFill>
                            </a:rPr>
                            <a:t>merit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Accuracy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400">
                              <a:solidFill>
                                <a:schemeClr val="tx1"/>
                              </a:solidFill>
                            </a:rPr>
                            <a:t>Accuracy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Accuracy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#Samples 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400" dirty="0" err="1">
                              <a:solidFill>
                                <a:schemeClr val="tx1"/>
                              </a:solidFill>
                            </a:rPr>
                            <a:t>Exposure 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time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400" dirty="0" err="1">
                              <a:solidFill>
                                <a:schemeClr val="tx1"/>
                              </a:solidFill>
                            </a:rPr>
                            <a:t>Exposure 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time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400" dirty="0" err="1">
                              <a:solidFill>
                                <a:schemeClr val="tx1"/>
                              </a:solidFill>
                            </a:rPr>
                            <a:t>Exposure 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time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3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Time </a:t>
                          </a:r>
                          <a:r>
                            <a:rPr lang="el-GR" sz="1400" dirty="0" err="1">
                              <a:solidFill>
                                <a:schemeClr val="tx1"/>
                              </a:solidFill>
                            </a:rPr>
                            <a:t>merit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Accuracy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Accuracy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6246466"/>
                      </a:ext>
                    </a:extLst>
                  </a:tr>
                  <a:tr h="335787"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1-NN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50000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 xmlns:mc="http://schemas.openxmlformats.org/markup-compatibility/2006"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&lt; 0.01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 xmlns:mc="http://schemas.openxmlformats.org/markup-compatibility/2006"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0.06 sec</a:t>
                          </a:r>
                          <a:endParaRPr lang="el-GR" dirty="0"/>
                        </a:p>
                      </a:txBody>
                      <a:tcPr anchor="ctr">
                        <a:noFill/>
                      </a:tcPr>
                    </a:tc>
                    <a:tc gridSpan="4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0.06 sec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82.45%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82.45%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50000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0.01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0.89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38.21%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38.21%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6186920"/>
                      </a:ext>
                    </a:extLst>
                  </a:tr>
                  <a:tr h="335787"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3-NN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50000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 xmlns:mc="http://schemas.openxmlformats.org/markup-compatibility/2006"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&lt; 0.01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 xmlns:mc="http://schemas.openxmlformats.org/markup-compatibility/2006"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0.05 sec</a:t>
                          </a:r>
                          <a:endParaRPr lang="el-GR"/>
                        </a:p>
                      </a:txBody>
                      <a:tcPr anchor="ctr">
                        <a:noFill/>
                      </a:tcPr>
                    </a:tc>
                    <a:tc gridSpan="4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0.05 sec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84.70%</a:t>
                          </a:r>
                          <a:endParaRPr lang="el-GR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84.70%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50000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0.01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0.88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36.33%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36.33%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3240203"/>
                      </a:ext>
                    </a:extLst>
                  </a:tr>
                  <a:tr h="335787"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NC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50000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 xmlns:mc="http://schemas.openxmlformats.org/markup-compatibility/2006"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&lt; 0.01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 xmlns:mc="http://schemas.openxmlformats.org/markup-compatibility/2006"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&lt; 0.01 sec</a:t>
                          </a:r>
                          <a:endParaRPr lang="el-GR" dirty="0"/>
                        </a:p>
                      </a:txBody>
                      <a:tcPr anchor="ctr">
                        <a:noFill/>
                      </a:tcPr>
                    </a:tc>
                    <a:tc gridSpan="4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&lt; 0.01 sec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76.80%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76.80%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50000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0.02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0.01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27.67%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 xmlns:mc="http://schemas.openxmlformats.org/markup-compatibility/2006"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27.67%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03464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2295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8B54D5A-11A1-4E7B-DDB6-36388B08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3</a:t>
            </a:r>
            <a:r>
              <a:rPr lang="el-GR" baseline="30000" dirty="0"/>
              <a:t>η</a:t>
            </a:r>
            <a:r>
              <a:rPr lang="el-GR" dirty="0"/>
              <a:t> Work</a:t>
            </a:r>
            <a:br>
              <a:rPr lang="el-GR" dirty="0"/>
            </a:br>
            <a:r>
              <a:rPr lang="en-US" sz="2000" dirty="0">
                <a:solidFill>
                  <a:schemeClr val="tx1"/>
                </a:solidFill>
              </a:rPr>
              <a:t>Autoencoder </a:t>
            </a:r>
            <a:r>
              <a:rPr lang="el-GR" sz="2000" dirty="0">
                <a:solidFill>
                  <a:schemeClr val="tx1"/>
                </a:solidFill>
              </a:rPr>
              <a:t>data compression and reconstruction</a:t>
            </a:r>
            <a:endParaRPr lang="el-GR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27077E4D-B219-C04A-206D-13191F23E9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64209"/>
                <a:ext cx="9563946" cy="540715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l-GR" dirty="0"/>
                  <a:t>The </a:t>
                </a:r>
                <a:r>
                  <a:rPr lang="en-US" dirty="0"/>
                  <a:t>MNIST training set </a:t>
                </a:r>
                <a:r>
                  <a:rPr lang="el-GR" dirty="0"/>
                  <a:t>is divided by class. </a:t>
                </a:r>
                <a:endParaRPr lang="en-US" dirty="0"/>
              </a:p>
              <a:p>
                <a:r>
                  <a:rPr lang="el-GR" dirty="0"/>
                  <a:t>The </a:t>
                </a:r>
                <a:r>
                  <a:rPr lang="en-US" dirty="0" err="1"/>
                  <a:t>keras </a:t>
                </a:r>
                <a:r>
                  <a:rPr lang="el-GR" dirty="0"/>
                  <a:t>library was used but </a:t>
                </a:r>
                <a:r>
                  <a:rPr lang="en-U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FullyConnectedClassifier </a:t>
                </a:r>
                <a:r>
                  <a:rPr lang="el-GR" dirty="0"/>
                  <a:t>(</a:t>
                </a:r>
                <a:r>
                  <a:rPr lang="en-US" dirty="0"/>
                  <a:t>MLP </a:t>
                </a:r>
                <a:r>
                  <a:rPr lang="el-GR" dirty="0"/>
                  <a:t>1</a:t>
                </a:r>
                <a:r>
                  <a:rPr lang="el-GR" baseline="30000" dirty="0"/>
                  <a:t>ης</a:t>
                </a:r>
                <a:r>
                  <a:rPr lang="el-GR" dirty="0"/>
                  <a:t> working) is also an implementation.</a:t>
                </a:r>
              </a:p>
              <a:p>
                <a:r>
                  <a:rPr lang="el-G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1</a:t>
                </a:r>
                <a:r>
                  <a:rPr lang="el-GR" baseline="30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η</a:t>
                </a:r>
                <a:r>
                  <a:rPr lang="el-G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Approach: </a:t>
                </a:r>
                <a:r>
                  <a:rPr lang="el-GR" dirty="0"/>
                  <a:t>Each image of the class of the training set is mapped to an image of the class of the training set. As a result, </a:t>
                </a:r>
                <a:r>
                  <a:rPr lang="el-G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blurred </a:t>
                </a:r>
                <a:r>
                  <a:rPr lang="el-GR" dirty="0"/>
                  <a:t>digits are produced in the output, mainly of the following class.</a:t>
                </a:r>
              </a:p>
              <a:p>
                <a:r>
                  <a:rPr lang="el-G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</a:t>
                </a:r>
                <a:r>
                  <a:rPr lang="el-GR" baseline="30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η</a:t>
                </a:r>
                <a:r>
                  <a:rPr lang="el-G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Approach: </a:t>
                </a:r>
                <a:r>
                  <a:rPr lang="el-GR" dirty="0"/>
                  <a:t>Each image of the class of the training set is mapped to a specific template image representing the digit of the class. As a result, </a:t>
                </a:r>
                <a:r>
                  <a:rPr lang="el-G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pure </a:t>
                </a:r>
                <a:r>
                  <a:rPr lang="el-GR" dirty="0"/>
                  <a:t>digits are produced in the output, mainly of the following class.</a:t>
                </a:r>
              </a:p>
              <a:p>
                <a:r>
                  <a:rPr lang="el-GR" dirty="0"/>
                  <a:t>Cost function: </a:t>
                </a:r>
                <a:r>
                  <a:rPr lang="en-US" dirty="0"/>
                  <a:t>Mean </a:t>
                </a:r>
                <a:r>
                  <a:rPr lang="el-GR" dirty="0"/>
                  <a:t>Square Error (</a:t>
                </a:r>
                <a:r>
                  <a:rPr lang="en-US" dirty="0"/>
                  <a:t>MSE)</a:t>
                </a:r>
                <a:endParaRPr lang="el-GR" dirty="0"/>
              </a:p>
              <a:p>
                <a:r>
                  <a:rPr lang="el-GR" dirty="0"/>
                  <a:t>Output Activation Function: Sigmoidal</a:t>
                </a:r>
              </a:p>
              <a:p>
                <a:r>
                  <a:rPr lang="el-GR" dirty="0"/>
                  <a:t>The tests are performed a) with the </a:t>
                </a:r>
                <a:r>
                  <a:rPr lang="en-US" dirty="0"/>
                  <a:t>MNIST </a:t>
                </a:r>
                <a:r>
                  <a:rPr lang="el-GR" dirty="0"/>
                  <a:t>B.D. </a:t>
                </a:r>
                <a:r>
                  <a:rPr lang="el-G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control set </a:t>
                </a:r>
                <a:r>
                  <a:rPr lang="el-GR" dirty="0"/>
                  <a:t>and b) with user-entered digits via the </a:t>
                </a:r>
                <a:r>
                  <a:rPr lang="en-U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ScreenInput </a:t>
                </a:r>
                <a:r>
                  <a:rPr lang="el-GR" dirty="0" err="1"/>
                  <a:t>interface </a:t>
                </a:r>
                <a:r>
                  <a:rPr lang="el-GR" dirty="0"/>
                  <a:t>(</a:t>
                </a:r>
                <a:r>
                  <a:rPr lang="el-GR" dirty="0" err="1"/>
                  <a:t>yl</a:t>
                </a:r>
                <a:r>
                  <a:rPr lang="el-GR" dirty="0"/>
                  <a:t>. </a:t>
                </a:r>
                <a:r>
                  <a:rPr lang="en-US" dirty="0"/>
                  <a:t>UserInterface.py).</a:t>
                </a:r>
              </a:p>
              <a:p>
                <a:r>
                  <a:rPr lang="el-GR" dirty="0"/>
                  <a:t>3 different </a:t>
                </a:r>
                <a:r>
                  <a:rPr lang="el-GR" dirty="0" err="1"/>
                  <a:t>Self-Coding </a:t>
                </a:r>
                <a:r>
                  <a:rPr lang="el-GR" dirty="0"/>
                  <a:t>Networks were constructed: a) </a:t>
                </a:r>
                <a:r>
                  <a:rPr lang="el-GR" dirty="0" err="1"/>
                  <a:t>Convolutional</a:t>
                </a:r>
                <a:r>
                  <a:rPr lang="el-GR" dirty="0"/>
                  <a:t>, b) Fully </a:t>
                </a:r>
                <a:r>
                  <a:rPr lang="en-US" dirty="0"/>
                  <a:t>Linked </a:t>
                </a:r>
                <a:r>
                  <a:rPr lang="el-GR" dirty="0"/>
                  <a:t>(</a:t>
                </a:r>
                <a:r>
                  <a:rPr lang="en-US" dirty="0"/>
                  <a:t>MLP) </a:t>
                </a:r>
                <a:r>
                  <a:rPr lang="el-GR" dirty="0"/>
                  <a:t>and c) Combination of the two.</a:t>
                </a:r>
              </a:p>
              <a:p>
                <a:r>
                  <a:rPr lang="el-GR" dirty="0"/>
                  <a:t>Checking the prediction accuracy of the generated digit through an </a:t>
                </a:r>
                <a:r>
                  <a:rPr lang="en-US" dirty="0"/>
                  <a:t>MLP </a:t>
                </a:r>
                <a:r>
                  <a:rPr lang="el-GR" dirty="0"/>
                  <a:t>digit </a:t>
                </a:r>
                <a:r>
                  <a:rPr lang="el-GR" dirty="0" err="1"/>
                  <a:t>classifier.</a:t>
                </a:r>
              </a:p>
              <a:p>
                <a:r>
                  <a:rPr lang="el-GR" dirty="0">
                    <a:solidFill>
                      <a:schemeClr val="tx1"/>
                    </a:solidFill>
                  </a:rPr>
                  <a:t>The parameters and statistics/results are detailed below ...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:p14="http://schemas.microsoft.com/office/powerpoint/2010/main" xmlns:a16="http://schemas.microsoft.com/office/drawing/2014/main"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27077E4D-B219-C04A-206D-13191F23E9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64209"/>
                <a:ext cx="9563946" cy="5407152"/>
              </a:xfrm>
              <a:blipFill>
                <a:blip r:embed="rId2"/>
                <a:stretch>
                  <a:fillRect l="-64" t="-124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536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245F5E7-EA01-D402-2475-C9EDBC28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3</a:t>
            </a:r>
            <a:r>
              <a:rPr lang="el-GR" baseline="30000" dirty="0"/>
              <a:t>η</a:t>
            </a:r>
            <a:r>
              <a:rPr lang="el-GR" dirty="0"/>
              <a:t> Work</a:t>
            </a:r>
            <a:br>
              <a:rPr lang="el-GR" dirty="0"/>
            </a:br>
            <a:r>
              <a:rPr lang="en-US" sz="2000" dirty="0">
                <a:solidFill>
                  <a:schemeClr val="tx1"/>
                </a:solidFill>
              </a:rPr>
              <a:t>Autoencoder </a:t>
            </a:r>
            <a:r>
              <a:rPr lang="el-GR" sz="2000" dirty="0">
                <a:solidFill>
                  <a:schemeClr val="tx1"/>
                </a:solidFill>
              </a:rPr>
              <a:t>data compression and reconstruction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EA7FF8E-5DB6-AA22-3307-7578C097B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557085"/>
            <a:ext cx="8596668" cy="5209475"/>
          </a:xfrm>
        </p:spPr>
        <p:txBody>
          <a:bodyPr/>
          <a:lstStyle/>
          <a:p>
            <a:r>
              <a:rPr lang="el-GR" dirty="0"/>
              <a:t>Results </a:t>
            </a:r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el-GR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ης</a:t>
            </a:r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Approach </a:t>
            </a:r>
            <a:r>
              <a:rPr lang="el-GR" dirty="0"/>
              <a:t>(</a:t>
            </a:r>
            <a:r>
              <a:rPr lang="en-US" dirty="0"/>
              <a:t>Test Set: </a:t>
            </a:r>
            <a:r>
              <a:rPr lang="el-GR" dirty="0"/>
              <a:t>left, User Login: right)</a:t>
            </a:r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r>
              <a:rPr lang="el-GR" dirty="0"/>
              <a:t>Results </a:t>
            </a:r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el-GR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ης</a:t>
            </a:r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Approach </a:t>
            </a:r>
            <a:r>
              <a:rPr lang="el-GR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Test Set: </a:t>
            </a:r>
            <a:r>
              <a:rPr lang="el-GR" dirty="0">
                <a:solidFill>
                  <a:schemeClr val="tx1"/>
                </a:solidFill>
              </a:rPr>
              <a:t>left, User Login: right)</a:t>
            </a:r>
          </a:p>
          <a:p>
            <a:endParaRPr lang="el-GR" dirty="0">
              <a:solidFill>
                <a:schemeClr val="tx1"/>
              </a:solidFill>
            </a:endParaRPr>
          </a:p>
          <a:p>
            <a:endParaRPr lang="el-GR" dirty="0">
              <a:solidFill>
                <a:schemeClr val="tx1"/>
              </a:solidFill>
            </a:endParaRPr>
          </a:p>
          <a:p>
            <a:endParaRPr lang="el-GR" dirty="0">
              <a:solidFill>
                <a:schemeClr val="tx1"/>
              </a:solidFill>
            </a:endParaRPr>
          </a:p>
          <a:p>
            <a:endParaRPr lang="el-GR" dirty="0">
              <a:solidFill>
                <a:schemeClr val="tx1"/>
              </a:solidFill>
            </a:endParaRPr>
          </a:p>
          <a:p>
            <a:endParaRPr lang="el-GR" dirty="0">
              <a:solidFill>
                <a:schemeClr val="tx1"/>
              </a:solidFill>
            </a:endParaRPr>
          </a:p>
          <a:p>
            <a:r>
              <a:rPr lang="el-GR" dirty="0">
                <a:solidFill>
                  <a:schemeClr val="tx1"/>
                </a:solidFill>
              </a:rPr>
              <a:t>Possibly the different "touches" of the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UserInterface are </a:t>
            </a:r>
            <a:r>
              <a:rPr lang="el-GR" dirty="0">
                <a:solidFill>
                  <a:schemeClr val="tx1"/>
                </a:solidFill>
              </a:rPr>
              <a:t>responsible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l-G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78911AFD-E76D-B7A4-D9AF-7055A732A3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243"/>
          <a:stretch/>
        </p:blipFill>
        <p:spPr>
          <a:xfrm>
            <a:off x="677330" y="2016397"/>
            <a:ext cx="4357266" cy="1820512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8C7FF614-00D8-179C-DD44-65A7E198B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161" y="2016397"/>
            <a:ext cx="4400185" cy="1820512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6EEE52D8-EB7D-0126-2215-BFF9A47FF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0" y="4427888"/>
            <a:ext cx="4416980" cy="1820512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61E7E53F-0E9E-1876-2195-283F55DC0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161" y="4427888"/>
            <a:ext cx="4476668" cy="182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24917"/>
      </p:ext>
    </p:extLst>
  </p:cSld>
  <p:clrMapOvr>
    <a:masterClrMapping/>
  </p:clrMapOvr>
</p:sld>
</file>

<file path=ppt/theme/theme1.xml><?xml version="1.0" encoding="utf-8"?>
<a:theme xmlns:a="http://schemas.openxmlformats.org/drawingml/2006/main" name="Όψη">
  <a:themeElements>
    <a:clrScheme name="Κίτρινο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Όψη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Όψη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1426</TotalTime>
  <Words>1620</Words>
  <Application>Microsoft Office PowerPoint</Application>
  <PresentationFormat>Ευρεία οθόνη</PresentationFormat>
  <Paragraphs>406</Paragraphs>
  <Slides>11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11</vt:i4>
      </vt:variant>
    </vt:vector>
  </HeadingPairs>
  <TitlesOfParts>
    <vt:vector size="17" baseType="lpstr">
      <vt:lpstr>Arial</vt:lpstr>
      <vt:lpstr>Cambria Math</vt:lpstr>
      <vt:lpstr>Times New Roman</vt:lpstr>
      <vt:lpstr>Trebuchet MS</vt:lpstr>
      <vt:lpstr>Wingdings 3</vt:lpstr>
      <vt:lpstr>Όψη</vt:lpstr>
      <vt:lpstr>NEURAL NETWORKS</vt:lpstr>
      <vt:lpstr>1η Interim Task Categorizers k nearest neighbours (K-NN) and nearest centre (NC)</vt:lpstr>
      <vt:lpstr>1η Interim Task Categorizers k nearest neighbours (K-NN) and nearest centre (NC)</vt:lpstr>
      <vt:lpstr>1η Work Multilayer Perceptron Neural Network</vt:lpstr>
      <vt:lpstr>1η Work Multilayer Perceptron Neural Network</vt:lpstr>
      <vt:lpstr>2η Work Support Vector Machine</vt:lpstr>
      <vt:lpstr>2η Work Support Vector Machine</vt:lpstr>
      <vt:lpstr>3η Work Autoencoder data compression and reconstruction</vt:lpstr>
      <vt:lpstr>3η Work Autoencoder data compression and reconstruction</vt:lpstr>
      <vt:lpstr>3η Work Autoencoder data compression and reconstruction</vt:lpstr>
      <vt:lpstr>Conclusions and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Δημήτρης Υφαντίδης</dc:creator>
  <cp:keywords>, docId:1114124F92CC6F7CC8DE1131893F0D05</cp:keywords>
  <cp:lastModifiedBy>Δημήτρης Υφαντίδης</cp:lastModifiedBy>
  <cp:revision>780</cp:revision>
  <dcterms:created xsi:type="dcterms:W3CDTF">2024-01-10T16:28:54Z</dcterms:created>
  <dcterms:modified xsi:type="dcterms:W3CDTF">2024-03-04T13:35:09Z</dcterms:modified>
</cp:coreProperties>
</file>