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Δημήτρης Υφαντίδης" initials="ΔΥ" lastIdx="1" clrIdx="0">
    <p:extLst>
      <p:ext uri="{19B8F6BF-5375-455C-9EA6-DF929625EA0E}">
        <p15:presenceInfo xmlns:p15="http://schemas.microsoft.com/office/powerpoint/2012/main" userId="1c704a0de864c4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746256"/>
    <a:srgbClr val="755F1F"/>
    <a:srgbClr val="B9710C"/>
    <a:srgbClr val="E1B30D"/>
    <a:srgbClr val="FCC816"/>
    <a:srgbClr val="FFCA08"/>
    <a:srgbClr val="D07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709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39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47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1830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471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9711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621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67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78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276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319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954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416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82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5215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55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9C2D1-36F4-4F72-B745-50773029A92B}" type="datetimeFigureOut">
              <a:rPr lang="el-GR" smtClean="0"/>
              <a:t>17/1/2024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166717-B624-4A3E-BF7F-9E8AAD6E82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2053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449FF0-3E47-73AA-F39A-2111F988D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79366"/>
            <a:ext cx="7766936" cy="1646302"/>
          </a:xfrm>
        </p:spPr>
        <p:txBody>
          <a:bodyPr/>
          <a:lstStyle/>
          <a:p>
            <a:r>
              <a:rPr lang="el-GR" dirty="0"/>
              <a:t>ΝΕΥΡΩΝΙΚΑ ΔΙΚΤΥΑ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96E4703-72AD-C6B2-6E94-EC1A1B9F9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46420"/>
            <a:ext cx="7766936" cy="3377478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Παρουσίαση Εργασιών, Υφαντίδης Δημήτριος, ΑΕΜ: 3938, 7</a:t>
            </a:r>
            <a:r>
              <a:rPr lang="el-GR" baseline="30000" dirty="0"/>
              <a:t>ο</a:t>
            </a:r>
            <a:r>
              <a:rPr lang="el-GR" dirty="0"/>
              <a:t> Εξάμηνο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l-G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CA08"/>
                </a:solidFill>
              </a:rPr>
              <a:t>Υλοποίηση: </a:t>
            </a:r>
            <a:r>
              <a:rPr lang="en-US" dirty="0">
                <a:solidFill>
                  <a:schemeClr val="tx1"/>
                </a:solidFill>
              </a:rPr>
              <a:t>Python v.3.10.7 </a:t>
            </a:r>
            <a:r>
              <a:rPr lang="el-GR" dirty="0">
                <a:solidFill>
                  <a:schemeClr val="tx1"/>
                </a:solidFill>
              </a:rPr>
              <a:t>σε περιβάλλον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CA08"/>
                </a:solidFill>
              </a:rPr>
              <a:t>Βάσεις Δεδομένων: </a:t>
            </a:r>
            <a:r>
              <a:rPr lang="en-US" dirty="0">
                <a:solidFill>
                  <a:schemeClr val="tx1"/>
                </a:solidFill>
              </a:rPr>
              <a:t>CIFAR10 (</a:t>
            </a:r>
            <a:r>
              <a:rPr lang="el-GR" dirty="0">
                <a:solidFill>
                  <a:schemeClr val="tx1"/>
                </a:solidFill>
              </a:rPr>
              <a:t>1</a:t>
            </a:r>
            <a:r>
              <a:rPr lang="el-GR" baseline="30000" dirty="0">
                <a:solidFill>
                  <a:schemeClr val="tx1"/>
                </a:solidFill>
              </a:rPr>
              <a:t>η</a:t>
            </a:r>
            <a:r>
              <a:rPr lang="el-GR" dirty="0">
                <a:solidFill>
                  <a:schemeClr val="tx1"/>
                </a:solidFill>
              </a:rPr>
              <a:t> Ενδιάμεση Εργασία, 1</a:t>
            </a:r>
            <a:r>
              <a:rPr lang="el-GR" baseline="30000" dirty="0">
                <a:solidFill>
                  <a:schemeClr val="tx1"/>
                </a:solidFill>
              </a:rPr>
              <a:t>η</a:t>
            </a:r>
            <a:r>
              <a:rPr lang="el-GR" dirty="0">
                <a:solidFill>
                  <a:schemeClr val="tx1"/>
                </a:solidFill>
              </a:rPr>
              <a:t> Εργασία, 2</a:t>
            </a:r>
            <a:r>
              <a:rPr lang="el-GR" baseline="30000" dirty="0">
                <a:solidFill>
                  <a:schemeClr val="tx1"/>
                </a:solidFill>
              </a:rPr>
              <a:t>η</a:t>
            </a:r>
            <a:r>
              <a:rPr lang="el-GR" dirty="0">
                <a:solidFill>
                  <a:schemeClr val="tx1"/>
                </a:solidFill>
              </a:rPr>
              <a:t> Εργασία), </a:t>
            </a:r>
            <a:r>
              <a:rPr lang="en-US" dirty="0">
                <a:solidFill>
                  <a:schemeClr val="tx1"/>
                </a:solidFill>
              </a:rPr>
              <a:t>MNIST </a:t>
            </a:r>
            <a:r>
              <a:rPr lang="el-GR" dirty="0">
                <a:solidFill>
                  <a:schemeClr val="tx1"/>
                </a:solidFill>
              </a:rPr>
              <a:t>ψηφία (3</a:t>
            </a:r>
            <a:r>
              <a:rPr lang="el-GR" baseline="30000" dirty="0">
                <a:solidFill>
                  <a:schemeClr val="tx1"/>
                </a:solidFill>
              </a:rPr>
              <a:t>η</a:t>
            </a:r>
            <a:r>
              <a:rPr lang="el-GR" dirty="0">
                <a:solidFill>
                  <a:schemeClr val="tx1"/>
                </a:solidFill>
              </a:rPr>
              <a:t> Εργασία).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CA08"/>
                </a:solidFill>
              </a:rPr>
              <a:t>Πηγή Δεδομένων: </a:t>
            </a:r>
            <a:r>
              <a:rPr lang="el-GR" dirty="0">
                <a:solidFill>
                  <a:schemeClr val="tx1"/>
                </a:solidFill>
              </a:rPr>
              <a:t>Λήψη μέσω της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βιβλιοθήκης </a:t>
            </a:r>
            <a:r>
              <a:rPr lang="en-US" dirty="0" err="1">
                <a:solidFill>
                  <a:schemeClr val="tx1"/>
                </a:solidFill>
              </a:rPr>
              <a:t>keras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keras.Datasets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l-GR" dirty="0">
                <a:solidFill>
                  <a:schemeClr val="tx1"/>
                </a:solidFill>
              </a:rPr>
              <a:t>, εκτός της 1</a:t>
            </a:r>
            <a:r>
              <a:rPr lang="el-GR" baseline="30000" dirty="0">
                <a:solidFill>
                  <a:schemeClr val="tx1"/>
                </a:solidFill>
              </a:rPr>
              <a:t>ης</a:t>
            </a:r>
            <a:r>
              <a:rPr lang="el-GR" dirty="0">
                <a:solidFill>
                  <a:schemeClr val="tx1"/>
                </a:solidFill>
              </a:rPr>
              <a:t> Ενδιάμεσης Εργασίας όπου εγκαταστάθηκαν τοπικά στο σκληρό δίσκο και διαβάστηκαν μέσω της βιβλιοθήκης</a:t>
            </a:r>
            <a:r>
              <a:rPr lang="en-US" dirty="0">
                <a:solidFill>
                  <a:schemeClr val="tx1"/>
                </a:solidFill>
              </a:rPr>
              <a:t> pickle </a:t>
            </a:r>
            <a:r>
              <a:rPr lang="el-GR" dirty="0">
                <a:solidFill>
                  <a:schemeClr val="tx1"/>
                </a:solidFill>
              </a:rPr>
              <a:t>σύμφωνα με οδηγίες της </a:t>
            </a:r>
            <a:r>
              <a:rPr lang="el-G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επίσημης ιστοσελίδας της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CIFAR10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l-GR" dirty="0">
              <a:solidFill>
                <a:srgbClr val="FFCA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6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1EB3AA-FCB5-D530-1E86-1E181A2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3</a:t>
            </a:r>
            <a:r>
              <a:rPr lang="el-GR" baseline="30000" dirty="0"/>
              <a:t>η</a:t>
            </a:r>
            <a:r>
              <a:rPr lang="el-GR" dirty="0"/>
              <a:t> Εργασία</a:t>
            </a:r>
            <a:br>
              <a:rPr lang="el-GR" dirty="0"/>
            </a:br>
            <a:r>
              <a:rPr lang="en-US" sz="2000" dirty="0">
                <a:solidFill>
                  <a:schemeClr val="tx1"/>
                </a:solidFill>
              </a:rPr>
              <a:t>Autoencoder </a:t>
            </a:r>
            <a:r>
              <a:rPr lang="el-GR" sz="2000" dirty="0">
                <a:solidFill>
                  <a:schemeClr val="tx1"/>
                </a:solidFill>
              </a:rPr>
              <a:t>συμπίεσης και ανακατασκευής δεδομένων</a:t>
            </a:r>
            <a:endParaRPr lang="el-G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Πίνακας 3">
                <a:extLst>
                  <a:ext uri="{FF2B5EF4-FFF2-40B4-BE49-F238E27FC236}">
                    <a16:creationId xmlns:a16="http://schemas.microsoft.com/office/drawing/2014/main" id="{3242B3B4-7D34-71D7-1096-C3CBBD8AC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574814"/>
                  </p:ext>
                </p:extLst>
              </p:nvPr>
            </p:nvGraphicFramePr>
            <p:xfrm>
              <a:off x="682752" y="1930400"/>
              <a:ext cx="10491216" cy="43051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4608">
                      <a:extLst>
                        <a:ext uri="{9D8B030D-6E8A-4147-A177-3AD203B41FA5}">
                          <a16:colId xmlns:a16="http://schemas.microsoft.com/office/drawing/2014/main" val="3091242097"/>
                        </a:ext>
                      </a:extLst>
                    </a:gridCol>
                    <a:gridCol w="1103376">
                      <a:extLst>
                        <a:ext uri="{9D8B030D-6E8A-4147-A177-3AD203B41FA5}">
                          <a16:colId xmlns:a16="http://schemas.microsoft.com/office/drawing/2014/main" val="3705462666"/>
                        </a:ext>
                      </a:extLst>
                    </a:gridCol>
                    <a:gridCol w="664464">
                      <a:extLst>
                        <a:ext uri="{9D8B030D-6E8A-4147-A177-3AD203B41FA5}">
                          <a16:colId xmlns:a16="http://schemas.microsoft.com/office/drawing/2014/main" val="4168693174"/>
                        </a:ext>
                      </a:extLst>
                    </a:gridCol>
                    <a:gridCol w="469392">
                      <a:extLst>
                        <a:ext uri="{9D8B030D-6E8A-4147-A177-3AD203B41FA5}">
                          <a16:colId xmlns:a16="http://schemas.microsoft.com/office/drawing/2014/main" val="2797539059"/>
                        </a:ext>
                      </a:extLst>
                    </a:gridCol>
                    <a:gridCol w="1103376">
                      <a:extLst>
                        <a:ext uri="{9D8B030D-6E8A-4147-A177-3AD203B41FA5}">
                          <a16:colId xmlns:a16="http://schemas.microsoft.com/office/drawing/2014/main" val="433528877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2993309407"/>
                        </a:ext>
                      </a:extLst>
                    </a:gridCol>
                    <a:gridCol w="158496">
                      <a:extLst>
                        <a:ext uri="{9D8B030D-6E8A-4147-A177-3AD203B41FA5}">
                          <a16:colId xmlns:a16="http://schemas.microsoft.com/office/drawing/2014/main" val="4650105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388351481"/>
                        </a:ext>
                      </a:extLst>
                    </a:gridCol>
                    <a:gridCol w="859536">
                      <a:extLst>
                        <a:ext uri="{9D8B030D-6E8A-4147-A177-3AD203B41FA5}">
                          <a16:colId xmlns:a16="http://schemas.microsoft.com/office/drawing/2014/main" val="202629378"/>
                        </a:ext>
                      </a:extLst>
                    </a:gridCol>
                    <a:gridCol w="725424">
                      <a:extLst>
                        <a:ext uri="{9D8B030D-6E8A-4147-A177-3AD203B41FA5}">
                          <a16:colId xmlns:a16="http://schemas.microsoft.com/office/drawing/2014/main" val="3907368291"/>
                        </a:ext>
                      </a:extLst>
                    </a:gridCol>
                    <a:gridCol w="804672">
                      <a:extLst>
                        <a:ext uri="{9D8B030D-6E8A-4147-A177-3AD203B41FA5}">
                          <a16:colId xmlns:a16="http://schemas.microsoft.com/office/drawing/2014/main" val="4061631614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1341071165"/>
                        </a:ext>
                      </a:extLst>
                    </a:gridCol>
                    <a:gridCol w="560832">
                      <a:extLst>
                        <a:ext uri="{9D8B030D-6E8A-4147-A177-3AD203B41FA5}">
                          <a16:colId xmlns:a16="http://schemas.microsoft.com/office/drawing/2014/main" val="3102895073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012552466"/>
                        </a:ext>
                      </a:extLst>
                    </a:gridCol>
                  </a:tblGrid>
                  <a:tr h="316654"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Autoencoders</a:t>
                          </a:r>
                          <a:endParaRPr lang="el-GR" sz="16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511656"/>
                      </a:ext>
                    </a:extLst>
                  </a:tr>
                  <a:tr h="623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Μοντέλο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#Νευρώνων/στρώμα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 ENC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#Νευρώνων/στρώμα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 DEC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Συμπίεση (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Bottleneck)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Συν. Ενεργ.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Προσέγγιση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#Εποχών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Έξοδος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200" b="1" dirty="0" err="1">
                              <a:solidFill>
                                <a:schemeClr val="tx1"/>
                              </a:solidFill>
                            </a:rPr>
                            <a:t>Εκπαίδ</a:t>
                          </a: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Κόστος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431574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(128, 64, 32)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(32, 64, 128)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[0, 1]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l-GR" sz="120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tanh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θολή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22.7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0.0550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67.20%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2500459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(128, 64, 32)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(32, 64, 128)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[0, 1]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l-GR" sz="120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tanh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καθαρή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21.9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0.0015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77.62%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5826073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Conv.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(64, 32, 16)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(16, 32, 64)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D0D0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𝒯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4,  4, 16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 1]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sigmoid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καθαρή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15.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8 min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0.0037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74.63%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4787841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Mixed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(64, 32, 8)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(256, 512,  1024)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𝒯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4,  4, 8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 1]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sigmoid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καθαρή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7.3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0.0017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76.25%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2319"/>
                      </a:ext>
                    </a:extLst>
                  </a:tr>
                  <a:tr h="225075"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l-GR" sz="1600" b="1" dirty="0" err="1">
                              <a:solidFill>
                                <a:schemeClr val="tx1"/>
                              </a:solidFill>
                            </a:rPr>
                            <a:t>Κατηγοριοποιητής</a:t>
                          </a:r>
                          <a:endParaRPr lang="el-GR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7814435"/>
                      </a:ext>
                    </a:extLst>
                  </a:tr>
                  <a:tr h="4140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Μοντέλο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#Νευρώνων/στρώμα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Συν. Ενεργ.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Συνάρτηση Ενεργοποίησης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/</a:t>
                          </a: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στρώμα</a:t>
                          </a:r>
                          <a:endParaRPr lang="el-GR" b="1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Ενεργ. Εξόδου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>
                              <a:solidFill>
                                <a:schemeClr val="tx1"/>
                              </a:solidFill>
                            </a:rPr>
                            <a:t>Ενεργ. Εξόδου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Ενεργ. Εξόδου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Ενεργ. Εξόδου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#Εποχών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Χρόνος Εκπαίδευσης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Ακρίβεια Πρόβλεψης</a:t>
                          </a:r>
                          <a:endParaRPr lang="el-GR" b="1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858422"/>
                      </a:ext>
                    </a:extLst>
                  </a:tr>
                  <a:tr h="4140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Classifier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(256, 128, 64, 32)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sigmoid, sigmoid)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softmax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softmax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22.5 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97.76%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1004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Πίνακας 3">
                <a:extLst>
                  <a:ext uri="{FF2B5EF4-FFF2-40B4-BE49-F238E27FC236}">
                    <a16:creationId xmlns:a16="http://schemas.microsoft.com/office/drawing/2014/main" id="{3242B3B4-7D34-71D7-1096-C3CBBD8AC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574814"/>
                  </p:ext>
                </p:extLst>
              </p:nvPr>
            </p:nvGraphicFramePr>
            <p:xfrm>
              <a:off x="682752" y="1930400"/>
              <a:ext cx="10491216" cy="43051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4608">
                      <a:extLst>
                        <a:ext uri="{9D8B030D-6E8A-4147-A177-3AD203B41FA5}">
                          <a16:colId xmlns:a16="http://schemas.microsoft.com/office/drawing/2014/main" val="3091242097"/>
                        </a:ext>
                      </a:extLst>
                    </a:gridCol>
                    <a:gridCol w="1103376">
                      <a:extLst>
                        <a:ext uri="{9D8B030D-6E8A-4147-A177-3AD203B41FA5}">
                          <a16:colId xmlns:a16="http://schemas.microsoft.com/office/drawing/2014/main" val="3705462666"/>
                        </a:ext>
                      </a:extLst>
                    </a:gridCol>
                    <a:gridCol w="664464">
                      <a:extLst>
                        <a:ext uri="{9D8B030D-6E8A-4147-A177-3AD203B41FA5}">
                          <a16:colId xmlns:a16="http://schemas.microsoft.com/office/drawing/2014/main" val="4168693174"/>
                        </a:ext>
                      </a:extLst>
                    </a:gridCol>
                    <a:gridCol w="469392">
                      <a:extLst>
                        <a:ext uri="{9D8B030D-6E8A-4147-A177-3AD203B41FA5}">
                          <a16:colId xmlns:a16="http://schemas.microsoft.com/office/drawing/2014/main" val="2797539059"/>
                        </a:ext>
                      </a:extLst>
                    </a:gridCol>
                    <a:gridCol w="1103376">
                      <a:extLst>
                        <a:ext uri="{9D8B030D-6E8A-4147-A177-3AD203B41FA5}">
                          <a16:colId xmlns:a16="http://schemas.microsoft.com/office/drawing/2014/main" val="433528877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2993309407"/>
                        </a:ext>
                      </a:extLst>
                    </a:gridCol>
                    <a:gridCol w="158496">
                      <a:extLst>
                        <a:ext uri="{9D8B030D-6E8A-4147-A177-3AD203B41FA5}">
                          <a16:colId xmlns:a16="http://schemas.microsoft.com/office/drawing/2014/main" val="4650105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388351481"/>
                        </a:ext>
                      </a:extLst>
                    </a:gridCol>
                    <a:gridCol w="859536">
                      <a:extLst>
                        <a:ext uri="{9D8B030D-6E8A-4147-A177-3AD203B41FA5}">
                          <a16:colId xmlns:a16="http://schemas.microsoft.com/office/drawing/2014/main" val="202629378"/>
                        </a:ext>
                      </a:extLst>
                    </a:gridCol>
                    <a:gridCol w="725424">
                      <a:extLst>
                        <a:ext uri="{9D8B030D-6E8A-4147-A177-3AD203B41FA5}">
                          <a16:colId xmlns:a16="http://schemas.microsoft.com/office/drawing/2014/main" val="3907368291"/>
                        </a:ext>
                      </a:extLst>
                    </a:gridCol>
                    <a:gridCol w="804672">
                      <a:extLst>
                        <a:ext uri="{9D8B030D-6E8A-4147-A177-3AD203B41FA5}">
                          <a16:colId xmlns:a16="http://schemas.microsoft.com/office/drawing/2014/main" val="4061631614"/>
                        </a:ext>
                      </a:extLst>
                    </a:gridCol>
                    <a:gridCol w="335280">
                      <a:extLst>
                        <a:ext uri="{9D8B030D-6E8A-4147-A177-3AD203B41FA5}">
                          <a16:colId xmlns:a16="http://schemas.microsoft.com/office/drawing/2014/main" val="1341071165"/>
                        </a:ext>
                      </a:extLst>
                    </a:gridCol>
                    <a:gridCol w="560832">
                      <a:extLst>
                        <a:ext uri="{9D8B030D-6E8A-4147-A177-3AD203B41FA5}">
                          <a16:colId xmlns:a16="http://schemas.microsoft.com/office/drawing/2014/main" val="3102895073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012552466"/>
                        </a:ext>
                      </a:extLst>
                    </a:gridCol>
                  </a:tblGrid>
                  <a:tr h="335280"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Autoencoders</a:t>
                          </a:r>
                          <a:endParaRPr lang="el-GR" sz="16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511656"/>
                      </a:ext>
                    </a:extLst>
                  </a:tr>
                  <a:tr h="623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Μοντέλο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#Νευρώνων/στρώμα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 ENC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#Νευρώνων/στρώμα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 DEC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Συμπίεση (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Bottleneck)</a:t>
                          </a: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Συν. Ενεργ.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Προσέγγιση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#Εποχών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Έξοδος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200" b="1" dirty="0" err="1">
                              <a:solidFill>
                                <a:schemeClr val="tx1"/>
                              </a:solidFill>
                            </a:rPr>
                            <a:t>Εκπαίδ</a:t>
                          </a: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Κόστος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431574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(128, 64, 32)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(32, 64, 128)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[0, 1]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l-GR" sz="120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tanh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θολή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22.7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0.0550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67.20%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2500459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(128, 64, 32)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(32, 64, 128)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[0, 1]</a:t>
                          </a:r>
                          <a:r>
                            <a:rPr lang="en-US" sz="1200" baseline="30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l-GR" sz="120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tanh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καθαρή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21.9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0.0015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77.62%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5826073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Conv.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(64, 32, 16)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(16, 32, 64)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D0D0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448" t="-387209" r="-555249" b="-34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sigmoid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καθαρή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15.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8 min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0.0037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74.63%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4787841"/>
                      </a:ext>
                    </a:extLst>
                  </a:tr>
                  <a:tr h="524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Mixed Autoencoder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(64, 32, 8)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(256, 512,  1024)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448" t="-487209" r="-555249" b="-24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sigmoid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l-GR" sz="1200" baseline="30000" dirty="0">
                              <a:solidFill>
                                <a:schemeClr val="tx1"/>
                              </a:solidFill>
                            </a:rPr>
                            <a:t>η</a:t>
                          </a:r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καθαρή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7.3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0.0017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76.25%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2319"/>
                      </a:ext>
                    </a:extLst>
                  </a:tr>
                  <a:tr h="335280"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l-GR" sz="1600" b="1" dirty="0" err="1">
                              <a:solidFill>
                                <a:schemeClr val="tx1"/>
                              </a:solidFill>
                            </a:rPr>
                            <a:t>Κατηγοριοποιητής</a:t>
                          </a:r>
                          <a:endParaRPr lang="el-GR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781443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Μοντέλο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#Νευρώνων/στρώμα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Συν. Ενεργ.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Συνάρτηση Ενεργοποίησης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/</a:t>
                          </a:r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στρώμα</a:t>
                          </a:r>
                          <a:endParaRPr lang="el-GR" b="1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solidFill>
                                <a:schemeClr val="tx1"/>
                              </a:solidFill>
                            </a:rPr>
                            <a:t>Ενεργ. Εξόδου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>
                              <a:solidFill>
                                <a:schemeClr val="tx1"/>
                              </a:solidFill>
                            </a:rPr>
                            <a:t>Ενεργ. Εξόδου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Ενεργ. Εξόδου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Ενεργ. Εξόδου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#Εποχών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Χρόνος Εκπαίδευσης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200" b="1" dirty="0">
                              <a:solidFill>
                                <a:schemeClr val="tx1"/>
                              </a:solidFill>
                            </a:rPr>
                            <a:t>Ακρίβεια Πρόβλεψης</a:t>
                          </a:r>
                          <a:endParaRPr lang="el-GR" b="1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8584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MLP Classifier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(256, 128, 64, 32)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, sigmoid, sigmoid)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softmax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softmax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22.5 sec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97.76%</a:t>
                          </a:r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31004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A464249-FD11-ACDD-5E18-50E6C9022B5B}"/>
              </a:ext>
            </a:extLst>
          </p:cNvPr>
          <p:cNvSpPr txBox="1"/>
          <p:nvPr/>
        </p:nvSpPr>
        <p:spPr>
          <a:xfrm>
            <a:off x="677334" y="1684179"/>
            <a:ext cx="607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* Τα μαύρα κελιά αναφέρονται σε #φίλτρων/στρώμα για τις </a:t>
            </a:r>
            <a:r>
              <a:rPr lang="el-GR" sz="1000" dirty="0" err="1"/>
              <a:t>συνελικτικές</a:t>
            </a:r>
            <a:r>
              <a:rPr lang="el-GR" sz="1000" dirty="0"/>
              <a:t> αρχιτεκτονικές</a:t>
            </a:r>
          </a:p>
        </p:txBody>
      </p:sp>
    </p:spTree>
    <p:extLst>
      <p:ext uri="{BB962C8B-B14F-4D97-AF65-F5344CB8AC3E}">
        <p14:creationId xmlns:p14="http://schemas.microsoft.com/office/powerpoint/2010/main" val="177649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2F9206-C098-8D23-017E-14F01306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056"/>
          </a:xfrm>
        </p:spPr>
        <p:txBody>
          <a:bodyPr>
            <a:normAutofit/>
          </a:bodyPr>
          <a:lstStyle/>
          <a:p>
            <a:r>
              <a:rPr lang="el-GR" dirty="0"/>
              <a:t>Συμπεράσματα και Σχόλια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328D1E1-2112-131E-4782-4B82FAA3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656"/>
            <a:ext cx="9838266" cy="5149931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Οι στατιστικές, μαθηματικές μέθοδοι όπως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Πλησιέστεροι Γείτονες</a:t>
            </a:r>
            <a:r>
              <a:rPr lang="el-GR" dirty="0"/>
              <a:t> και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Πλησιέστερο Κέντρο Κλάσης </a:t>
            </a:r>
            <a:r>
              <a:rPr lang="el-GR" dirty="0"/>
              <a:t>είναι, γενικά, πολύ απλοϊκές για την ανάλυση αφηρημένων δεδομένων όπως οι εικόνες. Πάντως, αποδίδουν καλά στη Β.Δ. </a:t>
            </a:r>
            <a:r>
              <a:rPr lang="en-US" dirty="0"/>
              <a:t>CIFAR10</a:t>
            </a:r>
            <a:r>
              <a:rPr lang="el-GR" dirty="0"/>
              <a:t> (</a:t>
            </a:r>
            <a:r>
              <a:rPr lang="en-US" dirty="0"/>
              <a:t>KNN: </a:t>
            </a:r>
            <a:r>
              <a:rPr lang="el-GR" dirty="0"/>
              <a:t>~38%</a:t>
            </a:r>
            <a:r>
              <a:rPr lang="en-US" dirty="0"/>
              <a:t>, NC: ~27%).</a:t>
            </a:r>
          </a:p>
          <a:p>
            <a:r>
              <a:rPr lang="el-GR" dirty="0"/>
              <a:t>Καλύτερες επιδόσεις παρατηρούνται από τα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SVMs</a:t>
            </a:r>
            <a:r>
              <a:rPr lang="en-US" dirty="0"/>
              <a:t> </a:t>
            </a:r>
            <a:r>
              <a:rPr lang="el-GR" dirty="0"/>
              <a:t>(~55%) που χρησιμοποιούν επίσης μαθηματικές μεθόδους, αλλά πιο ανεβασμένης φιλοσοφίας (βελτιστοποίηση</a:t>
            </a:r>
            <a:r>
              <a:rPr lang="en-US" dirty="0"/>
              <a:t>, kernel trick, Lagrange multipliers</a:t>
            </a:r>
            <a:r>
              <a:rPr lang="el-GR" dirty="0"/>
              <a:t>)</a:t>
            </a:r>
            <a:r>
              <a:rPr lang="en-US" dirty="0"/>
              <a:t>.</a:t>
            </a:r>
          </a:p>
          <a:p>
            <a:r>
              <a:rPr lang="el-GR" dirty="0"/>
              <a:t>Μετάβαση από τα μαθηματικά στη βιολογία: Ένα </a:t>
            </a:r>
            <a:r>
              <a:rPr lang="el-GR" dirty="0" err="1"/>
              <a:t>συνελικτικό</a:t>
            </a:r>
            <a:r>
              <a:rPr lang="el-GR" dirty="0"/>
              <a:t> </a:t>
            </a:r>
            <a:r>
              <a:rPr lang="el-GR" dirty="0" err="1"/>
              <a:t>νευρωνικό</a:t>
            </a:r>
            <a:r>
              <a:rPr lang="el-GR" dirty="0"/>
              <a:t> δίκτυο μπορεί να επιτύχει ακόμα μεγαλύτερη ακρίβεια από 55%. Πάντως, το </a:t>
            </a:r>
            <a:r>
              <a:rPr lang="el-G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Νευρωνικό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Δίκτυο</a:t>
            </a:r>
            <a:r>
              <a:rPr lang="el-GR" dirty="0"/>
              <a:t> που υλοποιήθηκε είναι </a:t>
            </a:r>
            <a:r>
              <a:rPr lang="en-US" dirty="0"/>
              <a:t>MLP </a:t>
            </a:r>
            <a:r>
              <a:rPr lang="el-GR" dirty="0"/>
              <a:t>ενώ ταυτόχρονα είναι προσωπική δημιουργία και όχι έτοιμο από κάποια γνωστή βιβλιοθήκη. Πέτυχε ~38% ακρίβεια πρόβλεψης </a:t>
            </a:r>
            <a:r>
              <a:rPr lang="en-US" dirty="0"/>
              <a:t>(</a:t>
            </a:r>
            <a:r>
              <a:rPr lang="el-GR" dirty="0"/>
              <a:t>Από έτοιμο </a:t>
            </a:r>
            <a:r>
              <a:rPr lang="en-US" dirty="0"/>
              <a:t>NN</a:t>
            </a:r>
            <a:r>
              <a:rPr lang="el-GR" dirty="0"/>
              <a:t>: &gt;80%).</a:t>
            </a:r>
          </a:p>
          <a:p>
            <a:r>
              <a:rPr lang="el-GR" dirty="0"/>
              <a:t>Κατά την εκπαίδευση η ακρίβεια πρόβλεψης των μοντέλων αυξανόταν συνεχώς στο τέλος κάθε εποχής, αποδεικνύοντας ότι η λογική υλοποιήθηκε σωστά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FullyConnectedClassifier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keras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tools</a:t>
            </a:r>
            <a:r>
              <a:rPr lang="en-US" dirty="0"/>
              <a:t>)</a:t>
            </a:r>
            <a:r>
              <a:rPr lang="el-GR" dirty="0"/>
              <a:t>.</a:t>
            </a:r>
          </a:p>
          <a:p>
            <a:r>
              <a:rPr lang="el-GR" dirty="0"/>
              <a:t>Τέλος, οι </a:t>
            </a:r>
            <a:r>
              <a:rPr lang="el-G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Αυτοκωδικοποιητές</a:t>
            </a:r>
            <a:r>
              <a:rPr lang="el-GR" dirty="0"/>
              <a:t> είχαν καλές επιδόσεις, ανεξάρτητα της αρχιτεκτονικής τους αλλά αντιστρόφως ανάλογα με το μέγεθος του </a:t>
            </a:r>
            <a:r>
              <a:rPr lang="en-US" dirty="0"/>
              <a:t>latent space.</a:t>
            </a:r>
            <a:r>
              <a:rPr lang="el-GR" dirty="0"/>
              <a:t> Επίσης το </a:t>
            </a:r>
            <a:r>
              <a:rPr lang="en-US" dirty="0"/>
              <a:t>testing </a:t>
            </a:r>
            <a:r>
              <a:rPr lang="el-GR" dirty="0"/>
              <a:t>είχε καλύτερες επιδόσεις όταν γινόταν με το </a:t>
            </a:r>
            <a:r>
              <a:rPr lang="en-US" dirty="0"/>
              <a:t>test dataset </a:t>
            </a:r>
            <a:r>
              <a:rPr lang="el-GR" dirty="0"/>
              <a:t>της </a:t>
            </a:r>
            <a:r>
              <a:rPr lang="en-US" dirty="0"/>
              <a:t>MNIST </a:t>
            </a:r>
            <a:r>
              <a:rPr lang="el-GR" dirty="0"/>
              <a:t>παρά με τα ψηφία που εισάγονταν από την χρήστη</a:t>
            </a:r>
            <a:r>
              <a:rPr lang="en-US" dirty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420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BD0028-9104-DFA3-E546-5E5CDAB3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636842" cy="847344"/>
          </a:xfrm>
        </p:spPr>
        <p:txBody>
          <a:bodyPr>
            <a:normAutofit fontScale="90000"/>
          </a:bodyPr>
          <a:lstStyle/>
          <a:p>
            <a:r>
              <a:rPr lang="el-GR" sz="4000" dirty="0"/>
              <a:t>1</a:t>
            </a:r>
            <a:r>
              <a:rPr lang="el-GR" sz="4000" baseline="30000" dirty="0"/>
              <a:t>η</a:t>
            </a:r>
            <a:r>
              <a:rPr lang="el-GR" sz="4000" dirty="0"/>
              <a:t> Ενδιάμεση Εργασία</a:t>
            </a:r>
            <a:br>
              <a:rPr lang="el-GR" dirty="0"/>
            </a:br>
            <a:r>
              <a:rPr lang="el-GR" sz="2200" dirty="0" err="1">
                <a:solidFill>
                  <a:schemeClr val="tx1"/>
                </a:solidFill>
              </a:rPr>
              <a:t>Κατηγοριοποιητές</a:t>
            </a:r>
            <a:r>
              <a:rPr lang="en-US" sz="2200" dirty="0">
                <a:solidFill>
                  <a:schemeClr val="tx1"/>
                </a:solidFill>
              </a:rPr>
              <a:t> k </a:t>
            </a:r>
            <a:r>
              <a:rPr lang="el-GR" sz="2200" dirty="0">
                <a:solidFill>
                  <a:schemeClr val="tx1"/>
                </a:solidFill>
              </a:rPr>
              <a:t>πλησιέστερων γειτόνων (</a:t>
            </a:r>
            <a:r>
              <a:rPr lang="en-US" sz="2200" dirty="0">
                <a:solidFill>
                  <a:schemeClr val="tx1"/>
                </a:solidFill>
              </a:rPr>
              <a:t>K-NN</a:t>
            </a:r>
            <a:r>
              <a:rPr lang="el-GR" sz="2200" dirty="0">
                <a:solidFill>
                  <a:schemeClr val="tx1"/>
                </a:solidFill>
              </a:rPr>
              <a:t>) και πλησιέστερου κέντρου (</a:t>
            </a:r>
            <a:r>
              <a:rPr lang="en-US" sz="2200" dirty="0">
                <a:solidFill>
                  <a:schemeClr val="tx1"/>
                </a:solidFill>
              </a:rPr>
              <a:t>NC)</a:t>
            </a:r>
            <a:endParaRPr lang="el-GR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C84C1042-0C00-0333-E0CD-8243221D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779588"/>
            <a:ext cx="8596312" cy="4389437"/>
          </a:xfrm>
        </p:spPr>
        <p:txBody>
          <a:bodyPr/>
          <a:lstStyle/>
          <a:p>
            <a:r>
              <a:rPr lang="el-GR" dirty="0"/>
              <a:t>Φόρτωμα της </a:t>
            </a:r>
            <a:r>
              <a:rPr lang="en-US" dirty="0"/>
              <a:t>CIFAR10 </a:t>
            </a:r>
            <a:r>
              <a:rPr lang="el-GR" dirty="0"/>
              <a:t>και </a:t>
            </a:r>
            <a:r>
              <a:rPr lang="el-GR" dirty="0" err="1"/>
              <a:t>οπτικοποίηση</a:t>
            </a:r>
            <a:r>
              <a:rPr lang="en-US" dirty="0"/>
              <a:t> </a:t>
            </a:r>
            <a:r>
              <a:rPr lang="el-GR" dirty="0"/>
              <a:t>των δεδομένων της με </a:t>
            </a:r>
            <a:r>
              <a:rPr lang="en-US" dirty="0"/>
              <a:t>matplotlib.</a:t>
            </a:r>
          </a:p>
          <a:p>
            <a:r>
              <a:rPr lang="el-GR" dirty="0"/>
              <a:t>Χρήση</a:t>
            </a:r>
            <a:r>
              <a:rPr lang="en-US" dirty="0"/>
              <a:t> </a:t>
            </a:r>
            <a:r>
              <a:rPr lang="el-GR" dirty="0"/>
              <a:t>των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KNearestNeighbors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NearestCentroid</a:t>
            </a:r>
            <a:r>
              <a:rPr lang="en-US" dirty="0"/>
              <a:t> </a:t>
            </a:r>
            <a:r>
              <a:rPr lang="el-GR" dirty="0"/>
              <a:t>της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r>
              <a:rPr lang="el-GR" dirty="0"/>
              <a:t>Στατιστικά (Χρόνος εκπαίδευσης, ακρίβεια πρόβλεψης, διάσταση δεδομένων):</a:t>
            </a:r>
            <a:endParaRPr lang="en-US" dirty="0"/>
          </a:p>
          <a:p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Πίνακας 4">
                <a:extLst>
                  <a:ext uri="{FF2B5EF4-FFF2-40B4-BE49-F238E27FC236}">
                    <a16:creationId xmlns:a16="http://schemas.microsoft.com/office/drawing/2014/main" id="{45BDF0FF-EBF2-B55F-00FD-BB25E968F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459481"/>
                  </p:ext>
                </p:extLst>
              </p:nvPr>
            </p:nvGraphicFramePr>
            <p:xfrm>
              <a:off x="677334" y="3095904"/>
              <a:ext cx="8990922" cy="332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98">
                      <a:extLst>
                        <a:ext uri="{9D8B030D-6E8A-4147-A177-3AD203B41FA5}">
                          <a16:colId xmlns:a16="http://schemas.microsoft.com/office/drawing/2014/main" val="2305918812"/>
                        </a:ext>
                      </a:extLst>
                    </a:gridCol>
                    <a:gridCol w="1627632">
                      <a:extLst>
                        <a:ext uri="{9D8B030D-6E8A-4147-A177-3AD203B41FA5}">
                          <a16:colId xmlns:a16="http://schemas.microsoft.com/office/drawing/2014/main" val="2613865330"/>
                        </a:ext>
                      </a:extLst>
                    </a:gridCol>
                    <a:gridCol w="1877568">
                      <a:extLst>
                        <a:ext uri="{9D8B030D-6E8A-4147-A177-3AD203B41FA5}">
                          <a16:colId xmlns:a16="http://schemas.microsoft.com/office/drawing/2014/main" val="1080038183"/>
                        </a:ext>
                      </a:extLst>
                    </a:gridCol>
                    <a:gridCol w="1213104">
                      <a:extLst>
                        <a:ext uri="{9D8B030D-6E8A-4147-A177-3AD203B41FA5}">
                          <a16:colId xmlns:a16="http://schemas.microsoft.com/office/drawing/2014/main" val="2432802598"/>
                        </a:ext>
                      </a:extLst>
                    </a:gridCol>
                    <a:gridCol w="1493520">
                      <a:extLst>
                        <a:ext uri="{9D8B030D-6E8A-4147-A177-3AD203B41FA5}">
                          <a16:colId xmlns:a16="http://schemas.microsoft.com/office/drawing/2014/main" val="1763505803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384575638"/>
                        </a:ext>
                      </a:extLst>
                    </a:gridCol>
                  </a:tblGrid>
                  <a:tr h="46124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Παράμετροι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8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l-GR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 dirty="0"/>
                            <a:t>Αποτελέσματα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345606"/>
                      </a:ext>
                    </a:extLst>
                  </a:tr>
                  <a:tr h="867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Μοντέλο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tx1"/>
                              </a:solidFill>
                            </a:rPr>
                            <a:t>Μέτρο Ανομοιότητας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solidFill>
                                <a:schemeClr val="tx1"/>
                              </a:solidFill>
                            </a:rPr>
                            <a:t>Ταυτοχρονισμός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solidFill>
                                <a:schemeClr val="tx1"/>
                              </a:solidFill>
                            </a:rPr>
                            <a:t>Διάσταση εισόδου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Χρόνος Εκπαίδευσης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Ακρίβεια Πρόβλεψης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30498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 νόρμα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ΟΧΙ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0.403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27.74%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26005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 νόρμα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ΝΑΙ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23.822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35.39%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7273285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 νόρμα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ΝΑΙ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24.064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33.03%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123787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Mahalanobis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ΟΧΙ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~5.5 min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23.64%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71987201"/>
                      </a:ext>
                    </a:extLst>
                  </a:tr>
                  <a:tr h="418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K-NN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Mahalanobis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l-G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60172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Πίνακας 4">
                <a:extLst>
                  <a:ext uri="{FF2B5EF4-FFF2-40B4-BE49-F238E27FC236}">
                    <a16:creationId xmlns:a16="http://schemas.microsoft.com/office/drawing/2014/main" id="{45BDF0FF-EBF2-B55F-00FD-BB25E968F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459481"/>
                  </p:ext>
                </p:extLst>
              </p:nvPr>
            </p:nvGraphicFramePr>
            <p:xfrm>
              <a:off x="677334" y="3095904"/>
              <a:ext cx="8990922" cy="332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98">
                      <a:extLst>
                        <a:ext uri="{9D8B030D-6E8A-4147-A177-3AD203B41FA5}">
                          <a16:colId xmlns:a16="http://schemas.microsoft.com/office/drawing/2014/main" val="2305918812"/>
                        </a:ext>
                      </a:extLst>
                    </a:gridCol>
                    <a:gridCol w="1627632">
                      <a:extLst>
                        <a:ext uri="{9D8B030D-6E8A-4147-A177-3AD203B41FA5}">
                          <a16:colId xmlns:a16="http://schemas.microsoft.com/office/drawing/2014/main" val="2613865330"/>
                        </a:ext>
                      </a:extLst>
                    </a:gridCol>
                    <a:gridCol w="1877568">
                      <a:extLst>
                        <a:ext uri="{9D8B030D-6E8A-4147-A177-3AD203B41FA5}">
                          <a16:colId xmlns:a16="http://schemas.microsoft.com/office/drawing/2014/main" val="1080038183"/>
                        </a:ext>
                      </a:extLst>
                    </a:gridCol>
                    <a:gridCol w="1213104">
                      <a:extLst>
                        <a:ext uri="{9D8B030D-6E8A-4147-A177-3AD203B41FA5}">
                          <a16:colId xmlns:a16="http://schemas.microsoft.com/office/drawing/2014/main" val="2432802598"/>
                        </a:ext>
                      </a:extLst>
                    </a:gridCol>
                    <a:gridCol w="1493520">
                      <a:extLst>
                        <a:ext uri="{9D8B030D-6E8A-4147-A177-3AD203B41FA5}">
                          <a16:colId xmlns:a16="http://schemas.microsoft.com/office/drawing/2014/main" val="1763505803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384575638"/>
                        </a:ext>
                      </a:extLst>
                    </a:gridCol>
                  </a:tblGrid>
                  <a:tr h="46124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Παράμετροι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800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l-GR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 dirty="0"/>
                            <a:t>Αποτελέσματα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dirty="0"/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345606"/>
                      </a:ext>
                    </a:extLst>
                  </a:tr>
                  <a:tr h="867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Μοντέλο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tx1"/>
                              </a:solidFill>
                            </a:rPr>
                            <a:t>Μέτρο Ανομοιότητας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solidFill>
                                <a:schemeClr val="tx1"/>
                              </a:solidFill>
                            </a:rPr>
                            <a:t>Ταυτοχρονισμός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solidFill>
                                <a:schemeClr val="tx1"/>
                              </a:solidFill>
                            </a:rPr>
                            <a:t>Διάσταση εισόδου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Χρόνος Εκπαίδευσης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Ακρίβεια Πρόβλεψης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30498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165" t="-336923" r="-386517" b="-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ΟΧΙ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0.403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27.74%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26005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165" t="-436923" r="-386517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ΝΑΙ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23.822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35.39%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7273285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165" t="-536923" r="-386517" b="-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ΝΑΙ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24.064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33.03%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1237871"/>
                      </a:ext>
                    </a:extLst>
                  </a:tr>
                  <a:tr h="395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Mahalanobis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ΟΧΙ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~5.5 min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23.64%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71987201"/>
                      </a:ext>
                    </a:extLst>
                  </a:tr>
                  <a:tr h="418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K-NN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Mahalanobis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solidFill>
                                <a:schemeClr val="tx1"/>
                              </a:solidFill>
                            </a:rPr>
                            <a:t>3072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0204" t="-694203" r="-114286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60172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185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95E6BA-0708-8977-B973-D398E845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630746" cy="1024128"/>
          </a:xfrm>
        </p:spPr>
        <p:txBody>
          <a:bodyPr>
            <a:normAutofit/>
          </a:bodyPr>
          <a:lstStyle/>
          <a:p>
            <a:r>
              <a:rPr lang="el-GR" dirty="0"/>
              <a:t>1</a:t>
            </a:r>
            <a:r>
              <a:rPr lang="el-GR" baseline="30000" dirty="0"/>
              <a:t>η</a:t>
            </a:r>
            <a:r>
              <a:rPr lang="el-GR" dirty="0"/>
              <a:t> Ενδιάμεση Εργασία</a:t>
            </a:r>
            <a:br>
              <a:rPr lang="el-GR" dirty="0"/>
            </a:br>
            <a:r>
              <a:rPr lang="el-GR" sz="2000" dirty="0" err="1">
                <a:solidFill>
                  <a:schemeClr val="tx1"/>
                </a:solidFill>
              </a:rPr>
              <a:t>Κατηγοριοποιητές</a:t>
            </a:r>
            <a:r>
              <a:rPr lang="en-US" sz="2000" dirty="0">
                <a:solidFill>
                  <a:schemeClr val="tx1"/>
                </a:solidFill>
              </a:rPr>
              <a:t> k </a:t>
            </a:r>
            <a:r>
              <a:rPr lang="el-GR" sz="2000" dirty="0">
                <a:solidFill>
                  <a:schemeClr val="tx1"/>
                </a:solidFill>
              </a:rPr>
              <a:t>πλησιέστερων γειτόνων (</a:t>
            </a:r>
            <a:r>
              <a:rPr lang="en-US" sz="2000" dirty="0">
                <a:solidFill>
                  <a:schemeClr val="tx1"/>
                </a:solidFill>
              </a:rPr>
              <a:t>K-NN</a:t>
            </a:r>
            <a:r>
              <a:rPr lang="el-GR" sz="2000" dirty="0">
                <a:solidFill>
                  <a:schemeClr val="tx1"/>
                </a:solidFill>
              </a:rPr>
              <a:t>) και πλησιέστερου κέντρου (</a:t>
            </a:r>
            <a:r>
              <a:rPr lang="en-US" sz="2000" dirty="0">
                <a:solidFill>
                  <a:schemeClr val="tx1"/>
                </a:solidFill>
              </a:rPr>
              <a:t>NC)</a:t>
            </a:r>
            <a:endParaRPr lang="el-G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D6894FE-02E0-92C5-945B-EA61F7990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88593"/>
                <a:ext cx="9326202" cy="4395215"/>
              </a:xfrm>
            </p:spPr>
            <p:txBody>
              <a:bodyPr/>
              <a:lstStyle/>
              <a:p>
                <a:r>
                  <a:rPr lang="el-GR" dirty="0"/>
                  <a:t>Εφαρμογή ελαχιστοποίησης διαστάσεων</a:t>
                </a:r>
                <a:r>
                  <a:rPr lang="en-US" dirty="0"/>
                  <a:t> </a:t>
                </a:r>
                <a:r>
                  <a:rPr lang="el-GR" dirty="0"/>
                  <a:t>δεδομένων εισόδου</a:t>
                </a:r>
              </a:p>
              <a:p>
                <a:r>
                  <a:rPr lang="el-GR" dirty="0"/>
                  <a:t>Αρχικά</a:t>
                </a:r>
                <a:r>
                  <a:rPr lang="en-US" dirty="0"/>
                  <a:t> grayscale (</a:t>
                </a:r>
                <a:r>
                  <a:rPr lang="el-GR" dirty="0"/>
                  <a:t>3072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dirty="0"/>
                  <a:t>1024)</a:t>
                </a:r>
                <a:r>
                  <a:rPr lang="el-GR" dirty="0"/>
                  <a:t>, έπειτα </a:t>
                </a:r>
                <a:r>
                  <a:rPr lang="en-US" dirty="0"/>
                  <a:t>PCA (</a:t>
                </a:r>
                <a:r>
                  <a:rPr lang="el-GR" dirty="0"/>
                  <a:t>3072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dirty="0"/>
                  <a:t>n) </a:t>
                </a:r>
                <a:r>
                  <a:rPr lang="el-GR" dirty="0"/>
                  <a:t>για </a:t>
                </a:r>
                <a:r>
                  <a:rPr lang="en-US" dirty="0"/>
                  <a:t>n = 30, 50, 100, 300, 500</a:t>
                </a:r>
              </a:p>
              <a:p>
                <a:r>
                  <a:rPr lang="el-GR" dirty="0"/>
                  <a:t>Για μέτρο ανομοιότητας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dirty="0">
                    <a:solidFill>
                      <a:schemeClr val="tx1"/>
                    </a:solidFill>
                  </a:rPr>
                  <a:t> νόρμα και ταυτοχρονισμό στο </a:t>
                </a:r>
                <a:r>
                  <a:rPr lang="en-US" dirty="0">
                    <a:solidFill>
                      <a:schemeClr val="tx1"/>
                    </a:solidFill>
                  </a:rPr>
                  <a:t>1-NN</a:t>
                </a:r>
                <a:r>
                  <a:rPr lang="el-GR" dirty="0">
                    <a:solidFill>
                      <a:schemeClr val="tx1"/>
                    </a:solidFill>
                  </a:rPr>
                  <a:t> και </a:t>
                </a:r>
                <a:r>
                  <a:rPr lang="en-US" dirty="0">
                    <a:solidFill>
                      <a:schemeClr val="tx1"/>
                    </a:solidFill>
                  </a:rPr>
                  <a:t>3-NN</a:t>
                </a:r>
                <a:r>
                  <a:rPr lang="el-GR" dirty="0">
                    <a:solidFill>
                      <a:schemeClr val="tx1"/>
                    </a:solidFill>
                  </a:rPr>
                  <a:t>:</a:t>
                </a:r>
                <a:endParaRPr lang="el-GR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D6894FE-02E0-92C5-945B-EA61F7990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88593"/>
                <a:ext cx="9326202" cy="4395215"/>
              </a:xfrm>
              <a:blipFill>
                <a:blip r:embed="rId2"/>
                <a:stretch>
                  <a:fillRect l="-131" t="-832" r="-6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5D8BF185-4608-8B74-4362-35E8B4AED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08620"/>
              </p:ext>
            </p:extLst>
          </p:nvPr>
        </p:nvGraphicFramePr>
        <p:xfrm>
          <a:off x="677334" y="3011425"/>
          <a:ext cx="9649288" cy="342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055">
                  <a:extLst>
                    <a:ext uri="{9D8B030D-6E8A-4147-A177-3AD203B41FA5}">
                      <a16:colId xmlns:a16="http://schemas.microsoft.com/office/drawing/2014/main" val="2305918812"/>
                    </a:ext>
                  </a:extLst>
                </a:gridCol>
                <a:gridCol w="1367561">
                  <a:extLst>
                    <a:ext uri="{9D8B030D-6E8A-4147-A177-3AD203B41FA5}">
                      <a16:colId xmlns:a16="http://schemas.microsoft.com/office/drawing/2014/main" val="2613865330"/>
                    </a:ext>
                  </a:extLst>
                </a:gridCol>
                <a:gridCol w="1465744">
                  <a:extLst>
                    <a:ext uri="{9D8B030D-6E8A-4147-A177-3AD203B41FA5}">
                      <a16:colId xmlns:a16="http://schemas.microsoft.com/office/drawing/2014/main" val="1763505803"/>
                    </a:ext>
                  </a:extLst>
                </a:gridCol>
                <a:gridCol w="1325482">
                  <a:extLst>
                    <a:ext uri="{9D8B030D-6E8A-4147-A177-3AD203B41FA5}">
                      <a16:colId xmlns:a16="http://schemas.microsoft.com/office/drawing/2014/main" val="3384575638"/>
                    </a:ext>
                  </a:extLst>
                </a:gridCol>
                <a:gridCol w="1325482">
                  <a:extLst>
                    <a:ext uri="{9D8B030D-6E8A-4147-A177-3AD203B41FA5}">
                      <a16:colId xmlns:a16="http://schemas.microsoft.com/office/drawing/2014/main" val="2397380977"/>
                    </a:ext>
                  </a:extLst>
                </a:gridCol>
                <a:gridCol w="1325482">
                  <a:extLst>
                    <a:ext uri="{9D8B030D-6E8A-4147-A177-3AD203B41FA5}">
                      <a16:colId xmlns:a16="http://schemas.microsoft.com/office/drawing/2014/main" val="3468442839"/>
                    </a:ext>
                  </a:extLst>
                </a:gridCol>
                <a:gridCol w="1325482">
                  <a:extLst>
                    <a:ext uri="{9D8B030D-6E8A-4147-A177-3AD203B41FA5}">
                      <a16:colId xmlns:a16="http://schemas.microsoft.com/office/drawing/2014/main" val="3247679115"/>
                    </a:ext>
                  </a:extLst>
                </a:gridCol>
              </a:tblGrid>
              <a:tr h="446334">
                <a:tc>
                  <a:txBody>
                    <a:bodyPr/>
                    <a:lstStyle/>
                    <a:p>
                      <a:pPr algn="ctr"/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1-NN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3-NN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39471"/>
                  </a:ext>
                </a:extLst>
              </a:tr>
              <a:tr h="760111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Διάσταση εισόδου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Ακρίβεια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Χρόνος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Ακρίβεια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Χρόνος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Ακρίβεια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Χρόνος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04981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Gray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24.12%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0.215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30.18%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4.833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27.93%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5.005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7817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PCA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27.62%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0.019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38.93%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0.645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38.34%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0.651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0051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PCA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27.59%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0.025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39.16%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0.654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37.68%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0.796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73285"/>
                  </a:ext>
                </a:extLst>
              </a:tr>
              <a:tr h="357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PCA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27.66%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0.035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38.61%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0.866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36.77%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0.911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237871"/>
                  </a:ext>
                </a:extLst>
              </a:tr>
              <a:tr h="3583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PCA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27.73%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0.075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36.90%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1.637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34.49%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1.750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87201"/>
                  </a:ext>
                </a:extLst>
              </a:tr>
              <a:tr h="3876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PCA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l-GR" sz="1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27.74%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0.122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36.30%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2.380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33.71%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2.379 sec</a:t>
                      </a:r>
                      <a:endParaRPr lang="el-G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01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09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258106-24CD-68E4-C889-DF06ADE4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1</a:t>
            </a:r>
            <a:r>
              <a:rPr lang="el-GR" baseline="30000" dirty="0"/>
              <a:t>η</a:t>
            </a:r>
            <a:r>
              <a:rPr lang="el-GR" dirty="0"/>
              <a:t> Εργασία</a:t>
            </a:r>
            <a:br>
              <a:rPr lang="el-GR" dirty="0"/>
            </a:br>
            <a:r>
              <a:rPr lang="el-GR" sz="2000" dirty="0" err="1">
                <a:solidFill>
                  <a:schemeClr val="tx1"/>
                </a:solidFill>
              </a:rPr>
              <a:t>Νευρωνικό</a:t>
            </a:r>
            <a:r>
              <a:rPr lang="el-GR" sz="2000" dirty="0">
                <a:solidFill>
                  <a:schemeClr val="tx1"/>
                </a:solidFill>
              </a:rPr>
              <a:t> Δίκτυο </a:t>
            </a:r>
            <a:r>
              <a:rPr lang="el-GR" sz="2000" dirty="0" err="1">
                <a:solidFill>
                  <a:schemeClr val="tx1"/>
                </a:solidFill>
              </a:rPr>
              <a:t>Πολυστρωματικού</a:t>
            </a:r>
            <a:r>
              <a:rPr lang="el-GR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Perceptron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E37B5C8-D1CA-B625-3941-BCC06360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1885"/>
            <a:ext cx="9173802" cy="4264595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Υλοποιήθηκε με αποκλειστική χρήση </a:t>
            </a:r>
            <a:r>
              <a:rPr lang="el-GR" dirty="0">
                <a:latin typeface="Consolas" panose="020B0609020204030204" pitchFamily="49" charset="0"/>
              </a:rPr>
              <a:t>της</a:t>
            </a:r>
            <a:r>
              <a:rPr lang="en-US" dirty="0"/>
              <a:t> NumPy:</a:t>
            </a:r>
            <a:r>
              <a:rPr lang="el-GR" dirty="0"/>
              <a:t> κλάση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FullyConnectedClassifier</a:t>
            </a:r>
            <a:r>
              <a:rPr lang="en-US" dirty="0"/>
              <a:t> </a:t>
            </a:r>
            <a:r>
              <a:rPr lang="el-GR" dirty="0"/>
              <a:t>στο </a:t>
            </a:r>
            <a:r>
              <a:rPr lang="en-US" dirty="0"/>
              <a:t>script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NeuralNetwork.py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l-GR" dirty="0">
              <a:solidFill>
                <a:schemeClr val="tx1"/>
              </a:solidFill>
            </a:endParaRPr>
          </a:p>
          <a:p>
            <a:r>
              <a:rPr lang="el-GR" dirty="0" err="1">
                <a:solidFill>
                  <a:schemeClr val="tx1"/>
                </a:solidFill>
              </a:rPr>
              <a:t>Κανονικοποίηση</a:t>
            </a:r>
            <a:r>
              <a:rPr lang="el-GR" dirty="0">
                <a:solidFill>
                  <a:schemeClr val="tx1"/>
                </a:solidFill>
              </a:rPr>
              <a:t> τιμών από [0, 255] σε [0, 1].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Ελαχιστοποίηση διαστάσεων με </a:t>
            </a:r>
            <a:r>
              <a:rPr lang="en-US" dirty="0">
                <a:solidFill>
                  <a:schemeClr val="tx1"/>
                </a:solidFill>
              </a:rPr>
              <a:t>PCA</a:t>
            </a:r>
            <a:r>
              <a:rPr lang="el-GR" dirty="0">
                <a:solidFill>
                  <a:schemeClr val="tx1"/>
                </a:solidFill>
              </a:rPr>
              <a:t>.</a:t>
            </a:r>
          </a:p>
          <a:p>
            <a:r>
              <a:rPr lang="el-GR" dirty="0">
                <a:solidFill>
                  <a:schemeClr val="tx1"/>
                </a:solidFill>
              </a:rPr>
              <a:t>Ελαχιστοποίηση Κόστους με χρήση Στοχαστικής Επικλινούς Καθόδου.</a:t>
            </a:r>
          </a:p>
          <a:p>
            <a:r>
              <a:rPr lang="el-GR" dirty="0">
                <a:solidFill>
                  <a:schemeClr val="tx1"/>
                </a:solidFill>
              </a:rPr>
              <a:t>Νευρώνες Εισόδου = Διάσταση Δειγμάτων Εισόδου</a:t>
            </a:r>
          </a:p>
          <a:p>
            <a:r>
              <a:rPr lang="el-GR" dirty="0">
                <a:solidFill>
                  <a:schemeClr val="tx1"/>
                </a:solidFill>
              </a:rPr>
              <a:t>Νευρώνες εξόδου = 10</a:t>
            </a:r>
          </a:p>
          <a:p>
            <a:r>
              <a:rPr lang="el-GR" dirty="0">
                <a:solidFill>
                  <a:schemeClr val="tx1"/>
                </a:solidFill>
              </a:rPr>
              <a:t>Σιγμοειδής συνάρτηση ενεργοποίησης σε όλους τους κρυφούς νευρώνες όλων των κρυφών στρωμάτων.</a:t>
            </a:r>
          </a:p>
          <a:p>
            <a:r>
              <a:rPr lang="el-GR" dirty="0">
                <a:solidFill>
                  <a:schemeClr val="tx1"/>
                </a:solidFill>
              </a:rPr>
              <a:t>Συνάρτηση Κόστους: αρχικά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στιγμιαίο τετραγωνικό σφάλμα </a:t>
            </a:r>
            <a:r>
              <a:rPr lang="el-G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ISE), </a:t>
            </a:r>
            <a:r>
              <a:rPr lang="el-GR" dirty="0">
                <a:solidFill>
                  <a:schemeClr val="tx1"/>
                </a:solidFill>
              </a:rPr>
              <a:t>έπειτα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κατηγορηματική διασταυρούμενη εντροπία </a:t>
            </a:r>
            <a:r>
              <a:rPr lang="el-G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CCE).</a:t>
            </a:r>
          </a:p>
          <a:p>
            <a:r>
              <a:rPr lang="el-GR" dirty="0">
                <a:solidFill>
                  <a:schemeClr val="tx1"/>
                </a:solidFill>
              </a:rPr>
              <a:t>Ακολουθούν αναλυτικά οι παράμετροι και τα στατιστικά/αποτελέσματα …</a:t>
            </a:r>
            <a:endParaRPr lang="en-US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21BBA8-13BB-C3D7-3479-5461709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1</a:t>
            </a:r>
            <a:r>
              <a:rPr lang="el-GR" baseline="30000" dirty="0"/>
              <a:t>η</a:t>
            </a:r>
            <a:r>
              <a:rPr lang="el-GR" dirty="0"/>
              <a:t> Εργασία</a:t>
            </a:r>
            <a:br>
              <a:rPr lang="en-US" dirty="0"/>
            </a:br>
            <a:r>
              <a:rPr lang="el-GR" sz="2000" dirty="0" err="1">
                <a:solidFill>
                  <a:schemeClr val="tx1"/>
                </a:solidFill>
              </a:rPr>
              <a:t>Νευρωνικό</a:t>
            </a:r>
            <a:r>
              <a:rPr lang="el-GR" sz="2000" dirty="0">
                <a:solidFill>
                  <a:schemeClr val="tx1"/>
                </a:solidFill>
              </a:rPr>
              <a:t> Δίκτυο </a:t>
            </a:r>
            <a:r>
              <a:rPr lang="el-GR" sz="2000" dirty="0" err="1">
                <a:solidFill>
                  <a:schemeClr val="tx1"/>
                </a:solidFill>
              </a:rPr>
              <a:t>Πολυστρωματικού</a:t>
            </a:r>
            <a:r>
              <a:rPr lang="el-GR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Perceptron</a:t>
            </a:r>
            <a:endParaRPr lang="el-GR" sz="1800" dirty="0"/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E0BFFA86-3DB5-21AA-9AA2-3781E601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03828"/>
              </p:ext>
            </p:extLst>
          </p:nvPr>
        </p:nvGraphicFramePr>
        <p:xfrm>
          <a:off x="682752" y="1727481"/>
          <a:ext cx="10558272" cy="32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10">
                  <a:extLst>
                    <a:ext uri="{9D8B030D-6E8A-4147-A177-3AD203B41FA5}">
                      <a16:colId xmlns:a16="http://schemas.microsoft.com/office/drawing/2014/main" val="1679509074"/>
                    </a:ext>
                  </a:extLst>
                </a:gridCol>
                <a:gridCol w="1714888">
                  <a:extLst>
                    <a:ext uri="{9D8B030D-6E8A-4147-A177-3AD203B41FA5}">
                      <a16:colId xmlns:a16="http://schemas.microsoft.com/office/drawing/2014/main" val="1092888504"/>
                    </a:ext>
                  </a:extLst>
                </a:gridCol>
                <a:gridCol w="1528599">
                  <a:extLst>
                    <a:ext uri="{9D8B030D-6E8A-4147-A177-3AD203B41FA5}">
                      <a16:colId xmlns:a16="http://schemas.microsoft.com/office/drawing/2014/main" val="4202439442"/>
                    </a:ext>
                  </a:extLst>
                </a:gridCol>
                <a:gridCol w="1073875">
                  <a:extLst>
                    <a:ext uri="{9D8B030D-6E8A-4147-A177-3AD203B41FA5}">
                      <a16:colId xmlns:a16="http://schemas.microsoft.com/office/drawing/2014/main" val="3712395499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41957813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930283643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4032841339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560610991"/>
                    </a:ext>
                  </a:extLst>
                </a:gridCol>
              </a:tblGrid>
              <a:tr h="383710"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Διάσταση</a:t>
                      </a:r>
                    </a:p>
                    <a:p>
                      <a:pPr algn="ctr"/>
                      <a:r>
                        <a:rPr lang="el-GR" sz="1600" dirty="0"/>
                        <a:t>Εισόδου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#Νευρώνων/ </a:t>
                      </a:r>
                    </a:p>
                    <a:p>
                      <a:pPr algn="ctr"/>
                      <a:r>
                        <a:rPr lang="el-GR" sz="1600" dirty="0"/>
                        <a:t>Κρυφό στρώμα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Ενεργοποίηση εξόδου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Ρυθμός Μάθησης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Συνάρτηση Κόστους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#Εποχών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Χρόνος Εκπαίδευσης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Ακρίβεια Πρόβλεψης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203073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(128, 64)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σιγμοειδής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3.15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hrs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34.90%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23369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(128, 64)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4.50 min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28.98%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67509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(128, 64)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ISE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253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1.00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hrs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36.13%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12743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(256, 128, 64)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0.0005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CCE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3.31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hrs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31.33%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028501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(128, 64)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CCE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</a:rPr>
                        <a:t>345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40.0 min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37.87%</a:t>
                      </a:r>
                      <a:endParaRPr lang="el-G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175674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B7B03B6E-6208-340C-3402-E6A8C00B5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55226"/>
              </p:ext>
            </p:extLst>
          </p:nvPr>
        </p:nvGraphicFramePr>
        <p:xfrm>
          <a:off x="677339" y="5242842"/>
          <a:ext cx="10563685" cy="126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81">
                  <a:extLst>
                    <a:ext uri="{9D8B030D-6E8A-4147-A177-3AD203B41FA5}">
                      <a16:colId xmlns:a16="http://schemas.microsoft.com/office/drawing/2014/main" val="3332898399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1589687886"/>
                    </a:ext>
                  </a:extLst>
                </a:gridCol>
                <a:gridCol w="1395984">
                  <a:extLst>
                    <a:ext uri="{9D8B030D-6E8A-4147-A177-3AD203B41FA5}">
                      <a16:colId xmlns:a16="http://schemas.microsoft.com/office/drawing/2014/main" val="2234641635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09078269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4077948219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3135223782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264578044"/>
                    </a:ext>
                  </a:extLst>
                </a:gridCol>
                <a:gridCol w="874131">
                  <a:extLst>
                    <a:ext uri="{9D8B030D-6E8A-4147-A177-3AD203B41FA5}">
                      <a16:colId xmlns:a16="http://schemas.microsoft.com/office/drawing/2014/main" val="3214179008"/>
                    </a:ext>
                  </a:extLst>
                </a:gridCol>
                <a:gridCol w="960335">
                  <a:extLst>
                    <a:ext uri="{9D8B030D-6E8A-4147-A177-3AD203B41FA5}">
                      <a16:colId xmlns:a16="http://schemas.microsoft.com/office/drawing/2014/main" val="2449898533"/>
                    </a:ext>
                  </a:extLst>
                </a:gridCol>
                <a:gridCol w="960335">
                  <a:extLst>
                    <a:ext uri="{9D8B030D-6E8A-4147-A177-3AD203B41FA5}">
                      <a16:colId xmlns:a16="http://schemas.microsoft.com/office/drawing/2014/main" val="2074587469"/>
                    </a:ext>
                  </a:extLst>
                </a:gridCol>
                <a:gridCol w="960335">
                  <a:extLst>
                    <a:ext uri="{9D8B030D-6E8A-4147-A177-3AD203B41FA5}">
                      <a16:colId xmlns:a16="http://schemas.microsoft.com/office/drawing/2014/main" val="3596086409"/>
                    </a:ext>
                  </a:extLst>
                </a:gridCol>
              </a:tblGrid>
              <a:tr h="6338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Κλάση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airplane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automobile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deer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frog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horse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ship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truck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74644"/>
                  </a:ext>
                </a:extLst>
              </a:tr>
              <a:tr h="633843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Ακρίβεια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55.6%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37.6%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24.6%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1.3%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31.2%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37.7%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58.4%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34.2%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49.3%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52.1%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44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12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93303A-BBB5-8D1B-532F-0034BB2A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l-GR" baseline="30000" dirty="0"/>
              <a:t>η</a:t>
            </a:r>
            <a:r>
              <a:rPr lang="el-GR" dirty="0"/>
              <a:t> Εργασία</a:t>
            </a:r>
            <a:br>
              <a:rPr lang="en-US" dirty="0"/>
            </a:br>
            <a:r>
              <a:rPr lang="el-GR" sz="2000" dirty="0">
                <a:solidFill>
                  <a:schemeClr val="tx1"/>
                </a:solidFill>
              </a:rPr>
              <a:t>Μηχανή Διανυσμάτων Υποστήριξης</a:t>
            </a:r>
            <a:endParaRPr lang="el-G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1018586-BE4D-5B0F-6E09-47FDF6520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9485"/>
                <a:ext cx="9905322" cy="4691315"/>
              </a:xfrm>
            </p:spPr>
            <p:txBody>
              <a:bodyPr>
                <a:normAutofit/>
              </a:bodyPr>
              <a:lstStyle/>
              <a:p>
                <a:r>
                  <a:rPr lang="el-GR" dirty="0"/>
                  <a:t>Χρήση της</a:t>
                </a:r>
                <a:r>
                  <a:rPr lang="en-US" dirty="0"/>
                  <a:t> </a:t>
                </a:r>
                <a:r>
                  <a:rPr lang="el-GR" dirty="0"/>
                  <a:t>κλάσης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SVC </a:t>
                </a:r>
                <a:r>
                  <a:rPr lang="el-GR" dirty="0">
                    <a:solidFill>
                      <a:schemeClr val="tx1"/>
                    </a:solidFill>
                  </a:rPr>
                  <a:t>της βιβλιοθήκης </a:t>
                </a:r>
                <a:r>
                  <a:rPr lang="en-US" dirty="0" err="1">
                    <a:solidFill>
                      <a:schemeClr val="tx1"/>
                    </a:solidFill>
                  </a:rPr>
                  <a:t>sklearn</a:t>
                </a:r>
                <a:r>
                  <a:rPr lang="el-G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l-GR" dirty="0" err="1">
                    <a:solidFill>
                      <a:schemeClr val="tx1"/>
                    </a:solidFill>
                  </a:rPr>
                  <a:t>Κανονικοποίηση</a:t>
                </a:r>
                <a:r>
                  <a:rPr lang="el-GR" dirty="0">
                    <a:solidFill>
                      <a:schemeClr val="tx1"/>
                    </a:solidFill>
                  </a:rPr>
                  <a:t> τιμών από [0, 255] σε [0, 1].</a:t>
                </a: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Ελαχιστοποίηση διαστάσεων με </a:t>
                </a:r>
                <a:r>
                  <a:rPr lang="en-US" dirty="0">
                    <a:solidFill>
                      <a:schemeClr val="tx1"/>
                    </a:solidFill>
                  </a:rPr>
                  <a:t>PCA </a:t>
                </a:r>
                <a:r>
                  <a:rPr lang="el-GR" dirty="0">
                    <a:solidFill>
                      <a:schemeClr val="tx1"/>
                    </a:solidFill>
                  </a:rPr>
                  <a:t>για διατήρηση του 91% της αρχικής πληροφορίας</a:t>
                </a:r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:r>
                  <a:rPr lang="el-GR" dirty="0">
                    <a:solidFill>
                      <a:schemeClr val="tx1"/>
                    </a:solidFill>
                  </a:rPr>
                  <a:t>Ελαχιστοποίηση στις 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114 διαστάσεις</a:t>
                </a:r>
                <a:r>
                  <a:rPr lang="el-GR" dirty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Χρήση του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RBF</a:t>
                </a:r>
                <a:r>
                  <a:rPr lang="en-US" dirty="0">
                    <a:solidFill>
                      <a:schemeClr val="tx1"/>
                    </a:solidFill>
                  </a:rPr>
                  <a:t> kernel.</a:t>
                </a:r>
                <a:endParaRPr lang="el-GR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GridSearchCV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</a:rPr>
                  <a:t>για παράμετρο </a:t>
                </a:r>
                <a:r>
                  <a:rPr lang="el-GR" dirty="0" err="1">
                    <a:solidFill>
                      <a:schemeClr val="tx1"/>
                    </a:solidFill>
                  </a:rPr>
                  <a:t>κανονικοποίησης</a:t>
                </a:r>
                <a:r>
                  <a:rPr lang="en-US" dirty="0">
                    <a:solidFill>
                      <a:schemeClr val="tx1"/>
                    </a:solidFill>
                  </a:rPr>
                  <a:t> C</a:t>
                </a:r>
                <a:r>
                  <a:rPr lang="el-GR" dirty="0">
                    <a:solidFill>
                      <a:schemeClr val="tx1"/>
                    </a:solidFill>
                  </a:rPr>
                  <a:t> στο {0.01, 0.1, 1, 2, 5, 10} και παράμετρο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l-GR" dirty="0">
                    <a:solidFill>
                      <a:schemeClr val="tx1"/>
                    </a:solidFill>
                  </a:rPr>
                  <a:t> στο {</a:t>
                </a:r>
                <a:r>
                  <a:rPr lang="en-US" dirty="0">
                    <a:solidFill>
                      <a:schemeClr val="tx1"/>
                    </a:solidFill>
                  </a:rPr>
                  <a:t>‘scale’, ‘auto’</a:t>
                </a:r>
                <a:r>
                  <a:rPr lang="el-GR" dirty="0">
                    <a:solidFill>
                      <a:schemeClr val="tx1"/>
                    </a:solidFill>
                  </a:rPr>
                  <a:t>}</a:t>
                </a:r>
                <a:r>
                  <a:rPr lang="en-US" dirty="0">
                    <a:solidFill>
                      <a:schemeClr val="tx1"/>
                    </a:solidFill>
                  </a:rPr>
                  <a:t> =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}</a:t>
                </a:r>
                <a:r>
                  <a:rPr lang="el-GR" dirty="0">
                    <a:solidFill>
                      <a:schemeClr val="tx1"/>
                    </a:solidFill>
                  </a:rPr>
                  <a:t>, στο </a:t>
                </a:r>
                <a:r>
                  <a:rPr lang="en-US" dirty="0">
                    <a:solidFill>
                      <a:schemeClr val="tx1"/>
                    </a:solidFill>
                  </a:rPr>
                  <a:t>SVM </a:t>
                </a:r>
                <a:r>
                  <a:rPr lang="el-GR" dirty="0">
                    <a:solidFill>
                      <a:schemeClr val="tx1"/>
                    </a:solidFill>
                  </a:rPr>
                  <a:t>διαχωρισμού 10 κλάσεων.</a:t>
                </a: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Δοκιμή </a:t>
                </a:r>
                <a:r>
                  <a:rPr lang="en-US" dirty="0">
                    <a:solidFill>
                      <a:schemeClr val="tx1"/>
                    </a:solidFill>
                  </a:rPr>
                  <a:t>SVM </a:t>
                </a:r>
                <a:r>
                  <a:rPr lang="el-GR" dirty="0">
                    <a:solidFill>
                      <a:schemeClr val="tx1"/>
                    </a:solidFill>
                  </a:rPr>
                  <a:t>διαχωρισμού δύο κλάσεων.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Δοκιμή προσεγγίσεων </a:t>
                </a:r>
                <a:r>
                  <a:rPr lang="en-US" dirty="0">
                    <a:solidFill>
                      <a:schemeClr val="tx1"/>
                    </a:solidFill>
                  </a:rPr>
                  <a:t>One Vs Rest (OVR) </a:t>
                </a:r>
                <a:r>
                  <a:rPr lang="el-GR" dirty="0">
                    <a:solidFill>
                      <a:schemeClr val="tx1"/>
                    </a:solidFill>
                  </a:rPr>
                  <a:t>και </a:t>
                </a:r>
                <a:r>
                  <a:rPr lang="en-US" dirty="0">
                    <a:solidFill>
                      <a:schemeClr val="tx1"/>
                    </a:solidFill>
                  </a:rPr>
                  <a:t>One Vs One (OVO).</a:t>
                </a:r>
                <a:endParaRPr lang="el-GR" dirty="0">
                  <a:solidFill>
                    <a:schemeClr val="tx1"/>
                  </a:solidFill>
                </a:endParaRP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Δοκιμή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l-GR" dirty="0" err="1">
                    <a:solidFill>
                      <a:schemeClr val="tx1"/>
                    </a:solidFill>
                  </a:rPr>
                  <a:t>Νευρωνικού</a:t>
                </a:r>
                <a:r>
                  <a:rPr lang="el-GR" dirty="0">
                    <a:solidFill>
                      <a:schemeClr val="tx1"/>
                    </a:solidFill>
                  </a:rPr>
                  <a:t> Δικτύου </a:t>
                </a:r>
                <a:r>
                  <a:rPr lang="el-GR" dirty="0" err="1">
                    <a:solidFill>
                      <a:schemeClr val="tx1"/>
                    </a:solidFill>
                  </a:rPr>
                  <a:t>Πολυστρωματικού</a:t>
                </a:r>
                <a:r>
                  <a:rPr lang="el-GR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Perceptron (</a:t>
                </a:r>
                <a:r>
                  <a:rPr lang="el-GR" dirty="0">
                    <a:solidFill>
                      <a:schemeClr val="tx1"/>
                    </a:solidFill>
                  </a:rPr>
                  <a:t>από την 1</a:t>
                </a:r>
                <a:r>
                  <a:rPr lang="el-GR" baseline="30000" dirty="0">
                    <a:solidFill>
                      <a:schemeClr val="tx1"/>
                    </a:solidFill>
                  </a:rPr>
                  <a:t>η</a:t>
                </a:r>
                <a:r>
                  <a:rPr lang="el-GR" dirty="0">
                    <a:solidFill>
                      <a:schemeClr val="tx1"/>
                    </a:solidFill>
                  </a:rPr>
                  <a:t> Εργασία)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</a:rPr>
                  <a:t>με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 </a:t>
                </a:r>
                <a:r>
                  <a:rPr lang="en-US" dirty="0">
                    <a:solidFill>
                      <a:schemeClr val="tx1"/>
                    </a:solidFill>
                  </a:rPr>
                  <a:t>(L2-SVM)</a:t>
                </a:r>
                <a:r>
                  <a:rPr lang="el-GR" dirty="0">
                    <a:solidFill>
                      <a:schemeClr val="tx1"/>
                    </a:solidFill>
                  </a:rPr>
                  <a:t> ως συνάρτηση κόστους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l-GR" dirty="0">
                  <a:solidFill>
                    <a:schemeClr val="tx1"/>
                  </a:solidFill>
                </a:endParaRP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Ακολουθούν αναλυτικά οι παράμετροι και τα στατιστικά/αποτελέσματα …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l-GR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1018586-BE4D-5B0F-6E09-47FDF6520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9485"/>
                <a:ext cx="9905322" cy="4691315"/>
              </a:xfrm>
              <a:blipFill>
                <a:blip r:embed="rId2"/>
                <a:stretch>
                  <a:fillRect l="-123" t="-779" r="-92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2B443B95-58B0-42DD-1D37-9CE0F8F9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07" y="219836"/>
            <a:ext cx="2484667" cy="21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1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A973ED-156C-DD78-888B-8EE379B3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38" y="25457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l-GR" baseline="30000" dirty="0"/>
              <a:t>η</a:t>
            </a:r>
            <a:r>
              <a:rPr lang="el-GR" dirty="0"/>
              <a:t> Εργασία</a:t>
            </a:r>
            <a:br>
              <a:rPr lang="en-US" dirty="0"/>
            </a:br>
            <a:r>
              <a:rPr lang="el-GR" sz="2000" dirty="0">
                <a:solidFill>
                  <a:schemeClr val="tx1"/>
                </a:solidFill>
              </a:rPr>
              <a:t>Μηχανή Διανυσμάτων Υποστήριξης</a:t>
            </a:r>
            <a:endParaRPr lang="el-G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Θέση περιεχομένου 3">
                <a:extLst>
                  <a:ext uri="{FF2B5EF4-FFF2-40B4-BE49-F238E27FC236}">
                    <a16:creationId xmlns:a16="http://schemas.microsoft.com/office/drawing/2014/main" id="{B091E8FE-FD8D-ED93-7391-AAECD68B11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2801836"/>
                  </p:ext>
                </p:extLst>
              </p:nvPr>
            </p:nvGraphicFramePr>
            <p:xfrm>
              <a:off x="671238" y="1325437"/>
              <a:ext cx="10551498" cy="5101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2787">
                      <a:extLst>
                        <a:ext uri="{9D8B030D-6E8A-4147-A177-3AD203B41FA5}">
                          <a16:colId xmlns:a16="http://schemas.microsoft.com/office/drawing/2014/main" val="419703711"/>
                        </a:ext>
                      </a:extLst>
                    </a:gridCol>
                    <a:gridCol w="1171530">
                      <a:extLst>
                        <a:ext uri="{9D8B030D-6E8A-4147-A177-3AD203B41FA5}">
                          <a16:colId xmlns:a16="http://schemas.microsoft.com/office/drawing/2014/main" val="605877775"/>
                        </a:ext>
                      </a:extLst>
                    </a:gridCol>
                    <a:gridCol w="168451">
                      <a:extLst>
                        <a:ext uri="{9D8B030D-6E8A-4147-A177-3AD203B41FA5}">
                          <a16:colId xmlns:a16="http://schemas.microsoft.com/office/drawing/2014/main" val="2616779045"/>
                        </a:ext>
                      </a:extLst>
                    </a:gridCol>
                    <a:gridCol w="870512">
                      <a:extLst>
                        <a:ext uri="{9D8B030D-6E8A-4147-A177-3AD203B41FA5}">
                          <a16:colId xmlns:a16="http://schemas.microsoft.com/office/drawing/2014/main" val="716950712"/>
                        </a:ext>
                      </a:extLst>
                    </a:gridCol>
                    <a:gridCol w="157749">
                      <a:extLst>
                        <a:ext uri="{9D8B030D-6E8A-4147-A177-3AD203B41FA5}">
                          <a16:colId xmlns:a16="http://schemas.microsoft.com/office/drawing/2014/main" val="4094922827"/>
                        </a:ext>
                      </a:extLst>
                    </a:gridCol>
                    <a:gridCol w="479351">
                      <a:extLst>
                        <a:ext uri="{9D8B030D-6E8A-4147-A177-3AD203B41FA5}">
                          <a16:colId xmlns:a16="http://schemas.microsoft.com/office/drawing/2014/main" val="1921496490"/>
                        </a:ext>
                      </a:extLst>
                    </a:gridCol>
                    <a:gridCol w="178602">
                      <a:extLst>
                        <a:ext uri="{9D8B030D-6E8A-4147-A177-3AD203B41FA5}">
                          <a16:colId xmlns:a16="http://schemas.microsoft.com/office/drawing/2014/main" val="3484404743"/>
                        </a:ext>
                      </a:extLst>
                    </a:gridCol>
                    <a:gridCol w="562533">
                      <a:extLst>
                        <a:ext uri="{9D8B030D-6E8A-4147-A177-3AD203B41FA5}">
                          <a16:colId xmlns:a16="http://schemas.microsoft.com/office/drawing/2014/main" val="3457470837"/>
                        </a:ext>
                      </a:extLst>
                    </a:gridCol>
                    <a:gridCol w="286947">
                      <a:extLst>
                        <a:ext uri="{9D8B030D-6E8A-4147-A177-3AD203B41FA5}">
                          <a16:colId xmlns:a16="http://schemas.microsoft.com/office/drawing/2014/main" val="1543509162"/>
                        </a:ext>
                      </a:extLst>
                    </a:gridCol>
                    <a:gridCol w="949336">
                      <a:extLst>
                        <a:ext uri="{9D8B030D-6E8A-4147-A177-3AD203B41FA5}">
                          <a16:colId xmlns:a16="http://schemas.microsoft.com/office/drawing/2014/main" val="1197566093"/>
                        </a:ext>
                      </a:extLst>
                    </a:gridCol>
                    <a:gridCol w="989228">
                      <a:extLst>
                        <a:ext uri="{9D8B030D-6E8A-4147-A177-3AD203B41FA5}">
                          <a16:colId xmlns:a16="http://schemas.microsoft.com/office/drawing/2014/main" val="160797890"/>
                        </a:ext>
                      </a:extLst>
                    </a:gridCol>
                    <a:gridCol w="160504">
                      <a:extLst>
                        <a:ext uri="{9D8B030D-6E8A-4147-A177-3AD203B41FA5}">
                          <a16:colId xmlns:a16="http://schemas.microsoft.com/office/drawing/2014/main" val="1124014096"/>
                        </a:ext>
                      </a:extLst>
                    </a:gridCol>
                    <a:gridCol w="887146">
                      <a:extLst>
                        <a:ext uri="{9D8B030D-6E8A-4147-A177-3AD203B41FA5}">
                          <a16:colId xmlns:a16="http://schemas.microsoft.com/office/drawing/2014/main" val="2549152452"/>
                        </a:ext>
                      </a:extLst>
                    </a:gridCol>
                    <a:gridCol w="328338">
                      <a:extLst>
                        <a:ext uri="{9D8B030D-6E8A-4147-A177-3AD203B41FA5}">
                          <a16:colId xmlns:a16="http://schemas.microsoft.com/office/drawing/2014/main" val="3274202924"/>
                        </a:ext>
                      </a:extLst>
                    </a:gridCol>
                    <a:gridCol w="1018665">
                      <a:extLst>
                        <a:ext uri="{9D8B030D-6E8A-4147-A177-3AD203B41FA5}">
                          <a16:colId xmlns:a16="http://schemas.microsoft.com/office/drawing/2014/main" val="2882796613"/>
                        </a:ext>
                      </a:extLst>
                    </a:gridCol>
                    <a:gridCol w="222895">
                      <a:extLst>
                        <a:ext uri="{9D8B030D-6E8A-4147-A177-3AD203B41FA5}">
                          <a16:colId xmlns:a16="http://schemas.microsoft.com/office/drawing/2014/main" val="2487871047"/>
                        </a:ext>
                      </a:extLst>
                    </a:gridCol>
                    <a:gridCol w="130836">
                      <a:extLst>
                        <a:ext uri="{9D8B030D-6E8A-4147-A177-3AD203B41FA5}">
                          <a16:colId xmlns:a16="http://schemas.microsoft.com/office/drawing/2014/main" val="2657503208"/>
                        </a:ext>
                      </a:extLst>
                    </a:gridCol>
                    <a:gridCol w="966088">
                      <a:extLst>
                        <a:ext uri="{9D8B030D-6E8A-4147-A177-3AD203B41FA5}">
                          <a16:colId xmlns:a16="http://schemas.microsoft.com/office/drawing/2014/main" val="907349878"/>
                        </a:ext>
                      </a:extLst>
                    </a:gridCol>
                  </a:tblGrid>
                  <a:tr h="359864">
                    <a:tc gridSpan="18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Support Vector Machines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17413"/>
                      </a:ext>
                    </a:extLst>
                  </a:tr>
                  <a:tr h="5098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#Κλάσεων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Δειγμάτων Εκπαίδευσης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kernel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έθοδος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εκπαίδευσης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Αξιολόγησης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 Πρόβλεψης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445871"/>
                      </a:ext>
                    </a:extLst>
                  </a:tr>
                  <a:tr h="299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auto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57 min (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GridSearch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43.7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56.53%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9179686"/>
                      </a:ext>
                    </a:extLst>
                  </a:tr>
                  <a:tr h="299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scale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0.5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92.55%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5976280"/>
                      </a:ext>
                    </a:extLst>
                  </a:tr>
                  <a:tr h="323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auto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OvO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56.35%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275246"/>
                      </a:ext>
                    </a:extLst>
                  </a:tr>
                  <a:tr h="3056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200000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auto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1920554"/>
                      </a:ext>
                    </a:extLst>
                  </a:tr>
                  <a:tr h="359864">
                    <a:tc gridSpan="18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Neural Network</a:t>
                          </a:r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000064"/>
                      </a:ext>
                    </a:extLst>
                  </a:tr>
                  <a:tr h="5511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#Κλάσεων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Δειγμάτων Εκπαίδευσης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#νευρώνων/ κρυφό στρώμα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  <a:endParaRPr lang="el-G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Ρυθμός Μάθησης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Ρυθμός Μάθησης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#Εποχών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Ενεργοποίηση Εξόδου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Αξιολόγησης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 Πρόβλεψης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150538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(114, 128, 64, 10)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L2-SVM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0.002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3.5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35.8%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352477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9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K-NN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και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NC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(2 κλάσεις)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K-NN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και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NC (10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κλάσεις)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916833"/>
                      </a:ext>
                    </a:extLst>
                  </a:tr>
                  <a:tr h="353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Μοντέλο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Δειγμάτων 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εκπ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αξιολ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αξιολ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l-GR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αξιολ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Δειγμάτων 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εκπ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εκπ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εκπ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αξιολ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6246466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1-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NN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0.06 sec</a:t>
                          </a:r>
                          <a:endParaRPr lang="el-GR" dirty="0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0.06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82.45%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82.45%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0.89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38.21%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38.21%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6186920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3-NN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0.05 sec</a:t>
                          </a:r>
                          <a:endParaRPr lang="el-GR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0.05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84.70%</a:t>
                          </a:r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84.70%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0.88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36.33%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36.33%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3240203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dirty="0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76.80%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76.80%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0.02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27.67%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27.67%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03464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Θέση περιεχομένου 3">
                <a:extLst>
                  <a:ext uri="{FF2B5EF4-FFF2-40B4-BE49-F238E27FC236}">
                    <a16:creationId xmlns:a16="http://schemas.microsoft.com/office/drawing/2014/main" id="{B091E8FE-FD8D-ED93-7391-AAECD68B11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2801836"/>
                  </p:ext>
                </p:extLst>
              </p:nvPr>
            </p:nvGraphicFramePr>
            <p:xfrm>
              <a:off x="671238" y="1325437"/>
              <a:ext cx="10551498" cy="5101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2787">
                      <a:extLst>
                        <a:ext uri="{9D8B030D-6E8A-4147-A177-3AD203B41FA5}">
                          <a16:colId xmlns:a16="http://schemas.microsoft.com/office/drawing/2014/main" val="419703711"/>
                        </a:ext>
                      </a:extLst>
                    </a:gridCol>
                    <a:gridCol w="1171530">
                      <a:extLst>
                        <a:ext uri="{9D8B030D-6E8A-4147-A177-3AD203B41FA5}">
                          <a16:colId xmlns:a16="http://schemas.microsoft.com/office/drawing/2014/main" val="605877775"/>
                        </a:ext>
                      </a:extLst>
                    </a:gridCol>
                    <a:gridCol w="168451">
                      <a:extLst>
                        <a:ext uri="{9D8B030D-6E8A-4147-A177-3AD203B41FA5}">
                          <a16:colId xmlns:a16="http://schemas.microsoft.com/office/drawing/2014/main" val="2616779045"/>
                        </a:ext>
                      </a:extLst>
                    </a:gridCol>
                    <a:gridCol w="870512">
                      <a:extLst>
                        <a:ext uri="{9D8B030D-6E8A-4147-A177-3AD203B41FA5}">
                          <a16:colId xmlns:a16="http://schemas.microsoft.com/office/drawing/2014/main" val="716950712"/>
                        </a:ext>
                      </a:extLst>
                    </a:gridCol>
                    <a:gridCol w="157749">
                      <a:extLst>
                        <a:ext uri="{9D8B030D-6E8A-4147-A177-3AD203B41FA5}">
                          <a16:colId xmlns:a16="http://schemas.microsoft.com/office/drawing/2014/main" val="4094922827"/>
                        </a:ext>
                      </a:extLst>
                    </a:gridCol>
                    <a:gridCol w="479351">
                      <a:extLst>
                        <a:ext uri="{9D8B030D-6E8A-4147-A177-3AD203B41FA5}">
                          <a16:colId xmlns:a16="http://schemas.microsoft.com/office/drawing/2014/main" val="1921496490"/>
                        </a:ext>
                      </a:extLst>
                    </a:gridCol>
                    <a:gridCol w="178602">
                      <a:extLst>
                        <a:ext uri="{9D8B030D-6E8A-4147-A177-3AD203B41FA5}">
                          <a16:colId xmlns:a16="http://schemas.microsoft.com/office/drawing/2014/main" val="3484404743"/>
                        </a:ext>
                      </a:extLst>
                    </a:gridCol>
                    <a:gridCol w="562533">
                      <a:extLst>
                        <a:ext uri="{9D8B030D-6E8A-4147-A177-3AD203B41FA5}">
                          <a16:colId xmlns:a16="http://schemas.microsoft.com/office/drawing/2014/main" val="3457470837"/>
                        </a:ext>
                      </a:extLst>
                    </a:gridCol>
                    <a:gridCol w="286947">
                      <a:extLst>
                        <a:ext uri="{9D8B030D-6E8A-4147-A177-3AD203B41FA5}">
                          <a16:colId xmlns:a16="http://schemas.microsoft.com/office/drawing/2014/main" val="1543509162"/>
                        </a:ext>
                      </a:extLst>
                    </a:gridCol>
                    <a:gridCol w="949336">
                      <a:extLst>
                        <a:ext uri="{9D8B030D-6E8A-4147-A177-3AD203B41FA5}">
                          <a16:colId xmlns:a16="http://schemas.microsoft.com/office/drawing/2014/main" val="1197566093"/>
                        </a:ext>
                      </a:extLst>
                    </a:gridCol>
                    <a:gridCol w="989228">
                      <a:extLst>
                        <a:ext uri="{9D8B030D-6E8A-4147-A177-3AD203B41FA5}">
                          <a16:colId xmlns:a16="http://schemas.microsoft.com/office/drawing/2014/main" val="160797890"/>
                        </a:ext>
                      </a:extLst>
                    </a:gridCol>
                    <a:gridCol w="160504">
                      <a:extLst>
                        <a:ext uri="{9D8B030D-6E8A-4147-A177-3AD203B41FA5}">
                          <a16:colId xmlns:a16="http://schemas.microsoft.com/office/drawing/2014/main" val="1124014096"/>
                        </a:ext>
                      </a:extLst>
                    </a:gridCol>
                    <a:gridCol w="887146">
                      <a:extLst>
                        <a:ext uri="{9D8B030D-6E8A-4147-A177-3AD203B41FA5}">
                          <a16:colId xmlns:a16="http://schemas.microsoft.com/office/drawing/2014/main" val="2549152452"/>
                        </a:ext>
                      </a:extLst>
                    </a:gridCol>
                    <a:gridCol w="328338">
                      <a:extLst>
                        <a:ext uri="{9D8B030D-6E8A-4147-A177-3AD203B41FA5}">
                          <a16:colId xmlns:a16="http://schemas.microsoft.com/office/drawing/2014/main" val="3274202924"/>
                        </a:ext>
                      </a:extLst>
                    </a:gridCol>
                    <a:gridCol w="1018665">
                      <a:extLst>
                        <a:ext uri="{9D8B030D-6E8A-4147-A177-3AD203B41FA5}">
                          <a16:colId xmlns:a16="http://schemas.microsoft.com/office/drawing/2014/main" val="2882796613"/>
                        </a:ext>
                      </a:extLst>
                    </a:gridCol>
                    <a:gridCol w="222895">
                      <a:extLst>
                        <a:ext uri="{9D8B030D-6E8A-4147-A177-3AD203B41FA5}">
                          <a16:colId xmlns:a16="http://schemas.microsoft.com/office/drawing/2014/main" val="2487871047"/>
                        </a:ext>
                      </a:extLst>
                    </a:gridCol>
                    <a:gridCol w="130836">
                      <a:extLst>
                        <a:ext uri="{9D8B030D-6E8A-4147-A177-3AD203B41FA5}">
                          <a16:colId xmlns:a16="http://schemas.microsoft.com/office/drawing/2014/main" val="2657503208"/>
                        </a:ext>
                      </a:extLst>
                    </a:gridCol>
                    <a:gridCol w="966088">
                      <a:extLst>
                        <a:ext uri="{9D8B030D-6E8A-4147-A177-3AD203B41FA5}">
                          <a16:colId xmlns:a16="http://schemas.microsoft.com/office/drawing/2014/main" val="907349878"/>
                        </a:ext>
                      </a:extLst>
                    </a:gridCol>
                  </a:tblGrid>
                  <a:tr h="365760">
                    <a:tc gridSpan="18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Support Vector Machines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174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#Κλάσεων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Δειγμάτων Εκπαίδευσης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kernel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1311" t="-77647" r="-802459" b="-82235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έθοδος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εκπαίδευσης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Αξιολόγησης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 Πρόβλεψης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445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auto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57 min (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GridSearch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43.7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56.53%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91796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scale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0.5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92.55%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5976280"/>
                      </a:ext>
                    </a:extLst>
                  </a:tr>
                  <a:tr h="323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auto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OvO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56.35%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275246"/>
                      </a:ext>
                    </a:extLst>
                  </a:tr>
                  <a:tr h="3056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200000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RBF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auto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OvR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6567" t="-596078" r="-131940" b="-9705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8636" t="-596078" r="-100909" b="-9705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1920554"/>
                      </a:ext>
                    </a:extLst>
                  </a:tr>
                  <a:tr h="365760">
                    <a:tc gridSpan="18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Neural Network</a:t>
                          </a:r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000064"/>
                      </a:ext>
                    </a:extLst>
                  </a:tr>
                  <a:tr h="5511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#Κλάσεων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Δειγμάτων Εκπαίδευσης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#νευρώνων/ κρυφό στρώμα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loss</a:t>
                          </a:r>
                          <a:endParaRPr lang="el-G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Ρυθμός Μάθησης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Ρυθμός Μάθησης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#Εποχών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Ενεργοποίηση Εξόδου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Αξιολόγησης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 Πρόβλεψης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150538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(114, 128, 64, 10)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L2-SVM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0.002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ReLU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3.5 min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35.8%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3524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l-GR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9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K-NN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και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NC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(2 κλάσεις)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K-NN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και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NC (10 </a:t>
                          </a:r>
                          <a:r>
                            <a:rPr lang="el-GR" sz="1800" b="1" dirty="0">
                              <a:solidFill>
                                <a:schemeClr val="tx1"/>
                              </a:solidFill>
                            </a:rPr>
                            <a:t>κλάσεις)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916833"/>
                      </a:ext>
                    </a:extLst>
                  </a:tr>
                  <a:tr h="353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Μοντέλο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Δειγμάτων 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εκπ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αξιολ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αξιολ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l-GR" dirty="0"/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αξιολ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Δειγμάτων 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εκπ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εκπ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εκπ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Χρόνος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sz="1400" dirty="0" err="1">
                              <a:solidFill>
                                <a:schemeClr val="tx1"/>
                              </a:solidFill>
                            </a:rPr>
                            <a:t>αξιολ</a:t>
                          </a: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Ακρίβεια</a:t>
                          </a:r>
                        </a:p>
                      </a:txBody>
                      <a:tcPr anchor="ctr">
                        <a:solidFill>
                          <a:srgbClr val="74625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6246466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1-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NN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0.06 sec</a:t>
                          </a:r>
                          <a:endParaRPr lang="el-GR" dirty="0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0.06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82.45%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82.45%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0.89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38.21%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38.21%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6186920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3-NN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0.05 sec</a:t>
                          </a:r>
                          <a:endParaRPr lang="el-GR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0.05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84.70%</a:t>
                          </a:r>
                          <a:endParaRPr lang="el-GR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84.70%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0.88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36.33%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chemeClr val="tx1"/>
                              </a:solidFill>
                            </a:rPr>
                            <a:t>36.33%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3240203"/>
                      </a:ext>
                    </a:extLst>
                  </a:tr>
                  <a:tr h="33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NC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dirty="0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&lt; 0.01 sec</a:t>
                          </a:r>
                          <a:endParaRPr lang="el-G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76.80%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76.80%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dirty="0">
                              <a:solidFill>
                                <a:schemeClr val="tx1"/>
                              </a:solidFill>
                            </a:rPr>
                            <a:t>50000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0.02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 sec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27.67%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27.67%</a:t>
                          </a:r>
                          <a:endParaRPr lang="el-GR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03464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229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B54D5A-11A1-4E7B-DDB6-36388B08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3</a:t>
            </a:r>
            <a:r>
              <a:rPr lang="el-GR" baseline="30000" dirty="0"/>
              <a:t>η</a:t>
            </a:r>
            <a:r>
              <a:rPr lang="el-GR" dirty="0"/>
              <a:t> Εργασία</a:t>
            </a:r>
            <a:br>
              <a:rPr lang="el-GR" dirty="0"/>
            </a:br>
            <a:r>
              <a:rPr lang="en-US" sz="2000" dirty="0">
                <a:solidFill>
                  <a:schemeClr val="tx1"/>
                </a:solidFill>
              </a:rPr>
              <a:t>Autoencoder </a:t>
            </a:r>
            <a:r>
              <a:rPr lang="el-GR" sz="2000" dirty="0">
                <a:solidFill>
                  <a:schemeClr val="tx1"/>
                </a:solidFill>
              </a:rPr>
              <a:t>συμπίεσης και ανακατασκευής δεδομένων</a:t>
            </a:r>
            <a:endParaRPr lang="el-GR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7077E4D-B219-C04A-206D-13191F23E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4209"/>
                <a:ext cx="9563946" cy="54071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l-GR" dirty="0"/>
                  <a:t>Το</a:t>
                </a:r>
                <a:r>
                  <a:rPr lang="en-US" dirty="0"/>
                  <a:t> training set </a:t>
                </a:r>
                <a:r>
                  <a:rPr lang="el-GR" dirty="0"/>
                  <a:t>της </a:t>
                </a:r>
                <a:r>
                  <a:rPr lang="en-US" dirty="0"/>
                  <a:t>MNIST</a:t>
                </a:r>
                <a:r>
                  <a:rPr lang="el-GR" dirty="0"/>
                  <a:t> χωρίζεται με βάση την κλάση. </a:t>
                </a:r>
                <a:endParaRPr lang="en-US" dirty="0"/>
              </a:p>
              <a:p>
                <a:r>
                  <a:rPr lang="el-GR" dirty="0"/>
                  <a:t>Χρησιμοποιήθηκε η βιβλιοθήκη </a:t>
                </a:r>
                <a:r>
                  <a:rPr lang="en-US" dirty="0" err="1"/>
                  <a:t>keras</a:t>
                </a:r>
                <a:r>
                  <a:rPr lang="en-US" dirty="0"/>
                  <a:t> </a:t>
                </a:r>
                <a:r>
                  <a:rPr lang="el-GR" dirty="0"/>
                  <a:t>αλλά ο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FullyConnectedClassifier</a:t>
                </a:r>
                <a:r>
                  <a:rPr lang="el-GR" dirty="0"/>
                  <a:t> (</a:t>
                </a:r>
                <a:r>
                  <a:rPr lang="en-US" dirty="0"/>
                  <a:t>MLP </a:t>
                </a:r>
                <a:r>
                  <a:rPr lang="el-GR" dirty="0"/>
                  <a:t>1</a:t>
                </a:r>
                <a:r>
                  <a:rPr lang="el-GR" baseline="30000" dirty="0"/>
                  <a:t>ης</a:t>
                </a:r>
                <a:r>
                  <a:rPr lang="el-GR" dirty="0"/>
                  <a:t> εργασίας) αποτελεί επίσης υλοποίηση.</a:t>
                </a:r>
              </a:p>
              <a:p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l-GR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η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Προσέγγιση: </a:t>
                </a:r>
                <a:r>
                  <a:rPr lang="el-GR" dirty="0"/>
                  <a:t>Κάθε εικόνα της κλάσης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του συνόλου εκπαίδευσης αντιστοιχίζεται σε εικόνα της κλάσης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r>
                  <a:rPr lang="el-GR" dirty="0"/>
                  <a:t> του συνόλου εκπαίδευσης. Ως αποτέλεσμα, στην έξοδο παράγονται 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θολά</a:t>
                </a:r>
                <a:r>
                  <a:rPr lang="el-GR" dirty="0"/>
                  <a:t> ψηφία, κυρίως της ακόλουθης κλάσης.</a:t>
                </a:r>
              </a:p>
              <a:p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l-GR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η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Προσέγγιση: </a:t>
                </a:r>
                <a:r>
                  <a:rPr lang="el-GR" dirty="0"/>
                  <a:t>Κάθε εικόνα της κλάσης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του συνόλου εκπαίδευσης αντιστοιχίζεται σε συγκεκριμένη πρότυπη εικόνα που απεικονίζει το ψηφίο της κλάσης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r>
                  <a:rPr lang="el-GR" dirty="0"/>
                  <a:t>. Ως αποτέλεσμα, στην έξοδο παράγονται 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καθαρά</a:t>
                </a:r>
                <a:r>
                  <a:rPr lang="el-GR" dirty="0"/>
                  <a:t> ψηφία, κυρίως της ακόλουθης κλάσης.</a:t>
                </a:r>
              </a:p>
              <a:p>
                <a:r>
                  <a:rPr lang="el-GR" dirty="0"/>
                  <a:t>Συνάρτηση Κόστους: Μέσο Τετραγωνικό Σφάλμα (</a:t>
                </a:r>
                <a:r>
                  <a:rPr lang="en-US" dirty="0"/>
                  <a:t>MSE)</a:t>
                </a:r>
                <a:endParaRPr lang="el-GR" dirty="0"/>
              </a:p>
              <a:p>
                <a:r>
                  <a:rPr lang="el-GR" dirty="0"/>
                  <a:t>Συνάρτηση Ενεργοποίησης Εξόδου: Σιγμοειδής</a:t>
                </a:r>
              </a:p>
              <a:p>
                <a:r>
                  <a:rPr lang="el-GR" dirty="0"/>
                  <a:t>Οι δοκιμές γίνονται α) με το </a:t>
                </a:r>
                <a:r>
                  <a:rPr lang="el-G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σύνολο ελέγχου </a:t>
                </a:r>
                <a:r>
                  <a:rPr lang="el-GR" dirty="0"/>
                  <a:t>της Β.Δ. </a:t>
                </a:r>
                <a:r>
                  <a:rPr lang="en-US" dirty="0"/>
                  <a:t>MNIST </a:t>
                </a:r>
                <a:r>
                  <a:rPr lang="el-GR" dirty="0"/>
                  <a:t>και β) με ψηφία που εισάγονται από το χρήστη μέσω της </a:t>
                </a:r>
                <a:r>
                  <a:rPr lang="el-GR" dirty="0" err="1"/>
                  <a:t>διεπαφής</a:t>
                </a:r>
                <a:r>
                  <a:rPr lang="el-GR" dirty="0"/>
                  <a:t>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ScreenInput</a:t>
                </a:r>
                <a:r>
                  <a:rPr lang="el-GR" dirty="0"/>
                  <a:t> (</a:t>
                </a:r>
                <a:r>
                  <a:rPr lang="el-GR" dirty="0" err="1"/>
                  <a:t>υλ</a:t>
                </a:r>
                <a:r>
                  <a:rPr lang="el-GR" dirty="0"/>
                  <a:t>. </a:t>
                </a:r>
                <a:r>
                  <a:rPr lang="en-US" dirty="0"/>
                  <a:t>UserInterface.py).</a:t>
                </a:r>
              </a:p>
              <a:p>
                <a:r>
                  <a:rPr lang="el-GR" dirty="0"/>
                  <a:t>Κατασκευάστηκαν 3 διαφορετικά Δίκτυα </a:t>
                </a:r>
                <a:r>
                  <a:rPr lang="el-GR" dirty="0" err="1"/>
                  <a:t>Αυτοκωδικοποίησης</a:t>
                </a:r>
                <a:r>
                  <a:rPr lang="el-GR" dirty="0"/>
                  <a:t>: α) </a:t>
                </a:r>
                <a:r>
                  <a:rPr lang="el-GR" dirty="0" err="1"/>
                  <a:t>Συνελικτικό</a:t>
                </a:r>
                <a:r>
                  <a:rPr lang="el-GR" dirty="0"/>
                  <a:t>, β) Πλήρως Συνδεδεμένο (</a:t>
                </a:r>
                <a:r>
                  <a:rPr lang="en-US" dirty="0"/>
                  <a:t>MLP) </a:t>
                </a:r>
                <a:r>
                  <a:rPr lang="el-GR" dirty="0"/>
                  <a:t>και γ) Συνδυασμός των δύο.</a:t>
                </a:r>
              </a:p>
              <a:p>
                <a:r>
                  <a:rPr lang="el-GR" dirty="0"/>
                  <a:t>Έλεγχος της ακρίβειας πρόβλεψης του παραγόμενου ψηφίου μέσω ενός </a:t>
                </a:r>
                <a:r>
                  <a:rPr lang="en-US" dirty="0"/>
                  <a:t>MLP </a:t>
                </a:r>
                <a:r>
                  <a:rPr lang="el-GR" dirty="0" err="1"/>
                  <a:t>κατηγοριοποιητή</a:t>
                </a:r>
                <a:r>
                  <a:rPr lang="el-GR" dirty="0"/>
                  <a:t> ψηφίων.</a:t>
                </a: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Ακολουθούν αναλυτικά οι παράμετροι και τα στατιστικά/αποτελέσματα 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7077E4D-B219-C04A-206D-13191F23E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4209"/>
                <a:ext cx="9563946" cy="5407152"/>
              </a:xfrm>
              <a:blipFill>
                <a:blip r:embed="rId2"/>
                <a:stretch>
                  <a:fillRect l="-64" t="-124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53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45F5E7-EA01-D402-2475-C9EDBC28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3</a:t>
            </a:r>
            <a:r>
              <a:rPr lang="el-GR" baseline="30000" dirty="0"/>
              <a:t>η</a:t>
            </a:r>
            <a:r>
              <a:rPr lang="el-GR" dirty="0"/>
              <a:t> Εργασία</a:t>
            </a:r>
            <a:br>
              <a:rPr lang="el-GR" dirty="0"/>
            </a:br>
            <a:r>
              <a:rPr lang="en-US" sz="2000" dirty="0">
                <a:solidFill>
                  <a:schemeClr val="tx1"/>
                </a:solidFill>
              </a:rPr>
              <a:t>Autoencoder </a:t>
            </a:r>
            <a:r>
              <a:rPr lang="el-GR" sz="2000" dirty="0">
                <a:solidFill>
                  <a:schemeClr val="tx1"/>
                </a:solidFill>
              </a:rPr>
              <a:t>συμπίεσης και ανακατασκευής δεδομένων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EA7FF8E-5DB6-AA22-3307-7578C097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57085"/>
            <a:ext cx="8596668" cy="5209475"/>
          </a:xfrm>
        </p:spPr>
        <p:txBody>
          <a:bodyPr/>
          <a:lstStyle/>
          <a:p>
            <a:r>
              <a:rPr lang="el-GR" dirty="0"/>
              <a:t>Αποτελέσματα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l-GR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ης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Προσέγγισης </a:t>
            </a:r>
            <a:r>
              <a:rPr lang="el-GR" dirty="0"/>
              <a:t>(</a:t>
            </a:r>
            <a:r>
              <a:rPr lang="en-US" dirty="0"/>
              <a:t>Test Set:</a:t>
            </a:r>
            <a:r>
              <a:rPr lang="el-GR" dirty="0"/>
              <a:t> αριστερά, Είσοδος Χρήστη: δεξιά)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Αποτελέσματα 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l-GR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ης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Προσέγγισης </a:t>
            </a:r>
            <a:r>
              <a:rPr lang="el-GR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Test Set: </a:t>
            </a:r>
            <a:r>
              <a:rPr lang="el-GR" dirty="0">
                <a:solidFill>
                  <a:schemeClr val="tx1"/>
                </a:solidFill>
              </a:rPr>
              <a:t>αριστερά, Είσοδος Χρήστη: δεξιά)</a:t>
            </a:r>
          </a:p>
          <a:p>
            <a:endParaRPr lang="el-GR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Ενδεχομένως να ευθύνονται οι διαφορετικές «πινελιές» του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UserInterface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l-G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8911AFD-E76D-B7A4-D9AF-7055A732A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43"/>
          <a:stretch/>
        </p:blipFill>
        <p:spPr>
          <a:xfrm>
            <a:off x="677330" y="2016397"/>
            <a:ext cx="4357266" cy="1820512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8C7FF614-00D8-179C-DD44-65A7E198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61" y="2016397"/>
            <a:ext cx="4400185" cy="1820512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EEE52D8-EB7D-0126-2215-BFF9A47F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0" y="4427888"/>
            <a:ext cx="4416980" cy="1820512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61E7E53F-0E9E-1876-2195-283F55DC0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161" y="4427888"/>
            <a:ext cx="4476668" cy="18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4917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Κίτρινο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1426</TotalTime>
  <Words>1610</Words>
  <Application>Microsoft Office PowerPoint</Application>
  <PresentationFormat>Ευρεία οθόνη</PresentationFormat>
  <Paragraphs>406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Consolas</vt:lpstr>
      <vt:lpstr>Times New Roman</vt:lpstr>
      <vt:lpstr>Trebuchet MS</vt:lpstr>
      <vt:lpstr>Wingdings 3</vt:lpstr>
      <vt:lpstr>Όψη</vt:lpstr>
      <vt:lpstr>ΝΕΥΡΩΝΙΚΑ ΔΙΚΤΥΑ</vt:lpstr>
      <vt:lpstr>1η Ενδιάμεση Εργασία Κατηγοριοποιητές k πλησιέστερων γειτόνων (K-NN) και πλησιέστερου κέντρου (NC)</vt:lpstr>
      <vt:lpstr>1η Ενδιάμεση Εργασία Κατηγοριοποιητές k πλησιέστερων γειτόνων (K-NN) και πλησιέστερου κέντρου (NC)</vt:lpstr>
      <vt:lpstr>1η Εργασία Νευρωνικό Δίκτυο Πολυστρωματικού Perceptron</vt:lpstr>
      <vt:lpstr>1η Εργασία Νευρωνικό Δίκτυο Πολυστρωματικού Perceptron</vt:lpstr>
      <vt:lpstr>2η Εργασία Μηχανή Διανυσμάτων Υποστήριξης</vt:lpstr>
      <vt:lpstr>2η Εργασία Μηχανή Διανυσμάτων Υποστήριξης</vt:lpstr>
      <vt:lpstr>3η Εργασία Autoencoder συμπίεσης και ανακατασκευής δεδομένων</vt:lpstr>
      <vt:lpstr>3η Εργασία Autoencoder συμπίεσης και ανακατασκευής δεδομένων</vt:lpstr>
      <vt:lpstr>3η Εργασία Autoencoder συμπίεσης και ανακατασκευής δεδομένων</vt:lpstr>
      <vt:lpstr>Συμπεράσματα και Σχόλια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Δημήτρης Υφαντίδης</dc:creator>
  <cp:lastModifiedBy>Δημήτρης Υφαντίδης</cp:lastModifiedBy>
  <cp:revision>779</cp:revision>
  <dcterms:created xsi:type="dcterms:W3CDTF">2024-01-10T16:28:54Z</dcterms:created>
  <dcterms:modified xsi:type="dcterms:W3CDTF">2024-01-17T11:41:31Z</dcterms:modified>
</cp:coreProperties>
</file>