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6" r:id="rId9"/>
    <p:sldId id="263" r:id="rId10"/>
  </p:sldIdLst>
  <p:sldSz cx="11161713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7" autoAdjust="0"/>
    <p:restoredTop sz="94669" autoAdjust="0"/>
  </p:normalViewPr>
  <p:slideViewPr>
    <p:cSldViewPr>
      <p:cViewPr varScale="1">
        <p:scale>
          <a:sx n="87" d="100"/>
          <a:sy n="87" d="100"/>
        </p:scale>
        <p:origin x="-474" y="-78"/>
      </p:cViewPr>
      <p:guideLst>
        <p:guide orient="horz" pos="2160"/>
        <p:guide pos="35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BD5A7-C0FD-4197-A5B1-B9678629DB91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39763" y="685800"/>
            <a:ext cx="5578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C8753-4CA7-484A-8605-E4725E621E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37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39763" y="685800"/>
            <a:ext cx="5578475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C8753-4CA7-484A-8605-E4725E621E5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88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7129" y="2130429"/>
            <a:ext cx="9487456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74257" y="3886200"/>
            <a:ext cx="78131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43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67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092242" y="274641"/>
            <a:ext cx="2511385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58086" y="274641"/>
            <a:ext cx="7348128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59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0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1698" y="4406901"/>
            <a:ext cx="9487456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81698" y="2906715"/>
            <a:ext cx="948745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58085" y="1600202"/>
            <a:ext cx="492975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673871" y="1600202"/>
            <a:ext cx="492975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51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58087" y="1535114"/>
            <a:ext cx="493169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58087" y="2174875"/>
            <a:ext cx="493169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670001" y="1535114"/>
            <a:ext cx="49336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670001" y="2174875"/>
            <a:ext cx="49336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00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04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65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8091" y="273051"/>
            <a:ext cx="367212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63920" y="273052"/>
            <a:ext cx="623970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8091" y="1435103"/>
            <a:ext cx="367212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42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87774" y="4800601"/>
            <a:ext cx="669702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187774" y="612775"/>
            <a:ext cx="669702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187774" y="5367339"/>
            <a:ext cx="66970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13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8086" y="274638"/>
            <a:ext cx="1004554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58086" y="1600202"/>
            <a:ext cx="1004554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58086" y="6356354"/>
            <a:ext cx="260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813586" y="6356354"/>
            <a:ext cx="35345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999228" y="6356354"/>
            <a:ext cx="260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77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1055;&#1088;&#1086;&#1077;&#1082;&#1090;1.html" TargetMode="External"/><Relationship Id="rId4" Type="http://schemas.openxmlformats.org/officeDocument/2006/relationships/hyperlink" Target="https://www.figma.com/file/rNvZ3sg9DSvHu0GKNmGOvM/Untitled?node-id=27%3A0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ma-web-k/cuberprotection.github.io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4917" y="1916832"/>
            <a:ext cx="9487456" cy="1470025"/>
          </a:xfrm>
          <a:solidFill>
            <a:schemeClr val="bg1">
              <a:alpha val="36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66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Cuber protection</a:t>
            </a:r>
            <a:endParaRPr lang="ru-RU" sz="66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4404" y="3645024"/>
            <a:ext cx="9492905" cy="1080120"/>
          </a:xfrm>
          <a:solidFill>
            <a:schemeClr val="bg1">
              <a:alpha val="36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>
              <a:spcBef>
                <a:spcPct val="0"/>
              </a:spcBef>
            </a:pPr>
            <a:r>
              <a:rPr lang="ru-RU" sz="12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Информационный</a:t>
            </a:r>
            <a:r>
              <a:rPr lang="ru-RU" sz="6600" b="1" i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12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сайт о</a:t>
            </a:r>
            <a:r>
              <a:rPr lang="en-US" sz="12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ru-RU" sz="12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б</a:t>
            </a:r>
            <a:r>
              <a:rPr lang="ru-RU" sz="12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езопасность </a:t>
            </a:r>
            <a:r>
              <a:rPr lang="ru-RU" sz="12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и анонимность в сети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80656" y="5079168"/>
            <a:ext cx="6546653" cy="1302160"/>
          </a:xfrm>
          <a:prstGeom prst="rect">
            <a:avLst/>
          </a:prstGeom>
          <a:solidFill>
            <a:schemeClr val="bg1">
              <a:alpha val="36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indent="0" algn="ctr">
              <a:spcBef>
                <a:spcPct val="0"/>
              </a:spcBef>
              <a:buFont typeface="Arial" panose="020B0604020202020204" pitchFamily="34" charset="0"/>
              <a:buNone/>
              <a:defRPr sz="6600" b="1" i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80000"/>
              </a:lnSpc>
            </a:pPr>
            <a:r>
              <a:rPr lang="ru-RU" sz="39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Выполнил</a:t>
            </a:r>
            <a:r>
              <a:rPr lang="en-US" sz="39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</a:t>
            </a:r>
            <a:r>
              <a:rPr lang="ru-RU" sz="39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Д.И. Шевелёв</a:t>
            </a:r>
            <a:r>
              <a:rPr lang="en-US" sz="39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;</a:t>
            </a:r>
            <a:endParaRPr lang="ru-RU" sz="39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lnSpc>
                <a:spcPct val="80000"/>
              </a:lnSpc>
            </a:pPr>
            <a:r>
              <a:rPr lang="ru-RU" sz="39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Преподаватель</a:t>
            </a:r>
            <a:r>
              <a:rPr lang="en-US" sz="39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</a:t>
            </a:r>
            <a:r>
              <a:rPr lang="ru-RU" sz="39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Н.Н. Сенин</a:t>
            </a:r>
            <a:r>
              <a:rPr lang="en-US" sz="39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;</a:t>
            </a:r>
            <a:endParaRPr lang="ru-RU" sz="39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530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36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Введение</a:t>
            </a:r>
          </a:p>
        </p:txBody>
      </p:sp>
      <p:pic>
        <p:nvPicPr>
          <p:cNvPr id="1030" name="Picture 6" descr="AMC Online | Presentation: &quot;Cybersecurity and You&quot; - American Center in  Mosco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411" y="4353275"/>
            <a:ext cx="5168776" cy="238036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87" b="5230"/>
          <a:stretch/>
        </p:blipFill>
        <p:spPr bwMode="auto">
          <a:xfrm>
            <a:off x="658611" y="1846030"/>
            <a:ext cx="4998089" cy="238429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0" b="3834"/>
          <a:stretch/>
        </p:blipFill>
        <p:spPr bwMode="auto">
          <a:xfrm>
            <a:off x="5778231" y="1846030"/>
            <a:ext cx="4724877" cy="238429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30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0712" y="260650"/>
            <a:ext cx="10283980" cy="1152128"/>
          </a:xfrm>
          <a:solidFill>
            <a:schemeClr val="bg1">
              <a:alpha val="36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Цели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0712" y="1556794"/>
            <a:ext cx="10371878" cy="4176464"/>
          </a:xfrm>
          <a:solidFill>
            <a:schemeClr val="bg1">
              <a:alpha val="36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ru-RU" sz="36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Изучение возможностей языков html и css, а также использование сторонних компонентов для создания информационных сайтов</a:t>
            </a:r>
            <a:r>
              <a:rPr lang="ru-RU" sz="36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  <a:endParaRPr lang="ru-RU" sz="36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6068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38042" y="332656"/>
            <a:ext cx="10045542" cy="1143000"/>
          </a:xfrm>
          <a:prstGeom prst="rect">
            <a:avLst/>
          </a:prstGeom>
          <a:solidFill>
            <a:schemeClr val="bg1">
              <a:alpha val="36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0"/>
              </a:spcBef>
              <a:buFont typeface="Arial" panose="020B0604020202020204" pitchFamily="34" charset="0"/>
              <a:buNone/>
              <a:defRPr sz="6600" b="1" i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indent="0"/>
            <a:r>
              <a:rPr lang="ru-RU" sz="5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Задачи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8042" y="1700808"/>
            <a:ext cx="10045542" cy="4608512"/>
          </a:xfrm>
          <a:prstGeom prst="rect">
            <a:avLst/>
          </a:prstGeom>
          <a:solidFill>
            <a:schemeClr val="bg1">
              <a:alpha val="36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342900" indent="-342900" algn="ctr">
              <a:spcBef>
                <a:spcPct val="0"/>
              </a:spcBef>
              <a:buFont typeface="Arial" panose="020B0604020202020204" pitchFamily="34" charset="0"/>
              <a:buNone/>
              <a:defRPr sz="5400" b="1" i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ru-RU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Определить тему, основные разделы и структуру сайта.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Изучить </a:t>
            </a:r>
            <a:r>
              <a:rPr lang="ru-RU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возможности языков </a:t>
            </a:r>
            <a:r>
              <a:rPr lang="en-US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html </a:t>
            </a:r>
            <a:r>
              <a:rPr lang="ru-RU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 </a:t>
            </a:r>
            <a:r>
              <a:rPr lang="en-US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css</a:t>
            </a:r>
            <a:r>
              <a:rPr lang="ru-RU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Подобрать  сторонние компоненты.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Создать макет сайта </a:t>
            </a:r>
            <a:r>
              <a:rPr lang="ru-RU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de-DE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4"/>
              </a:rPr>
              <a:t>https://www.figma.com/file/rNvZ3sg9DSvHu0GKNmGOvM/Untitled?node-id=27%3A0</a:t>
            </a:r>
            <a:r>
              <a:rPr lang="ru-RU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).</a:t>
            </a:r>
            <a:endParaRPr lang="ru-RU" sz="2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ru-RU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Разместить на сайте найденный материал, завершить работу над структурой и оформлением сайта.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Разместить сайт в сети интернет</a:t>
            </a:r>
            <a:r>
              <a:rPr lang="ru-RU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ru-RU" sz="2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Стрелка вправо с вырезом 5">
            <a:hlinkClick r:id="rId5" action="ppaction://hlinkfile"/>
          </p:cNvPr>
          <p:cNvSpPr/>
          <p:nvPr/>
        </p:nvSpPr>
        <p:spPr>
          <a:xfrm>
            <a:off x="8821216" y="6381328"/>
            <a:ext cx="1944216" cy="432048"/>
          </a:xfrm>
          <a:prstGeom prst="notchedRightArrow">
            <a:avLst>
              <a:gd name="adj1" fmla="val 39922"/>
              <a:gd name="adj2" fmla="val 13566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13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36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Средства создания</a:t>
            </a:r>
          </a:p>
        </p:txBody>
      </p:sp>
      <p:pic>
        <p:nvPicPr>
          <p:cNvPr id="2050" name="Picture 2" descr="Файл:Figma-1-logo.png — Википедия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2" t="-7724" r="15355"/>
          <a:stretch/>
        </p:blipFill>
        <p:spPr bwMode="auto">
          <a:xfrm>
            <a:off x="4716760" y="5013179"/>
            <a:ext cx="1372940" cy="1416905"/>
          </a:xfrm>
          <a:prstGeom prst="rect">
            <a:avLst/>
          </a:prstGeom>
          <a:solidFill>
            <a:schemeClr val="bg1">
              <a:alpha val="36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2052" name="Picture 4" descr="Сайт Notepad++ подвергся взлому после выпуска «Je suis Charlie»-версии  программы — Викиновости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18"/>
          <a:stretch/>
        </p:blipFill>
        <p:spPr bwMode="auto">
          <a:xfrm>
            <a:off x="592296" y="5013179"/>
            <a:ext cx="1532176" cy="1416907"/>
          </a:xfrm>
          <a:prstGeom prst="rect">
            <a:avLst/>
          </a:prstGeom>
          <a:solidFill>
            <a:schemeClr val="bg1">
              <a:alpha val="36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2060" name="Picture 12" descr="Несмотря на санкции, GitHub возобновляет работу в Иране и намерен вернуться  в Крым - ITC.ua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82" t="-17247" r="-10816" b="-11802"/>
          <a:stretch/>
        </p:blipFill>
        <p:spPr bwMode="auto">
          <a:xfrm>
            <a:off x="564595" y="1556794"/>
            <a:ext cx="3360078" cy="2467124"/>
          </a:xfrm>
          <a:prstGeom prst="rect">
            <a:avLst/>
          </a:prstGeom>
          <a:solidFill>
            <a:schemeClr val="bg1">
              <a:alpha val="36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2062" name="Picture 14" descr="Paint.net получил обновленный дизайн | forNote.net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6" t="9503" r="21537" b="5853"/>
          <a:stretch/>
        </p:blipFill>
        <p:spPr bwMode="auto">
          <a:xfrm>
            <a:off x="2772543" y="5013185"/>
            <a:ext cx="1300541" cy="1416906"/>
          </a:xfrm>
          <a:prstGeom prst="rect">
            <a:avLst/>
          </a:prstGeom>
          <a:solidFill>
            <a:schemeClr val="bg1">
              <a:alpha val="36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2068" name="Picture 20" descr="Добро пожаловать в GetSimple! - GetSimple Sit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534" y="5013185"/>
            <a:ext cx="1440581" cy="1416904"/>
          </a:xfrm>
          <a:prstGeom prst="rect">
            <a:avLst/>
          </a:prstGeom>
          <a:solidFill>
            <a:schemeClr val="bg1">
              <a:alpha val="36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2076" name="Picture 28" descr="Problem Solved for Lime Kiln Theater — Finite Wisdom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432" y="5013185"/>
            <a:ext cx="1596125" cy="1416901"/>
          </a:xfrm>
          <a:prstGeom prst="rect">
            <a:avLst/>
          </a:prstGeom>
          <a:solidFill>
            <a:schemeClr val="bg1">
              <a:alpha val="36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3" name="TextBox 2"/>
          <p:cNvSpPr txBox="1"/>
          <p:nvPr/>
        </p:nvSpPr>
        <p:spPr>
          <a:xfrm>
            <a:off x="4073086" y="1556792"/>
            <a:ext cx="6488472" cy="3240360"/>
          </a:xfrm>
          <a:prstGeom prst="rect">
            <a:avLst/>
          </a:prstGeom>
          <a:solidFill>
            <a:schemeClr val="bg1">
              <a:alpha val="36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6600" b="1" i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r>
              <a:rPr lang="ru-RU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Язык разметки гипертекста </a:t>
            </a:r>
            <a:r>
              <a:rPr lang="en-US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html</a:t>
            </a:r>
            <a:endParaRPr lang="ru-RU" sz="24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ru-RU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Каскадные таблицы стилей </a:t>
            </a:r>
            <a:r>
              <a:rPr lang="en-US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css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Средство создания макетов </a:t>
            </a:r>
            <a:r>
              <a:rPr lang="en-US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Figma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Средство обработки изображений </a:t>
            </a:r>
            <a:r>
              <a:rPr lang="en-US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Paint.net</a:t>
            </a:r>
            <a:endParaRPr lang="ru-RU" sz="24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ru-RU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Т</a:t>
            </a:r>
            <a:r>
              <a:rPr lang="ru-RU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екстовый редактор </a:t>
            </a:r>
            <a:r>
              <a:rPr lang="en-US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Notepad++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</a:t>
            </a:r>
            <a:r>
              <a:rPr lang="ru-RU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еб-сервис </a:t>
            </a:r>
            <a:r>
              <a:rPr lang="ru-RU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для хостинга </a:t>
            </a:r>
            <a:r>
              <a:rPr lang="de-DE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IT-</a:t>
            </a:r>
            <a:r>
              <a:rPr lang="ru-RU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проектов </a:t>
            </a:r>
            <a:r>
              <a:rPr lang="en-US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GitHub</a:t>
            </a:r>
            <a:endParaRPr lang="ru-RU" sz="24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643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36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66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Структура сайта</a:t>
            </a:r>
            <a:endParaRPr lang="ru-RU" sz="66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70712" y="1700808"/>
            <a:ext cx="10020289" cy="453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65304" y="1711998"/>
            <a:ext cx="8526035" cy="6480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ru-RU" sz="2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Шапка</a:t>
            </a:r>
            <a:endParaRPr lang="ru-RU" sz="24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102157" y="1722681"/>
            <a:ext cx="1494254" cy="6480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ru-RU" sz="2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Меню</a:t>
            </a:r>
            <a:endParaRPr lang="ru-RU" sz="24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70712" y="2321531"/>
            <a:ext cx="10020289" cy="27363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ru-RU" sz="2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Основная часть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70712" y="5085184"/>
            <a:ext cx="10020289" cy="11521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ru-RU" sz="2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Подвал</a:t>
            </a:r>
            <a:endParaRPr lang="ru-RU" sz="24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1428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36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66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Всплывающее меню</a:t>
            </a:r>
            <a:endParaRPr lang="ru-RU" sz="66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24872" y="1600202"/>
            <a:ext cx="4878756" cy="4525963"/>
          </a:xfrm>
          <a:solidFill>
            <a:schemeClr val="bg1">
              <a:alpha val="89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spcBef>
                <a:spcPct val="0"/>
              </a:spcBef>
              <a:buNone/>
            </a:pPr>
            <a:r>
              <a:rPr lang="de-DE" sz="6600" b="1" i="1" dirty="0">
                <a:latin typeface="+mj-lt"/>
                <a:ea typeface="+mj-ea"/>
                <a:cs typeface="+mj-cs"/>
              </a:rPr>
              <a:t>.hover_menu{</a:t>
            </a:r>
          </a:p>
          <a:p>
            <a:pPr>
              <a:spcBef>
                <a:spcPct val="0"/>
              </a:spcBef>
              <a:buNone/>
            </a:pPr>
            <a:r>
              <a:rPr lang="de-DE" sz="6600" b="1" i="1" dirty="0">
                <a:latin typeface="+mj-lt"/>
                <a:ea typeface="+mj-ea"/>
                <a:cs typeface="+mj-cs"/>
              </a:rPr>
              <a:t>	background-image</a:t>
            </a:r>
            <a:r>
              <a:rPr lang="de-DE" sz="6600" b="1" i="1" dirty="0" smtClean="0">
                <a:latin typeface="+mj-lt"/>
                <a:ea typeface="+mj-ea"/>
                <a:cs typeface="+mj-cs"/>
              </a:rPr>
              <a:t>: url(image4.png</a:t>
            </a:r>
            <a:r>
              <a:rPr lang="de-DE" sz="6600" b="1" i="1" dirty="0">
                <a:latin typeface="+mj-lt"/>
                <a:ea typeface="+mj-ea"/>
                <a:cs typeface="+mj-cs"/>
              </a:rPr>
              <a:t>);</a:t>
            </a:r>
          </a:p>
          <a:p>
            <a:pPr>
              <a:spcBef>
                <a:spcPct val="0"/>
              </a:spcBef>
              <a:buNone/>
            </a:pPr>
            <a:r>
              <a:rPr lang="de-DE" sz="6600" b="1" i="1" dirty="0">
                <a:latin typeface="+mj-lt"/>
                <a:ea typeface="+mj-ea"/>
                <a:cs typeface="+mj-cs"/>
              </a:rPr>
              <a:t>	background-</a:t>
            </a:r>
            <a:r>
              <a:rPr lang="de-DE" sz="6600" b="1" i="1" dirty="0" err="1">
                <a:latin typeface="+mj-lt"/>
                <a:ea typeface="+mj-ea"/>
                <a:cs typeface="+mj-cs"/>
              </a:rPr>
              <a:t>repeat</a:t>
            </a:r>
            <a:r>
              <a:rPr lang="de-DE" sz="6600" b="1" i="1" dirty="0" smtClean="0">
                <a:latin typeface="+mj-lt"/>
                <a:ea typeface="+mj-ea"/>
                <a:cs typeface="+mj-cs"/>
              </a:rPr>
              <a:t>: no-repeat</a:t>
            </a:r>
            <a:r>
              <a:rPr lang="de-DE" sz="6600" b="1" i="1" dirty="0">
                <a:latin typeface="+mj-lt"/>
                <a:ea typeface="+mj-ea"/>
                <a:cs typeface="+mj-cs"/>
              </a:rPr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de-DE" sz="6600" b="1" i="1" dirty="0">
                <a:latin typeface="+mj-lt"/>
                <a:ea typeface="+mj-ea"/>
                <a:cs typeface="+mj-cs"/>
              </a:rPr>
              <a:t>	width:5%;</a:t>
            </a:r>
          </a:p>
          <a:p>
            <a:pPr>
              <a:spcBef>
                <a:spcPct val="0"/>
              </a:spcBef>
              <a:buNone/>
            </a:pPr>
            <a:r>
              <a:rPr lang="de-DE" sz="6600" b="1" i="1" dirty="0">
                <a:latin typeface="+mj-lt"/>
                <a:ea typeface="+mj-ea"/>
                <a:cs typeface="+mj-cs"/>
              </a:rPr>
              <a:t>	height:10%;</a:t>
            </a:r>
          </a:p>
          <a:p>
            <a:pPr>
              <a:spcBef>
                <a:spcPct val="0"/>
              </a:spcBef>
              <a:buNone/>
            </a:pPr>
            <a:r>
              <a:rPr lang="de-DE" sz="6600" b="1" i="1" dirty="0">
                <a:latin typeface="+mj-lt"/>
                <a:ea typeface="+mj-ea"/>
                <a:cs typeface="+mj-cs"/>
              </a:rPr>
              <a:t>	float:right;</a:t>
            </a:r>
          </a:p>
          <a:p>
            <a:pPr>
              <a:spcBef>
                <a:spcPct val="0"/>
              </a:spcBef>
              <a:buNone/>
            </a:pPr>
            <a:r>
              <a:rPr lang="de-DE" sz="6600" b="1" i="1" dirty="0">
                <a:latin typeface="+mj-lt"/>
                <a:ea typeface="+mj-ea"/>
                <a:cs typeface="+mj-cs"/>
              </a:rPr>
              <a:t>	margin:1%;</a:t>
            </a:r>
          </a:p>
          <a:p>
            <a:pPr>
              <a:spcBef>
                <a:spcPct val="0"/>
              </a:spcBef>
              <a:buNone/>
            </a:pPr>
            <a:r>
              <a:rPr lang="de-DE" sz="6600" b="1" i="1" dirty="0">
                <a:latin typeface="+mj-lt"/>
                <a:ea typeface="+mj-ea"/>
                <a:cs typeface="+mj-cs"/>
              </a:rPr>
              <a:t>}</a:t>
            </a:r>
          </a:p>
          <a:p>
            <a:pPr>
              <a:spcBef>
                <a:spcPct val="0"/>
              </a:spcBef>
              <a:buNone/>
            </a:pPr>
            <a:r>
              <a:rPr lang="de-DE" sz="6600" b="1" i="1" dirty="0">
                <a:latin typeface="+mj-lt"/>
                <a:ea typeface="+mj-ea"/>
                <a:cs typeface="+mj-cs"/>
              </a:rPr>
              <a:t>.menu{</a:t>
            </a:r>
          </a:p>
          <a:p>
            <a:pPr>
              <a:spcBef>
                <a:spcPct val="0"/>
              </a:spcBef>
              <a:buNone/>
            </a:pPr>
            <a:r>
              <a:rPr lang="de-DE" sz="6600" b="1" i="1" dirty="0">
                <a:latin typeface="+mj-lt"/>
                <a:ea typeface="+mj-ea"/>
                <a:cs typeface="+mj-cs"/>
              </a:rPr>
              <a:t>    display:none;</a:t>
            </a:r>
          </a:p>
          <a:p>
            <a:pPr>
              <a:spcBef>
                <a:spcPct val="0"/>
              </a:spcBef>
              <a:buNone/>
            </a:pPr>
            <a:r>
              <a:rPr lang="de-DE" sz="6600" b="1" i="1" dirty="0">
                <a:latin typeface="+mj-lt"/>
                <a:ea typeface="+mj-ea"/>
                <a:cs typeface="+mj-cs"/>
              </a:rPr>
              <a:t>}</a:t>
            </a:r>
          </a:p>
          <a:p>
            <a:pPr>
              <a:spcBef>
                <a:spcPct val="0"/>
              </a:spcBef>
              <a:buNone/>
            </a:pPr>
            <a:r>
              <a:rPr lang="de-DE" sz="6600" b="1" i="1" dirty="0">
                <a:latin typeface="+mj-lt"/>
                <a:ea typeface="+mj-ea"/>
                <a:cs typeface="+mj-cs"/>
              </a:rPr>
              <a:t>div.hover_menu:hover </a:t>
            </a:r>
            <a:r>
              <a:rPr lang="de-DE" sz="6600" b="1" i="1" dirty="0" smtClean="0">
                <a:latin typeface="+mj-lt"/>
                <a:ea typeface="+mj-ea"/>
                <a:cs typeface="+mj-cs"/>
              </a:rPr>
              <a:t>ul.</a:t>
            </a:r>
            <a:r>
              <a:rPr lang="en-US" sz="6600" b="1" i="1" dirty="0" smtClean="0">
                <a:latin typeface="+mj-lt"/>
                <a:ea typeface="+mj-ea"/>
                <a:cs typeface="+mj-cs"/>
              </a:rPr>
              <a:t>menu</a:t>
            </a:r>
            <a:r>
              <a:rPr lang="de-DE" sz="6600" b="1" i="1" dirty="0" smtClean="0">
                <a:latin typeface="+mj-lt"/>
                <a:ea typeface="+mj-ea"/>
                <a:cs typeface="+mj-cs"/>
              </a:rPr>
              <a:t>{</a:t>
            </a:r>
            <a:endParaRPr lang="de-DE" sz="6600" b="1" i="1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buNone/>
            </a:pPr>
            <a:r>
              <a:rPr lang="de-DE" sz="6600" b="1" i="1" dirty="0">
                <a:latin typeface="+mj-lt"/>
                <a:ea typeface="+mj-ea"/>
                <a:cs typeface="+mj-cs"/>
              </a:rPr>
              <a:t>	display: block;</a:t>
            </a:r>
          </a:p>
          <a:p>
            <a:pPr>
              <a:spcBef>
                <a:spcPct val="0"/>
              </a:spcBef>
              <a:buNone/>
            </a:pPr>
            <a:r>
              <a:rPr lang="de-DE" sz="6600" b="1" i="1" dirty="0">
                <a:latin typeface="+mj-lt"/>
                <a:ea typeface="+mj-ea"/>
                <a:cs typeface="+mj-cs"/>
              </a:rPr>
              <a:t>	position:relative;</a:t>
            </a:r>
          </a:p>
          <a:p>
            <a:pPr>
              <a:spcBef>
                <a:spcPct val="0"/>
              </a:spcBef>
              <a:buNone/>
            </a:pPr>
            <a:r>
              <a:rPr lang="de-DE" sz="6600" b="1" i="1" dirty="0">
                <a:latin typeface="+mj-lt"/>
                <a:ea typeface="+mj-ea"/>
                <a:cs typeface="+mj-cs"/>
              </a:rPr>
              <a:t>	top:30%;</a:t>
            </a:r>
          </a:p>
          <a:p>
            <a:pPr>
              <a:spcBef>
                <a:spcPct val="0"/>
              </a:spcBef>
              <a:buNone/>
            </a:pPr>
            <a:r>
              <a:rPr lang="de-DE" sz="6600" b="1" i="1" dirty="0">
                <a:latin typeface="+mj-lt"/>
                <a:ea typeface="+mj-ea"/>
                <a:cs typeface="+mj-cs"/>
              </a:rPr>
              <a:t>	width:100%;</a:t>
            </a:r>
          </a:p>
          <a:p>
            <a:pPr>
              <a:spcBef>
                <a:spcPct val="0"/>
              </a:spcBef>
              <a:buNone/>
            </a:pPr>
            <a:r>
              <a:rPr lang="de-DE" sz="6600" b="1" i="1" dirty="0">
                <a:latin typeface="+mj-lt"/>
                <a:ea typeface="+mj-ea"/>
                <a:cs typeface="+mj-cs"/>
              </a:rPr>
              <a:t>	height:10</a:t>
            </a:r>
            <a:r>
              <a:rPr lang="de-DE" sz="6600" b="1" i="1" dirty="0" smtClean="0">
                <a:latin typeface="+mj-lt"/>
                <a:ea typeface="+mj-ea"/>
                <a:cs typeface="+mj-cs"/>
              </a:rPr>
              <a:t>%;</a:t>
            </a:r>
            <a:endParaRPr lang="de-DE" sz="6600" b="1" i="1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buNone/>
            </a:pPr>
            <a:r>
              <a:rPr lang="de-DE" sz="6600" b="1" i="1" dirty="0">
                <a:latin typeface="+mj-lt"/>
                <a:ea typeface="+mj-ea"/>
                <a:cs typeface="+mj-cs"/>
              </a:rPr>
              <a:t>}</a:t>
            </a:r>
            <a:endParaRPr lang="ru-RU" sz="6600" b="1" i="1" dirty="0"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27" t="7334" r="-904" b="35611"/>
          <a:stretch/>
        </p:blipFill>
        <p:spPr bwMode="auto">
          <a:xfrm>
            <a:off x="1188368" y="1844824"/>
            <a:ext cx="2582603" cy="210374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1" t="7334" r="-1251" b="35004"/>
          <a:stretch/>
        </p:blipFill>
        <p:spPr bwMode="auto">
          <a:xfrm>
            <a:off x="1188367" y="4077071"/>
            <a:ext cx="2582603" cy="188546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48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36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66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Якорная ссылка</a:t>
            </a:r>
            <a:endParaRPr lang="ru-RU" sz="66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84912" y="1600202"/>
            <a:ext cx="4518716" cy="4525963"/>
          </a:xfrm>
          <a:solidFill>
            <a:schemeClr val="bg1">
              <a:alpha val="89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>
              <a:spcBef>
                <a:spcPct val="0"/>
              </a:spcBef>
              <a:buNone/>
            </a:pPr>
            <a:r>
              <a:rPr lang="ru-RU" sz="6600" b="1" i="1" dirty="0">
                <a:latin typeface="+mj-lt"/>
                <a:ea typeface="+mj-ea"/>
                <a:cs typeface="+mj-cs"/>
              </a:rPr>
              <a:t>   </a:t>
            </a:r>
            <a:r>
              <a:rPr lang="en-US" sz="6600" b="1" i="1" dirty="0" smtClean="0">
                <a:latin typeface="+mj-lt"/>
                <a:ea typeface="+mj-ea"/>
                <a:cs typeface="+mj-cs"/>
              </a:rPr>
              <a:t>&lt;</a:t>
            </a:r>
            <a:r>
              <a:rPr lang="ru-RU" sz="6600" b="1" i="1" dirty="0" smtClean="0">
                <a:latin typeface="+mj-lt"/>
                <a:ea typeface="+mj-ea"/>
                <a:cs typeface="+mj-cs"/>
              </a:rPr>
              <a:t>html</a:t>
            </a:r>
            <a:r>
              <a:rPr lang="ru-RU" sz="6600" b="1" i="1" dirty="0">
                <a:latin typeface="+mj-lt"/>
                <a:ea typeface="+mj-ea"/>
                <a:cs typeface="+mj-cs"/>
              </a:rPr>
              <a:t>&gt;</a:t>
            </a:r>
          </a:p>
          <a:p>
            <a:pPr>
              <a:spcBef>
                <a:spcPct val="0"/>
              </a:spcBef>
              <a:buNone/>
            </a:pPr>
            <a:r>
              <a:rPr lang="ru-RU" sz="6600" b="1" i="1" dirty="0">
                <a:latin typeface="+mj-lt"/>
                <a:ea typeface="+mj-ea"/>
                <a:cs typeface="+mj-cs"/>
              </a:rPr>
              <a:t>    &lt;head&gt;</a:t>
            </a:r>
          </a:p>
          <a:p>
            <a:pPr>
              <a:spcBef>
                <a:spcPct val="0"/>
              </a:spcBef>
              <a:buNone/>
            </a:pPr>
            <a:r>
              <a:rPr lang="ru-RU" sz="6600" b="1" i="1" dirty="0">
                <a:latin typeface="+mj-lt"/>
                <a:ea typeface="+mj-ea"/>
                <a:cs typeface="+mj-cs"/>
              </a:rPr>
              <a:t>	</a:t>
            </a:r>
            <a:r>
              <a:rPr lang="en-US" sz="6600" b="1" i="1" dirty="0" smtClean="0">
                <a:latin typeface="+mj-lt"/>
                <a:ea typeface="+mj-ea"/>
                <a:cs typeface="+mj-cs"/>
              </a:rPr>
              <a:t>…</a:t>
            </a:r>
            <a:endParaRPr lang="ru-RU" sz="6600" b="1" i="1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buNone/>
            </a:pPr>
            <a:r>
              <a:rPr lang="ru-RU" sz="6600" b="1" i="1" dirty="0">
                <a:latin typeface="+mj-lt"/>
                <a:ea typeface="+mj-ea"/>
                <a:cs typeface="+mj-cs"/>
              </a:rPr>
              <a:t>	&lt;/head&gt;</a:t>
            </a:r>
          </a:p>
          <a:p>
            <a:pPr>
              <a:spcBef>
                <a:spcPct val="0"/>
              </a:spcBef>
              <a:buNone/>
            </a:pPr>
            <a:r>
              <a:rPr lang="ru-RU" sz="6600" b="1" i="1" dirty="0">
                <a:latin typeface="+mj-lt"/>
                <a:ea typeface="+mj-ea"/>
                <a:cs typeface="+mj-cs"/>
              </a:rPr>
              <a:t>	&lt;body&gt;</a:t>
            </a:r>
          </a:p>
          <a:p>
            <a:pPr>
              <a:spcBef>
                <a:spcPct val="0"/>
              </a:spcBef>
              <a:buNone/>
            </a:pPr>
            <a:r>
              <a:rPr lang="ru-RU" sz="6600" b="1" i="1" dirty="0">
                <a:latin typeface="+mj-lt"/>
                <a:ea typeface="+mj-ea"/>
                <a:cs typeface="+mj-cs"/>
              </a:rPr>
              <a:t>	    &lt;div&gt;</a:t>
            </a:r>
          </a:p>
          <a:p>
            <a:pPr>
              <a:spcBef>
                <a:spcPct val="0"/>
              </a:spcBef>
              <a:buNone/>
            </a:pPr>
            <a:r>
              <a:rPr lang="ru-RU" sz="6600" b="1" i="1" dirty="0">
                <a:latin typeface="+mj-lt"/>
                <a:ea typeface="+mj-ea"/>
                <a:cs typeface="+mj-cs"/>
              </a:rPr>
              <a:t>	     &lt;div id="yak1"&gt;&lt;img src="2 1.png" class="ig"&gt;&lt;/div&gt;  </a:t>
            </a:r>
            <a:endParaRPr lang="en-US" sz="6600" b="1" i="1" dirty="0" smtClean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buNone/>
            </a:pPr>
            <a:r>
              <a:rPr lang="en-US" sz="6600" b="1" i="1" dirty="0" smtClean="0">
                <a:latin typeface="+mj-lt"/>
                <a:ea typeface="+mj-ea"/>
                <a:cs typeface="+mj-cs"/>
              </a:rPr>
              <a:t>…</a:t>
            </a:r>
            <a:r>
              <a:rPr lang="ru-RU" sz="6600" b="1" i="1" dirty="0" smtClean="0">
                <a:latin typeface="+mj-lt"/>
                <a:ea typeface="+mj-ea"/>
                <a:cs typeface="+mj-cs"/>
              </a:rPr>
              <a:t> </a:t>
            </a:r>
            <a:endParaRPr lang="ru-RU" sz="6600" b="1" i="1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buNone/>
            </a:pPr>
            <a:r>
              <a:rPr lang="ru-RU" sz="6600" b="1" i="1" dirty="0">
                <a:latin typeface="+mj-lt"/>
                <a:ea typeface="+mj-ea"/>
                <a:cs typeface="+mj-cs"/>
              </a:rPr>
              <a:t>	   &lt;a href="#yak1"&gt;&lt;img src="7 1.png" class="oi"&gt;&lt;/a&gt;</a:t>
            </a:r>
          </a:p>
          <a:p>
            <a:pPr>
              <a:spcBef>
                <a:spcPct val="0"/>
              </a:spcBef>
              <a:buNone/>
            </a:pPr>
            <a:r>
              <a:rPr lang="ru-RU" sz="6600" b="1" i="1" dirty="0">
                <a:latin typeface="+mj-lt"/>
                <a:ea typeface="+mj-ea"/>
                <a:cs typeface="+mj-cs"/>
              </a:rPr>
              <a:t>		&lt;/body&gt;</a:t>
            </a:r>
          </a:p>
          <a:p>
            <a:pPr>
              <a:spcBef>
                <a:spcPct val="0"/>
              </a:spcBef>
              <a:buNone/>
            </a:pPr>
            <a:r>
              <a:rPr lang="ru-RU" sz="6600" b="1" i="1" dirty="0">
                <a:latin typeface="+mj-lt"/>
                <a:ea typeface="+mj-ea"/>
                <a:cs typeface="+mj-cs"/>
              </a:rPr>
              <a:t>&lt;/html&gt;	</a:t>
            </a:r>
          </a:p>
          <a:p>
            <a:pPr>
              <a:spcBef>
                <a:spcPct val="0"/>
              </a:spcBef>
              <a:buNone/>
            </a:pPr>
            <a:endParaRPr lang="ru-RU" sz="6600" b="1" i="1" dirty="0"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334" r="-1667"/>
          <a:stretch/>
        </p:blipFill>
        <p:spPr bwMode="auto">
          <a:xfrm>
            <a:off x="702991" y="1700808"/>
            <a:ext cx="3456384" cy="196900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Скругленная прямоугольная выноска 3"/>
          <p:cNvSpPr/>
          <p:nvPr/>
        </p:nvSpPr>
        <p:spPr>
          <a:xfrm>
            <a:off x="4356720" y="2348880"/>
            <a:ext cx="1368152" cy="1008112"/>
          </a:xfrm>
          <a:prstGeom prst="wedgeRoundRectCallout">
            <a:avLst>
              <a:gd name="adj1" fmla="val -76750"/>
              <a:gd name="adj2" fmla="val 55886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334" r="-1111"/>
          <a:stretch/>
        </p:blipFill>
        <p:spPr bwMode="auto">
          <a:xfrm>
            <a:off x="702991" y="4149080"/>
            <a:ext cx="3456384" cy="197982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00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36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66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Вывод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bg1">
              <a:alpha val="36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Bef>
                <a:spcPct val="0"/>
              </a:spcBef>
              <a:buNone/>
            </a:pPr>
            <a:r>
              <a:rPr lang="ru-RU" sz="6600" b="1" i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 </a:t>
            </a:r>
            <a:r>
              <a:rPr lang="ru-RU" sz="38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В </a:t>
            </a:r>
            <a:r>
              <a:rPr lang="ru-RU" sz="38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результате работы были изучены возможности языков </a:t>
            </a:r>
            <a:r>
              <a:rPr lang="ru-RU" sz="38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html, </a:t>
            </a:r>
            <a:r>
              <a:rPr lang="ru-RU" sz="38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css, </a:t>
            </a:r>
            <a:r>
              <a:rPr lang="ru-RU" sz="38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программы для создания макетов </a:t>
            </a:r>
            <a:r>
              <a:rPr lang="en-US" sz="38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F</a:t>
            </a:r>
            <a:r>
              <a:rPr lang="en-US" sz="38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igma </a:t>
            </a:r>
            <a:r>
              <a:rPr lang="ru-RU" sz="38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создан </a:t>
            </a:r>
            <a:r>
              <a:rPr lang="ru-RU" sz="38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информационный сайт, посвященный </a:t>
            </a:r>
            <a:r>
              <a:rPr lang="ru-RU" sz="38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кибербезопасности. </a:t>
            </a:r>
            <a:r>
              <a:rPr lang="ru-RU" sz="38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Сайт размещен </a:t>
            </a:r>
            <a:r>
              <a:rPr lang="ru-RU" sz="38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на </a:t>
            </a:r>
            <a:r>
              <a:rPr lang="en-US" sz="3800" b="1" i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Github</a:t>
            </a:r>
            <a:r>
              <a:rPr lang="ru-RU" sz="38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de-DE" sz="38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hlinkClick r:id="rId3"/>
              </a:rPr>
              <a:t>https://github.com/Dima-web-k/cuberprotection.github.io</a:t>
            </a:r>
            <a:r>
              <a:rPr lang="ru-RU" sz="38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).</a:t>
            </a:r>
            <a:endParaRPr lang="ru-RU" sz="38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1713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1339</TotalTime>
  <Words>176</Words>
  <Application>Microsoft Office PowerPoint</Application>
  <PresentationFormat>Произвольный</PresentationFormat>
  <Paragraphs>61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Cuber protection</vt:lpstr>
      <vt:lpstr>Введение</vt:lpstr>
      <vt:lpstr>Цели</vt:lpstr>
      <vt:lpstr>Презентация PowerPoint</vt:lpstr>
      <vt:lpstr>Средства создания</vt:lpstr>
      <vt:lpstr>Структура сайта</vt:lpstr>
      <vt:lpstr>Всплывающее меню</vt:lpstr>
      <vt:lpstr>Якорная ссылка</vt:lpstr>
      <vt:lpstr>Вывод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Cuber protection</dc:title>
  <dc:creator>Nikolay Shevelev</dc:creator>
  <cp:lastModifiedBy>Дмитрий Шевелев</cp:lastModifiedBy>
  <cp:revision>26</cp:revision>
  <dcterms:created xsi:type="dcterms:W3CDTF">2021-02-23T05:03:25Z</dcterms:created>
  <dcterms:modified xsi:type="dcterms:W3CDTF">2021-02-24T15:38:32Z</dcterms:modified>
</cp:coreProperties>
</file>